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9" r:id="rId4"/>
  </p:sldMasterIdLst>
  <p:notesMasterIdLst>
    <p:notesMasterId r:id="rId27"/>
  </p:notesMasterIdLst>
  <p:handoutMasterIdLst>
    <p:handoutMasterId r:id="rId28"/>
  </p:handoutMasterIdLst>
  <p:sldIdLst>
    <p:sldId id="281" r:id="rId5"/>
    <p:sldId id="276" r:id="rId6"/>
    <p:sldId id="279" r:id="rId7"/>
    <p:sldId id="282" r:id="rId8"/>
    <p:sldId id="285" r:id="rId9"/>
    <p:sldId id="284" r:id="rId10"/>
    <p:sldId id="299" r:id="rId11"/>
    <p:sldId id="286" r:id="rId12"/>
    <p:sldId id="287" r:id="rId13"/>
    <p:sldId id="288" r:id="rId14"/>
    <p:sldId id="289" r:id="rId15"/>
    <p:sldId id="290" r:id="rId16"/>
    <p:sldId id="291" r:id="rId17"/>
    <p:sldId id="292" r:id="rId18"/>
    <p:sldId id="293" r:id="rId19"/>
    <p:sldId id="300" r:id="rId20"/>
    <p:sldId id="301" r:id="rId21"/>
    <p:sldId id="294" r:id="rId22"/>
    <p:sldId id="295" r:id="rId23"/>
    <p:sldId id="296" r:id="rId24"/>
    <p:sldId id="297" r:id="rId25"/>
    <p:sldId id="298" r:id="rId26"/>
  </p:sldIdLst>
  <p:sldSz cx="9144000" cy="6858000" type="screen4x3"/>
  <p:notesSz cx="7010400" cy="9296400"/>
  <p:defaultTextStyle>
    <a:defPPr>
      <a:defRPr lang="en-US"/>
    </a:defPPr>
    <a:lvl1pPr algn="l" rtl="0" fontAlgn="base">
      <a:spcBef>
        <a:spcPct val="0"/>
      </a:spcBef>
      <a:spcAft>
        <a:spcPct val="0"/>
      </a:spcAft>
      <a:defRPr sz="1200" kern="1200">
        <a:solidFill>
          <a:schemeClr val="tx1"/>
        </a:solidFill>
        <a:latin typeface="Arial" charset="0"/>
        <a:ea typeface="+mn-ea"/>
        <a:cs typeface="Arial" charset="0"/>
      </a:defRPr>
    </a:lvl1pPr>
    <a:lvl2pPr marL="457200" algn="l" rtl="0" fontAlgn="base">
      <a:spcBef>
        <a:spcPct val="0"/>
      </a:spcBef>
      <a:spcAft>
        <a:spcPct val="0"/>
      </a:spcAft>
      <a:defRPr sz="1200" kern="1200">
        <a:solidFill>
          <a:schemeClr val="tx1"/>
        </a:solidFill>
        <a:latin typeface="Arial" charset="0"/>
        <a:ea typeface="+mn-ea"/>
        <a:cs typeface="Arial" charset="0"/>
      </a:defRPr>
    </a:lvl2pPr>
    <a:lvl3pPr marL="914400" algn="l" rtl="0" fontAlgn="base">
      <a:spcBef>
        <a:spcPct val="0"/>
      </a:spcBef>
      <a:spcAft>
        <a:spcPct val="0"/>
      </a:spcAft>
      <a:defRPr sz="1200" kern="1200">
        <a:solidFill>
          <a:schemeClr val="tx1"/>
        </a:solidFill>
        <a:latin typeface="Arial" charset="0"/>
        <a:ea typeface="+mn-ea"/>
        <a:cs typeface="Arial" charset="0"/>
      </a:defRPr>
    </a:lvl3pPr>
    <a:lvl4pPr marL="1371600" algn="l" rtl="0" fontAlgn="base">
      <a:spcBef>
        <a:spcPct val="0"/>
      </a:spcBef>
      <a:spcAft>
        <a:spcPct val="0"/>
      </a:spcAft>
      <a:defRPr sz="1200" kern="1200">
        <a:solidFill>
          <a:schemeClr val="tx1"/>
        </a:solidFill>
        <a:latin typeface="Arial" charset="0"/>
        <a:ea typeface="+mn-ea"/>
        <a:cs typeface="Arial" charset="0"/>
      </a:defRPr>
    </a:lvl4pPr>
    <a:lvl5pPr marL="1828800" algn="l" rtl="0" fontAlgn="base">
      <a:spcBef>
        <a:spcPct val="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Arial" charset="0"/>
        <a:ea typeface="+mn-ea"/>
        <a:cs typeface="Arial" charset="0"/>
      </a:defRPr>
    </a:lvl6pPr>
    <a:lvl7pPr marL="2743200" algn="l" defTabSz="914400" rtl="0" eaLnBrk="1" latinLnBrk="0" hangingPunct="1">
      <a:defRPr sz="1200" kern="1200">
        <a:solidFill>
          <a:schemeClr val="tx1"/>
        </a:solidFill>
        <a:latin typeface="Arial" charset="0"/>
        <a:ea typeface="+mn-ea"/>
        <a:cs typeface="Arial" charset="0"/>
      </a:defRPr>
    </a:lvl7pPr>
    <a:lvl8pPr marL="3200400" algn="l" defTabSz="914400" rtl="0" eaLnBrk="1" latinLnBrk="0" hangingPunct="1">
      <a:defRPr sz="1200" kern="1200">
        <a:solidFill>
          <a:schemeClr val="tx1"/>
        </a:solidFill>
        <a:latin typeface="Arial" charset="0"/>
        <a:ea typeface="+mn-ea"/>
        <a:cs typeface="Arial" charset="0"/>
      </a:defRPr>
    </a:lvl8pPr>
    <a:lvl9pPr marL="3657600" algn="l" defTabSz="914400" rtl="0" eaLnBrk="1" latinLnBrk="0" hangingPunct="1">
      <a:defRPr sz="1200"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25A"/>
    <a:srgbClr val="EDEDED"/>
    <a:srgbClr val="FFF05F"/>
    <a:srgbClr val="DC241F"/>
    <a:srgbClr val="808080"/>
    <a:srgbClr val="99CC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72" autoAdjust="0"/>
    <p:restoredTop sz="70626" autoAdjust="0"/>
  </p:normalViewPr>
  <p:slideViewPr>
    <p:cSldViewPr showGuides="1">
      <p:cViewPr varScale="1">
        <p:scale>
          <a:sx n="60" d="100"/>
          <a:sy n="60" d="100"/>
        </p:scale>
        <p:origin x="-2148" y="-84"/>
      </p:cViewPr>
      <p:guideLst>
        <p:guide orient="horz" pos="1632"/>
        <p:guide orient="horz" pos="436"/>
        <p:guide orient="horz" pos="845"/>
        <p:guide orient="horz" pos="2840"/>
        <p:guide orient="horz" pos="981"/>
        <p:guide orient="horz" pos="528"/>
        <p:guide pos="2880"/>
        <p:guide pos="2832"/>
        <p:guide pos="5556"/>
        <p:guide pos="192"/>
        <p:guide pos="3016"/>
      </p:guideLst>
    </p:cSldViewPr>
  </p:slideViewPr>
  <p:outlineViewPr>
    <p:cViewPr>
      <p:scale>
        <a:sx n="20" d="100"/>
        <a:sy n="20" d="100"/>
      </p:scale>
      <p:origin x="0" y="0"/>
    </p:cViewPr>
    <p:sldLst>
      <p:sld r:id="rId1" collapse="1"/>
      <p:sld r:id="rId2" collapse="1"/>
      <p:sld r:id="rId3" collapse="1"/>
    </p:sldLst>
  </p:outlineViewPr>
  <p:notesTextViewPr>
    <p:cViewPr>
      <p:scale>
        <a:sx n="100" d="100"/>
        <a:sy n="100" d="100"/>
      </p:scale>
      <p:origin x="0" y="336"/>
    </p:cViewPr>
  </p:notesTextViewPr>
  <p:sorterViewPr>
    <p:cViewPr>
      <p:scale>
        <a:sx n="100" d="100"/>
        <a:sy n="100" d="100"/>
      </p:scale>
      <p:origin x="0" y="0"/>
    </p:cViewPr>
  </p:sorterViewPr>
  <p:notesViewPr>
    <p:cSldViewPr showGuides="1">
      <p:cViewPr varScale="1">
        <p:scale>
          <a:sx n="52" d="100"/>
          <a:sy n="52" d="100"/>
        </p:scale>
        <p:origin x="-1812" y="-102"/>
      </p:cViewPr>
      <p:guideLst>
        <p:guide orient="horz" pos="2928"/>
        <p:guide pos="2209"/>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_rels/viewProps.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slide" Target="slides/slide4.xml"/><Relationship Id="rId1" Type="http://schemas.openxmlformats.org/officeDocument/2006/relationships/slide" Target="slides/slide1.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primfs01\Users\jzhang\Risk%20Premia%20Providers\Presentations\Presentation%20Tabl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200"/>
            </a:pPr>
            <a:r>
              <a:rPr lang="en-US" sz="1200" dirty="0"/>
              <a:t>Illustrative</a:t>
            </a:r>
            <a:r>
              <a:rPr lang="en-US" sz="1200" baseline="0" dirty="0"/>
              <a:t> Chart</a:t>
            </a:r>
            <a:endParaRPr lang="en-US" sz="1200" dirty="0"/>
          </a:p>
        </c:rich>
      </c:tx>
      <c:layout>
        <c:manualLayout>
          <c:xMode val="edge"/>
          <c:yMode val="edge"/>
          <c:x val="0.35364033739197309"/>
          <c:y val="1.0374664252991498E-2"/>
        </c:manualLayout>
      </c:layout>
      <c:overlay val="1"/>
    </c:title>
    <c:autoTitleDeleted val="0"/>
    <c:plotArea>
      <c:layout>
        <c:manualLayout>
          <c:layoutTarget val="inner"/>
          <c:xMode val="edge"/>
          <c:yMode val="edge"/>
          <c:x val="6.3888888888888884E-2"/>
          <c:y val="0"/>
          <c:w val="0.93611111111111112"/>
          <c:h val="0.90156047476206347"/>
        </c:manualLayout>
      </c:layout>
      <c:lineChart>
        <c:grouping val="standard"/>
        <c:varyColors val="0"/>
        <c:ser>
          <c:idx val="0"/>
          <c:order val="0"/>
          <c:tx>
            <c:strRef>
              <c:f>'FX Chart'!$C$1</c:f>
              <c:strCache>
                <c:ptCount val="1"/>
                <c:pt idx="0">
                  <c:v>Spot</c:v>
                </c:pt>
              </c:strCache>
            </c:strRef>
          </c:tx>
          <c:spPr>
            <a:ln>
              <a:solidFill>
                <a:srgbClr val="C00000"/>
              </a:solidFill>
            </a:ln>
          </c:spPr>
          <c:marker>
            <c:symbol val="none"/>
          </c:marker>
          <c:val>
            <c:numRef>
              <c:f>'FX Chart'!$C$2:$C$343</c:f>
              <c:numCache>
                <c:formatCode>General</c:formatCode>
                <c:ptCount val="342"/>
                <c:pt idx="0">
                  <c:v>100</c:v>
                </c:pt>
                <c:pt idx="1">
                  <c:v>95.159034598949646</c:v>
                </c:pt>
                <c:pt idx="2">
                  <c:v>96.168172715610154</c:v>
                </c:pt>
                <c:pt idx="3">
                  <c:v>97.806075427687986</c:v>
                </c:pt>
                <c:pt idx="4">
                  <c:v>97.879405517191259</c:v>
                </c:pt>
                <c:pt idx="5">
                  <c:v>96.331281452129716</c:v>
                </c:pt>
                <c:pt idx="6">
                  <c:v>98.041042347148732</c:v>
                </c:pt>
                <c:pt idx="7">
                  <c:v>101.72886934938042</c:v>
                </c:pt>
                <c:pt idx="8">
                  <c:v>102.28432300446903</c:v>
                </c:pt>
                <c:pt idx="9">
                  <c:v>102.05910730691976</c:v>
                </c:pt>
                <c:pt idx="10">
                  <c:v>104.26546300062439</c:v>
                </c:pt>
                <c:pt idx="11">
                  <c:v>106.12527596345154</c:v>
                </c:pt>
                <c:pt idx="12">
                  <c:v>104.89253388227831</c:v>
                </c:pt>
                <c:pt idx="13">
                  <c:v>103.44377458604055</c:v>
                </c:pt>
                <c:pt idx="14">
                  <c:v>104.08861114596169</c:v>
                </c:pt>
                <c:pt idx="15">
                  <c:v>103.98290212078652</c:v>
                </c:pt>
                <c:pt idx="16">
                  <c:v>103.72521342181902</c:v>
                </c:pt>
                <c:pt idx="17">
                  <c:v>99.583187494607927</c:v>
                </c:pt>
                <c:pt idx="18">
                  <c:v>96.963919034060055</c:v>
                </c:pt>
                <c:pt idx="19">
                  <c:v>96.585015353572615</c:v>
                </c:pt>
                <c:pt idx="20">
                  <c:v>96.427133861723078</c:v>
                </c:pt>
                <c:pt idx="21">
                  <c:v>94.549590204001021</c:v>
                </c:pt>
                <c:pt idx="22">
                  <c:v>95.377411018556529</c:v>
                </c:pt>
                <c:pt idx="23">
                  <c:v>96.46803919438328</c:v>
                </c:pt>
                <c:pt idx="24">
                  <c:v>99.516164704725227</c:v>
                </c:pt>
                <c:pt idx="25">
                  <c:v>101.53695104665067</c:v>
                </c:pt>
                <c:pt idx="26">
                  <c:v>102.21322565699646</c:v>
                </c:pt>
                <c:pt idx="27">
                  <c:v>103.53276077284205</c:v>
                </c:pt>
                <c:pt idx="28">
                  <c:v>100.99975145515754</c:v>
                </c:pt>
                <c:pt idx="29">
                  <c:v>99.954129767177719</c:v>
                </c:pt>
                <c:pt idx="30">
                  <c:v>98.759299366244704</c:v>
                </c:pt>
                <c:pt idx="31">
                  <c:v>97.421980250738699</c:v>
                </c:pt>
                <c:pt idx="32">
                  <c:v>97.146412341824075</c:v>
                </c:pt>
                <c:pt idx="33">
                  <c:v>97.234209215889152</c:v>
                </c:pt>
                <c:pt idx="34">
                  <c:v>98.592333309349641</c:v>
                </c:pt>
                <c:pt idx="35">
                  <c:v>97.683964018098209</c:v>
                </c:pt>
                <c:pt idx="36">
                  <c:v>99.243010849790139</c:v>
                </c:pt>
                <c:pt idx="37">
                  <c:v>99.729512651048012</c:v>
                </c:pt>
                <c:pt idx="38">
                  <c:v>102.08621251718921</c:v>
                </c:pt>
                <c:pt idx="39">
                  <c:v>104.47854254864329</c:v>
                </c:pt>
                <c:pt idx="40">
                  <c:v>102.60778267433867</c:v>
                </c:pt>
                <c:pt idx="41">
                  <c:v>103.12333741320604</c:v>
                </c:pt>
                <c:pt idx="42">
                  <c:v>101.03688041355078</c:v>
                </c:pt>
                <c:pt idx="43">
                  <c:v>100.64053721190359</c:v>
                </c:pt>
                <c:pt idx="44">
                  <c:v>100.67701675030951</c:v>
                </c:pt>
                <c:pt idx="45">
                  <c:v>101.71904571498254</c:v>
                </c:pt>
                <c:pt idx="46">
                  <c:v>98.946472943637787</c:v>
                </c:pt>
                <c:pt idx="47">
                  <c:v>93.439945731309393</c:v>
                </c:pt>
                <c:pt idx="48">
                  <c:v>93.081386692766401</c:v>
                </c:pt>
                <c:pt idx="49">
                  <c:v>92.440508878774963</c:v>
                </c:pt>
                <c:pt idx="50">
                  <c:v>92.893106240779062</c:v>
                </c:pt>
                <c:pt idx="51">
                  <c:v>92.201209044582399</c:v>
                </c:pt>
                <c:pt idx="52">
                  <c:v>94.252139961705851</c:v>
                </c:pt>
                <c:pt idx="53">
                  <c:v>89.288922208631675</c:v>
                </c:pt>
                <c:pt idx="54">
                  <c:v>88.271180359145177</c:v>
                </c:pt>
                <c:pt idx="55">
                  <c:v>89.773548445496331</c:v>
                </c:pt>
                <c:pt idx="56">
                  <c:v>88.850267228886622</c:v>
                </c:pt>
                <c:pt idx="57">
                  <c:v>91.488468906278712</c:v>
                </c:pt>
                <c:pt idx="58">
                  <c:v>93.341828625064267</c:v>
                </c:pt>
                <c:pt idx="59">
                  <c:v>95.202274895477885</c:v>
                </c:pt>
                <c:pt idx="60">
                  <c:v>98.684760915427987</c:v>
                </c:pt>
                <c:pt idx="61">
                  <c:v>103.4139697749405</c:v>
                </c:pt>
                <c:pt idx="62">
                  <c:v>104.67421528209235</c:v>
                </c:pt>
                <c:pt idx="63">
                  <c:v>105.09332753493652</c:v>
                </c:pt>
                <c:pt idx="64">
                  <c:v>103.51026149516228</c:v>
                </c:pt>
                <c:pt idx="65">
                  <c:v>106.62846016683278</c:v>
                </c:pt>
                <c:pt idx="66">
                  <c:v>104.90460318907151</c:v>
                </c:pt>
                <c:pt idx="67">
                  <c:v>104.99032200654382</c:v>
                </c:pt>
                <c:pt idx="68">
                  <c:v>104.98230453739085</c:v>
                </c:pt>
                <c:pt idx="69">
                  <c:v>105.35871349117696</c:v>
                </c:pt>
                <c:pt idx="70">
                  <c:v>106.95872731888804</c:v>
                </c:pt>
                <c:pt idx="71">
                  <c:v>109.53986686782213</c:v>
                </c:pt>
                <c:pt idx="72">
                  <c:v>106.11334407591944</c:v>
                </c:pt>
                <c:pt idx="73">
                  <c:v>103.13931509352844</c:v>
                </c:pt>
                <c:pt idx="74">
                  <c:v>107.42428087910598</c:v>
                </c:pt>
                <c:pt idx="75">
                  <c:v>107.80763412448631</c:v>
                </c:pt>
                <c:pt idx="76">
                  <c:v>106.82506557459674</c:v>
                </c:pt>
                <c:pt idx="77">
                  <c:v>105.86589675254807</c:v>
                </c:pt>
                <c:pt idx="78">
                  <c:v>112.95728711423838</c:v>
                </c:pt>
                <c:pt idx="79">
                  <c:v>108.4906230873241</c:v>
                </c:pt>
                <c:pt idx="80">
                  <c:v>106.77732972878033</c:v>
                </c:pt>
                <c:pt idx="81">
                  <c:v>106.99286136636638</c:v>
                </c:pt>
                <c:pt idx="82">
                  <c:v>108.46639475918738</c:v>
                </c:pt>
                <c:pt idx="83">
                  <c:v>108.70635494013587</c:v>
                </c:pt>
                <c:pt idx="84">
                  <c:v>109.47021246279049</c:v>
                </c:pt>
                <c:pt idx="85">
                  <c:v>112.30082772628899</c:v>
                </c:pt>
                <c:pt idx="86">
                  <c:v>113.14214220027723</c:v>
                </c:pt>
                <c:pt idx="87">
                  <c:v>117.76368657987619</c:v>
                </c:pt>
                <c:pt idx="88">
                  <c:v>118.78299262128279</c:v>
                </c:pt>
                <c:pt idx="89">
                  <c:v>116.81366718512477</c:v>
                </c:pt>
                <c:pt idx="90">
                  <c:v>113.23074201252793</c:v>
                </c:pt>
                <c:pt idx="91">
                  <c:v>114.0954542621613</c:v>
                </c:pt>
                <c:pt idx="92">
                  <c:v>115.41165253826463</c:v>
                </c:pt>
                <c:pt idx="93">
                  <c:v>115.45030582526692</c:v>
                </c:pt>
                <c:pt idx="94">
                  <c:v>113.74987990640965</c:v>
                </c:pt>
                <c:pt idx="95">
                  <c:v>111.68926691348841</c:v>
                </c:pt>
                <c:pt idx="96">
                  <c:v>108.00426157456398</c:v>
                </c:pt>
                <c:pt idx="97">
                  <c:v>107.97436211778076</c:v>
                </c:pt>
                <c:pt idx="98">
                  <c:v>106.80016586465879</c:v>
                </c:pt>
                <c:pt idx="99">
                  <c:v>101.37528960283331</c:v>
                </c:pt>
                <c:pt idx="100">
                  <c:v>96.103869195037376</c:v>
                </c:pt>
                <c:pt idx="101">
                  <c:v>96.330896465574881</c:v>
                </c:pt>
                <c:pt idx="102">
                  <c:v>93.066504014642462</c:v>
                </c:pt>
                <c:pt idx="103">
                  <c:v>94.442053586088718</c:v>
                </c:pt>
                <c:pt idx="104">
                  <c:v>93.841693981521743</c:v>
                </c:pt>
                <c:pt idx="105">
                  <c:v>92.508969035257778</c:v>
                </c:pt>
                <c:pt idx="106">
                  <c:v>95.289629021132569</c:v>
                </c:pt>
                <c:pt idx="107">
                  <c:v>93.553182698241073</c:v>
                </c:pt>
                <c:pt idx="108">
                  <c:v>94.322658136790849</c:v>
                </c:pt>
                <c:pt idx="109">
                  <c:v>94.259819733503605</c:v>
                </c:pt>
                <c:pt idx="110">
                  <c:v>94.621364251268403</c:v>
                </c:pt>
                <c:pt idx="111">
                  <c:v>93.877037387688333</c:v>
                </c:pt>
                <c:pt idx="112">
                  <c:v>96.436532983280401</c:v>
                </c:pt>
                <c:pt idx="113">
                  <c:v>94.182369133768574</c:v>
                </c:pt>
                <c:pt idx="114">
                  <c:v>91.920797012588977</c:v>
                </c:pt>
                <c:pt idx="115">
                  <c:v>91.561650402606318</c:v>
                </c:pt>
                <c:pt idx="116">
                  <c:v>93.362845092099946</c:v>
                </c:pt>
                <c:pt idx="117">
                  <c:v>94.842156217901348</c:v>
                </c:pt>
                <c:pt idx="118">
                  <c:v>92.823106630901407</c:v>
                </c:pt>
                <c:pt idx="119">
                  <c:v>91.337431302389618</c:v>
                </c:pt>
                <c:pt idx="120">
                  <c:v>90.789843897014066</c:v>
                </c:pt>
                <c:pt idx="121">
                  <c:v>89.989975775034367</c:v>
                </c:pt>
                <c:pt idx="122">
                  <c:v>92.544771913253385</c:v>
                </c:pt>
                <c:pt idx="123">
                  <c:v>92.570822095212463</c:v>
                </c:pt>
                <c:pt idx="124">
                  <c:v>93.005945416262421</c:v>
                </c:pt>
                <c:pt idx="125">
                  <c:v>92.790768073810341</c:v>
                </c:pt>
                <c:pt idx="126">
                  <c:v>92.563195931593654</c:v>
                </c:pt>
                <c:pt idx="127">
                  <c:v>91.195480624099901</c:v>
                </c:pt>
                <c:pt idx="128">
                  <c:v>93.538508833838819</c:v>
                </c:pt>
                <c:pt idx="129">
                  <c:v>90.379539818910999</c:v>
                </c:pt>
                <c:pt idx="130">
                  <c:v>93.275850513622515</c:v>
                </c:pt>
                <c:pt idx="131">
                  <c:v>93.748740031247394</c:v>
                </c:pt>
                <c:pt idx="132">
                  <c:v>94.055621684931282</c:v>
                </c:pt>
                <c:pt idx="133">
                  <c:v>96.270014017002083</c:v>
                </c:pt>
                <c:pt idx="134">
                  <c:v>93.716522947777463</c:v>
                </c:pt>
                <c:pt idx="135">
                  <c:v>98.374777384107503</c:v>
                </c:pt>
                <c:pt idx="136">
                  <c:v>96.967272951125551</c:v>
                </c:pt>
                <c:pt idx="137">
                  <c:v>95.795336105613387</c:v>
                </c:pt>
                <c:pt idx="138">
                  <c:v>93.647310980768111</c:v>
                </c:pt>
                <c:pt idx="139">
                  <c:v>94.560466367903388</c:v>
                </c:pt>
                <c:pt idx="140">
                  <c:v>92.568871810314462</c:v>
                </c:pt>
                <c:pt idx="141">
                  <c:v>93.295980315398523</c:v>
                </c:pt>
                <c:pt idx="142">
                  <c:v>91.144806885279138</c:v>
                </c:pt>
                <c:pt idx="143">
                  <c:v>89.91864163908248</c:v>
                </c:pt>
                <c:pt idx="144">
                  <c:v>90.962094418950628</c:v>
                </c:pt>
                <c:pt idx="145">
                  <c:v>92.476114599438617</c:v>
                </c:pt>
                <c:pt idx="146">
                  <c:v>92.639206921959357</c:v>
                </c:pt>
                <c:pt idx="147">
                  <c:v>94.156681542963014</c:v>
                </c:pt>
                <c:pt idx="148">
                  <c:v>93.749238437115451</c:v>
                </c:pt>
                <c:pt idx="149">
                  <c:v>96.311445943033505</c:v>
                </c:pt>
                <c:pt idx="150">
                  <c:v>99.409537792387098</c:v>
                </c:pt>
                <c:pt idx="151">
                  <c:v>99.757959667088429</c:v>
                </c:pt>
                <c:pt idx="152">
                  <c:v>98.357731788033931</c:v>
                </c:pt>
                <c:pt idx="153">
                  <c:v>96.747354368242711</c:v>
                </c:pt>
                <c:pt idx="154">
                  <c:v>94.565052523883423</c:v>
                </c:pt>
                <c:pt idx="155">
                  <c:v>95.838693491005941</c:v>
                </c:pt>
                <c:pt idx="156">
                  <c:v>96.028553996181969</c:v>
                </c:pt>
                <c:pt idx="157">
                  <c:v>97.916478294807092</c:v>
                </c:pt>
                <c:pt idx="158">
                  <c:v>99.145561856079595</c:v>
                </c:pt>
                <c:pt idx="159">
                  <c:v>99.156240659905919</c:v>
                </c:pt>
                <c:pt idx="160">
                  <c:v>100.76523817782063</c:v>
                </c:pt>
                <c:pt idx="161">
                  <c:v>101.84123347189943</c:v>
                </c:pt>
                <c:pt idx="162">
                  <c:v>106.73073052217602</c:v>
                </c:pt>
                <c:pt idx="163">
                  <c:v>104.0282905267532</c:v>
                </c:pt>
                <c:pt idx="164">
                  <c:v>107.46028981539848</c:v>
                </c:pt>
                <c:pt idx="165">
                  <c:v>109.88578644755925</c:v>
                </c:pt>
                <c:pt idx="166">
                  <c:v>107.42248215215946</c:v>
                </c:pt>
                <c:pt idx="167">
                  <c:v>108.3247735024309</c:v>
                </c:pt>
                <c:pt idx="168">
                  <c:v>108.86313319847839</c:v>
                </c:pt>
                <c:pt idx="169">
                  <c:v>108.54370397314227</c:v>
                </c:pt>
                <c:pt idx="170">
                  <c:v>108.29769303198115</c:v>
                </c:pt>
                <c:pt idx="171">
                  <c:v>107.53366215251735</c:v>
                </c:pt>
                <c:pt idx="172">
                  <c:v>104.50266984290388</c:v>
                </c:pt>
                <c:pt idx="173">
                  <c:v>105.68956903474299</c:v>
                </c:pt>
                <c:pt idx="174">
                  <c:v>102.72365990134716</c:v>
                </c:pt>
                <c:pt idx="175">
                  <c:v>101.92022108249084</c:v>
                </c:pt>
                <c:pt idx="176">
                  <c:v>99.235054698880049</c:v>
                </c:pt>
                <c:pt idx="177">
                  <c:v>101.20073662628404</c:v>
                </c:pt>
                <c:pt idx="178">
                  <c:v>103.65082402895992</c:v>
                </c:pt>
                <c:pt idx="179">
                  <c:v>100.48848017842262</c:v>
                </c:pt>
                <c:pt idx="180">
                  <c:v>99.054197638995518</c:v>
                </c:pt>
                <c:pt idx="181">
                  <c:v>102.54719380030257</c:v>
                </c:pt>
                <c:pt idx="182">
                  <c:v>104.09319037880734</c:v>
                </c:pt>
                <c:pt idx="183">
                  <c:v>103.59034283591953</c:v>
                </c:pt>
                <c:pt idx="184">
                  <c:v>105.68222440772978</c:v>
                </c:pt>
                <c:pt idx="185">
                  <c:v>108.59086375541564</c:v>
                </c:pt>
                <c:pt idx="186">
                  <c:v>107.73144876284019</c:v>
                </c:pt>
                <c:pt idx="187">
                  <c:v>105.94954998396859</c:v>
                </c:pt>
                <c:pt idx="188">
                  <c:v>106.91390345115379</c:v>
                </c:pt>
                <c:pt idx="189">
                  <c:v>102.08292419298627</c:v>
                </c:pt>
                <c:pt idx="190">
                  <c:v>105.58959388919959</c:v>
                </c:pt>
                <c:pt idx="191">
                  <c:v>106.41093524625084</c:v>
                </c:pt>
                <c:pt idx="192">
                  <c:v>106.23060273660694</c:v>
                </c:pt>
                <c:pt idx="193">
                  <c:v>107.52333727370829</c:v>
                </c:pt>
                <c:pt idx="194">
                  <c:v>107.93316701698032</c:v>
                </c:pt>
                <c:pt idx="195">
                  <c:v>108.13908421375585</c:v>
                </c:pt>
                <c:pt idx="196">
                  <c:v>106.61199886334644</c:v>
                </c:pt>
                <c:pt idx="197">
                  <c:v>107.23094645559873</c:v>
                </c:pt>
                <c:pt idx="198">
                  <c:v>104.52413315078986</c:v>
                </c:pt>
                <c:pt idx="199">
                  <c:v>102.86312153825881</c:v>
                </c:pt>
                <c:pt idx="200">
                  <c:v>100.18681807524806</c:v>
                </c:pt>
                <c:pt idx="201">
                  <c:v>96.809041725926562</c:v>
                </c:pt>
                <c:pt idx="202">
                  <c:v>99.521745815784342</c:v>
                </c:pt>
                <c:pt idx="203">
                  <c:v>101.12854236731229</c:v>
                </c:pt>
                <c:pt idx="204">
                  <c:v>99.259543188014263</c:v>
                </c:pt>
                <c:pt idx="205">
                  <c:v>100.67168827441506</c:v>
                </c:pt>
                <c:pt idx="206">
                  <c:v>100.4106350981689</c:v>
                </c:pt>
                <c:pt idx="207">
                  <c:v>101.58739722429404</c:v>
                </c:pt>
                <c:pt idx="208">
                  <c:v>101.56536785236818</c:v>
                </c:pt>
                <c:pt idx="209">
                  <c:v>99.021618943753964</c:v>
                </c:pt>
                <c:pt idx="210">
                  <c:v>98.957931283006701</c:v>
                </c:pt>
                <c:pt idx="211">
                  <c:v>100.61608589457667</c:v>
                </c:pt>
                <c:pt idx="212">
                  <c:v>103.65952820299269</c:v>
                </c:pt>
                <c:pt idx="213">
                  <c:v>104.14532401965445</c:v>
                </c:pt>
                <c:pt idx="214">
                  <c:v>104.12134488673767</c:v>
                </c:pt>
                <c:pt idx="215">
                  <c:v>106.07485131276115</c:v>
                </c:pt>
                <c:pt idx="216">
                  <c:v>112.19568721806816</c:v>
                </c:pt>
                <c:pt idx="217">
                  <c:v>110.99141686858214</c:v>
                </c:pt>
                <c:pt idx="218">
                  <c:v>110.13509153634779</c:v>
                </c:pt>
                <c:pt idx="219">
                  <c:v>111.68246205149642</c:v>
                </c:pt>
                <c:pt idx="220">
                  <c:v>110.85667838907935</c:v>
                </c:pt>
                <c:pt idx="221">
                  <c:v>108.68063388729662</c:v>
                </c:pt>
                <c:pt idx="222">
                  <c:v>107.3171031097297</c:v>
                </c:pt>
                <c:pt idx="223">
                  <c:v>107.7130497986373</c:v>
                </c:pt>
                <c:pt idx="224">
                  <c:v>110.37456994337988</c:v>
                </c:pt>
                <c:pt idx="225">
                  <c:v>108.78519325063246</c:v>
                </c:pt>
                <c:pt idx="226">
                  <c:v>105.33844883320319</c:v>
                </c:pt>
                <c:pt idx="227">
                  <c:v>107.49102176381049</c:v>
                </c:pt>
                <c:pt idx="228">
                  <c:v>107.25763984815858</c:v>
                </c:pt>
                <c:pt idx="229">
                  <c:v>107.84682230373899</c:v>
                </c:pt>
                <c:pt idx="230">
                  <c:v>108.82974848852918</c:v>
                </c:pt>
                <c:pt idx="231">
                  <c:v>104.22776365979662</c:v>
                </c:pt>
                <c:pt idx="232">
                  <c:v>103.99145373276848</c:v>
                </c:pt>
                <c:pt idx="233">
                  <c:v>107.57292265577897</c:v>
                </c:pt>
                <c:pt idx="234">
                  <c:v>104.55291485950259</c:v>
                </c:pt>
                <c:pt idx="235">
                  <c:v>106.38140253604834</c:v>
                </c:pt>
                <c:pt idx="236">
                  <c:v>108.42553305313552</c:v>
                </c:pt>
                <c:pt idx="237">
                  <c:v>109.92766521278328</c:v>
                </c:pt>
                <c:pt idx="238">
                  <c:v>111.10490214373732</c:v>
                </c:pt>
                <c:pt idx="239">
                  <c:v>109.85274447904044</c:v>
                </c:pt>
                <c:pt idx="240">
                  <c:v>109.1577790819275</c:v>
                </c:pt>
                <c:pt idx="241">
                  <c:v>111.65856614996736</c:v>
                </c:pt>
                <c:pt idx="242">
                  <c:v>110.64152428796497</c:v>
                </c:pt>
                <c:pt idx="243">
                  <c:v>114.1104525706948</c:v>
                </c:pt>
                <c:pt idx="244">
                  <c:v>119.05962274560817</c:v>
                </c:pt>
                <c:pt idx="245">
                  <c:v>121.06610664402611</c:v>
                </c:pt>
                <c:pt idx="246">
                  <c:v>119.37316266293081</c:v>
                </c:pt>
                <c:pt idx="247">
                  <c:v>122.31355225954573</c:v>
                </c:pt>
                <c:pt idx="248">
                  <c:v>125.2081429805356</c:v>
                </c:pt>
                <c:pt idx="249">
                  <c:v>127.50034851083682</c:v>
                </c:pt>
                <c:pt idx="250">
                  <c:v>129.97999612517654</c:v>
                </c:pt>
                <c:pt idx="251">
                  <c:v>132.46750357195882</c:v>
                </c:pt>
                <c:pt idx="252">
                  <c:v>135.87989005248343</c:v>
                </c:pt>
                <c:pt idx="253">
                  <c:v>134.36762323536709</c:v>
                </c:pt>
                <c:pt idx="254">
                  <c:v>137.38065703912287</c:v>
                </c:pt>
                <c:pt idx="255">
                  <c:v>135.83377180649325</c:v>
                </c:pt>
                <c:pt idx="256">
                  <c:v>137.02150707853906</c:v>
                </c:pt>
                <c:pt idx="257">
                  <c:v>132.20791230763581</c:v>
                </c:pt>
                <c:pt idx="258">
                  <c:v>131.84849823589784</c:v>
                </c:pt>
                <c:pt idx="259">
                  <c:v>134.55464387417345</c:v>
                </c:pt>
                <c:pt idx="260">
                  <c:v>136.11855942111637</c:v>
                </c:pt>
                <c:pt idx="261">
                  <c:v>137.10313714645397</c:v>
                </c:pt>
                <c:pt idx="262">
                  <c:v>135.76397532654877</c:v>
                </c:pt>
                <c:pt idx="263">
                  <c:v>136.84306419758124</c:v>
                </c:pt>
                <c:pt idx="264">
                  <c:v>138.13425008499311</c:v>
                </c:pt>
                <c:pt idx="265">
                  <c:v>136.64458954624467</c:v>
                </c:pt>
                <c:pt idx="266">
                  <c:v>139.13041901594835</c:v>
                </c:pt>
                <c:pt idx="267">
                  <c:v>136.09110595849475</c:v>
                </c:pt>
                <c:pt idx="268">
                  <c:v>136.60673319611962</c:v>
                </c:pt>
                <c:pt idx="269">
                  <c:v>136.47322171223541</c:v>
                </c:pt>
                <c:pt idx="270">
                  <c:v>134.78005452143421</c:v>
                </c:pt>
                <c:pt idx="271">
                  <c:v>137.16304687756826</c:v>
                </c:pt>
                <c:pt idx="272">
                  <c:v>133.83636925056936</c:v>
                </c:pt>
                <c:pt idx="273">
                  <c:v>131.42540414714711</c:v>
                </c:pt>
                <c:pt idx="274">
                  <c:v>127.75373449958606</c:v>
                </c:pt>
                <c:pt idx="275">
                  <c:v>129.13680407311719</c:v>
                </c:pt>
                <c:pt idx="276">
                  <c:v>131.4457364627128</c:v>
                </c:pt>
                <c:pt idx="277">
                  <c:v>132.51639296476699</c:v>
                </c:pt>
                <c:pt idx="278">
                  <c:v>135.76611090187373</c:v>
                </c:pt>
                <c:pt idx="279">
                  <c:v>139.20404627766911</c:v>
                </c:pt>
                <c:pt idx="280">
                  <c:v>137.48741474527367</c:v>
                </c:pt>
                <c:pt idx="281">
                  <c:v>139.9324163623638</c:v>
                </c:pt>
                <c:pt idx="282">
                  <c:v>134.26453486580021</c:v>
                </c:pt>
                <c:pt idx="283">
                  <c:v>135.13014426122274</c:v>
                </c:pt>
                <c:pt idx="284">
                  <c:v>133.65458199534348</c:v>
                </c:pt>
                <c:pt idx="285">
                  <c:v>132.50242048015409</c:v>
                </c:pt>
                <c:pt idx="286">
                  <c:v>131.27545799934848</c:v>
                </c:pt>
                <c:pt idx="287">
                  <c:v>130.43419069432238</c:v>
                </c:pt>
                <c:pt idx="288">
                  <c:v>128.14890745767173</c:v>
                </c:pt>
                <c:pt idx="289">
                  <c:v>129.59580374517702</c:v>
                </c:pt>
                <c:pt idx="290">
                  <c:v>130.94789365528561</c:v>
                </c:pt>
                <c:pt idx="291">
                  <c:v>125.93149380961528</c:v>
                </c:pt>
                <c:pt idx="292">
                  <c:v>127.82816854527115</c:v>
                </c:pt>
                <c:pt idx="293">
                  <c:v>123.78190224919415</c:v>
                </c:pt>
                <c:pt idx="294">
                  <c:v>126.68095132491958</c:v>
                </c:pt>
                <c:pt idx="295">
                  <c:v>129.35154850292935</c:v>
                </c:pt>
                <c:pt idx="296">
                  <c:v>128.12117214284152</c:v>
                </c:pt>
                <c:pt idx="297">
                  <c:v>127.46799829248707</c:v>
                </c:pt>
                <c:pt idx="298">
                  <c:v>128.13428839276961</c:v>
                </c:pt>
                <c:pt idx="299">
                  <c:v>129.45573781234893</c:v>
                </c:pt>
                <c:pt idx="300">
                  <c:v>129.79384686326281</c:v>
                </c:pt>
                <c:pt idx="301">
                  <c:v>132.69966919299961</c:v>
                </c:pt>
                <c:pt idx="302">
                  <c:v>133.14732443290441</c:v>
                </c:pt>
                <c:pt idx="303">
                  <c:v>131.05097155384422</c:v>
                </c:pt>
                <c:pt idx="304">
                  <c:v>128.17767291238741</c:v>
                </c:pt>
                <c:pt idx="305">
                  <c:v>130.79064524282725</c:v>
                </c:pt>
                <c:pt idx="306">
                  <c:v>129.41503529786308</c:v>
                </c:pt>
                <c:pt idx="307">
                  <c:v>128.57368090427531</c:v>
                </c:pt>
                <c:pt idx="308">
                  <c:v>126.77215993491073</c:v>
                </c:pt>
                <c:pt idx="309">
                  <c:v>128.76638136624194</c:v>
                </c:pt>
                <c:pt idx="310">
                  <c:v>131.23329396995686</c:v>
                </c:pt>
                <c:pt idx="311">
                  <c:v>131.57903001135625</c:v>
                </c:pt>
                <c:pt idx="312">
                  <c:v>129.52640784654008</c:v>
                </c:pt>
                <c:pt idx="313">
                  <c:v>128.11521507492171</c:v>
                </c:pt>
                <c:pt idx="314">
                  <c:v>129.43325357055997</c:v>
                </c:pt>
                <c:pt idx="315">
                  <c:v>124.5276960079832</c:v>
                </c:pt>
                <c:pt idx="316">
                  <c:v>121.25330652321196</c:v>
                </c:pt>
                <c:pt idx="317">
                  <c:v>119.46317751420996</c:v>
                </c:pt>
                <c:pt idx="318">
                  <c:v>122.46767487273688</c:v>
                </c:pt>
                <c:pt idx="319">
                  <c:v>127.61890574326523</c:v>
                </c:pt>
                <c:pt idx="320">
                  <c:v>128.6757184002746</c:v>
                </c:pt>
                <c:pt idx="321">
                  <c:v>122.88266249153529</c:v>
                </c:pt>
                <c:pt idx="322">
                  <c:v>120.64062219712942</c:v>
                </c:pt>
                <c:pt idx="323">
                  <c:v>119.60300524922084</c:v>
                </c:pt>
                <c:pt idx="324">
                  <c:v>120.74293659762689</c:v>
                </c:pt>
                <c:pt idx="325">
                  <c:v>116.89016299571109</c:v>
                </c:pt>
                <c:pt idx="326">
                  <c:v>114.78015138654753</c:v>
                </c:pt>
                <c:pt idx="327">
                  <c:v>110.81401572821636</c:v>
                </c:pt>
                <c:pt idx="328">
                  <c:v>113.04949862109505</c:v>
                </c:pt>
                <c:pt idx="329">
                  <c:v>111.80540733295794</c:v>
                </c:pt>
                <c:pt idx="330">
                  <c:v>111.68936907792785</c:v>
                </c:pt>
                <c:pt idx="331">
                  <c:v>110.57503067043631</c:v>
                </c:pt>
                <c:pt idx="332">
                  <c:v>112.15026086893627</c:v>
                </c:pt>
                <c:pt idx="333">
                  <c:v>109.19222178005238</c:v>
                </c:pt>
                <c:pt idx="334">
                  <c:v>105.90808429446942</c:v>
                </c:pt>
                <c:pt idx="335">
                  <c:v>108.07784153957533</c:v>
                </c:pt>
                <c:pt idx="336">
                  <c:v>107.18291468627224</c:v>
                </c:pt>
                <c:pt idx="337">
                  <c:v>112.68581039879949</c:v>
                </c:pt>
                <c:pt idx="338">
                  <c:v>113.87077000345043</c:v>
                </c:pt>
                <c:pt idx="339">
                  <c:v>112.58509232879673</c:v>
                </c:pt>
                <c:pt idx="340">
                  <c:v>115.6954577909684</c:v>
                </c:pt>
                <c:pt idx="341">
                  <c:v>114.08049411643039</c:v>
                </c:pt>
              </c:numCache>
            </c:numRef>
          </c:val>
          <c:smooth val="0"/>
        </c:ser>
        <c:ser>
          <c:idx val="1"/>
          <c:order val="1"/>
          <c:tx>
            <c:strRef>
              <c:f>'FX Chart'!$D$1</c:f>
              <c:strCache>
                <c:ptCount val="1"/>
                <c:pt idx="0">
                  <c:v>Forward</c:v>
                </c:pt>
              </c:strCache>
            </c:strRef>
          </c:tx>
          <c:marker>
            <c:symbol val="none"/>
          </c:marker>
          <c:val>
            <c:numRef>
              <c:f>'FX Chart'!$D$2:$D$343</c:f>
              <c:numCache>
                <c:formatCode>General</c:formatCode>
                <c:ptCount val="342"/>
                <c:pt idx="0">
                  <c:v>41.98192811633222</c:v>
                </c:pt>
                <c:pt idx="1">
                  <c:v>40.051408808538724</c:v>
                </c:pt>
                <c:pt idx="2">
                  <c:v>40.579297339001158</c:v>
                </c:pt>
                <c:pt idx="3">
                  <c:v>41.37560719098407</c:v>
                </c:pt>
                <c:pt idx="4">
                  <c:v>41.512153087692212</c:v>
                </c:pt>
                <c:pt idx="5">
                  <c:v>40.959690163298696</c:v>
                </c:pt>
                <c:pt idx="6">
                  <c:v>41.792912151937614</c:v>
                </c:pt>
                <c:pt idx="7">
                  <c:v>43.475473499974534</c:v>
                </c:pt>
                <c:pt idx="8">
                  <c:v>43.824257527974154</c:v>
                </c:pt>
                <c:pt idx="9">
                  <c:v>43.839202612864064</c:v>
                </c:pt>
                <c:pt idx="10">
                  <c:v>44.901075734221742</c:v>
                </c:pt>
                <c:pt idx="11">
                  <c:v>45.818460340095456</c:v>
                </c:pt>
                <c:pt idx="12">
                  <c:v>45.401648744685012</c:v>
                </c:pt>
                <c:pt idx="13">
                  <c:v>44.888675978634808</c:v>
                </c:pt>
                <c:pt idx="14">
                  <c:v>45.283609772142405</c:v>
                </c:pt>
                <c:pt idx="15">
                  <c:v>45.352909006788387</c:v>
                </c:pt>
                <c:pt idx="16">
                  <c:v>45.355811363022688</c:v>
                </c:pt>
                <c:pt idx="17">
                  <c:v>43.655605417750827</c:v>
                </c:pt>
                <c:pt idx="18">
                  <c:v>42.615691645222171</c:v>
                </c:pt>
                <c:pt idx="19">
                  <c:v>42.557344720530565</c:v>
                </c:pt>
                <c:pt idx="20">
                  <c:v>42.596058734153353</c:v>
                </c:pt>
                <c:pt idx="21">
                  <c:v>41.873108139560891</c:v>
                </c:pt>
                <c:pt idx="22">
                  <c:v>42.347372222567813</c:v>
                </c:pt>
                <c:pt idx="23">
                  <c:v>42.940764960946069</c:v>
                </c:pt>
                <c:pt idx="24">
                  <c:v>44.410467486704334</c:v>
                </c:pt>
                <c:pt idx="25">
                  <c:v>45.427749442568242</c:v>
                </c:pt>
                <c:pt idx="26">
                  <c:v>45.846858917872879</c:v>
                </c:pt>
                <c:pt idx="27">
                  <c:v>46.557073798133111</c:v>
                </c:pt>
                <c:pt idx="28">
                  <c:v>45.533766412292835</c:v>
                </c:pt>
                <c:pt idx="29">
                  <c:v>45.177209457323386</c:v>
                </c:pt>
                <c:pt idx="30">
                  <c:v>44.750928266307838</c:v>
                </c:pt>
                <c:pt idx="31">
                  <c:v>44.257450266638081</c:v>
                </c:pt>
                <c:pt idx="32">
                  <c:v>44.244734405596624</c:v>
                </c:pt>
                <c:pt idx="33">
                  <c:v>44.397580293289096</c:v>
                </c:pt>
                <c:pt idx="34">
                  <c:v>45.132433255739556</c:v>
                </c:pt>
                <c:pt idx="35">
                  <c:v>44.830570707218875</c:v>
                </c:pt>
                <c:pt idx="36">
                  <c:v>45.662145443790216</c:v>
                </c:pt>
                <c:pt idx="37">
                  <c:v>46.002927220430365</c:v>
                </c:pt>
                <c:pt idx="38">
                  <c:v>47.21002721614019</c:v>
                </c:pt>
                <c:pt idx="39">
                  <c:v>48.439500257373297</c:v>
                </c:pt>
                <c:pt idx="40">
                  <c:v>47.693395178976481</c:v>
                </c:pt>
                <c:pt idx="41">
                  <c:v>48.055188582642423</c:v>
                </c:pt>
                <c:pt idx="42">
                  <c:v>47.202895919520174</c:v>
                </c:pt>
                <c:pt idx="43">
                  <c:v>47.137554796449969</c:v>
                </c:pt>
                <c:pt idx="44">
                  <c:v>47.274814232370595</c:v>
                </c:pt>
                <c:pt idx="45">
                  <c:v>47.885845382878664</c:v>
                </c:pt>
                <c:pt idx="46">
                  <c:v>46.69932342341928</c:v>
                </c:pt>
                <c:pt idx="47">
                  <c:v>44.212822136296815</c:v>
                </c:pt>
                <c:pt idx="48">
                  <c:v>44.155407093211075</c:v>
                </c:pt>
                <c:pt idx="49">
                  <c:v>43.96314620613478</c:v>
                </c:pt>
                <c:pt idx="50">
                  <c:v>44.290982243424807</c:v>
                </c:pt>
                <c:pt idx="51">
                  <c:v>44.073123586889324</c:v>
                </c:pt>
                <c:pt idx="52">
                  <c:v>45.168308145770062</c:v>
                </c:pt>
                <c:pt idx="53">
                  <c:v>42.89884245946191</c:v>
                </c:pt>
                <c:pt idx="54">
                  <c:v>42.517949911336494</c:v>
                </c:pt>
                <c:pt idx="55">
                  <c:v>43.35180281296055</c:v>
                </c:pt>
                <c:pt idx="56">
                  <c:v>43.015294256438558</c:v>
                </c:pt>
                <c:pt idx="57">
                  <c:v>44.405412452423576</c:v>
                </c:pt>
                <c:pt idx="58">
                  <c:v>45.420430099004768</c:v>
                </c:pt>
                <c:pt idx="59">
                  <c:v>46.443789999587963</c:v>
                </c:pt>
                <c:pt idx="60">
                  <c:v>48.265388772754427</c:v>
                </c:pt>
                <c:pt idx="61">
                  <c:v>50.707279892845612</c:v>
                </c:pt>
                <c:pt idx="62">
                  <c:v>51.456021838453658</c:v>
                </c:pt>
                <c:pt idx="63">
                  <c:v>51.793710546651759</c:v>
                </c:pt>
                <c:pt idx="64">
                  <c:v>51.143527230668155</c:v>
                </c:pt>
                <c:pt idx="65">
                  <c:v>52.81846766402321</c:v>
                </c:pt>
                <c:pt idx="66">
                  <c:v>52.096985492519373</c:v>
                </c:pt>
                <c:pt idx="67">
                  <c:v>52.272431906866608</c:v>
                </c:pt>
                <c:pt idx="68">
                  <c:v>52.401645983638716</c:v>
                </c:pt>
                <c:pt idx="69">
                  <c:v>52.723553637268516</c:v>
                </c:pt>
                <c:pt idx="70">
                  <c:v>53.66063792045707</c:v>
                </c:pt>
                <c:pt idx="71">
                  <c:v>55.095636193047099</c:v>
                </c:pt>
                <c:pt idx="72">
                  <c:v>53.508205164219923</c:v>
                </c:pt>
                <c:pt idx="73">
                  <c:v>52.141079033050339</c:v>
                </c:pt>
                <c:pt idx="74">
                  <c:v>54.445703698927382</c:v>
                </c:pt>
                <c:pt idx="75">
                  <c:v>54.779247812228412</c:v>
                </c:pt>
                <c:pt idx="76">
                  <c:v>54.418316994181822</c:v>
                </c:pt>
                <c:pt idx="77">
                  <c:v>54.067141291306299</c:v>
                </c:pt>
                <c:pt idx="78">
                  <c:v>57.835829573519973</c:v>
                </c:pt>
                <c:pt idx="79">
                  <c:v>55.690396282772959</c:v>
                </c:pt>
                <c:pt idx="80">
                  <c:v>54.950614019041431</c:v>
                </c:pt>
                <c:pt idx="81">
                  <c:v>55.201856637697951</c:v>
                </c:pt>
                <c:pt idx="82">
                  <c:v>56.104730002305239</c:v>
                </c:pt>
                <c:pt idx="83">
                  <c:v>56.37214936851764</c:v>
                </c:pt>
                <c:pt idx="84">
                  <c:v>56.912938615403064</c:v>
                </c:pt>
                <c:pt idx="85">
                  <c:v>58.533352029521666</c:v>
                </c:pt>
                <c:pt idx="86">
                  <c:v>59.122150750903238</c:v>
                </c:pt>
                <c:pt idx="87">
                  <c:v>61.693954503023129</c:v>
                </c:pt>
                <c:pt idx="88">
                  <c:v>62.386535358586656</c:v>
                </c:pt>
                <c:pt idx="89">
                  <c:v>61.508573082208208</c:v>
                </c:pt>
                <c:pt idx="90">
                  <c:v>59.773919745527763</c:v>
                </c:pt>
                <c:pt idx="91">
                  <c:v>60.383893645532048</c:v>
                </c:pt>
                <c:pt idx="92">
                  <c:v>61.236141828567128</c:v>
                </c:pt>
                <c:pt idx="93">
                  <c:v>61.412763036860355</c:v>
                </c:pt>
                <c:pt idx="94">
                  <c:v>60.662441471898916</c:v>
                </c:pt>
                <c:pt idx="95">
                  <c:v>59.715320533929145</c:v>
                </c:pt>
                <c:pt idx="96">
                  <c:v>57.892273917404012</c:v>
                </c:pt>
                <c:pt idx="97">
                  <c:v>58.023744522967704</c:v>
                </c:pt>
                <c:pt idx="98">
                  <c:v>57.539014775544601</c:v>
                </c:pt>
                <c:pt idx="99">
                  <c:v>54.755530494731019</c:v>
                </c:pt>
                <c:pt idx="100">
                  <c:v>52.040582005477646</c:v>
                </c:pt>
                <c:pt idx="101">
                  <c:v>52.296456477707302</c:v>
                </c:pt>
                <c:pt idx="102">
                  <c:v>50.653032402291494</c:v>
                </c:pt>
                <c:pt idx="103">
                  <c:v>51.532695639155619</c:v>
                </c:pt>
                <c:pt idx="104">
                  <c:v>51.335602852041696</c:v>
                </c:pt>
                <c:pt idx="105">
                  <c:v>50.735513179303567</c:v>
                </c:pt>
                <c:pt idx="106">
                  <c:v>52.393720818835725</c:v>
                </c:pt>
                <c:pt idx="107">
                  <c:v>51.57005103990921</c:v>
                </c:pt>
                <c:pt idx="108">
                  <c:v>52.126721932972316</c:v>
                </c:pt>
                <c:pt idx="109">
                  <c:v>52.224750885251652</c:v>
                </c:pt>
                <c:pt idx="110">
                  <c:v>52.558669960588276</c:v>
                </c:pt>
                <c:pt idx="111">
                  <c:v>52.278115690456559</c:v>
                </c:pt>
                <c:pt idx="112">
                  <c:v>53.840306985263666</c:v>
                </c:pt>
                <c:pt idx="113">
                  <c:v>52.71581663182095</c:v>
                </c:pt>
                <c:pt idx="114">
                  <c:v>51.581087951403362</c:v>
                </c:pt>
                <c:pt idx="115">
                  <c:v>51.510494357086891</c:v>
                </c:pt>
                <c:pt idx="116">
                  <c:v>52.657661971449379</c:v>
                </c:pt>
                <c:pt idx="117">
                  <c:v>53.628333627941771</c:v>
                </c:pt>
                <c:pt idx="118">
                  <c:v>52.620427470739429</c:v>
                </c:pt>
                <c:pt idx="119">
                  <c:v>51.910170463698719</c:v>
                </c:pt>
                <c:pt idx="120">
                  <c:v>51.73045753794635</c:v>
                </c:pt>
                <c:pt idx="121">
                  <c:v>51.405380017931343</c:v>
                </c:pt>
                <c:pt idx="122">
                  <c:v>52.99949328672183</c:v>
                </c:pt>
                <c:pt idx="123">
                  <c:v>53.149518880749341</c:v>
                </c:pt>
                <c:pt idx="124">
                  <c:v>53.535432754560013</c:v>
                </c:pt>
                <c:pt idx="125">
                  <c:v>53.547692947657708</c:v>
                </c:pt>
                <c:pt idx="126">
                  <c:v>53.552496908314431</c:v>
                </c:pt>
                <c:pt idx="127">
                  <c:v>52.895665941390426</c:v>
                </c:pt>
                <c:pt idx="128">
                  <c:v>54.392948791845562</c:v>
                </c:pt>
                <c:pt idx="129">
                  <c:v>52.68993662088004</c:v>
                </c:pt>
                <c:pt idx="130">
                  <c:v>54.517026103579028</c:v>
                </c:pt>
                <c:pt idx="131">
                  <c:v>54.933056984185789</c:v>
                </c:pt>
                <c:pt idx="132">
                  <c:v>55.253332340351847</c:v>
                </c:pt>
                <c:pt idx="133">
                  <c:v>56.698313528741409</c:v>
                </c:pt>
                <c:pt idx="134">
                  <c:v>55.335095285723135</c:v>
                </c:pt>
                <c:pt idx="135">
                  <c:v>58.233601005613266</c:v>
                </c:pt>
                <c:pt idx="136">
                  <c:v>57.546704055552993</c:v>
                </c:pt>
                <c:pt idx="137">
                  <c:v>56.996085235986797</c:v>
                </c:pt>
                <c:pt idx="138">
                  <c:v>55.860055400052914</c:v>
                </c:pt>
                <c:pt idx="139">
                  <c:v>56.548494229236518</c:v>
                </c:pt>
                <c:pt idx="140">
                  <c:v>55.498570793524173</c:v>
                </c:pt>
                <c:pt idx="141">
                  <c:v>56.077048820875667</c:v>
                </c:pt>
                <c:pt idx="142">
                  <c:v>54.923668270786486</c:v>
                </c:pt>
                <c:pt idx="143">
                  <c:v>54.322873273892768</c:v>
                </c:pt>
                <c:pt idx="144">
                  <c:v>55.093306210353731</c:v>
                </c:pt>
                <c:pt idx="145">
                  <c:v>56.15304964421923</c:v>
                </c:pt>
                <c:pt idx="146">
                  <c:v>56.395440131117603</c:v>
                </c:pt>
                <c:pt idx="147">
                  <c:v>57.465302172717763</c:v>
                </c:pt>
                <c:pt idx="148">
                  <c:v>57.362449486218814</c:v>
                </c:pt>
                <c:pt idx="149">
                  <c:v>59.080373439347014</c:v>
                </c:pt>
                <c:pt idx="150">
                  <c:v>61.136246604815668</c:v>
                </c:pt>
                <c:pt idx="151">
                  <c:v>61.506875325883378</c:v>
                </c:pt>
                <c:pt idx="152">
                  <c:v>60.798099030611617</c:v>
                </c:pt>
                <c:pt idx="153">
                  <c:v>59.95507934885115</c:v>
                </c:pt>
                <c:pt idx="154">
                  <c:v>58.752038717611612</c:v>
                </c:pt>
                <c:pt idx="155">
                  <c:v>59.695081134686625</c:v>
                </c:pt>
                <c:pt idx="156">
                  <c:v>59.965773548490205</c:v>
                </c:pt>
                <c:pt idx="157">
                  <c:v>61.300529387830188</c:v>
                </c:pt>
                <c:pt idx="158">
                  <c:v>62.228181132752589</c:v>
                </c:pt>
                <c:pt idx="159">
                  <c:v>62.393488850389311</c:v>
                </c:pt>
                <c:pt idx="160">
                  <c:v>63.567530855288801</c:v>
                </c:pt>
                <c:pt idx="161">
                  <c:v>64.410051498435948</c:v>
                </c:pt>
                <c:pt idx="162">
                  <c:v>67.674470518246125</c:v>
                </c:pt>
                <c:pt idx="163">
                  <c:v>66.129042635479991</c:v>
                </c:pt>
                <c:pt idx="164">
                  <c:v>68.484796547313479</c:v>
                </c:pt>
                <c:pt idx="165">
                  <c:v>70.209046029780751</c:v>
                </c:pt>
                <c:pt idx="166">
                  <c:v>68.81008960493773</c:v>
                </c:pt>
                <c:pt idx="167">
                  <c:v>69.56489256968068</c:v>
                </c:pt>
                <c:pt idx="168">
                  <c:v>70.088787613374748</c:v>
                </c:pt>
                <c:pt idx="169">
                  <c:v>70.061227884489185</c:v>
                </c:pt>
                <c:pt idx="170">
                  <c:v>70.080582217804107</c:v>
                </c:pt>
                <c:pt idx="171">
                  <c:v>69.76350968914106</c:v>
                </c:pt>
                <c:pt idx="172">
                  <c:v>67.969904494170933</c:v>
                </c:pt>
                <c:pt idx="173">
                  <c:v>68.917067528574265</c:v>
                </c:pt>
                <c:pt idx="174">
                  <c:v>67.153791175101034</c:v>
                </c:pt>
                <c:pt idx="175">
                  <c:v>66.798359611226388</c:v>
                </c:pt>
                <c:pt idx="176">
                  <c:v>65.20425583903905</c:v>
                </c:pt>
                <c:pt idx="177">
                  <c:v>66.665308310735995</c:v>
                </c:pt>
                <c:pt idx="178">
                  <c:v>68.45329634729687</c:v>
                </c:pt>
                <c:pt idx="179">
                  <c:v>66.533944863053989</c:v>
                </c:pt>
                <c:pt idx="180">
                  <c:v>65.751440129388428</c:v>
                </c:pt>
                <c:pt idx="181">
                  <c:v>68.243541166030923</c:v>
                </c:pt>
                <c:pt idx="182">
                  <c:v>69.448917755747487</c:v>
                </c:pt>
                <c:pt idx="183">
                  <c:v>69.289562972738452</c:v>
                </c:pt>
                <c:pt idx="184">
                  <c:v>70.868931750043458</c:v>
                </c:pt>
                <c:pt idx="185">
                  <c:v>73.00500199884516</c:v>
                </c:pt>
                <c:pt idx="186">
                  <c:v>72.611802667426545</c:v>
                </c:pt>
                <c:pt idx="187">
                  <c:v>71.59277951995179</c:v>
                </c:pt>
                <c:pt idx="188">
                  <c:v>72.4285319071396</c:v>
                </c:pt>
                <c:pt idx="189">
                  <c:v>69.332041334694026</c:v>
                </c:pt>
                <c:pt idx="190">
                  <c:v>71.89644118137798</c:v>
                </c:pt>
                <c:pt idx="191">
                  <c:v>72.640349199969307</c:v>
                </c:pt>
                <c:pt idx="192">
                  <c:v>72.702056799692244</c:v>
                </c:pt>
                <c:pt idx="193">
                  <c:v>73.774313395095561</c:v>
                </c:pt>
                <c:pt idx="194">
                  <c:v>74.244237319198746</c:v>
                </c:pt>
                <c:pt idx="195">
                  <c:v>74.575454027183014</c:v>
                </c:pt>
                <c:pt idx="196">
                  <c:v>73.709708485429303</c:v>
                </c:pt>
                <c:pt idx="197">
                  <c:v>74.326577562343871</c:v>
                </c:pt>
                <c:pt idx="198">
                  <c:v>72.63500319179893</c:v>
                </c:pt>
                <c:pt idx="199">
                  <c:v>71.662915673355386</c:v>
                </c:pt>
                <c:pt idx="200">
                  <c:v>69.976263186737555</c:v>
                </c:pt>
                <c:pt idx="201">
                  <c:v>67.789350583005415</c:v>
                </c:pt>
                <c:pt idx="202">
                  <c:v>69.86649024200436</c:v>
                </c:pt>
                <c:pt idx="203">
                  <c:v>71.175426385044005</c:v>
                </c:pt>
                <c:pt idx="204">
                  <c:v>70.038041151216376</c:v>
                </c:pt>
                <c:pt idx="205">
                  <c:v>71.215488829339449</c:v>
                </c:pt>
                <c:pt idx="206">
                  <c:v>71.211840551162894</c:v>
                </c:pt>
                <c:pt idx="207">
                  <c:v>72.230017327968383</c:v>
                </c:pt>
                <c:pt idx="208">
                  <c:v>72.398391989422663</c:v>
                </c:pt>
                <c:pt idx="209">
                  <c:v>70.765028512937675</c:v>
                </c:pt>
                <c:pt idx="210">
                  <c:v>70.899742876598964</c:v>
                </c:pt>
                <c:pt idx="211">
                  <c:v>72.271465278174375</c:v>
                </c:pt>
                <c:pt idx="212">
                  <c:v>74.647292129461775</c:v>
                </c:pt>
                <c:pt idx="213">
                  <c:v>75.188253092862212</c:v>
                </c:pt>
                <c:pt idx="214">
                  <c:v>75.362513922307187</c:v>
                </c:pt>
                <c:pt idx="215">
                  <c:v>76.972116524544532</c:v>
                </c:pt>
                <c:pt idx="216">
                  <c:v>81.621119826536614</c:v>
                </c:pt>
                <c:pt idx="217">
                  <c:v>80.950804695623248</c:v>
                </c:pt>
                <c:pt idx="218">
                  <c:v>80.53096083331404</c:v>
                </c:pt>
                <c:pt idx="219">
                  <c:v>81.870516842744138</c:v>
                </c:pt>
                <c:pt idx="220">
                  <c:v>81.472267424450976</c:v>
                </c:pt>
                <c:pt idx="221">
                  <c:v>80.076575706600906</c:v>
                </c:pt>
                <c:pt idx="222">
                  <c:v>79.273431942496131</c:v>
                </c:pt>
                <c:pt idx="223">
                  <c:v>79.768684687600725</c:v>
                </c:pt>
                <c:pt idx="224">
                  <c:v>81.948030727863866</c:v>
                </c:pt>
                <c:pt idx="225">
                  <c:v>80.973828529436531</c:v>
                </c:pt>
                <c:pt idx="226">
                  <c:v>78.608080918513465</c:v>
                </c:pt>
                <c:pt idx="227">
                  <c:v>80.418849388980277</c:v>
                </c:pt>
                <c:pt idx="228">
                  <c:v>80.44874789567919</c:v>
                </c:pt>
                <c:pt idx="229">
                  <c:v>81.096814418050158</c:v>
                </c:pt>
                <c:pt idx="230">
                  <c:v>82.044496882561077</c:v>
                </c:pt>
                <c:pt idx="231">
                  <c:v>78.775403993005639</c:v>
                </c:pt>
                <c:pt idx="232">
                  <c:v>78.797104283955491</c:v>
                </c:pt>
                <c:pt idx="233">
                  <c:v>81.718609003974009</c:v>
                </c:pt>
                <c:pt idx="234">
                  <c:v>79.626849241792911</c:v>
                </c:pt>
                <c:pt idx="235">
                  <c:v>81.225891561669641</c:v>
                </c:pt>
                <c:pt idx="236">
                  <c:v>82.997637420362636</c:v>
                </c:pt>
                <c:pt idx="237">
                  <c:v>84.36193975146125</c:v>
                </c:pt>
                <c:pt idx="238">
                  <c:v>85.482686638435027</c:v>
                </c:pt>
                <c:pt idx="239">
                  <c:v>84.734689496553003</c:v>
                </c:pt>
                <c:pt idx="240">
                  <c:v>84.413209057061948</c:v>
                </c:pt>
                <c:pt idx="241">
                  <c:v>86.567157092989476</c:v>
                </c:pt>
                <c:pt idx="242">
                  <c:v>85.997266683841715</c:v>
                </c:pt>
                <c:pt idx="243">
                  <c:v>88.919561910180036</c:v>
                </c:pt>
                <c:pt idx="244">
                  <c:v>93.012598517967916</c:v>
                </c:pt>
                <c:pt idx="245">
                  <c:v>94.821154883365793</c:v>
                </c:pt>
                <c:pt idx="246">
                  <c:v>93.733482648336832</c:v>
                </c:pt>
                <c:pt idx="247">
                  <c:v>96.287081090731931</c:v>
                </c:pt>
                <c:pt idx="248">
                  <c:v>98.816940960263878</c:v>
                </c:pt>
                <c:pt idx="249">
                  <c:v>100.88244327478066</c:v>
                </c:pt>
                <c:pt idx="250">
                  <c:v>103.1065199027863</c:v>
                </c:pt>
                <c:pt idx="251">
                  <c:v>105.34752810362357</c:v>
                </c:pt>
                <c:pt idx="252">
                  <c:v>108.33669275261026</c:v>
                </c:pt>
                <c:pt idx="253">
                  <c:v>107.40398886116421</c:v>
                </c:pt>
                <c:pt idx="254">
                  <c:v>110.09225152455076</c:v>
                </c:pt>
                <c:pt idx="255">
                  <c:v>109.13003984001547</c:v>
                </c:pt>
                <c:pt idx="256">
                  <c:v>110.36482585355492</c:v>
                </c:pt>
                <c:pt idx="257">
                  <c:v>106.75906920213049</c:v>
                </c:pt>
                <c:pt idx="258">
                  <c:v>106.74017432226238</c:v>
                </c:pt>
                <c:pt idx="259">
                  <c:v>109.2085900837579</c:v>
                </c:pt>
                <c:pt idx="260">
                  <c:v>110.7594631972614</c:v>
                </c:pt>
                <c:pt idx="261">
                  <c:v>111.84492412824827</c:v>
                </c:pt>
                <c:pt idx="262">
                  <c:v>111.03472518668734</c:v>
                </c:pt>
                <c:pt idx="263">
                  <c:v>112.20247973210832</c:v>
                </c:pt>
                <c:pt idx="264">
                  <c:v>113.54981421867002</c:v>
                </c:pt>
                <c:pt idx="265">
                  <c:v>112.61153622033763</c:v>
                </c:pt>
                <c:pt idx="266">
                  <c:v>114.95236866718552</c:v>
                </c:pt>
                <c:pt idx="267">
                  <c:v>112.72778247748965</c:v>
                </c:pt>
                <c:pt idx="268">
                  <c:v>113.44326440361299</c:v>
                </c:pt>
                <c:pt idx="269">
                  <c:v>113.62121846098854</c:v>
                </c:pt>
                <c:pt idx="270">
                  <c:v>112.49753718296139</c:v>
                </c:pt>
                <c:pt idx="271">
                  <c:v>114.7783295496903</c:v>
                </c:pt>
                <c:pt idx="272">
                  <c:v>112.27997608491903</c:v>
                </c:pt>
                <c:pt idx="273">
                  <c:v>110.5383239133656</c:v>
                </c:pt>
                <c:pt idx="274">
                  <c:v>107.72401882558394</c:v>
                </c:pt>
                <c:pt idx="275">
                  <c:v>109.16775162923336</c:v>
                </c:pt>
                <c:pt idx="276">
                  <c:v>111.40283030260709</c:v>
                </c:pt>
                <c:pt idx="277">
                  <c:v>112.59645455721434</c:v>
                </c:pt>
                <c:pt idx="278">
                  <c:v>115.65166140437661</c:v>
                </c:pt>
                <c:pt idx="279">
                  <c:v>118.88244996968234</c:v>
                </c:pt>
                <c:pt idx="280">
                  <c:v>117.71565461297808</c:v>
                </c:pt>
                <c:pt idx="281">
                  <c:v>120.11437859838939</c:v>
                </c:pt>
                <c:pt idx="282">
                  <c:v>115.54292717205415</c:v>
                </c:pt>
                <c:pt idx="283">
                  <c:v>116.58419638341699</c:v>
                </c:pt>
                <c:pt idx="284">
                  <c:v>115.60501754430683</c:v>
                </c:pt>
                <c:pt idx="285">
                  <c:v>114.90053018801257</c:v>
                </c:pt>
                <c:pt idx="286">
                  <c:v>114.12667167448889</c:v>
                </c:pt>
                <c:pt idx="287">
                  <c:v>113.68428810532421</c:v>
                </c:pt>
                <c:pt idx="288">
                  <c:v>111.97712053948723</c:v>
                </c:pt>
                <c:pt idx="289">
                  <c:v>113.53002043460083</c:v>
                </c:pt>
                <c:pt idx="290">
                  <c:v>115.00684312590725</c:v>
                </c:pt>
                <c:pt idx="291">
                  <c:v>110.88298516025931</c:v>
                </c:pt>
                <c:pt idx="292">
                  <c:v>112.8398525248538</c:v>
                </c:pt>
                <c:pt idx="293">
                  <c:v>109.54649451672525</c:v>
                </c:pt>
                <c:pt idx="294">
                  <c:v>112.3978586095225</c:v>
                </c:pt>
                <c:pt idx="295">
                  <c:v>115.0598337414193</c:v>
                </c:pt>
                <c:pt idx="296">
                  <c:v>114.25583857889944</c:v>
                </c:pt>
                <c:pt idx="297">
                  <c:v>113.96304735722433</c:v>
                </c:pt>
                <c:pt idx="298">
                  <c:v>114.85069777151222</c:v>
                </c:pt>
                <c:pt idx="299">
                  <c:v>116.330868353905</c:v>
                </c:pt>
                <c:pt idx="300">
                  <c:v>116.93194104128857</c:v>
                </c:pt>
                <c:pt idx="301">
                  <c:v>119.85448322190098</c:v>
                </c:pt>
                <c:pt idx="302">
                  <c:v>120.56528475135822</c:v>
                </c:pt>
                <c:pt idx="303">
                  <c:v>118.96945340692159</c:v>
                </c:pt>
                <c:pt idx="304">
                  <c:v>116.65758802386483</c:v>
                </c:pt>
                <c:pt idx="305">
                  <c:v>119.33907889373857</c:v>
                </c:pt>
                <c:pt idx="306">
                  <c:v>118.38484862565571</c:v>
                </c:pt>
                <c:pt idx="307">
                  <c:v>117.91494543185635</c:v>
                </c:pt>
                <c:pt idx="308">
                  <c:v>116.5590651981656</c:v>
                </c:pt>
                <c:pt idx="309">
                  <c:v>118.69434985918929</c:v>
                </c:pt>
                <c:pt idx="310">
                  <c:v>121.27658897707455</c:v>
                </c:pt>
                <c:pt idx="311">
                  <c:v>121.90598084099102</c:v>
                </c:pt>
                <c:pt idx="312">
                  <c:v>120.31008757889656</c:v>
                </c:pt>
                <c:pt idx="313">
                  <c:v>119.30257581048016</c:v>
                </c:pt>
                <c:pt idx="314">
                  <c:v>120.83712046717241</c:v>
                </c:pt>
                <c:pt idx="315">
                  <c:v>116.55363999734615</c:v>
                </c:pt>
                <c:pt idx="316">
                  <c:v>113.7781499059561</c:v>
                </c:pt>
                <c:pt idx="317">
                  <c:v>112.38406277397772</c:v>
                </c:pt>
                <c:pt idx="318">
                  <c:v>115.50413380191691</c:v>
                </c:pt>
                <c:pt idx="319">
                  <c:v>120.66920747299309</c:v>
                </c:pt>
                <c:pt idx="320">
                  <c:v>121.97854100868881</c:v>
                </c:pt>
                <c:pt idx="321">
                  <c:v>116.78386233594956</c:v>
                </c:pt>
                <c:pt idx="322">
                  <c:v>114.94528966162146</c:v>
                </c:pt>
                <c:pt idx="323">
                  <c:v>114.24707550416584</c:v>
                </c:pt>
                <c:pt idx="324">
                  <c:v>115.62989269936655</c:v>
                </c:pt>
                <c:pt idx="325">
                  <c:v>112.22554977587819</c:v>
                </c:pt>
                <c:pt idx="326">
                  <c:v>110.48058355816963</c:v>
                </c:pt>
                <c:pt idx="327">
                  <c:v>106.93484605176069</c:v>
                </c:pt>
                <c:pt idx="328">
                  <c:v>109.37009383065866</c:v>
                </c:pt>
                <c:pt idx="329">
                  <c:v>108.4421554455385</c:v>
                </c:pt>
                <c:pt idx="330">
                  <c:v>108.60568512054046</c:v>
                </c:pt>
                <c:pt idx="331">
                  <c:v>107.79613245567676</c:v>
                </c:pt>
                <c:pt idx="332">
                  <c:v>109.61040638099924</c:v>
                </c:pt>
                <c:pt idx="333">
                  <c:v>106.9913313104348</c:v>
                </c:pt>
                <c:pt idx="334">
                  <c:v>104.03785511569821</c:v>
                </c:pt>
                <c:pt idx="335">
                  <c:v>106.43986846086455</c:v>
                </c:pt>
                <c:pt idx="336">
                  <c:v>105.82751987523869</c:v>
                </c:pt>
                <c:pt idx="337">
                  <c:v>111.54437558474216</c:v>
                </c:pt>
                <c:pt idx="338">
                  <c:v>113.00459174837428</c:v>
                </c:pt>
                <c:pt idx="339">
                  <c:v>112.01343370825543</c:v>
                </c:pt>
                <c:pt idx="340">
                  <c:v>115.40135812947194</c:v>
                </c:pt>
                <c:pt idx="341">
                  <c:v>114.08049411643039</c:v>
                </c:pt>
              </c:numCache>
            </c:numRef>
          </c:val>
          <c:smooth val="0"/>
        </c:ser>
        <c:dLbls>
          <c:showLegendKey val="0"/>
          <c:showVal val="0"/>
          <c:showCatName val="0"/>
          <c:showSerName val="0"/>
          <c:showPercent val="0"/>
          <c:showBubbleSize val="0"/>
        </c:dLbls>
        <c:marker val="1"/>
        <c:smooth val="0"/>
        <c:axId val="122967936"/>
        <c:axId val="122978304"/>
      </c:lineChart>
      <c:catAx>
        <c:axId val="122967936"/>
        <c:scaling>
          <c:orientation val="minMax"/>
        </c:scaling>
        <c:delete val="0"/>
        <c:axPos val="b"/>
        <c:title>
          <c:tx>
            <c:rich>
              <a:bodyPr/>
              <a:lstStyle/>
              <a:p>
                <a:pPr>
                  <a:defRPr/>
                </a:pPr>
                <a:r>
                  <a:rPr lang="en-US"/>
                  <a:t>Time</a:t>
                </a:r>
              </a:p>
            </c:rich>
          </c:tx>
          <c:layout/>
          <c:overlay val="0"/>
        </c:title>
        <c:majorTickMark val="none"/>
        <c:minorTickMark val="none"/>
        <c:tickLblPos val="none"/>
        <c:crossAx val="122978304"/>
        <c:crosses val="autoZero"/>
        <c:auto val="1"/>
        <c:lblAlgn val="ctr"/>
        <c:lblOffset val="100"/>
        <c:noMultiLvlLbl val="0"/>
      </c:catAx>
      <c:valAx>
        <c:axId val="122978304"/>
        <c:scaling>
          <c:orientation val="minMax"/>
        </c:scaling>
        <c:delete val="0"/>
        <c:axPos val="l"/>
        <c:title>
          <c:tx>
            <c:rich>
              <a:bodyPr rot="-5400000" vert="horz"/>
              <a:lstStyle/>
              <a:p>
                <a:pPr>
                  <a:defRPr/>
                </a:pPr>
                <a:r>
                  <a:rPr lang="en-US"/>
                  <a:t>Exchange</a:t>
                </a:r>
                <a:r>
                  <a:rPr lang="en-US" baseline="0"/>
                  <a:t> Rate</a:t>
                </a:r>
                <a:endParaRPr lang="en-US"/>
              </a:p>
            </c:rich>
          </c:tx>
          <c:layout>
            <c:manualLayout>
              <c:xMode val="edge"/>
              <c:yMode val="edge"/>
              <c:x val="9.8977856903257767E-3"/>
              <c:y val="0.26380279642131266"/>
            </c:manualLayout>
          </c:layout>
          <c:overlay val="0"/>
        </c:title>
        <c:numFmt formatCode="General" sourceLinked="1"/>
        <c:majorTickMark val="none"/>
        <c:minorTickMark val="none"/>
        <c:tickLblPos val="none"/>
        <c:crossAx val="122967936"/>
        <c:crosses val="autoZero"/>
        <c:crossBetween val="between"/>
      </c:valAx>
    </c:plotArea>
    <c:legend>
      <c:legendPos val="r"/>
      <c:layout>
        <c:manualLayout>
          <c:xMode val="edge"/>
          <c:yMode val="edge"/>
          <c:x val="0.6108510619001517"/>
          <c:y val="0.60609762321376492"/>
          <c:w val="0.3253629415325735"/>
          <c:h val="0.20447142023913678"/>
        </c:manualLayout>
      </c:layout>
      <c:overlay val="0"/>
    </c:legend>
    <c:plotVisOnly val="1"/>
    <c:dispBlanksAs val="gap"/>
    <c:showDLblsOverMax val="0"/>
  </c:chart>
  <c:externalData r:id="rId1">
    <c:autoUpdate val="0"/>
  </c:externalData>
  <c:userShapes r:id="rId2"/>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24DFBC-7651-4265-93C6-A25386505381}" type="doc">
      <dgm:prSet loTypeId="urn:microsoft.com/office/officeart/2005/8/layout/hProcess3" loCatId="process" qsTypeId="urn:microsoft.com/office/officeart/2005/8/quickstyle/simple1" qsCatId="simple" csTypeId="urn:microsoft.com/office/officeart/2005/8/colors/accent1_2" csCatId="accent1" phldr="1"/>
      <dgm:spPr/>
    </dgm:pt>
    <dgm:pt modelId="{63F8094C-9DD9-43B5-89BB-EC6EB30F70C1}">
      <dgm:prSet phldrT="[Text]" custT="1"/>
      <dgm:spPr/>
      <dgm:t>
        <a:bodyPr/>
        <a:lstStyle/>
        <a:p>
          <a:r>
            <a:rPr lang="en-US" sz="1200" b="1" dirty="0" smtClean="0"/>
            <a:t>Dow Jones Industrial</a:t>
          </a:r>
          <a:endParaRPr lang="en-US" sz="1200" b="1" dirty="0"/>
        </a:p>
      </dgm:t>
    </dgm:pt>
    <dgm:pt modelId="{01F276BC-FD70-4711-B937-FAEB75FFFDB8}" type="parTrans" cxnId="{45155135-8452-425A-AF4F-8C735CE48F62}">
      <dgm:prSet/>
      <dgm:spPr/>
      <dgm:t>
        <a:bodyPr/>
        <a:lstStyle/>
        <a:p>
          <a:endParaRPr lang="en-US"/>
        </a:p>
      </dgm:t>
    </dgm:pt>
    <dgm:pt modelId="{C363F2D4-9CB3-4746-96C5-1AAD3586A279}" type="sibTrans" cxnId="{45155135-8452-425A-AF4F-8C735CE48F62}">
      <dgm:prSet/>
      <dgm:spPr/>
      <dgm:t>
        <a:bodyPr/>
        <a:lstStyle/>
        <a:p>
          <a:endParaRPr lang="en-US"/>
        </a:p>
      </dgm:t>
    </dgm:pt>
    <dgm:pt modelId="{FC32909A-8144-4A90-9C43-EF430117A833}">
      <dgm:prSet phldrT="[Text]" custT="1"/>
      <dgm:spPr/>
      <dgm:t>
        <a:bodyPr/>
        <a:lstStyle/>
        <a:p>
          <a:r>
            <a:rPr lang="en-US" sz="1200" b="1" dirty="0" smtClean="0"/>
            <a:t>S&amp;P 500 launched</a:t>
          </a:r>
          <a:endParaRPr lang="en-US" sz="1200" b="1" dirty="0"/>
        </a:p>
      </dgm:t>
    </dgm:pt>
    <dgm:pt modelId="{24A01267-E20F-4A92-8934-0E456D577EE3}" type="parTrans" cxnId="{88A99A19-B11A-4537-9882-EBBDCB6E66A1}">
      <dgm:prSet/>
      <dgm:spPr/>
      <dgm:t>
        <a:bodyPr/>
        <a:lstStyle/>
        <a:p>
          <a:endParaRPr lang="en-US"/>
        </a:p>
      </dgm:t>
    </dgm:pt>
    <dgm:pt modelId="{A5EBDEC1-CE8E-4FDA-A2E6-F863C4EC85C9}" type="sibTrans" cxnId="{88A99A19-B11A-4537-9882-EBBDCB6E66A1}">
      <dgm:prSet/>
      <dgm:spPr/>
      <dgm:t>
        <a:bodyPr/>
        <a:lstStyle/>
        <a:p>
          <a:endParaRPr lang="en-US"/>
        </a:p>
      </dgm:t>
    </dgm:pt>
    <dgm:pt modelId="{B6F2F7AB-CDA1-4CB6-B03E-F82539647738}">
      <dgm:prSet phldrT="[Text]" custT="1"/>
      <dgm:spPr/>
      <dgm:t>
        <a:bodyPr/>
        <a:lstStyle/>
        <a:p>
          <a:r>
            <a:rPr lang="en-US" sz="1200" b="1" dirty="0" err="1" smtClean="0"/>
            <a:t>Bogle</a:t>
          </a:r>
          <a:r>
            <a:rPr lang="en-US" sz="1200" b="1" dirty="0" smtClean="0"/>
            <a:t> launches first index fund</a:t>
          </a:r>
          <a:endParaRPr lang="en-US" sz="1200" b="1" dirty="0"/>
        </a:p>
      </dgm:t>
    </dgm:pt>
    <dgm:pt modelId="{B268C12E-1C26-49B4-A22B-BDD46EEF9F29}" type="parTrans" cxnId="{5F7A8C5A-9004-47C0-B9B5-0A071B090597}">
      <dgm:prSet/>
      <dgm:spPr/>
      <dgm:t>
        <a:bodyPr/>
        <a:lstStyle/>
        <a:p>
          <a:endParaRPr lang="en-US"/>
        </a:p>
      </dgm:t>
    </dgm:pt>
    <dgm:pt modelId="{F8D8441C-EBD6-491B-ABD7-253C4A451637}" type="sibTrans" cxnId="{5F7A8C5A-9004-47C0-B9B5-0A071B090597}">
      <dgm:prSet/>
      <dgm:spPr/>
      <dgm:t>
        <a:bodyPr/>
        <a:lstStyle/>
        <a:p>
          <a:endParaRPr lang="en-US"/>
        </a:p>
      </dgm:t>
    </dgm:pt>
    <dgm:pt modelId="{56F0AED6-97CC-4B73-9D4E-B15C6ADE52E3}">
      <dgm:prSet phldrT="[Text]" custT="1"/>
      <dgm:spPr/>
      <dgm:t>
        <a:bodyPr/>
        <a:lstStyle/>
        <a:p>
          <a:r>
            <a:rPr lang="en-US" sz="1200" b="1" dirty="0" err="1" smtClean="0"/>
            <a:t>Fama</a:t>
          </a:r>
          <a:r>
            <a:rPr lang="en-US" sz="1200" b="1" dirty="0" smtClean="0"/>
            <a:t>-French 3 factor model</a:t>
          </a:r>
          <a:endParaRPr lang="en-US" sz="1200" b="1" dirty="0"/>
        </a:p>
      </dgm:t>
    </dgm:pt>
    <dgm:pt modelId="{2552B19D-577B-486E-8B64-172819817C95}" type="parTrans" cxnId="{BAD1163E-2DE5-4889-B36A-778C06255D35}">
      <dgm:prSet/>
      <dgm:spPr/>
      <dgm:t>
        <a:bodyPr/>
        <a:lstStyle/>
        <a:p>
          <a:endParaRPr lang="en-US"/>
        </a:p>
      </dgm:t>
    </dgm:pt>
    <dgm:pt modelId="{8779CFE2-DA95-483B-82AC-2801D4C686A7}" type="sibTrans" cxnId="{BAD1163E-2DE5-4889-B36A-778C06255D35}">
      <dgm:prSet/>
      <dgm:spPr/>
      <dgm:t>
        <a:bodyPr/>
        <a:lstStyle/>
        <a:p>
          <a:endParaRPr lang="en-US"/>
        </a:p>
      </dgm:t>
    </dgm:pt>
    <dgm:pt modelId="{B5360446-2B5B-4A99-B4CF-4C5C068183DA}">
      <dgm:prSet phldrT="[Text]" custT="1"/>
      <dgm:spPr/>
      <dgm:t>
        <a:bodyPr/>
        <a:lstStyle/>
        <a:p>
          <a:r>
            <a:rPr lang="en-US" sz="1200" b="1" dirty="0" smtClean="0"/>
            <a:t>MSCI factor indices launched</a:t>
          </a:r>
          <a:endParaRPr lang="en-US" sz="1200" b="1" dirty="0"/>
        </a:p>
      </dgm:t>
    </dgm:pt>
    <dgm:pt modelId="{50868B07-18A3-4EDD-87B9-FAA2B8511569}" type="parTrans" cxnId="{BB221E06-A9B9-492B-A7DB-A2A3BB398BC9}">
      <dgm:prSet/>
      <dgm:spPr/>
      <dgm:t>
        <a:bodyPr/>
        <a:lstStyle/>
        <a:p>
          <a:endParaRPr lang="en-US"/>
        </a:p>
      </dgm:t>
    </dgm:pt>
    <dgm:pt modelId="{AC1A556E-772B-4412-AB49-E9310A2E8A87}" type="sibTrans" cxnId="{BB221E06-A9B9-492B-A7DB-A2A3BB398BC9}">
      <dgm:prSet/>
      <dgm:spPr/>
      <dgm:t>
        <a:bodyPr/>
        <a:lstStyle/>
        <a:p>
          <a:endParaRPr lang="en-US"/>
        </a:p>
      </dgm:t>
    </dgm:pt>
    <dgm:pt modelId="{0C84A123-E00D-4FD5-946E-B8BF060CB53B}">
      <dgm:prSet phldrT="[Text]" custT="1"/>
      <dgm:spPr/>
      <dgm:t>
        <a:bodyPr/>
        <a:lstStyle/>
        <a:p>
          <a:r>
            <a:rPr lang="en-US" sz="1200" b="1" dirty="0" smtClean="0"/>
            <a:t>Alternative beta indices in major asset classes</a:t>
          </a:r>
          <a:endParaRPr lang="en-US" sz="1200" b="1" dirty="0"/>
        </a:p>
      </dgm:t>
    </dgm:pt>
    <dgm:pt modelId="{621CD171-0F55-416B-B36F-7E7DCFDC5823}" type="parTrans" cxnId="{3B9C63CC-CBD6-4931-AF4F-D3935E280591}">
      <dgm:prSet/>
      <dgm:spPr/>
      <dgm:t>
        <a:bodyPr/>
        <a:lstStyle/>
        <a:p>
          <a:endParaRPr lang="en-US"/>
        </a:p>
      </dgm:t>
    </dgm:pt>
    <dgm:pt modelId="{7AFA1E18-69AF-4022-B4DA-9838FF17EAD3}" type="sibTrans" cxnId="{3B9C63CC-CBD6-4931-AF4F-D3935E280591}">
      <dgm:prSet/>
      <dgm:spPr/>
      <dgm:t>
        <a:bodyPr/>
        <a:lstStyle/>
        <a:p>
          <a:endParaRPr lang="en-US"/>
        </a:p>
      </dgm:t>
    </dgm:pt>
    <dgm:pt modelId="{0DB9D607-50E9-42D0-8CE7-93EC89B4513D}">
      <dgm:prSet phldrT="[Text]" custT="1"/>
      <dgm:spPr/>
      <dgm:t>
        <a:bodyPr/>
        <a:lstStyle/>
        <a:p>
          <a:endParaRPr lang="en-US" sz="1200" b="1" dirty="0"/>
        </a:p>
      </dgm:t>
    </dgm:pt>
    <dgm:pt modelId="{E46FD74B-996D-4E24-BA74-90B2527F43EC}" type="parTrans" cxnId="{6E7DA01A-B17A-4E0C-AEF6-54650D80422A}">
      <dgm:prSet/>
      <dgm:spPr/>
      <dgm:t>
        <a:bodyPr/>
        <a:lstStyle/>
        <a:p>
          <a:endParaRPr lang="en-US"/>
        </a:p>
      </dgm:t>
    </dgm:pt>
    <dgm:pt modelId="{D3E379D0-6A82-446B-A884-81039C7CC54F}" type="sibTrans" cxnId="{6E7DA01A-B17A-4E0C-AEF6-54650D80422A}">
      <dgm:prSet/>
      <dgm:spPr/>
      <dgm:t>
        <a:bodyPr/>
        <a:lstStyle/>
        <a:p>
          <a:endParaRPr lang="en-US"/>
        </a:p>
      </dgm:t>
    </dgm:pt>
    <dgm:pt modelId="{08E9941E-98E3-4177-9F1C-AFDEF4E52EA6}" type="pres">
      <dgm:prSet presAssocID="{8624DFBC-7651-4265-93C6-A25386505381}" presName="Name0" presStyleCnt="0">
        <dgm:presLayoutVars>
          <dgm:dir/>
          <dgm:animLvl val="lvl"/>
          <dgm:resizeHandles val="exact"/>
        </dgm:presLayoutVars>
      </dgm:prSet>
      <dgm:spPr/>
    </dgm:pt>
    <dgm:pt modelId="{B79EA331-6BBB-4A4E-84FC-D8C33EA7201F}" type="pres">
      <dgm:prSet presAssocID="{8624DFBC-7651-4265-93C6-A25386505381}" presName="dummy" presStyleCnt="0"/>
      <dgm:spPr/>
    </dgm:pt>
    <dgm:pt modelId="{82A5098D-2726-4DB5-8678-421FF25A9E00}" type="pres">
      <dgm:prSet presAssocID="{8624DFBC-7651-4265-93C6-A25386505381}" presName="linH" presStyleCnt="0"/>
      <dgm:spPr/>
    </dgm:pt>
    <dgm:pt modelId="{50279626-56DA-4FEC-AD79-2B583DBD1B83}" type="pres">
      <dgm:prSet presAssocID="{8624DFBC-7651-4265-93C6-A25386505381}" presName="padding1" presStyleCnt="0"/>
      <dgm:spPr/>
    </dgm:pt>
    <dgm:pt modelId="{CC009C3C-DBC7-47BC-A8A8-8FF15CA3E87F}" type="pres">
      <dgm:prSet presAssocID="{63F8094C-9DD9-43B5-89BB-EC6EB30F70C1}" presName="linV" presStyleCnt="0"/>
      <dgm:spPr/>
    </dgm:pt>
    <dgm:pt modelId="{4B1B9AE6-B3A3-4AF6-8DA5-716C4C4C50CE}" type="pres">
      <dgm:prSet presAssocID="{63F8094C-9DD9-43B5-89BB-EC6EB30F70C1}" presName="spVertical1" presStyleCnt="0"/>
      <dgm:spPr/>
    </dgm:pt>
    <dgm:pt modelId="{119047D8-8768-4B45-96D9-24CCC797EFF1}" type="pres">
      <dgm:prSet presAssocID="{63F8094C-9DD9-43B5-89BB-EC6EB30F70C1}" presName="parTx" presStyleLbl="revTx" presStyleIdx="0" presStyleCnt="7">
        <dgm:presLayoutVars>
          <dgm:chMax val="0"/>
          <dgm:chPref val="0"/>
          <dgm:bulletEnabled val="1"/>
        </dgm:presLayoutVars>
      </dgm:prSet>
      <dgm:spPr/>
      <dgm:t>
        <a:bodyPr/>
        <a:lstStyle/>
        <a:p>
          <a:endParaRPr lang="en-US"/>
        </a:p>
      </dgm:t>
    </dgm:pt>
    <dgm:pt modelId="{5186EAB4-0E00-435C-A6F5-E6AECFEA1507}" type="pres">
      <dgm:prSet presAssocID="{63F8094C-9DD9-43B5-89BB-EC6EB30F70C1}" presName="spVertical2" presStyleCnt="0"/>
      <dgm:spPr/>
    </dgm:pt>
    <dgm:pt modelId="{CD2B3D2B-5BD4-4FE8-B96C-A000A2BDC5C7}" type="pres">
      <dgm:prSet presAssocID="{63F8094C-9DD9-43B5-89BB-EC6EB30F70C1}" presName="spVertical3" presStyleCnt="0"/>
      <dgm:spPr/>
    </dgm:pt>
    <dgm:pt modelId="{2EFC5967-9E51-459B-AD42-163A03009BDF}" type="pres">
      <dgm:prSet presAssocID="{C363F2D4-9CB3-4746-96C5-1AAD3586A279}" presName="space" presStyleCnt="0"/>
      <dgm:spPr/>
    </dgm:pt>
    <dgm:pt modelId="{6AB67424-2EC2-4C43-92B4-FF49FDC8D45F}" type="pres">
      <dgm:prSet presAssocID="{FC32909A-8144-4A90-9C43-EF430117A833}" presName="linV" presStyleCnt="0"/>
      <dgm:spPr/>
    </dgm:pt>
    <dgm:pt modelId="{9AE27525-20F8-4CFF-8551-B20BAF831830}" type="pres">
      <dgm:prSet presAssocID="{FC32909A-8144-4A90-9C43-EF430117A833}" presName="spVertical1" presStyleCnt="0"/>
      <dgm:spPr/>
    </dgm:pt>
    <dgm:pt modelId="{048D88AC-1C3F-4433-BCEF-2936293F6681}" type="pres">
      <dgm:prSet presAssocID="{FC32909A-8144-4A90-9C43-EF430117A833}" presName="parTx" presStyleLbl="revTx" presStyleIdx="1" presStyleCnt="7">
        <dgm:presLayoutVars>
          <dgm:chMax val="0"/>
          <dgm:chPref val="0"/>
          <dgm:bulletEnabled val="1"/>
        </dgm:presLayoutVars>
      </dgm:prSet>
      <dgm:spPr/>
      <dgm:t>
        <a:bodyPr/>
        <a:lstStyle/>
        <a:p>
          <a:endParaRPr lang="en-US"/>
        </a:p>
      </dgm:t>
    </dgm:pt>
    <dgm:pt modelId="{B38567BA-5A4C-4038-8B87-9BC0308B153A}" type="pres">
      <dgm:prSet presAssocID="{FC32909A-8144-4A90-9C43-EF430117A833}" presName="spVertical2" presStyleCnt="0"/>
      <dgm:spPr/>
    </dgm:pt>
    <dgm:pt modelId="{6D9735CB-F4C3-4066-A80B-FAC54E25AFC8}" type="pres">
      <dgm:prSet presAssocID="{FC32909A-8144-4A90-9C43-EF430117A833}" presName="spVertical3" presStyleCnt="0"/>
      <dgm:spPr/>
    </dgm:pt>
    <dgm:pt modelId="{59552479-DA5D-44D2-86C3-C3DC43005D84}" type="pres">
      <dgm:prSet presAssocID="{A5EBDEC1-CE8E-4FDA-A2E6-F863C4EC85C9}" presName="space" presStyleCnt="0"/>
      <dgm:spPr/>
    </dgm:pt>
    <dgm:pt modelId="{EB946E51-D5FB-418E-B8C3-8EFF525C54DF}" type="pres">
      <dgm:prSet presAssocID="{B6F2F7AB-CDA1-4CB6-B03E-F82539647738}" presName="linV" presStyleCnt="0"/>
      <dgm:spPr/>
    </dgm:pt>
    <dgm:pt modelId="{FA49EF1F-E16D-43DC-8380-6B74CD7C527F}" type="pres">
      <dgm:prSet presAssocID="{B6F2F7AB-CDA1-4CB6-B03E-F82539647738}" presName="spVertical1" presStyleCnt="0"/>
      <dgm:spPr/>
    </dgm:pt>
    <dgm:pt modelId="{4B1E34FC-8DF1-4B93-BC24-8A2793A55BBC}" type="pres">
      <dgm:prSet presAssocID="{B6F2F7AB-CDA1-4CB6-B03E-F82539647738}" presName="parTx" presStyleLbl="revTx" presStyleIdx="2" presStyleCnt="7">
        <dgm:presLayoutVars>
          <dgm:chMax val="0"/>
          <dgm:chPref val="0"/>
          <dgm:bulletEnabled val="1"/>
        </dgm:presLayoutVars>
      </dgm:prSet>
      <dgm:spPr/>
      <dgm:t>
        <a:bodyPr/>
        <a:lstStyle/>
        <a:p>
          <a:endParaRPr lang="en-US"/>
        </a:p>
      </dgm:t>
    </dgm:pt>
    <dgm:pt modelId="{DB6FFA9D-E97F-4C69-B9AC-35E14612CF94}" type="pres">
      <dgm:prSet presAssocID="{B6F2F7AB-CDA1-4CB6-B03E-F82539647738}" presName="spVertical2" presStyleCnt="0"/>
      <dgm:spPr/>
    </dgm:pt>
    <dgm:pt modelId="{CEA07FE0-6B74-4882-B2AE-ED8DE22AAC39}" type="pres">
      <dgm:prSet presAssocID="{B6F2F7AB-CDA1-4CB6-B03E-F82539647738}" presName="spVertical3" presStyleCnt="0"/>
      <dgm:spPr/>
    </dgm:pt>
    <dgm:pt modelId="{D06D97DB-4A77-4D56-8394-223B3791223B}" type="pres">
      <dgm:prSet presAssocID="{F8D8441C-EBD6-491B-ABD7-253C4A451637}" presName="space" presStyleCnt="0"/>
      <dgm:spPr/>
    </dgm:pt>
    <dgm:pt modelId="{9177CCB4-6473-4521-9AA0-93B879A84281}" type="pres">
      <dgm:prSet presAssocID="{56F0AED6-97CC-4B73-9D4E-B15C6ADE52E3}" presName="linV" presStyleCnt="0"/>
      <dgm:spPr/>
    </dgm:pt>
    <dgm:pt modelId="{05167CA8-559D-41B9-816B-E16C29AA0E5C}" type="pres">
      <dgm:prSet presAssocID="{56F0AED6-97CC-4B73-9D4E-B15C6ADE52E3}" presName="spVertical1" presStyleCnt="0"/>
      <dgm:spPr/>
    </dgm:pt>
    <dgm:pt modelId="{2AD8AA4B-FBC9-485B-822A-FACEEED58228}" type="pres">
      <dgm:prSet presAssocID="{56F0AED6-97CC-4B73-9D4E-B15C6ADE52E3}" presName="parTx" presStyleLbl="revTx" presStyleIdx="3" presStyleCnt="7">
        <dgm:presLayoutVars>
          <dgm:chMax val="0"/>
          <dgm:chPref val="0"/>
          <dgm:bulletEnabled val="1"/>
        </dgm:presLayoutVars>
      </dgm:prSet>
      <dgm:spPr/>
      <dgm:t>
        <a:bodyPr/>
        <a:lstStyle/>
        <a:p>
          <a:endParaRPr lang="en-US"/>
        </a:p>
      </dgm:t>
    </dgm:pt>
    <dgm:pt modelId="{F318162F-5F06-43E9-B747-B85DC70B4F8E}" type="pres">
      <dgm:prSet presAssocID="{56F0AED6-97CC-4B73-9D4E-B15C6ADE52E3}" presName="spVertical2" presStyleCnt="0"/>
      <dgm:spPr/>
    </dgm:pt>
    <dgm:pt modelId="{37BF80CA-0F46-40F4-B2B5-351374746A55}" type="pres">
      <dgm:prSet presAssocID="{56F0AED6-97CC-4B73-9D4E-B15C6ADE52E3}" presName="spVertical3" presStyleCnt="0"/>
      <dgm:spPr/>
    </dgm:pt>
    <dgm:pt modelId="{86FC56C6-E2E7-4813-8E0E-60A8C99D877E}" type="pres">
      <dgm:prSet presAssocID="{8779CFE2-DA95-483B-82AC-2801D4C686A7}" presName="space" presStyleCnt="0"/>
      <dgm:spPr/>
    </dgm:pt>
    <dgm:pt modelId="{6AFF7146-5320-497F-ABBE-7308683961E9}" type="pres">
      <dgm:prSet presAssocID="{B5360446-2B5B-4A99-B4CF-4C5C068183DA}" presName="linV" presStyleCnt="0"/>
      <dgm:spPr/>
    </dgm:pt>
    <dgm:pt modelId="{39A5C492-425A-45C4-87B6-512AC1162240}" type="pres">
      <dgm:prSet presAssocID="{B5360446-2B5B-4A99-B4CF-4C5C068183DA}" presName="spVertical1" presStyleCnt="0"/>
      <dgm:spPr/>
    </dgm:pt>
    <dgm:pt modelId="{FBE98616-50ED-4BB2-A20A-B9F7F08A62A4}" type="pres">
      <dgm:prSet presAssocID="{B5360446-2B5B-4A99-B4CF-4C5C068183DA}" presName="parTx" presStyleLbl="revTx" presStyleIdx="4" presStyleCnt="7">
        <dgm:presLayoutVars>
          <dgm:chMax val="0"/>
          <dgm:chPref val="0"/>
          <dgm:bulletEnabled val="1"/>
        </dgm:presLayoutVars>
      </dgm:prSet>
      <dgm:spPr/>
      <dgm:t>
        <a:bodyPr/>
        <a:lstStyle/>
        <a:p>
          <a:endParaRPr lang="en-US"/>
        </a:p>
      </dgm:t>
    </dgm:pt>
    <dgm:pt modelId="{7DE2194C-BC61-4028-BA1F-87E73435A837}" type="pres">
      <dgm:prSet presAssocID="{B5360446-2B5B-4A99-B4CF-4C5C068183DA}" presName="spVertical2" presStyleCnt="0"/>
      <dgm:spPr/>
    </dgm:pt>
    <dgm:pt modelId="{E46961BA-583B-4795-A2E5-A3EC81A3063D}" type="pres">
      <dgm:prSet presAssocID="{B5360446-2B5B-4A99-B4CF-4C5C068183DA}" presName="spVertical3" presStyleCnt="0"/>
      <dgm:spPr/>
    </dgm:pt>
    <dgm:pt modelId="{1B664F00-E745-4B53-8DA1-3DBCC775C54F}" type="pres">
      <dgm:prSet presAssocID="{AC1A556E-772B-4412-AB49-E9310A2E8A87}" presName="space" presStyleCnt="0"/>
      <dgm:spPr/>
    </dgm:pt>
    <dgm:pt modelId="{CD14DB86-2408-4525-89CF-EB93EDF045FB}" type="pres">
      <dgm:prSet presAssocID="{0C84A123-E00D-4FD5-946E-B8BF060CB53B}" presName="linV" presStyleCnt="0"/>
      <dgm:spPr/>
    </dgm:pt>
    <dgm:pt modelId="{CECA5A32-0677-4E2D-B1F9-863C04A219F3}" type="pres">
      <dgm:prSet presAssocID="{0C84A123-E00D-4FD5-946E-B8BF060CB53B}" presName="spVertical1" presStyleCnt="0"/>
      <dgm:spPr/>
    </dgm:pt>
    <dgm:pt modelId="{7DF12B28-E2AE-4D6A-9617-688A9F939B01}" type="pres">
      <dgm:prSet presAssocID="{0C84A123-E00D-4FD5-946E-B8BF060CB53B}" presName="parTx" presStyleLbl="revTx" presStyleIdx="5" presStyleCnt="7">
        <dgm:presLayoutVars>
          <dgm:chMax val="0"/>
          <dgm:chPref val="0"/>
          <dgm:bulletEnabled val="1"/>
        </dgm:presLayoutVars>
      </dgm:prSet>
      <dgm:spPr/>
      <dgm:t>
        <a:bodyPr/>
        <a:lstStyle/>
        <a:p>
          <a:endParaRPr lang="en-US"/>
        </a:p>
      </dgm:t>
    </dgm:pt>
    <dgm:pt modelId="{C26BA00D-50DA-4D66-B15E-FD5D00CB1E62}" type="pres">
      <dgm:prSet presAssocID="{0C84A123-E00D-4FD5-946E-B8BF060CB53B}" presName="spVertical2" presStyleCnt="0"/>
      <dgm:spPr/>
    </dgm:pt>
    <dgm:pt modelId="{8D07ACFF-4280-43FB-A97C-62FE419571A8}" type="pres">
      <dgm:prSet presAssocID="{0C84A123-E00D-4FD5-946E-B8BF060CB53B}" presName="spVertical3" presStyleCnt="0"/>
      <dgm:spPr/>
    </dgm:pt>
    <dgm:pt modelId="{0DE1FF2F-5ECA-4903-B035-48480D495F87}" type="pres">
      <dgm:prSet presAssocID="{7AFA1E18-69AF-4022-B4DA-9838FF17EAD3}" presName="space" presStyleCnt="0"/>
      <dgm:spPr/>
    </dgm:pt>
    <dgm:pt modelId="{6AB414BC-C290-48A2-8ED5-5A9A8AFFDBE0}" type="pres">
      <dgm:prSet presAssocID="{0DB9D607-50E9-42D0-8CE7-93EC89B4513D}" presName="linV" presStyleCnt="0"/>
      <dgm:spPr/>
    </dgm:pt>
    <dgm:pt modelId="{2BB0B3FB-D98C-4F7C-858C-337B533AD24D}" type="pres">
      <dgm:prSet presAssocID="{0DB9D607-50E9-42D0-8CE7-93EC89B4513D}" presName="spVertical1" presStyleCnt="0"/>
      <dgm:spPr/>
    </dgm:pt>
    <dgm:pt modelId="{7C5939FB-FD85-4C59-B30E-DF4C4C7C30CF}" type="pres">
      <dgm:prSet presAssocID="{0DB9D607-50E9-42D0-8CE7-93EC89B4513D}" presName="parTx" presStyleLbl="revTx" presStyleIdx="6" presStyleCnt="7">
        <dgm:presLayoutVars>
          <dgm:chMax val="0"/>
          <dgm:chPref val="0"/>
          <dgm:bulletEnabled val="1"/>
        </dgm:presLayoutVars>
      </dgm:prSet>
      <dgm:spPr/>
      <dgm:t>
        <a:bodyPr/>
        <a:lstStyle/>
        <a:p>
          <a:endParaRPr lang="en-US"/>
        </a:p>
      </dgm:t>
    </dgm:pt>
    <dgm:pt modelId="{15F81BDF-D4D8-401C-AEC4-A00D15A78335}" type="pres">
      <dgm:prSet presAssocID="{0DB9D607-50E9-42D0-8CE7-93EC89B4513D}" presName="spVertical2" presStyleCnt="0"/>
      <dgm:spPr/>
    </dgm:pt>
    <dgm:pt modelId="{75550EAE-284C-438A-8B0D-4753A1CCD134}" type="pres">
      <dgm:prSet presAssocID="{0DB9D607-50E9-42D0-8CE7-93EC89B4513D}" presName="spVertical3" presStyleCnt="0"/>
      <dgm:spPr/>
    </dgm:pt>
    <dgm:pt modelId="{01C6B9A7-FB3D-4018-9025-8B8BA0696982}" type="pres">
      <dgm:prSet presAssocID="{8624DFBC-7651-4265-93C6-A25386505381}" presName="padding2" presStyleCnt="0"/>
      <dgm:spPr/>
    </dgm:pt>
    <dgm:pt modelId="{BAF648C3-C82A-4522-B242-989593D061A6}" type="pres">
      <dgm:prSet presAssocID="{8624DFBC-7651-4265-93C6-A25386505381}" presName="negArrow" presStyleCnt="0"/>
      <dgm:spPr/>
    </dgm:pt>
    <dgm:pt modelId="{99DAB059-728B-49AB-B8A3-08999F67E814}" type="pres">
      <dgm:prSet presAssocID="{8624DFBC-7651-4265-93C6-A25386505381}" presName="backgroundArrow" presStyleLbl="node1" presStyleIdx="0" presStyleCnt="1" custScaleX="81362" custScaleY="139738"/>
      <dgm:spPr/>
      <dgm:t>
        <a:bodyPr/>
        <a:lstStyle/>
        <a:p>
          <a:endParaRPr lang="en-US"/>
        </a:p>
      </dgm:t>
    </dgm:pt>
  </dgm:ptLst>
  <dgm:cxnLst>
    <dgm:cxn modelId="{EF3C09C7-997E-42A9-BC19-C74BF03E19C2}" type="presOf" srcId="{FC32909A-8144-4A90-9C43-EF430117A833}" destId="{048D88AC-1C3F-4433-BCEF-2936293F6681}" srcOrd="0" destOrd="0" presId="urn:microsoft.com/office/officeart/2005/8/layout/hProcess3"/>
    <dgm:cxn modelId="{45155135-8452-425A-AF4F-8C735CE48F62}" srcId="{8624DFBC-7651-4265-93C6-A25386505381}" destId="{63F8094C-9DD9-43B5-89BB-EC6EB30F70C1}" srcOrd="0" destOrd="0" parTransId="{01F276BC-FD70-4711-B937-FAEB75FFFDB8}" sibTransId="{C363F2D4-9CB3-4746-96C5-1AAD3586A279}"/>
    <dgm:cxn modelId="{DF4B52E9-BD3F-4FA7-AC90-3ED859147B23}" type="presOf" srcId="{56F0AED6-97CC-4B73-9D4E-B15C6ADE52E3}" destId="{2AD8AA4B-FBC9-485B-822A-FACEEED58228}" srcOrd="0" destOrd="0" presId="urn:microsoft.com/office/officeart/2005/8/layout/hProcess3"/>
    <dgm:cxn modelId="{7A11BC4A-4A0A-47DC-887A-1B3613E6A41C}" type="presOf" srcId="{63F8094C-9DD9-43B5-89BB-EC6EB30F70C1}" destId="{119047D8-8768-4B45-96D9-24CCC797EFF1}" srcOrd="0" destOrd="0" presId="urn:microsoft.com/office/officeart/2005/8/layout/hProcess3"/>
    <dgm:cxn modelId="{6E7DA01A-B17A-4E0C-AEF6-54650D80422A}" srcId="{8624DFBC-7651-4265-93C6-A25386505381}" destId="{0DB9D607-50E9-42D0-8CE7-93EC89B4513D}" srcOrd="6" destOrd="0" parTransId="{E46FD74B-996D-4E24-BA74-90B2527F43EC}" sibTransId="{D3E379D0-6A82-446B-A884-81039C7CC54F}"/>
    <dgm:cxn modelId="{F052676C-9A95-4EAB-9396-8410543F75BB}" type="presOf" srcId="{B6F2F7AB-CDA1-4CB6-B03E-F82539647738}" destId="{4B1E34FC-8DF1-4B93-BC24-8A2793A55BBC}" srcOrd="0" destOrd="0" presId="urn:microsoft.com/office/officeart/2005/8/layout/hProcess3"/>
    <dgm:cxn modelId="{BB221E06-A9B9-492B-A7DB-A2A3BB398BC9}" srcId="{8624DFBC-7651-4265-93C6-A25386505381}" destId="{B5360446-2B5B-4A99-B4CF-4C5C068183DA}" srcOrd="4" destOrd="0" parTransId="{50868B07-18A3-4EDD-87B9-FAA2B8511569}" sibTransId="{AC1A556E-772B-4412-AB49-E9310A2E8A87}"/>
    <dgm:cxn modelId="{DACC5FEF-A92C-41B2-A09D-5C903FF402ED}" type="presOf" srcId="{8624DFBC-7651-4265-93C6-A25386505381}" destId="{08E9941E-98E3-4177-9F1C-AFDEF4E52EA6}" srcOrd="0" destOrd="0" presId="urn:microsoft.com/office/officeart/2005/8/layout/hProcess3"/>
    <dgm:cxn modelId="{3B9C63CC-CBD6-4931-AF4F-D3935E280591}" srcId="{8624DFBC-7651-4265-93C6-A25386505381}" destId="{0C84A123-E00D-4FD5-946E-B8BF060CB53B}" srcOrd="5" destOrd="0" parTransId="{621CD171-0F55-416B-B36F-7E7DCFDC5823}" sibTransId="{7AFA1E18-69AF-4022-B4DA-9838FF17EAD3}"/>
    <dgm:cxn modelId="{5AE88463-E9CD-4BA5-96E4-1D026C0495B2}" type="presOf" srcId="{0C84A123-E00D-4FD5-946E-B8BF060CB53B}" destId="{7DF12B28-E2AE-4D6A-9617-688A9F939B01}" srcOrd="0" destOrd="0" presId="urn:microsoft.com/office/officeart/2005/8/layout/hProcess3"/>
    <dgm:cxn modelId="{5F7A8C5A-9004-47C0-B9B5-0A071B090597}" srcId="{8624DFBC-7651-4265-93C6-A25386505381}" destId="{B6F2F7AB-CDA1-4CB6-B03E-F82539647738}" srcOrd="2" destOrd="0" parTransId="{B268C12E-1C26-49B4-A22B-BDD46EEF9F29}" sibTransId="{F8D8441C-EBD6-491B-ABD7-253C4A451637}"/>
    <dgm:cxn modelId="{CFED5320-1D62-412B-A702-55E453E31E96}" type="presOf" srcId="{0DB9D607-50E9-42D0-8CE7-93EC89B4513D}" destId="{7C5939FB-FD85-4C59-B30E-DF4C4C7C30CF}" srcOrd="0" destOrd="0" presId="urn:microsoft.com/office/officeart/2005/8/layout/hProcess3"/>
    <dgm:cxn modelId="{88A99A19-B11A-4537-9882-EBBDCB6E66A1}" srcId="{8624DFBC-7651-4265-93C6-A25386505381}" destId="{FC32909A-8144-4A90-9C43-EF430117A833}" srcOrd="1" destOrd="0" parTransId="{24A01267-E20F-4A92-8934-0E456D577EE3}" sibTransId="{A5EBDEC1-CE8E-4FDA-A2E6-F863C4EC85C9}"/>
    <dgm:cxn modelId="{C679CF77-FC6F-4A7F-9183-21D44E796F7F}" type="presOf" srcId="{B5360446-2B5B-4A99-B4CF-4C5C068183DA}" destId="{FBE98616-50ED-4BB2-A20A-B9F7F08A62A4}" srcOrd="0" destOrd="0" presId="urn:microsoft.com/office/officeart/2005/8/layout/hProcess3"/>
    <dgm:cxn modelId="{BAD1163E-2DE5-4889-B36A-778C06255D35}" srcId="{8624DFBC-7651-4265-93C6-A25386505381}" destId="{56F0AED6-97CC-4B73-9D4E-B15C6ADE52E3}" srcOrd="3" destOrd="0" parTransId="{2552B19D-577B-486E-8B64-172819817C95}" sibTransId="{8779CFE2-DA95-483B-82AC-2801D4C686A7}"/>
    <dgm:cxn modelId="{57FA8E76-6691-4E74-8070-F5FB1196C6C1}" type="presParOf" srcId="{08E9941E-98E3-4177-9F1C-AFDEF4E52EA6}" destId="{B79EA331-6BBB-4A4E-84FC-D8C33EA7201F}" srcOrd="0" destOrd="0" presId="urn:microsoft.com/office/officeart/2005/8/layout/hProcess3"/>
    <dgm:cxn modelId="{CF84C43A-3A4C-4EF2-8AA5-53372F189A66}" type="presParOf" srcId="{08E9941E-98E3-4177-9F1C-AFDEF4E52EA6}" destId="{82A5098D-2726-4DB5-8678-421FF25A9E00}" srcOrd="1" destOrd="0" presId="urn:microsoft.com/office/officeart/2005/8/layout/hProcess3"/>
    <dgm:cxn modelId="{D491807B-85AF-4D1F-97ED-1579DA9794B2}" type="presParOf" srcId="{82A5098D-2726-4DB5-8678-421FF25A9E00}" destId="{50279626-56DA-4FEC-AD79-2B583DBD1B83}" srcOrd="0" destOrd="0" presId="urn:microsoft.com/office/officeart/2005/8/layout/hProcess3"/>
    <dgm:cxn modelId="{61013677-FCE7-4A4A-84C8-FD42784D56E4}" type="presParOf" srcId="{82A5098D-2726-4DB5-8678-421FF25A9E00}" destId="{CC009C3C-DBC7-47BC-A8A8-8FF15CA3E87F}" srcOrd="1" destOrd="0" presId="urn:microsoft.com/office/officeart/2005/8/layout/hProcess3"/>
    <dgm:cxn modelId="{E13D7B6A-AB42-4AD9-883F-950EBFAACDC1}" type="presParOf" srcId="{CC009C3C-DBC7-47BC-A8A8-8FF15CA3E87F}" destId="{4B1B9AE6-B3A3-4AF6-8DA5-716C4C4C50CE}" srcOrd="0" destOrd="0" presId="urn:microsoft.com/office/officeart/2005/8/layout/hProcess3"/>
    <dgm:cxn modelId="{889AB208-EACA-4201-9F12-27A3974B9143}" type="presParOf" srcId="{CC009C3C-DBC7-47BC-A8A8-8FF15CA3E87F}" destId="{119047D8-8768-4B45-96D9-24CCC797EFF1}" srcOrd="1" destOrd="0" presId="urn:microsoft.com/office/officeart/2005/8/layout/hProcess3"/>
    <dgm:cxn modelId="{5FDC5B51-A1A1-4EAD-8539-3F6773EE54CF}" type="presParOf" srcId="{CC009C3C-DBC7-47BC-A8A8-8FF15CA3E87F}" destId="{5186EAB4-0E00-435C-A6F5-E6AECFEA1507}" srcOrd="2" destOrd="0" presId="urn:microsoft.com/office/officeart/2005/8/layout/hProcess3"/>
    <dgm:cxn modelId="{9FE52496-78EB-4F78-A24A-FCE34E07F9C9}" type="presParOf" srcId="{CC009C3C-DBC7-47BC-A8A8-8FF15CA3E87F}" destId="{CD2B3D2B-5BD4-4FE8-B96C-A000A2BDC5C7}" srcOrd="3" destOrd="0" presId="urn:microsoft.com/office/officeart/2005/8/layout/hProcess3"/>
    <dgm:cxn modelId="{A4BD10A1-BB16-4519-8028-171ADCDA3649}" type="presParOf" srcId="{82A5098D-2726-4DB5-8678-421FF25A9E00}" destId="{2EFC5967-9E51-459B-AD42-163A03009BDF}" srcOrd="2" destOrd="0" presId="urn:microsoft.com/office/officeart/2005/8/layout/hProcess3"/>
    <dgm:cxn modelId="{401C8D19-F056-4A5B-888E-38003DA3CEDB}" type="presParOf" srcId="{82A5098D-2726-4DB5-8678-421FF25A9E00}" destId="{6AB67424-2EC2-4C43-92B4-FF49FDC8D45F}" srcOrd="3" destOrd="0" presId="urn:microsoft.com/office/officeart/2005/8/layout/hProcess3"/>
    <dgm:cxn modelId="{7E315084-B80A-400C-8004-65AF63C2FE82}" type="presParOf" srcId="{6AB67424-2EC2-4C43-92B4-FF49FDC8D45F}" destId="{9AE27525-20F8-4CFF-8551-B20BAF831830}" srcOrd="0" destOrd="0" presId="urn:microsoft.com/office/officeart/2005/8/layout/hProcess3"/>
    <dgm:cxn modelId="{F30C4978-7F1A-40DC-A3D4-E4008D19AC55}" type="presParOf" srcId="{6AB67424-2EC2-4C43-92B4-FF49FDC8D45F}" destId="{048D88AC-1C3F-4433-BCEF-2936293F6681}" srcOrd="1" destOrd="0" presId="urn:microsoft.com/office/officeart/2005/8/layout/hProcess3"/>
    <dgm:cxn modelId="{5AED8B01-CF17-4A1A-9D42-58BDC48886DE}" type="presParOf" srcId="{6AB67424-2EC2-4C43-92B4-FF49FDC8D45F}" destId="{B38567BA-5A4C-4038-8B87-9BC0308B153A}" srcOrd="2" destOrd="0" presId="urn:microsoft.com/office/officeart/2005/8/layout/hProcess3"/>
    <dgm:cxn modelId="{2D7234C7-E625-48CE-A022-9B8121CF3B17}" type="presParOf" srcId="{6AB67424-2EC2-4C43-92B4-FF49FDC8D45F}" destId="{6D9735CB-F4C3-4066-A80B-FAC54E25AFC8}" srcOrd="3" destOrd="0" presId="urn:microsoft.com/office/officeart/2005/8/layout/hProcess3"/>
    <dgm:cxn modelId="{28221152-D594-45D7-8300-091AB0252CD1}" type="presParOf" srcId="{82A5098D-2726-4DB5-8678-421FF25A9E00}" destId="{59552479-DA5D-44D2-86C3-C3DC43005D84}" srcOrd="4" destOrd="0" presId="urn:microsoft.com/office/officeart/2005/8/layout/hProcess3"/>
    <dgm:cxn modelId="{10883200-CFBF-4D2E-91D4-51857A199B9E}" type="presParOf" srcId="{82A5098D-2726-4DB5-8678-421FF25A9E00}" destId="{EB946E51-D5FB-418E-B8C3-8EFF525C54DF}" srcOrd="5" destOrd="0" presId="urn:microsoft.com/office/officeart/2005/8/layout/hProcess3"/>
    <dgm:cxn modelId="{2D029D30-CFD7-41BC-A0DB-9265A06AC18D}" type="presParOf" srcId="{EB946E51-D5FB-418E-B8C3-8EFF525C54DF}" destId="{FA49EF1F-E16D-43DC-8380-6B74CD7C527F}" srcOrd="0" destOrd="0" presId="urn:microsoft.com/office/officeart/2005/8/layout/hProcess3"/>
    <dgm:cxn modelId="{58A59759-1E96-4492-994F-FB783045A5D4}" type="presParOf" srcId="{EB946E51-D5FB-418E-B8C3-8EFF525C54DF}" destId="{4B1E34FC-8DF1-4B93-BC24-8A2793A55BBC}" srcOrd="1" destOrd="0" presId="urn:microsoft.com/office/officeart/2005/8/layout/hProcess3"/>
    <dgm:cxn modelId="{C4429747-DB00-492C-9C9A-E55022E654EE}" type="presParOf" srcId="{EB946E51-D5FB-418E-B8C3-8EFF525C54DF}" destId="{DB6FFA9D-E97F-4C69-B9AC-35E14612CF94}" srcOrd="2" destOrd="0" presId="urn:microsoft.com/office/officeart/2005/8/layout/hProcess3"/>
    <dgm:cxn modelId="{B13FD2FD-7361-4A16-86D7-647C106B8942}" type="presParOf" srcId="{EB946E51-D5FB-418E-B8C3-8EFF525C54DF}" destId="{CEA07FE0-6B74-4882-B2AE-ED8DE22AAC39}" srcOrd="3" destOrd="0" presId="urn:microsoft.com/office/officeart/2005/8/layout/hProcess3"/>
    <dgm:cxn modelId="{27BD2B95-58AF-4210-9FDE-79EDB981FF03}" type="presParOf" srcId="{82A5098D-2726-4DB5-8678-421FF25A9E00}" destId="{D06D97DB-4A77-4D56-8394-223B3791223B}" srcOrd="6" destOrd="0" presId="urn:microsoft.com/office/officeart/2005/8/layout/hProcess3"/>
    <dgm:cxn modelId="{445453D4-A8D1-44CA-9DC2-C2C613C51AFD}" type="presParOf" srcId="{82A5098D-2726-4DB5-8678-421FF25A9E00}" destId="{9177CCB4-6473-4521-9AA0-93B879A84281}" srcOrd="7" destOrd="0" presId="urn:microsoft.com/office/officeart/2005/8/layout/hProcess3"/>
    <dgm:cxn modelId="{8EAF4BFF-1205-4AE5-A8BA-0491AE4E1DE9}" type="presParOf" srcId="{9177CCB4-6473-4521-9AA0-93B879A84281}" destId="{05167CA8-559D-41B9-816B-E16C29AA0E5C}" srcOrd="0" destOrd="0" presId="urn:microsoft.com/office/officeart/2005/8/layout/hProcess3"/>
    <dgm:cxn modelId="{2461121A-6061-42B2-9192-8653E1D60E0B}" type="presParOf" srcId="{9177CCB4-6473-4521-9AA0-93B879A84281}" destId="{2AD8AA4B-FBC9-485B-822A-FACEEED58228}" srcOrd="1" destOrd="0" presId="urn:microsoft.com/office/officeart/2005/8/layout/hProcess3"/>
    <dgm:cxn modelId="{C4D92C72-626B-4D6D-85B9-84F94DF5D357}" type="presParOf" srcId="{9177CCB4-6473-4521-9AA0-93B879A84281}" destId="{F318162F-5F06-43E9-B747-B85DC70B4F8E}" srcOrd="2" destOrd="0" presId="urn:microsoft.com/office/officeart/2005/8/layout/hProcess3"/>
    <dgm:cxn modelId="{F7635EEF-574B-4097-B233-1D2C52AB50DB}" type="presParOf" srcId="{9177CCB4-6473-4521-9AA0-93B879A84281}" destId="{37BF80CA-0F46-40F4-B2B5-351374746A55}" srcOrd="3" destOrd="0" presId="urn:microsoft.com/office/officeart/2005/8/layout/hProcess3"/>
    <dgm:cxn modelId="{858EF430-70A1-41A8-9A4F-84524503B20F}" type="presParOf" srcId="{82A5098D-2726-4DB5-8678-421FF25A9E00}" destId="{86FC56C6-E2E7-4813-8E0E-60A8C99D877E}" srcOrd="8" destOrd="0" presId="urn:microsoft.com/office/officeart/2005/8/layout/hProcess3"/>
    <dgm:cxn modelId="{42339934-3295-4672-B1FB-6A802061C22C}" type="presParOf" srcId="{82A5098D-2726-4DB5-8678-421FF25A9E00}" destId="{6AFF7146-5320-497F-ABBE-7308683961E9}" srcOrd="9" destOrd="0" presId="urn:microsoft.com/office/officeart/2005/8/layout/hProcess3"/>
    <dgm:cxn modelId="{DE5D50D0-9941-48D8-91F6-D6589237052C}" type="presParOf" srcId="{6AFF7146-5320-497F-ABBE-7308683961E9}" destId="{39A5C492-425A-45C4-87B6-512AC1162240}" srcOrd="0" destOrd="0" presId="urn:microsoft.com/office/officeart/2005/8/layout/hProcess3"/>
    <dgm:cxn modelId="{6A1CE88D-4264-4A29-A7C7-4D80439A9D0F}" type="presParOf" srcId="{6AFF7146-5320-497F-ABBE-7308683961E9}" destId="{FBE98616-50ED-4BB2-A20A-B9F7F08A62A4}" srcOrd="1" destOrd="0" presId="urn:microsoft.com/office/officeart/2005/8/layout/hProcess3"/>
    <dgm:cxn modelId="{9C2C5DB7-94E4-4097-B2B5-9CF0B4D75329}" type="presParOf" srcId="{6AFF7146-5320-497F-ABBE-7308683961E9}" destId="{7DE2194C-BC61-4028-BA1F-87E73435A837}" srcOrd="2" destOrd="0" presId="urn:microsoft.com/office/officeart/2005/8/layout/hProcess3"/>
    <dgm:cxn modelId="{0C091165-9FE7-44AA-9CB0-EAB1AFFEF108}" type="presParOf" srcId="{6AFF7146-5320-497F-ABBE-7308683961E9}" destId="{E46961BA-583B-4795-A2E5-A3EC81A3063D}" srcOrd="3" destOrd="0" presId="urn:microsoft.com/office/officeart/2005/8/layout/hProcess3"/>
    <dgm:cxn modelId="{823D2D98-2694-40B5-8889-7EB2DA592378}" type="presParOf" srcId="{82A5098D-2726-4DB5-8678-421FF25A9E00}" destId="{1B664F00-E745-4B53-8DA1-3DBCC775C54F}" srcOrd="10" destOrd="0" presId="urn:microsoft.com/office/officeart/2005/8/layout/hProcess3"/>
    <dgm:cxn modelId="{97F87ABA-FD38-4223-8E3D-93E7042F068E}" type="presParOf" srcId="{82A5098D-2726-4DB5-8678-421FF25A9E00}" destId="{CD14DB86-2408-4525-89CF-EB93EDF045FB}" srcOrd="11" destOrd="0" presId="urn:microsoft.com/office/officeart/2005/8/layout/hProcess3"/>
    <dgm:cxn modelId="{1469CABB-9139-4702-8DF5-91A94D8628A7}" type="presParOf" srcId="{CD14DB86-2408-4525-89CF-EB93EDF045FB}" destId="{CECA5A32-0677-4E2D-B1F9-863C04A219F3}" srcOrd="0" destOrd="0" presId="urn:microsoft.com/office/officeart/2005/8/layout/hProcess3"/>
    <dgm:cxn modelId="{0C088915-D909-4EA1-AC99-CBC45A0E1AF3}" type="presParOf" srcId="{CD14DB86-2408-4525-89CF-EB93EDF045FB}" destId="{7DF12B28-E2AE-4D6A-9617-688A9F939B01}" srcOrd="1" destOrd="0" presId="urn:microsoft.com/office/officeart/2005/8/layout/hProcess3"/>
    <dgm:cxn modelId="{ACB311AC-DCC7-415D-8E31-61E1F46E8222}" type="presParOf" srcId="{CD14DB86-2408-4525-89CF-EB93EDF045FB}" destId="{C26BA00D-50DA-4D66-B15E-FD5D00CB1E62}" srcOrd="2" destOrd="0" presId="urn:microsoft.com/office/officeart/2005/8/layout/hProcess3"/>
    <dgm:cxn modelId="{79A40832-179D-4C64-A14A-283B7E05FAED}" type="presParOf" srcId="{CD14DB86-2408-4525-89CF-EB93EDF045FB}" destId="{8D07ACFF-4280-43FB-A97C-62FE419571A8}" srcOrd="3" destOrd="0" presId="urn:microsoft.com/office/officeart/2005/8/layout/hProcess3"/>
    <dgm:cxn modelId="{2FC42B8B-DD8C-49C9-BF7B-50FFB6412ED1}" type="presParOf" srcId="{82A5098D-2726-4DB5-8678-421FF25A9E00}" destId="{0DE1FF2F-5ECA-4903-B035-48480D495F87}" srcOrd="12" destOrd="0" presId="urn:microsoft.com/office/officeart/2005/8/layout/hProcess3"/>
    <dgm:cxn modelId="{4ED573C3-1868-482C-8D28-D3DF0F31BDE6}" type="presParOf" srcId="{82A5098D-2726-4DB5-8678-421FF25A9E00}" destId="{6AB414BC-C290-48A2-8ED5-5A9A8AFFDBE0}" srcOrd="13" destOrd="0" presId="urn:microsoft.com/office/officeart/2005/8/layout/hProcess3"/>
    <dgm:cxn modelId="{4C3C179A-3694-4CBA-A587-1F7BC80BE508}" type="presParOf" srcId="{6AB414BC-C290-48A2-8ED5-5A9A8AFFDBE0}" destId="{2BB0B3FB-D98C-4F7C-858C-337B533AD24D}" srcOrd="0" destOrd="0" presId="urn:microsoft.com/office/officeart/2005/8/layout/hProcess3"/>
    <dgm:cxn modelId="{EC79795D-7784-4301-B2A2-89D54FC67083}" type="presParOf" srcId="{6AB414BC-C290-48A2-8ED5-5A9A8AFFDBE0}" destId="{7C5939FB-FD85-4C59-B30E-DF4C4C7C30CF}" srcOrd="1" destOrd="0" presId="urn:microsoft.com/office/officeart/2005/8/layout/hProcess3"/>
    <dgm:cxn modelId="{3646F6E5-8BF9-4ACE-B5E6-86AF1C041FC5}" type="presParOf" srcId="{6AB414BC-C290-48A2-8ED5-5A9A8AFFDBE0}" destId="{15F81BDF-D4D8-401C-AEC4-A00D15A78335}" srcOrd="2" destOrd="0" presId="urn:microsoft.com/office/officeart/2005/8/layout/hProcess3"/>
    <dgm:cxn modelId="{0BA52B47-6C96-4174-B6A6-A77A51CC7CAE}" type="presParOf" srcId="{6AB414BC-C290-48A2-8ED5-5A9A8AFFDBE0}" destId="{75550EAE-284C-438A-8B0D-4753A1CCD134}" srcOrd="3" destOrd="0" presId="urn:microsoft.com/office/officeart/2005/8/layout/hProcess3"/>
    <dgm:cxn modelId="{1E3E279B-D4F4-42EC-9C76-AC6FCF6C3C60}" type="presParOf" srcId="{82A5098D-2726-4DB5-8678-421FF25A9E00}" destId="{01C6B9A7-FB3D-4018-9025-8B8BA0696982}" srcOrd="14" destOrd="0" presId="urn:microsoft.com/office/officeart/2005/8/layout/hProcess3"/>
    <dgm:cxn modelId="{9E718D7B-797A-4ABA-9698-24088C16A70A}" type="presParOf" srcId="{82A5098D-2726-4DB5-8678-421FF25A9E00}" destId="{BAF648C3-C82A-4522-B242-989593D061A6}" srcOrd="15" destOrd="0" presId="urn:microsoft.com/office/officeart/2005/8/layout/hProcess3"/>
    <dgm:cxn modelId="{7401462C-A88D-42C7-8D7C-272603169FD8}" type="presParOf" srcId="{82A5098D-2726-4DB5-8678-421FF25A9E00}" destId="{99DAB059-728B-49AB-B8A3-08999F67E814}" srcOrd="16" destOrd="0" presId="urn:microsoft.com/office/officeart/2005/8/layout/h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DAB059-728B-49AB-B8A3-08999F67E814}">
      <dsp:nvSpPr>
        <dsp:cNvPr id="0" name=""/>
        <dsp:cNvSpPr/>
      </dsp:nvSpPr>
      <dsp:spPr>
        <a:xfrm>
          <a:off x="20702" y="0"/>
          <a:ext cx="8454895" cy="2016224"/>
        </a:xfrm>
        <a:prstGeom prst="rightArrow">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C5939FB-FD85-4C59-B30E-DF4C4C7C30CF}">
      <dsp:nvSpPr>
        <dsp:cNvPr id="0" name=""/>
        <dsp:cNvSpPr/>
      </dsp:nvSpPr>
      <dsp:spPr>
        <a:xfrm>
          <a:off x="7087431" y="503860"/>
          <a:ext cx="886566" cy="10077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1920" rIns="0" bIns="121920" numCol="1" spcCol="1270" anchor="ctr" anchorCtr="0">
          <a:noAutofit/>
        </a:bodyPr>
        <a:lstStyle/>
        <a:p>
          <a:pPr lvl="0" algn="ctr" defTabSz="533400">
            <a:lnSpc>
              <a:spcPct val="90000"/>
            </a:lnSpc>
            <a:spcBef>
              <a:spcPct val="0"/>
            </a:spcBef>
            <a:spcAft>
              <a:spcPct val="35000"/>
            </a:spcAft>
          </a:pPr>
          <a:endParaRPr lang="en-US" sz="1200" b="1" kern="1200" dirty="0"/>
        </a:p>
      </dsp:txBody>
      <dsp:txXfrm>
        <a:off x="7087431" y="503860"/>
        <a:ext cx="886566" cy="1007721"/>
      </dsp:txXfrm>
    </dsp:sp>
    <dsp:sp modelId="{7DF12B28-E2AE-4D6A-9617-688A9F939B01}">
      <dsp:nvSpPr>
        <dsp:cNvPr id="0" name=""/>
        <dsp:cNvSpPr/>
      </dsp:nvSpPr>
      <dsp:spPr>
        <a:xfrm>
          <a:off x="6023551" y="503860"/>
          <a:ext cx="886566" cy="10077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1920" rIns="0" bIns="121920" numCol="1" spcCol="1270" anchor="ctr" anchorCtr="0">
          <a:noAutofit/>
        </a:bodyPr>
        <a:lstStyle/>
        <a:p>
          <a:pPr lvl="0" algn="ctr" defTabSz="533400">
            <a:lnSpc>
              <a:spcPct val="90000"/>
            </a:lnSpc>
            <a:spcBef>
              <a:spcPct val="0"/>
            </a:spcBef>
            <a:spcAft>
              <a:spcPct val="35000"/>
            </a:spcAft>
          </a:pPr>
          <a:r>
            <a:rPr lang="en-US" sz="1200" b="1" kern="1200" dirty="0" smtClean="0"/>
            <a:t>Alternative beta indices in major asset classes</a:t>
          </a:r>
          <a:endParaRPr lang="en-US" sz="1200" b="1" kern="1200" dirty="0"/>
        </a:p>
      </dsp:txBody>
      <dsp:txXfrm>
        <a:off x="6023551" y="503860"/>
        <a:ext cx="886566" cy="1007721"/>
      </dsp:txXfrm>
    </dsp:sp>
    <dsp:sp modelId="{FBE98616-50ED-4BB2-A20A-B9F7F08A62A4}">
      <dsp:nvSpPr>
        <dsp:cNvPr id="0" name=""/>
        <dsp:cNvSpPr/>
      </dsp:nvSpPr>
      <dsp:spPr>
        <a:xfrm>
          <a:off x="4959670" y="503860"/>
          <a:ext cx="886566" cy="10077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1920" rIns="0" bIns="121920" numCol="1" spcCol="1270" anchor="ctr" anchorCtr="0">
          <a:noAutofit/>
        </a:bodyPr>
        <a:lstStyle/>
        <a:p>
          <a:pPr lvl="0" algn="ctr" defTabSz="533400">
            <a:lnSpc>
              <a:spcPct val="90000"/>
            </a:lnSpc>
            <a:spcBef>
              <a:spcPct val="0"/>
            </a:spcBef>
            <a:spcAft>
              <a:spcPct val="35000"/>
            </a:spcAft>
          </a:pPr>
          <a:r>
            <a:rPr lang="en-US" sz="1200" b="1" kern="1200" dirty="0" smtClean="0"/>
            <a:t>MSCI factor indices launched</a:t>
          </a:r>
          <a:endParaRPr lang="en-US" sz="1200" b="1" kern="1200" dirty="0"/>
        </a:p>
      </dsp:txBody>
      <dsp:txXfrm>
        <a:off x="4959670" y="503860"/>
        <a:ext cx="886566" cy="1007721"/>
      </dsp:txXfrm>
    </dsp:sp>
    <dsp:sp modelId="{2AD8AA4B-FBC9-485B-822A-FACEEED58228}">
      <dsp:nvSpPr>
        <dsp:cNvPr id="0" name=""/>
        <dsp:cNvSpPr/>
      </dsp:nvSpPr>
      <dsp:spPr>
        <a:xfrm>
          <a:off x="3895790" y="503860"/>
          <a:ext cx="886566" cy="10077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1920" rIns="0" bIns="121920" numCol="1" spcCol="1270" anchor="ctr" anchorCtr="0">
          <a:noAutofit/>
        </a:bodyPr>
        <a:lstStyle/>
        <a:p>
          <a:pPr lvl="0" algn="ctr" defTabSz="533400">
            <a:lnSpc>
              <a:spcPct val="90000"/>
            </a:lnSpc>
            <a:spcBef>
              <a:spcPct val="0"/>
            </a:spcBef>
            <a:spcAft>
              <a:spcPct val="35000"/>
            </a:spcAft>
          </a:pPr>
          <a:r>
            <a:rPr lang="en-US" sz="1200" b="1" kern="1200" dirty="0" err="1" smtClean="0"/>
            <a:t>Fama</a:t>
          </a:r>
          <a:r>
            <a:rPr lang="en-US" sz="1200" b="1" kern="1200" dirty="0" smtClean="0"/>
            <a:t>-French 3 factor model</a:t>
          </a:r>
          <a:endParaRPr lang="en-US" sz="1200" b="1" kern="1200" dirty="0"/>
        </a:p>
      </dsp:txBody>
      <dsp:txXfrm>
        <a:off x="3895790" y="503860"/>
        <a:ext cx="886566" cy="1007721"/>
      </dsp:txXfrm>
    </dsp:sp>
    <dsp:sp modelId="{4B1E34FC-8DF1-4B93-BC24-8A2793A55BBC}">
      <dsp:nvSpPr>
        <dsp:cNvPr id="0" name=""/>
        <dsp:cNvSpPr/>
      </dsp:nvSpPr>
      <dsp:spPr>
        <a:xfrm>
          <a:off x="2831910" y="503860"/>
          <a:ext cx="886566" cy="10077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1920" rIns="0" bIns="121920" numCol="1" spcCol="1270" anchor="ctr" anchorCtr="0">
          <a:noAutofit/>
        </a:bodyPr>
        <a:lstStyle/>
        <a:p>
          <a:pPr lvl="0" algn="ctr" defTabSz="533400">
            <a:lnSpc>
              <a:spcPct val="90000"/>
            </a:lnSpc>
            <a:spcBef>
              <a:spcPct val="0"/>
            </a:spcBef>
            <a:spcAft>
              <a:spcPct val="35000"/>
            </a:spcAft>
          </a:pPr>
          <a:r>
            <a:rPr lang="en-US" sz="1200" b="1" kern="1200" dirty="0" err="1" smtClean="0"/>
            <a:t>Bogle</a:t>
          </a:r>
          <a:r>
            <a:rPr lang="en-US" sz="1200" b="1" kern="1200" dirty="0" smtClean="0"/>
            <a:t> launches first index fund</a:t>
          </a:r>
          <a:endParaRPr lang="en-US" sz="1200" b="1" kern="1200" dirty="0"/>
        </a:p>
      </dsp:txBody>
      <dsp:txXfrm>
        <a:off x="2831910" y="503860"/>
        <a:ext cx="886566" cy="1007721"/>
      </dsp:txXfrm>
    </dsp:sp>
    <dsp:sp modelId="{048D88AC-1C3F-4433-BCEF-2936293F6681}">
      <dsp:nvSpPr>
        <dsp:cNvPr id="0" name=""/>
        <dsp:cNvSpPr/>
      </dsp:nvSpPr>
      <dsp:spPr>
        <a:xfrm>
          <a:off x="1768030" y="503860"/>
          <a:ext cx="886566" cy="10077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1920" rIns="0" bIns="121920" numCol="1" spcCol="1270" anchor="ctr" anchorCtr="0">
          <a:noAutofit/>
        </a:bodyPr>
        <a:lstStyle/>
        <a:p>
          <a:pPr lvl="0" algn="ctr" defTabSz="533400">
            <a:lnSpc>
              <a:spcPct val="90000"/>
            </a:lnSpc>
            <a:spcBef>
              <a:spcPct val="0"/>
            </a:spcBef>
            <a:spcAft>
              <a:spcPct val="35000"/>
            </a:spcAft>
          </a:pPr>
          <a:r>
            <a:rPr lang="en-US" sz="1200" b="1" kern="1200" dirty="0" smtClean="0"/>
            <a:t>S&amp;P 500 launched</a:t>
          </a:r>
          <a:endParaRPr lang="en-US" sz="1200" b="1" kern="1200" dirty="0"/>
        </a:p>
      </dsp:txBody>
      <dsp:txXfrm>
        <a:off x="1768030" y="503860"/>
        <a:ext cx="886566" cy="1007721"/>
      </dsp:txXfrm>
    </dsp:sp>
    <dsp:sp modelId="{119047D8-8768-4B45-96D9-24CCC797EFF1}">
      <dsp:nvSpPr>
        <dsp:cNvPr id="0" name=""/>
        <dsp:cNvSpPr/>
      </dsp:nvSpPr>
      <dsp:spPr>
        <a:xfrm>
          <a:off x="704150" y="503860"/>
          <a:ext cx="886566" cy="10077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1920" rIns="0" bIns="121920" numCol="1" spcCol="1270" anchor="ctr" anchorCtr="0">
          <a:noAutofit/>
        </a:bodyPr>
        <a:lstStyle/>
        <a:p>
          <a:pPr lvl="0" algn="ctr" defTabSz="533400">
            <a:lnSpc>
              <a:spcPct val="90000"/>
            </a:lnSpc>
            <a:spcBef>
              <a:spcPct val="0"/>
            </a:spcBef>
            <a:spcAft>
              <a:spcPct val="35000"/>
            </a:spcAft>
          </a:pPr>
          <a:r>
            <a:rPr lang="en-US" sz="1200" b="1" kern="1200" dirty="0" smtClean="0"/>
            <a:t>Dow Jones Industrial</a:t>
          </a:r>
          <a:endParaRPr lang="en-US" sz="1200" b="1" kern="1200" dirty="0"/>
        </a:p>
      </dsp:txBody>
      <dsp:txXfrm>
        <a:off x="704150" y="503860"/>
        <a:ext cx="886566" cy="1007721"/>
      </dsp:txXfrm>
    </dsp:sp>
  </dsp:spTree>
</dsp:drawing>
</file>

<file path=ppt/diagrams/layout1.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drawing1.xml><?xml version="1.0" encoding="utf-8"?>
<c:userShapes xmlns:c="http://schemas.openxmlformats.org/drawingml/2006/chart">
  <cdr:relSizeAnchor xmlns:cdr="http://schemas.openxmlformats.org/drawingml/2006/chartDrawing">
    <cdr:from>
      <cdr:x>0.09511</cdr:x>
      <cdr:y>0.34924</cdr:y>
    </cdr:from>
    <cdr:to>
      <cdr:x>0.09553</cdr:x>
      <cdr:y>0.63365</cdr:y>
    </cdr:to>
    <cdr:cxnSp macro="">
      <cdr:nvCxnSpPr>
        <cdr:cNvPr id="3" name="Straight Arrow Connector 2"/>
        <cdr:cNvCxnSpPr/>
      </cdr:nvCxnSpPr>
      <cdr:spPr>
        <a:xfrm xmlns:a="http://schemas.openxmlformats.org/drawingml/2006/main" flipH="1">
          <a:off x="335572" y="754451"/>
          <a:ext cx="1487" cy="614376"/>
        </a:xfrm>
        <a:prstGeom xmlns:a="http://schemas.openxmlformats.org/drawingml/2006/main" prst="straightConnector1">
          <a:avLst/>
        </a:prstGeom>
        <a:ln xmlns:a="http://schemas.openxmlformats.org/drawingml/2006/main" w="28575">
          <a:solidFill>
            <a:srgbClr val="00B050"/>
          </a:solidFill>
          <a:headEnd type="arrow"/>
          <a:tailEnd type="arrow"/>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0.07887</cdr:x>
      <cdr:y>0.4136</cdr:y>
    </cdr:from>
    <cdr:to>
      <cdr:x>0.59237</cdr:x>
      <cdr:y>0.50644</cdr:y>
    </cdr:to>
    <cdr:sp macro="" textlink="">
      <cdr:nvSpPr>
        <cdr:cNvPr id="4" name="TextBox 3"/>
        <cdr:cNvSpPr txBox="1"/>
      </cdr:nvSpPr>
      <cdr:spPr>
        <a:xfrm xmlns:a="http://schemas.openxmlformats.org/drawingml/2006/main">
          <a:off x="278278" y="893484"/>
          <a:ext cx="1811834" cy="20055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000" b="1" dirty="0">
              <a:solidFill>
                <a:srgbClr val="00B050"/>
              </a:solidFill>
            </a:rPr>
            <a:t>Interest</a:t>
          </a:r>
          <a:r>
            <a:rPr lang="en-US" sz="1000" b="1" baseline="0" dirty="0">
              <a:solidFill>
                <a:srgbClr val="00B050"/>
              </a:solidFill>
            </a:rPr>
            <a:t> rate </a:t>
          </a:r>
          <a:r>
            <a:rPr lang="en-US" sz="1000" b="1" baseline="0" dirty="0" smtClean="0">
              <a:solidFill>
                <a:srgbClr val="00B050"/>
              </a:solidFill>
            </a:rPr>
            <a:t>differential</a:t>
          </a:r>
          <a:endParaRPr lang="en-US" sz="1000" b="1" dirty="0">
            <a:solidFill>
              <a:srgbClr val="00B050"/>
            </a:solidFill>
          </a:endParaRP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6610" name="Rectangle 2"/>
          <p:cNvSpPr>
            <a:spLocks noGrp="1" noChangeArrowheads="1"/>
          </p:cNvSpPr>
          <p:nvPr>
            <p:ph type="hdr" sz="quarter"/>
          </p:nvPr>
        </p:nvSpPr>
        <p:spPr bwMode="auto">
          <a:xfrm>
            <a:off x="0" y="0"/>
            <a:ext cx="3033797" cy="463550"/>
          </a:xfrm>
          <a:prstGeom prst="rect">
            <a:avLst/>
          </a:prstGeom>
          <a:noFill/>
          <a:ln w="9525">
            <a:noFill/>
            <a:miter lim="800000"/>
            <a:headEnd/>
            <a:tailEnd/>
          </a:ln>
          <a:effectLst/>
        </p:spPr>
        <p:txBody>
          <a:bodyPr vert="horz" wrap="square" lIns="88783" tIns="44391" rIns="88783" bIns="44391" numCol="1" anchor="t" anchorCtr="0" compatLnSpc="1">
            <a:prstTxWarp prst="textNoShape">
              <a:avLst/>
            </a:prstTxWarp>
          </a:bodyPr>
          <a:lstStyle>
            <a:lvl1pPr algn="l" defTabSz="887413">
              <a:defRPr sz="1300">
                <a:latin typeface="Arial" charset="0"/>
                <a:cs typeface="+mn-cs"/>
              </a:defRPr>
            </a:lvl1pPr>
          </a:lstStyle>
          <a:p>
            <a:pPr>
              <a:defRPr/>
            </a:pPr>
            <a:endParaRPr lang="en-US" dirty="0"/>
          </a:p>
        </p:txBody>
      </p:sp>
      <p:sp>
        <p:nvSpPr>
          <p:cNvPr id="196611" name="Rectangle 3"/>
          <p:cNvSpPr>
            <a:spLocks noGrp="1" noChangeArrowheads="1"/>
          </p:cNvSpPr>
          <p:nvPr>
            <p:ph type="dt" sz="quarter" idx="1"/>
          </p:nvPr>
        </p:nvSpPr>
        <p:spPr bwMode="auto">
          <a:xfrm>
            <a:off x="3974985" y="0"/>
            <a:ext cx="3033797" cy="463550"/>
          </a:xfrm>
          <a:prstGeom prst="rect">
            <a:avLst/>
          </a:prstGeom>
          <a:noFill/>
          <a:ln w="9525">
            <a:noFill/>
            <a:miter lim="800000"/>
            <a:headEnd/>
            <a:tailEnd/>
          </a:ln>
          <a:effectLst/>
        </p:spPr>
        <p:txBody>
          <a:bodyPr vert="horz" wrap="square" lIns="88783" tIns="44391" rIns="88783" bIns="44391" numCol="1" anchor="t" anchorCtr="0" compatLnSpc="1">
            <a:prstTxWarp prst="textNoShape">
              <a:avLst/>
            </a:prstTxWarp>
          </a:bodyPr>
          <a:lstStyle>
            <a:lvl1pPr algn="r" defTabSz="887413">
              <a:defRPr sz="1300">
                <a:latin typeface="Arial" charset="0"/>
                <a:cs typeface="+mn-cs"/>
              </a:defRPr>
            </a:lvl1pPr>
          </a:lstStyle>
          <a:p>
            <a:pPr>
              <a:defRPr/>
            </a:pPr>
            <a:endParaRPr lang="en-US" dirty="0"/>
          </a:p>
        </p:txBody>
      </p:sp>
      <p:sp>
        <p:nvSpPr>
          <p:cNvPr id="196612" name="Rectangle 4"/>
          <p:cNvSpPr>
            <a:spLocks noGrp="1" noChangeArrowheads="1"/>
          </p:cNvSpPr>
          <p:nvPr>
            <p:ph type="ftr" sz="quarter" idx="2"/>
          </p:nvPr>
        </p:nvSpPr>
        <p:spPr bwMode="auto">
          <a:xfrm>
            <a:off x="0" y="8831263"/>
            <a:ext cx="3033797" cy="463550"/>
          </a:xfrm>
          <a:prstGeom prst="rect">
            <a:avLst/>
          </a:prstGeom>
          <a:noFill/>
          <a:ln w="9525">
            <a:noFill/>
            <a:miter lim="800000"/>
            <a:headEnd/>
            <a:tailEnd/>
          </a:ln>
          <a:effectLst/>
        </p:spPr>
        <p:txBody>
          <a:bodyPr vert="horz" wrap="square" lIns="88783" tIns="44391" rIns="88783" bIns="44391" numCol="1" anchor="b" anchorCtr="0" compatLnSpc="1">
            <a:prstTxWarp prst="textNoShape">
              <a:avLst/>
            </a:prstTxWarp>
          </a:bodyPr>
          <a:lstStyle>
            <a:lvl1pPr algn="l" defTabSz="887413">
              <a:defRPr sz="1300">
                <a:latin typeface="Arial" charset="0"/>
                <a:cs typeface="+mn-cs"/>
              </a:defRPr>
            </a:lvl1pPr>
          </a:lstStyle>
          <a:p>
            <a:pPr>
              <a:defRPr/>
            </a:pPr>
            <a:endParaRPr lang="en-US" dirty="0"/>
          </a:p>
        </p:txBody>
      </p:sp>
      <p:sp>
        <p:nvSpPr>
          <p:cNvPr id="196613" name="Rectangle 5"/>
          <p:cNvSpPr>
            <a:spLocks noGrp="1" noChangeArrowheads="1"/>
          </p:cNvSpPr>
          <p:nvPr>
            <p:ph type="sldNum" sz="quarter" idx="3"/>
          </p:nvPr>
        </p:nvSpPr>
        <p:spPr bwMode="auto">
          <a:xfrm>
            <a:off x="3974985" y="8831263"/>
            <a:ext cx="3033797" cy="463550"/>
          </a:xfrm>
          <a:prstGeom prst="rect">
            <a:avLst/>
          </a:prstGeom>
          <a:noFill/>
          <a:ln w="9525">
            <a:noFill/>
            <a:miter lim="800000"/>
            <a:headEnd/>
            <a:tailEnd/>
          </a:ln>
          <a:effectLst/>
        </p:spPr>
        <p:txBody>
          <a:bodyPr vert="horz" wrap="square" lIns="88783" tIns="44391" rIns="88783" bIns="44391" numCol="1" anchor="b" anchorCtr="0" compatLnSpc="1">
            <a:prstTxWarp prst="textNoShape">
              <a:avLst/>
            </a:prstTxWarp>
          </a:bodyPr>
          <a:lstStyle>
            <a:lvl1pPr algn="r" defTabSz="887413">
              <a:defRPr sz="1300">
                <a:latin typeface="Arial" charset="0"/>
                <a:cs typeface="+mn-cs"/>
              </a:defRPr>
            </a:lvl1pPr>
          </a:lstStyle>
          <a:p>
            <a:pPr>
              <a:defRPr/>
            </a:pPr>
            <a:fld id="{5857210D-560D-4E84-8C51-849AE0D9116F}" type="slidenum">
              <a:rPr lang="en-US"/>
              <a:pPr>
                <a:defRPr/>
              </a:pPr>
              <a:t>‹#›</a:t>
            </a:fld>
            <a:endParaRPr lang="en-US" dirty="0"/>
          </a:p>
        </p:txBody>
      </p:sp>
    </p:spTree>
    <p:extLst>
      <p:ext uri="{BB962C8B-B14F-4D97-AF65-F5344CB8AC3E}">
        <p14:creationId xmlns:p14="http://schemas.microsoft.com/office/powerpoint/2010/main" val="10472107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3033797" cy="463550"/>
          </a:xfrm>
          <a:prstGeom prst="rect">
            <a:avLst/>
          </a:prstGeom>
          <a:noFill/>
          <a:ln w="9525">
            <a:noFill/>
            <a:miter lim="800000"/>
            <a:headEnd/>
            <a:tailEnd/>
          </a:ln>
          <a:effectLst/>
        </p:spPr>
        <p:txBody>
          <a:bodyPr vert="horz" wrap="square" lIns="93426" tIns="46712" rIns="93426" bIns="46712" numCol="1" anchor="t" anchorCtr="0" compatLnSpc="1">
            <a:prstTxWarp prst="textNoShape">
              <a:avLst/>
            </a:prstTxWarp>
          </a:bodyPr>
          <a:lstStyle>
            <a:lvl1pPr algn="l" defTabSz="933450">
              <a:defRPr sz="1300">
                <a:latin typeface="Arial" charset="0"/>
                <a:cs typeface="+mn-cs"/>
              </a:defRPr>
            </a:lvl1pPr>
          </a:lstStyle>
          <a:p>
            <a:pPr>
              <a:defRPr/>
            </a:pPr>
            <a:endParaRPr lang="en-US" dirty="0"/>
          </a:p>
        </p:txBody>
      </p:sp>
      <p:sp>
        <p:nvSpPr>
          <p:cNvPr id="27651" name="Rectangle 3"/>
          <p:cNvSpPr>
            <a:spLocks noGrp="1" noChangeArrowheads="1"/>
          </p:cNvSpPr>
          <p:nvPr>
            <p:ph type="dt" idx="1"/>
          </p:nvPr>
        </p:nvSpPr>
        <p:spPr bwMode="auto">
          <a:xfrm>
            <a:off x="3974985" y="0"/>
            <a:ext cx="3033797" cy="463550"/>
          </a:xfrm>
          <a:prstGeom prst="rect">
            <a:avLst/>
          </a:prstGeom>
          <a:noFill/>
          <a:ln w="9525">
            <a:noFill/>
            <a:miter lim="800000"/>
            <a:headEnd/>
            <a:tailEnd/>
          </a:ln>
          <a:effectLst/>
        </p:spPr>
        <p:txBody>
          <a:bodyPr vert="horz" wrap="square" lIns="93426" tIns="46712" rIns="93426" bIns="46712" numCol="1" anchor="t" anchorCtr="0" compatLnSpc="1">
            <a:prstTxWarp prst="textNoShape">
              <a:avLst/>
            </a:prstTxWarp>
          </a:bodyPr>
          <a:lstStyle>
            <a:lvl1pPr algn="r" defTabSz="933450">
              <a:defRPr sz="1300">
                <a:latin typeface="Arial" charset="0"/>
                <a:cs typeface="+mn-cs"/>
              </a:defRPr>
            </a:lvl1pPr>
          </a:lstStyle>
          <a:p>
            <a:pPr>
              <a:defRPr/>
            </a:pPr>
            <a:endParaRPr lang="en-US" dirty="0"/>
          </a:p>
        </p:txBody>
      </p:sp>
      <p:sp>
        <p:nvSpPr>
          <p:cNvPr id="4100" name="Rectangle 4"/>
          <p:cNvSpPr>
            <a:spLocks noGrp="1" noRot="1" noChangeAspect="1" noChangeArrowheads="1" noTextEdit="1"/>
          </p:cNvSpPr>
          <p:nvPr>
            <p:ph type="sldImg" idx="2"/>
          </p:nvPr>
        </p:nvSpPr>
        <p:spPr bwMode="auto">
          <a:xfrm>
            <a:off x="1179513" y="698500"/>
            <a:ext cx="4649787"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3" name="Rectangle 5"/>
          <p:cNvSpPr>
            <a:spLocks noGrp="1" noChangeArrowheads="1"/>
          </p:cNvSpPr>
          <p:nvPr>
            <p:ph type="body" sz="quarter" idx="3"/>
          </p:nvPr>
        </p:nvSpPr>
        <p:spPr bwMode="auto">
          <a:xfrm>
            <a:off x="701848" y="4416426"/>
            <a:ext cx="5608320" cy="4181475"/>
          </a:xfrm>
          <a:prstGeom prst="rect">
            <a:avLst/>
          </a:prstGeom>
          <a:noFill/>
          <a:ln w="9525">
            <a:noFill/>
            <a:miter lim="800000"/>
            <a:headEnd/>
            <a:tailEnd/>
          </a:ln>
          <a:effectLst/>
        </p:spPr>
        <p:txBody>
          <a:bodyPr vert="horz" wrap="square" lIns="93426" tIns="46712" rIns="93426" bIns="46712"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7655" name="Rectangle 7"/>
          <p:cNvSpPr>
            <a:spLocks noGrp="1" noChangeArrowheads="1"/>
          </p:cNvSpPr>
          <p:nvPr>
            <p:ph type="sldNum" sz="quarter" idx="5"/>
          </p:nvPr>
        </p:nvSpPr>
        <p:spPr bwMode="auto">
          <a:xfrm>
            <a:off x="3974985" y="8831263"/>
            <a:ext cx="3033797" cy="463550"/>
          </a:xfrm>
          <a:prstGeom prst="rect">
            <a:avLst/>
          </a:prstGeom>
          <a:noFill/>
          <a:ln w="9525">
            <a:noFill/>
            <a:miter lim="800000"/>
            <a:headEnd/>
            <a:tailEnd/>
          </a:ln>
          <a:effectLst/>
        </p:spPr>
        <p:txBody>
          <a:bodyPr vert="horz" wrap="square" lIns="93426" tIns="46712" rIns="93426" bIns="46712" numCol="1" anchor="b" anchorCtr="0" compatLnSpc="1">
            <a:prstTxWarp prst="textNoShape">
              <a:avLst/>
            </a:prstTxWarp>
          </a:bodyPr>
          <a:lstStyle>
            <a:lvl1pPr algn="r" defTabSz="933450">
              <a:defRPr sz="1300">
                <a:latin typeface="Arial" charset="0"/>
                <a:cs typeface="+mn-cs"/>
              </a:defRPr>
            </a:lvl1pPr>
          </a:lstStyle>
          <a:p>
            <a:pPr>
              <a:defRPr/>
            </a:pPr>
            <a:fld id="{CCC077B7-A3C4-4B65-93C9-22BE56DA293D}" type="slidenum">
              <a:rPr lang="en-US"/>
              <a:pPr>
                <a:defRPr/>
              </a:pPr>
              <a:t>‹#›</a:t>
            </a:fld>
            <a:endParaRPr lang="en-US" dirty="0"/>
          </a:p>
        </p:txBody>
      </p:sp>
    </p:spTree>
    <p:extLst>
      <p:ext uri="{BB962C8B-B14F-4D97-AF65-F5344CB8AC3E}">
        <p14:creationId xmlns:p14="http://schemas.microsoft.com/office/powerpoint/2010/main" val="96735374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p:txBody>
          <a:bodyPr/>
          <a:lstStyle/>
          <a:p>
            <a:pPr>
              <a:defRPr/>
            </a:pPr>
            <a:fld id="{100BB5C7-5385-4C6C-8085-D693443C796E}" type="slidenum">
              <a:rPr lang="en-US" smtClean="0">
                <a:latin typeface="Arial" pitchFamily="34" charset="0"/>
              </a:rPr>
              <a:pPr>
                <a:defRPr/>
              </a:pPr>
              <a:t>0</a:t>
            </a:fld>
            <a:endParaRPr lang="en-US" smtClean="0">
              <a:latin typeface="Arial" pitchFamily="34" charset="0"/>
            </a:endParaRPr>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The third example is the Currency Carry.</a:t>
            </a:r>
            <a:r>
              <a:rPr lang="en-US" baseline="0" dirty="0" smtClean="0"/>
              <a:t> </a:t>
            </a:r>
          </a:p>
          <a:p>
            <a:pPr marL="228600" indent="-228600">
              <a:buAutoNum type="arabicPeriod"/>
            </a:pPr>
            <a:r>
              <a:rPr lang="en-US" baseline="0" dirty="0" smtClean="0"/>
              <a:t>They intuitive way to think about it is from the perspective of earning the interest rate differential across currencies. </a:t>
            </a:r>
          </a:p>
          <a:p>
            <a:pPr marL="228600" indent="-228600">
              <a:buAutoNum type="arabicPeriod"/>
            </a:pPr>
            <a:r>
              <a:rPr lang="en-US" baseline="0" dirty="0" smtClean="0"/>
              <a:t>Specifically, an investor can borrow money in a low interest rate currency, convert it to a high interest rate currency, invest at the higher rate for some period of time, convert back to the original currency, and pay back the borrowed fund. </a:t>
            </a:r>
          </a:p>
          <a:p>
            <a:pPr marL="228600" indent="-228600">
              <a:buAutoNum type="arabicPeriod"/>
            </a:pPr>
            <a:r>
              <a:rPr lang="en-US" baseline="0" dirty="0" smtClean="0"/>
              <a:t>The spread is earned, if the exchange rate doesn’t move too much against the trade.</a:t>
            </a:r>
          </a:p>
          <a:p>
            <a:pPr marL="228600" indent="-228600">
              <a:buAutoNum type="arabicPeriod"/>
            </a:pPr>
            <a:r>
              <a:rPr lang="en-US" baseline="0" dirty="0" smtClean="0"/>
              <a:t>In practice, investors do not need to actually borrow and lend out money. </a:t>
            </a:r>
          </a:p>
          <a:p>
            <a:pPr marL="228600" indent="-228600">
              <a:buAutoNum type="arabicPeriod"/>
            </a:pPr>
            <a:r>
              <a:rPr lang="en-US" baseline="0" dirty="0" smtClean="0"/>
              <a:t>The non-arbitrage condition forces the interest rate differential to be priced into the forward exchange rate. </a:t>
            </a:r>
          </a:p>
          <a:p>
            <a:pPr marL="228600" indent="-228600">
              <a:buAutoNum type="arabicPeriod"/>
            </a:pPr>
            <a:r>
              <a:rPr lang="en-US" baseline="0" dirty="0" smtClean="0"/>
              <a:t>Therefore by simply buying the futures of high interest rate currency and shorting futures of the low interest rate currency, the exactly same interest rate differential can be earned. </a:t>
            </a:r>
          </a:p>
          <a:p>
            <a:pPr marL="228600" indent="-228600">
              <a:buAutoNum type="arabicPeriod"/>
            </a:pPr>
            <a:r>
              <a:rPr lang="en-US" baseline="0" dirty="0" smtClean="0"/>
              <a:t>This is illustrated on the chart on page 11: the high interest rate currency will have a lower forward rate than the spot rate. The spread will eventually converge. </a:t>
            </a:r>
          </a:p>
          <a:p>
            <a:pPr marL="228600" indent="-228600">
              <a:buAutoNum type="arabicPeriod"/>
            </a:pPr>
            <a:r>
              <a:rPr lang="en-US" baseline="0" dirty="0" smtClean="0"/>
              <a:t>If spot rate doesn’t move too much, a profit will be earned</a:t>
            </a:r>
            <a:r>
              <a:rPr lang="en-US" baseline="0" dirty="0" smtClean="0"/>
              <a:t>.</a:t>
            </a:r>
          </a:p>
          <a:p>
            <a:pPr marL="228600" indent="-228600">
              <a:buAutoNum type="arabicPeriod"/>
            </a:pPr>
            <a:r>
              <a:rPr lang="en-US" baseline="0" dirty="0" smtClean="0"/>
              <a:t>Those are some examples of strategies that performed well in back test, and are traded by hedge funds in similar forms. Instead of paying hedge fund fees, we’re now accessing them at much lower cost.</a:t>
            </a:r>
            <a:endParaRPr lang="en-US" dirty="0"/>
          </a:p>
        </p:txBody>
      </p:sp>
      <p:sp>
        <p:nvSpPr>
          <p:cNvPr id="4" name="Slide Number Placeholder 3"/>
          <p:cNvSpPr>
            <a:spLocks noGrp="1"/>
          </p:cNvSpPr>
          <p:nvPr>
            <p:ph type="sldNum" sz="quarter" idx="10"/>
          </p:nvPr>
        </p:nvSpPr>
        <p:spPr/>
        <p:txBody>
          <a:bodyPr/>
          <a:lstStyle/>
          <a:p>
            <a:pPr>
              <a:defRPr/>
            </a:pPr>
            <a:fld id="{CCC077B7-A3C4-4B65-93C9-22BE56DA293D}" type="slidenum">
              <a:rPr lang="en-US" smtClean="0"/>
              <a:pPr>
                <a:defRPr/>
              </a:pPr>
              <a:t>11</a:t>
            </a:fld>
            <a:endParaRPr lang="en-US" dirty="0"/>
          </a:p>
        </p:txBody>
      </p:sp>
    </p:spTree>
    <p:extLst>
      <p:ext uri="{BB962C8B-B14F-4D97-AF65-F5344CB8AC3E}">
        <p14:creationId xmlns:p14="http://schemas.microsoft.com/office/powerpoint/2010/main" val="4465665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dirty="0" smtClean="0"/>
              <a:t>Any one of those strategies will have good times and bad times. That’s why the portfolio construction is equally important, if not more important than the individual signals. </a:t>
            </a:r>
          </a:p>
          <a:p>
            <a:pPr marL="228600" indent="-228600">
              <a:buAutoNum type="arabicPeriod"/>
            </a:pPr>
            <a:r>
              <a:rPr lang="en-US" baseline="0" dirty="0" smtClean="0"/>
              <a:t>The benefit of diversification is discussed on page 12.</a:t>
            </a:r>
          </a:p>
          <a:p>
            <a:pPr marL="228600" indent="-228600">
              <a:buAutoNum type="arabicPeriod"/>
            </a:pPr>
            <a:r>
              <a:rPr lang="en-US" baseline="0" dirty="0" smtClean="0"/>
              <a:t>Diversifications </a:t>
            </a:r>
            <a:r>
              <a:rPr lang="en-US" dirty="0" smtClean="0"/>
              <a:t>happen</a:t>
            </a:r>
            <a:r>
              <a:rPr lang="en-US" baseline="0" dirty="0" smtClean="0"/>
              <a:t> at three different levels at least. </a:t>
            </a:r>
          </a:p>
          <a:p>
            <a:pPr marL="228600" indent="-228600">
              <a:buAutoNum type="arabicPeriod"/>
            </a:pPr>
            <a:r>
              <a:rPr lang="en-US" baseline="0" dirty="0" smtClean="0"/>
              <a:t>First level is the diversification across each of the risk </a:t>
            </a:r>
            <a:r>
              <a:rPr lang="en-US" baseline="0" dirty="0" err="1" smtClean="0"/>
              <a:t>premia</a:t>
            </a:r>
            <a:r>
              <a:rPr lang="en-US" baseline="0" dirty="0" smtClean="0"/>
              <a:t>. On page 12, we showed a correlation matrix of the underlying strategies from one of the managers that we interviewed. As we can see, the correlation is generally low. For this </a:t>
            </a:r>
            <a:r>
              <a:rPr lang="en-US" baseline="0" dirty="0" err="1" smtClean="0"/>
              <a:t>perticular</a:t>
            </a:r>
            <a:r>
              <a:rPr lang="en-US" baseline="0" dirty="0" smtClean="0"/>
              <a:t> manager and time frame, the average pairwise correlation is -0.02. Hence the chance that all of them perform badly is extremely low. </a:t>
            </a:r>
          </a:p>
          <a:p>
            <a:pPr marL="228600" indent="-228600">
              <a:buAutoNum type="arabicPeriod"/>
            </a:pPr>
            <a:r>
              <a:rPr lang="en-US" baseline="0" dirty="0" smtClean="0"/>
              <a:t>The second level diversification happens across different alternative risk </a:t>
            </a:r>
            <a:r>
              <a:rPr lang="en-US" baseline="0" dirty="0" err="1" smtClean="0"/>
              <a:t>premia</a:t>
            </a:r>
            <a:r>
              <a:rPr lang="en-US" baseline="0" dirty="0" smtClean="0"/>
              <a:t> managers due to the different implementation methods. </a:t>
            </a:r>
          </a:p>
          <a:p>
            <a:pPr marL="228600" indent="-228600">
              <a:buAutoNum type="arabicPeriod"/>
            </a:pPr>
            <a:r>
              <a:rPr lang="en-US" baseline="0" dirty="0" smtClean="0"/>
              <a:t>The third level diversification is between the alternative risk </a:t>
            </a:r>
            <a:r>
              <a:rPr lang="en-US" baseline="0" dirty="0" err="1" smtClean="0"/>
              <a:t>premia</a:t>
            </a:r>
            <a:r>
              <a:rPr lang="en-US" baseline="0" dirty="0" smtClean="0"/>
              <a:t> allocation and other PRIT fund asset classes. </a:t>
            </a:r>
          </a:p>
          <a:p>
            <a:pPr marL="228600" indent="-228600">
              <a:buAutoNum type="arabicPeriod"/>
            </a:pPr>
            <a:r>
              <a:rPr lang="en-US" baseline="0" dirty="0" smtClean="0"/>
              <a:t>Due to the </a:t>
            </a:r>
            <a:r>
              <a:rPr lang="en-US" baseline="0" dirty="0" smtClean="0"/>
              <a:t>relative value </a:t>
            </a:r>
            <a:r>
              <a:rPr lang="en-US" baseline="0" dirty="0" smtClean="0"/>
              <a:t>nature of those strategies, the alternative risk </a:t>
            </a:r>
            <a:r>
              <a:rPr lang="en-US" baseline="0" dirty="0" err="1" smtClean="0"/>
              <a:t>premia</a:t>
            </a:r>
            <a:r>
              <a:rPr lang="en-US" baseline="0" dirty="0" smtClean="0"/>
              <a:t> products generally showed very low correlation to traditional asset classes</a:t>
            </a:r>
            <a:r>
              <a:rPr lang="en-US" baseline="0" dirty="0" smtClean="0"/>
              <a:t>. And because it’s very diversifying to the PRIT fund, they fit nicely in the portfolio completion bucket.</a:t>
            </a:r>
          </a:p>
          <a:p>
            <a:pPr marL="228600" indent="-228600">
              <a:buAutoNum type="arabicPeriod"/>
            </a:pPr>
            <a:endParaRPr lang="en-US" baseline="0" dirty="0" smtClean="0"/>
          </a:p>
          <a:p>
            <a:pPr marL="228600" indent="-228600">
              <a:buAutoNum type="arabicPeriod"/>
            </a:pPr>
            <a:endParaRPr lang="en-US" baseline="0" dirty="0" smtClean="0"/>
          </a:p>
        </p:txBody>
      </p:sp>
      <p:sp>
        <p:nvSpPr>
          <p:cNvPr id="4" name="Slide Number Placeholder 3"/>
          <p:cNvSpPr>
            <a:spLocks noGrp="1"/>
          </p:cNvSpPr>
          <p:nvPr>
            <p:ph type="sldNum" sz="quarter" idx="10"/>
          </p:nvPr>
        </p:nvSpPr>
        <p:spPr/>
        <p:txBody>
          <a:bodyPr/>
          <a:lstStyle/>
          <a:p>
            <a:pPr>
              <a:defRPr/>
            </a:pPr>
            <a:fld id="{CCC077B7-A3C4-4B65-93C9-22BE56DA293D}" type="slidenum">
              <a:rPr lang="en-US" smtClean="0"/>
              <a:pPr>
                <a:defRPr/>
              </a:pPr>
              <a:t>12</a:t>
            </a:fld>
            <a:endParaRPr lang="en-US" dirty="0"/>
          </a:p>
        </p:txBody>
      </p:sp>
    </p:spTree>
    <p:extLst>
      <p:ext uri="{BB962C8B-B14F-4D97-AF65-F5344CB8AC3E}">
        <p14:creationId xmlns:p14="http://schemas.microsoft.com/office/powerpoint/2010/main" val="36882505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Most of the strategies are long/short and explicitly</a:t>
            </a:r>
            <a:r>
              <a:rPr lang="en-US" baseline="0" dirty="0" smtClean="0"/>
              <a:t> target zero directional exposure to the broad market.</a:t>
            </a:r>
          </a:p>
          <a:p>
            <a:pPr marL="228600" indent="-228600">
              <a:buAutoNum type="arabicPeriod"/>
            </a:pPr>
            <a:r>
              <a:rPr lang="en-US" baseline="0" dirty="0" smtClean="0"/>
              <a:t>The strategies also target a specific volatility level.</a:t>
            </a:r>
          </a:p>
          <a:p>
            <a:pPr marL="228600" indent="-228600">
              <a:buAutoNum type="arabicPeriod"/>
            </a:pPr>
            <a:r>
              <a:rPr lang="en-US" baseline="0" dirty="0" smtClean="0"/>
              <a:t>Because the natural volatility of relative value strategies are generally low, some leverage is </a:t>
            </a:r>
            <a:r>
              <a:rPr lang="en-US" baseline="0" dirty="0" err="1" smtClean="0"/>
              <a:t>requried</a:t>
            </a:r>
            <a:r>
              <a:rPr lang="en-US" baseline="0" dirty="0" smtClean="0"/>
              <a:t> to achieve the desired risk level.</a:t>
            </a:r>
          </a:p>
          <a:p>
            <a:pPr marL="228600" indent="-228600">
              <a:buAutoNum type="arabicPeriod"/>
            </a:pPr>
            <a:r>
              <a:rPr lang="en-US" baseline="0" dirty="0" smtClean="0"/>
              <a:t>To maximize diversification, managers usually use systematic risk budgeting methods to precisely allocate among strategies.</a:t>
            </a:r>
          </a:p>
        </p:txBody>
      </p:sp>
      <p:sp>
        <p:nvSpPr>
          <p:cNvPr id="4" name="Slide Number Placeholder 3"/>
          <p:cNvSpPr>
            <a:spLocks noGrp="1"/>
          </p:cNvSpPr>
          <p:nvPr>
            <p:ph type="sldNum" sz="quarter" idx="10"/>
          </p:nvPr>
        </p:nvSpPr>
        <p:spPr/>
        <p:txBody>
          <a:bodyPr/>
          <a:lstStyle/>
          <a:p>
            <a:pPr>
              <a:defRPr/>
            </a:pPr>
            <a:fld id="{CCC077B7-A3C4-4B65-93C9-22BE56DA293D}" type="slidenum">
              <a:rPr lang="en-US" smtClean="0"/>
              <a:pPr>
                <a:defRPr/>
              </a:pPr>
              <a:t>13</a:t>
            </a:fld>
            <a:endParaRPr lang="en-US" dirty="0"/>
          </a:p>
        </p:txBody>
      </p:sp>
    </p:spTree>
    <p:extLst>
      <p:ext uri="{BB962C8B-B14F-4D97-AF65-F5344CB8AC3E}">
        <p14:creationId xmlns:p14="http://schemas.microsoft.com/office/powerpoint/2010/main" val="34359381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Alternative</a:t>
            </a:r>
            <a:r>
              <a:rPr lang="en-US" baseline="0" dirty="0" smtClean="0"/>
              <a:t> risk </a:t>
            </a:r>
            <a:r>
              <a:rPr lang="en-US" baseline="0" dirty="0" err="1" smtClean="0"/>
              <a:t>premia</a:t>
            </a:r>
            <a:r>
              <a:rPr lang="en-US" baseline="0" dirty="0" smtClean="0"/>
              <a:t> products come from a wide range of providers, including hedge funds, traditional asset managers, investment banks and dedicated alternative risk </a:t>
            </a:r>
            <a:r>
              <a:rPr lang="en-US" baseline="0" dirty="0" err="1" smtClean="0"/>
              <a:t>premia</a:t>
            </a:r>
            <a:r>
              <a:rPr lang="en-US" baseline="0" dirty="0" smtClean="0"/>
              <a:t> managers. </a:t>
            </a:r>
          </a:p>
          <a:p>
            <a:pPr marL="228600" indent="-228600">
              <a:buAutoNum type="arabicPeriod"/>
            </a:pPr>
            <a:r>
              <a:rPr lang="en-US" baseline="0" dirty="0" smtClean="0"/>
              <a:t>All of the providers are quite open and transparent about the products. </a:t>
            </a:r>
          </a:p>
          <a:p>
            <a:pPr marL="228600" indent="-228600">
              <a:buAutoNum type="arabicPeriod"/>
            </a:pPr>
            <a:r>
              <a:rPr lang="en-US" baseline="0" dirty="0" smtClean="0"/>
              <a:t>The risk </a:t>
            </a:r>
            <a:r>
              <a:rPr lang="en-US" baseline="0" dirty="0" err="1" smtClean="0"/>
              <a:t>premia</a:t>
            </a:r>
            <a:r>
              <a:rPr lang="en-US" baseline="0" dirty="0" smtClean="0"/>
              <a:t> that those managers are trying capture overlaps conceptually, but differs significantly from each other in implementation. </a:t>
            </a:r>
          </a:p>
          <a:p>
            <a:pPr marL="228600" indent="-228600">
              <a:buAutoNum type="arabicPeriod"/>
            </a:pPr>
            <a:r>
              <a:rPr lang="en-US" baseline="0" dirty="0" smtClean="0"/>
              <a:t>The track records of those products are very short. Managers are marketing the products relying on back tested performance. </a:t>
            </a:r>
          </a:p>
          <a:p>
            <a:pPr marL="228600" indent="-228600">
              <a:buAutoNum type="arabicPeriod"/>
            </a:pPr>
            <a:r>
              <a:rPr lang="en-US" baseline="0" dirty="0" smtClean="0"/>
              <a:t>Therefore our due diligence focuses </a:t>
            </a:r>
            <a:r>
              <a:rPr lang="en-US" baseline="0" dirty="0" err="1" smtClean="0"/>
              <a:t>focuses</a:t>
            </a:r>
            <a:r>
              <a:rPr lang="en-US" baseline="0" dirty="0" smtClean="0"/>
              <a:t> very much on the strategy construction details and investment process.</a:t>
            </a:r>
          </a:p>
          <a:p>
            <a:pPr marL="228600" indent="-228600">
              <a:buAutoNum type="arabicPeriod"/>
            </a:pPr>
            <a:r>
              <a:rPr lang="en-US" baseline="0" dirty="0" smtClean="0"/>
              <a:t>I’ll turn it over to Eric to </a:t>
            </a:r>
            <a:r>
              <a:rPr lang="en-US" baseline="0" smtClean="0"/>
              <a:t>summarize implementation.</a:t>
            </a:r>
            <a:endParaRPr lang="en-US" dirty="0"/>
          </a:p>
        </p:txBody>
      </p:sp>
      <p:sp>
        <p:nvSpPr>
          <p:cNvPr id="4" name="Slide Number Placeholder 3"/>
          <p:cNvSpPr>
            <a:spLocks noGrp="1"/>
          </p:cNvSpPr>
          <p:nvPr>
            <p:ph type="sldNum" sz="quarter" idx="10"/>
          </p:nvPr>
        </p:nvSpPr>
        <p:spPr/>
        <p:txBody>
          <a:bodyPr/>
          <a:lstStyle/>
          <a:p>
            <a:pPr>
              <a:defRPr/>
            </a:pPr>
            <a:fld id="{CCC077B7-A3C4-4B65-93C9-22BE56DA293D}" type="slidenum">
              <a:rPr lang="en-US" smtClean="0"/>
              <a:pPr>
                <a:defRPr/>
              </a:pPr>
              <a:t>14</a:t>
            </a:fld>
            <a:endParaRPr lang="en-US" dirty="0"/>
          </a:p>
        </p:txBody>
      </p:sp>
    </p:spTree>
    <p:extLst>
      <p:ext uri="{BB962C8B-B14F-4D97-AF65-F5344CB8AC3E}">
        <p14:creationId xmlns:p14="http://schemas.microsoft.com/office/powerpoint/2010/main" val="15519171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CC077B7-A3C4-4B65-93C9-22BE56DA293D}" type="slidenum">
              <a:rPr lang="en-US" smtClean="0"/>
              <a:pPr>
                <a:defRPr/>
              </a:pPr>
              <a:t>15</a:t>
            </a:fld>
            <a:endParaRPr lang="en-US" dirty="0"/>
          </a:p>
        </p:txBody>
      </p:sp>
    </p:spTree>
    <p:extLst>
      <p:ext uri="{BB962C8B-B14F-4D97-AF65-F5344CB8AC3E}">
        <p14:creationId xmlns:p14="http://schemas.microsoft.com/office/powerpoint/2010/main" val="5371699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CC077B7-A3C4-4B65-93C9-22BE56DA293D}" type="slidenum">
              <a:rPr lang="en-US" smtClean="0"/>
              <a:pPr>
                <a:defRPr/>
              </a:pPr>
              <a:t>16</a:t>
            </a:fld>
            <a:endParaRPr lang="en-US" dirty="0"/>
          </a:p>
        </p:txBody>
      </p:sp>
    </p:spTree>
    <p:extLst>
      <p:ext uri="{BB962C8B-B14F-4D97-AF65-F5344CB8AC3E}">
        <p14:creationId xmlns:p14="http://schemas.microsoft.com/office/powerpoint/2010/main" val="8642719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CC077B7-A3C4-4B65-93C9-22BE56DA293D}" type="slidenum">
              <a:rPr lang="en-US" smtClean="0"/>
              <a:pPr>
                <a:defRPr/>
              </a:pPr>
              <a:t>17</a:t>
            </a:fld>
            <a:endParaRPr lang="en-US" dirty="0"/>
          </a:p>
        </p:txBody>
      </p:sp>
    </p:spTree>
    <p:extLst>
      <p:ext uri="{BB962C8B-B14F-4D97-AF65-F5344CB8AC3E}">
        <p14:creationId xmlns:p14="http://schemas.microsoft.com/office/powerpoint/2010/main" val="36953531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p:txBody>
          <a:bodyPr/>
          <a:lstStyle/>
          <a:p>
            <a:pPr>
              <a:defRPr/>
            </a:pPr>
            <a:fld id="{100BB5C7-5385-4C6C-8085-D693443C796E}" type="slidenum">
              <a:rPr lang="en-US" smtClean="0">
                <a:latin typeface="Arial" pitchFamily="34" charset="0"/>
              </a:rPr>
              <a:pPr>
                <a:defRPr/>
              </a:pPr>
              <a:t>18</a:t>
            </a:fld>
            <a:endParaRPr lang="en-US" smtClean="0">
              <a:latin typeface="Arial" pitchFamily="34" charset="0"/>
            </a:endParaRPr>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679957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p:txBody>
          <a:bodyPr/>
          <a:lstStyle/>
          <a:p>
            <a:pPr>
              <a:defRPr/>
            </a:pPr>
            <a:fld id="{100BB5C7-5385-4C6C-8085-D693443C796E}" type="slidenum">
              <a:rPr lang="en-US" smtClean="0">
                <a:latin typeface="Arial" pitchFamily="34" charset="0"/>
              </a:rPr>
              <a:pPr>
                <a:defRPr/>
              </a:pPr>
              <a:t>3</a:t>
            </a:fld>
            <a:endParaRPr lang="en-US" smtClean="0">
              <a:latin typeface="Arial" pitchFamily="34" charset="0"/>
            </a:endParaRPr>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CC077B7-A3C4-4B65-93C9-22BE56DA293D}" type="slidenum">
              <a:rPr lang="en-US" smtClean="0"/>
              <a:pPr>
                <a:defRPr/>
              </a:pPr>
              <a:t>4</a:t>
            </a:fld>
            <a:endParaRPr lang="en-US" dirty="0"/>
          </a:p>
        </p:txBody>
      </p:sp>
    </p:spTree>
    <p:extLst>
      <p:ext uri="{BB962C8B-B14F-4D97-AF65-F5344CB8AC3E}">
        <p14:creationId xmlns:p14="http://schemas.microsoft.com/office/powerpoint/2010/main" val="9474911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CC077B7-A3C4-4B65-93C9-22BE56DA293D}" type="slidenum">
              <a:rPr lang="en-US" smtClean="0"/>
              <a:pPr>
                <a:defRPr/>
              </a:pPr>
              <a:t>5</a:t>
            </a:fld>
            <a:endParaRPr lang="en-US" dirty="0"/>
          </a:p>
        </p:txBody>
      </p:sp>
    </p:spTree>
    <p:extLst>
      <p:ext uri="{BB962C8B-B14F-4D97-AF65-F5344CB8AC3E}">
        <p14:creationId xmlns:p14="http://schemas.microsoft.com/office/powerpoint/2010/main" val="11261139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CC077B7-A3C4-4B65-93C9-22BE56DA293D}" type="slidenum">
              <a:rPr lang="en-US" smtClean="0"/>
              <a:pPr>
                <a:defRPr/>
              </a:pPr>
              <a:t>6</a:t>
            </a:fld>
            <a:endParaRPr lang="en-US" dirty="0"/>
          </a:p>
        </p:txBody>
      </p:sp>
    </p:spTree>
    <p:extLst>
      <p:ext uri="{BB962C8B-B14F-4D97-AF65-F5344CB8AC3E}">
        <p14:creationId xmlns:p14="http://schemas.microsoft.com/office/powerpoint/2010/main" val="32502001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The alternative risk </a:t>
            </a:r>
            <a:r>
              <a:rPr lang="en-US" dirty="0" err="1" smtClean="0"/>
              <a:t>premia</a:t>
            </a:r>
            <a:r>
              <a:rPr lang="en-US" dirty="0" smtClean="0"/>
              <a:t> strategies are generally</a:t>
            </a:r>
            <a:r>
              <a:rPr lang="en-US" baseline="0" dirty="0" smtClean="0"/>
              <a:t> widely know, well researched, simple strategies. Traders have been trading them for years and the academic world has done research on them intensively. Just to give a couple examples. Equity value research by </a:t>
            </a:r>
            <a:r>
              <a:rPr lang="en-US" baseline="0" dirty="0" err="1" smtClean="0"/>
              <a:t>Fama</a:t>
            </a:r>
            <a:r>
              <a:rPr lang="en-US" baseline="0" dirty="0" smtClean="0"/>
              <a:t> and French in 1993. Equity momentum paper published in 93 and 97. Fixed income momentum paper in 2010. Most of those strategies are common sense investment approaches with clear behavioral or risk-based reasons that explains why investors should earn a premium by taking those risks. In the past, most of the strategies are only accessible through actively managed funds.</a:t>
            </a:r>
            <a:endParaRPr lang="en-US" dirty="0"/>
          </a:p>
        </p:txBody>
      </p:sp>
      <p:sp>
        <p:nvSpPr>
          <p:cNvPr id="4" name="Slide Number Placeholder 3"/>
          <p:cNvSpPr>
            <a:spLocks noGrp="1"/>
          </p:cNvSpPr>
          <p:nvPr>
            <p:ph type="sldNum" sz="quarter" idx="10"/>
          </p:nvPr>
        </p:nvSpPr>
        <p:spPr/>
        <p:txBody>
          <a:bodyPr/>
          <a:lstStyle/>
          <a:p>
            <a:pPr>
              <a:defRPr/>
            </a:pPr>
            <a:fld id="{CCC077B7-A3C4-4B65-93C9-22BE56DA293D}" type="slidenum">
              <a:rPr lang="en-US" smtClean="0"/>
              <a:pPr>
                <a:defRPr/>
              </a:pPr>
              <a:t>7</a:t>
            </a:fld>
            <a:endParaRPr lang="en-US" dirty="0"/>
          </a:p>
        </p:txBody>
      </p:sp>
    </p:spTree>
    <p:extLst>
      <p:ext uri="{BB962C8B-B14F-4D97-AF65-F5344CB8AC3E}">
        <p14:creationId xmlns:p14="http://schemas.microsoft.com/office/powerpoint/2010/main" val="25149252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A list of those alternative</a:t>
            </a:r>
            <a:r>
              <a:rPr lang="en-US" baseline="0" dirty="0" smtClean="0"/>
              <a:t> risk </a:t>
            </a:r>
            <a:r>
              <a:rPr lang="en-US" baseline="0" dirty="0" err="1" smtClean="0"/>
              <a:t>premia</a:t>
            </a:r>
            <a:r>
              <a:rPr lang="en-US" baseline="0" dirty="0" smtClean="0"/>
              <a:t> is displayed on page 8. </a:t>
            </a:r>
          </a:p>
          <a:p>
            <a:r>
              <a:rPr lang="en-US" baseline="0" dirty="0" smtClean="0"/>
              <a:t>2. This is not a comprehensive list, but covers a lot of the risk </a:t>
            </a:r>
            <a:r>
              <a:rPr lang="en-US" baseline="0" dirty="0" err="1" smtClean="0"/>
              <a:t>premia</a:t>
            </a:r>
            <a:r>
              <a:rPr lang="en-US" baseline="0" dirty="0" smtClean="0"/>
              <a:t> being offered on the market. </a:t>
            </a:r>
          </a:p>
          <a:p>
            <a:r>
              <a:rPr lang="en-US" baseline="0" dirty="0" smtClean="0"/>
              <a:t>3. The columns represent asset classes being traded, including single name stocks, equity </a:t>
            </a:r>
            <a:r>
              <a:rPr lang="en-US" baseline="0" dirty="0" err="1" smtClean="0"/>
              <a:t>indeices</a:t>
            </a:r>
            <a:r>
              <a:rPr lang="en-US" baseline="0" dirty="0" smtClean="0"/>
              <a:t>, currencies, FI instruments and commodities. The rows are broad strategy categories. </a:t>
            </a:r>
          </a:p>
          <a:p>
            <a:r>
              <a:rPr lang="en-US" baseline="0" dirty="0" smtClean="0"/>
              <a:t>4. Each grid is an alternative risk premium or a group of closely related risk </a:t>
            </a:r>
            <a:r>
              <a:rPr lang="en-US" baseline="0" dirty="0" err="1" smtClean="0"/>
              <a:t>premia</a:t>
            </a:r>
            <a:r>
              <a:rPr lang="en-US" baseline="0" dirty="0" smtClean="0"/>
              <a:t>. </a:t>
            </a:r>
          </a:p>
          <a:p>
            <a:r>
              <a:rPr lang="en-US" baseline="0" dirty="0" smtClean="0"/>
              <a:t>5. Most products on the market are diversified across asset class and strategy type, and comprise 10-30 different </a:t>
            </a:r>
            <a:r>
              <a:rPr lang="en-US" baseline="0" dirty="0" err="1" smtClean="0"/>
              <a:t>premia</a:t>
            </a:r>
            <a:r>
              <a:rPr lang="en-US" baseline="0" dirty="0" smtClean="0"/>
              <a:t>. </a:t>
            </a:r>
          </a:p>
          <a:p>
            <a:r>
              <a:rPr lang="en-US" baseline="0" dirty="0" smtClean="0"/>
              <a:t>6. Each of those risk </a:t>
            </a:r>
            <a:r>
              <a:rPr lang="en-US" baseline="0" dirty="0" err="1" smtClean="0"/>
              <a:t>premia</a:t>
            </a:r>
            <a:r>
              <a:rPr lang="en-US" baseline="0" dirty="0" smtClean="0"/>
              <a:t> can be evaluated on a stand alone basis, but it’s when they’re combined together, the diversification makes the portfolio of strategies much more attractive than individual ones. </a:t>
            </a:r>
          </a:p>
          <a:p>
            <a:r>
              <a:rPr lang="en-US" baseline="0" dirty="0" smtClean="0"/>
              <a:t>7. We will discuss the diversification in more detail. But first, let’s look at three specific examples to see how those simple strategies look like. </a:t>
            </a:r>
            <a:endParaRPr lang="en-US" dirty="0"/>
          </a:p>
        </p:txBody>
      </p:sp>
      <p:sp>
        <p:nvSpPr>
          <p:cNvPr id="4" name="Slide Number Placeholder 3"/>
          <p:cNvSpPr>
            <a:spLocks noGrp="1"/>
          </p:cNvSpPr>
          <p:nvPr>
            <p:ph type="sldNum" sz="quarter" idx="10"/>
          </p:nvPr>
        </p:nvSpPr>
        <p:spPr/>
        <p:txBody>
          <a:bodyPr/>
          <a:lstStyle/>
          <a:p>
            <a:pPr>
              <a:defRPr/>
            </a:pPr>
            <a:fld id="{CCC077B7-A3C4-4B65-93C9-22BE56DA293D}" type="slidenum">
              <a:rPr lang="en-US" smtClean="0"/>
              <a:pPr>
                <a:defRPr/>
              </a:pPr>
              <a:t>8</a:t>
            </a:fld>
            <a:endParaRPr lang="en-US" dirty="0"/>
          </a:p>
        </p:txBody>
      </p:sp>
    </p:spTree>
    <p:extLst>
      <p:ext uri="{BB962C8B-B14F-4D97-AF65-F5344CB8AC3E}">
        <p14:creationId xmlns:p14="http://schemas.microsoft.com/office/powerpoint/2010/main" val="31288119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The first example,</a:t>
            </a:r>
            <a:r>
              <a:rPr lang="en-US" baseline="0" dirty="0" smtClean="0"/>
              <a:t> on page 9, </a:t>
            </a:r>
            <a:r>
              <a:rPr lang="en-US" dirty="0" smtClean="0"/>
              <a:t>is Currency value. </a:t>
            </a:r>
          </a:p>
          <a:p>
            <a:pPr marL="228600" indent="-228600">
              <a:buAutoNum type="arabicPeriod"/>
            </a:pPr>
            <a:r>
              <a:rPr lang="en-US" dirty="0" smtClean="0"/>
              <a:t>The strategy is essentially to buy</a:t>
            </a:r>
            <a:r>
              <a:rPr lang="en-US" baseline="0" dirty="0" smtClean="0"/>
              <a:t> cheap currencies and sell expensive currencies, </a:t>
            </a:r>
            <a:r>
              <a:rPr lang="en-US" dirty="0" smtClean="0"/>
              <a:t>using purchasing</a:t>
            </a:r>
            <a:r>
              <a:rPr lang="en-US" baseline="0" dirty="0" smtClean="0"/>
              <a:t> power parity, or PPP, to estimate the currency fair value. </a:t>
            </a:r>
          </a:p>
          <a:p>
            <a:pPr marL="228600" indent="-228600">
              <a:buAutoNum type="arabicPeriod"/>
            </a:pPr>
            <a:r>
              <a:rPr lang="en-US" baseline="0" dirty="0" smtClean="0"/>
              <a:t>The famous version of PPP is the Big Mac Index. By comparing the cost of a big mac around the world, we get a sense of whether a currency is cheap or expensive. </a:t>
            </a:r>
          </a:p>
          <a:p>
            <a:pPr marL="228600" indent="-228600">
              <a:buAutoNum type="arabicPeriod"/>
            </a:pPr>
            <a:r>
              <a:rPr lang="en-US" baseline="0" dirty="0" smtClean="0"/>
              <a:t>One explanation of why currencies tend to move towards the fair value, is the trades of physical goods around the world. </a:t>
            </a:r>
          </a:p>
          <a:p>
            <a:pPr marL="228600" indent="-228600">
              <a:buAutoNum type="arabicPeriod"/>
            </a:pPr>
            <a:r>
              <a:rPr lang="en-US" baseline="0" dirty="0" smtClean="0"/>
              <a:t>Using the big mac example again, a big mac cost $3.64 in Japan, but $6.83 in Switzerland. </a:t>
            </a:r>
          </a:p>
          <a:p>
            <a:pPr marL="228600" indent="-228600">
              <a:buAutoNum type="arabicPeriod"/>
            </a:pPr>
            <a:r>
              <a:rPr lang="en-US" baseline="0" dirty="0" smtClean="0"/>
              <a:t>An arbitrager could buy a big mac in Japan, ship it to Switzerland, pay for the transportation and still earn a profit. </a:t>
            </a:r>
          </a:p>
          <a:p>
            <a:pPr marL="228600" indent="-228600">
              <a:buAutoNum type="arabicPeriod"/>
            </a:pPr>
            <a:r>
              <a:rPr lang="en-US" baseline="0" dirty="0" smtClean="0"/>
              <a:t>But before he can do this, he first needs to get the appropriate currency, Japanese yen in this case. After he sells those big macs in Switzerland, the arbitrager needs to convert the Swiss Franc back to his natural currency, USD for a US arbitrager. </a:t>
            </a:r>
          </a:p>
          <a:p>
            <a:pPr marL="228600" indent="-228600">
              <a:buAutoNum type="arabicPeriod"/>
            </a:pPr>
            <a:r>
              <a:rPr lang="en-US" baseline="0" dirty="0" smtClean="0"/>
              <a:t>This buying and selling of currencies puts upward presser on the yen and downward pressure on Swiss franc.</a:t>
            </a:r>
          </a:p>
          <a:p>
            <a:pPr marL="228600" indent="-228600">
              <a:buAutoNum type="arabicPeriod"/>
            </a:pPr>
            <a:r>
              <a:rPr lang="en-US" baseline="0" dirty="0" smtClean="0"/>
              <a:t>In practice, the relative attractiveness of currencies are not based on price of a Big Mac, but measured using the price of a basket of goods. </a:t>
            </a:r>
          </a:p>
          <a:p>
            <a:pPr marL="228600" indent="-228600">
              <a:buAutoNum type="arabicPeriod"/>
            </a:pPr>
            <a:r>
              <a:rPr lang="en-US" baseline="0" dirty="0" smtClean="0"/>
              <a:t>Then the strategy can simply long the cheap currencies and short the expensive currencies. </a:t>
            </a:r>
          </a:p>
          <a:p>
            <a:pPr marL="228600" indent="-228600">
              <a:buAutoNum type="arabicPeriod"/>
            </a:pPr>
            <a:r>
              <a:rPr lang="en-US" baseline="0" dirty="0" smtClean="0"/>
              <a:t>This is a simple buy low sell high strategy.</a:t>
            </a:r>
            <a:endParaRPr lang="en-US" dirty="0"/>
          </a:p>
        </p:txBody>
      </p:sp>
      <p:sp>
        <p:nvSpPr>
          <p:cNvPr id="4" name="Slide Number Placeholder 3"/>
          <p:cNvSpPr>
            <a:spLocks noGrp="1"/>
          </p:cNvSpPr>
          <p:nvPr>
            <p:ph type="sldNum" sz="quarter" idx="10"/>
          </p:nvPr>
        </p:nvSpPr>
        <p:spPr/>
        <p:txBody>
          <a:bodyPr/>
          <a:lstStyle/>
          <a:p>
            <a:pPr>
              <a:defRPr/>
            </a:pPr>
            <a:fld id="{CCC077B7-A3C4-4B65-93C9-22BE56DA293D}" type="slidenum">
              <a:rPr lang="en-US" smtClean="0"/>
              <a:pPr>
                <a:defRPr/>
              </a:pPr>
              <a:t>9</a:t>
            </a:fld>
            <a:endParaRPr lang="en-US" dirty="0"/>
          </a:p>
        </p:txBody>
      </p:sp>
    </p:spTree>
    <p:extLst>
      <p:ext uri="{BB962C8B-B14F-4D97-AF65-F5344CB8AC3E}">
        <p14:creationId xmlns:p14="http://schemas.microsoft.com/office/powerpoint/2010/main" val="27715861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The second example is the</a:t>
            </a:r>
            <a:r>
              <a:rPr lang="en-US" baseline="0" dirty="0" smtClean="0"/>
              <a:t> cross-sectional commodity momentum. </a:t>
            </a:r>
          </a:p>
          <a:p>
            <a:pPr marL="228600" indent="-228600">
              <a:buAutoNum type="arabicPeriod"/>
            </a:pPr>
            <a:r>
              <a:rPr lang="en-US" baseline="0" dirty="0" smtClean="0"/>
              <a:t>Similar to any momentum strategy, it assumes that market is not efficient and past price actions have predictive power of future price movements. </a:t>
            </a:r>
          </a:p>
          <a:p>
            <a:pPr marL="228600" indent="-228600">
              <a:buAutoNum type="arabicPeriod"/>
            </a:pPr>
            <a:r>
              <a:rPr lang="en-US" baseline="0" dirty="0" smtClean="0"/>
              <a:t>Commodities whose price has gone up recently, tend to outperform those commodities whose price has gone down recently. </a:t>
            </a:r>
          </a:p>
          <a:p>
            <a:pPr marL="228600" indent="-228600">
              <a:buAutoNum type="arabicPeriod"/>
            </a:pPr>
            <a:r>
              <a:rPr lang="en-US" baseline="0" dirty="0" smtClean="0"/>
              <a:t>For example, one common commodity momentum strategy simply look at previous 12 month returns, normalized by volatility, to get a momentum score. </a:t>
            </a:r>
          </a:p>
          <a:p>
            <a:pPr marL="228600" indent="-228600">
              <a:buAutoNum type="arabicPeriod"/>
            </a:pPr>
            <a:r>
              <a:rPr lang="en-US" baseline="0" dirty="0" smtClean="0"/>
              <a:t>Rank the commodities by this score. Long high ranking commodities and short low ranking commodities. </a:t>
            </a:r>
          </a:p>
          <a:p>
            <a:pPr marL="228600" indent="-228600">
              <a:buAutoNum type="arabicPeriod"/>
            </a:pPr>
            <a:r>
              <a:rPr lang="en-US" baseline="0" dirty="0" smtClean="0"/>
              <a:t>The longs and shorts are balanced so that the strategy can be considered neutral to the directional move of the commodity market as a whole. </a:t>
            </a:r>
          </a:p>
          <a:p>
            <a:pPr marL="228600" indent="-228600">
              <a:buAutoNum type="arabicPeriod"/>
            </a:pPr>
            <a:r>
              <a:rPr lang="en-US" baseline="0" dirty="0" smtClean="0"/>
              <a:t>Momentum strategies on other asset classes are following the same logic, just different instruments.</a:t>
            </a:r>
            <a:endParaRPr lang="en-US" dirty="0"/>
          </a:p>
        </p:txBody>
      </p:sp>
      <p:sp>
        <p:nvSpPr>
          <p:cNvPr id="4" name="Slide Number Placeholder 3"/>
          <p:cNvSpPr>
            <a:spLocks noGrp="1"/>
          </p:cNvSpPr>
          <p:nvPr>
            <p:ph type="sldNum" sz="quarter" idx="10"/>
          </p:nvPr>
        </p:nvSpPr>
        <p:spPr/>
        <p:txBody>
          <a:bodyPr/>
          <a:lstStyle/>
          <a:p>
            <a:pPr>
              <a:defRPr/>
            </a:pPr>
            <a:fld id="{CCC077B7-A3C4-4B65-93C9-22BE56DA293D}" type="slidenum">
              <a:rPr lang="en-US" smtClean="0"/>
              <a:pPr>
                <a:defRPr/>
              </a:pPr>
              <a:t>10</a:t>
            </a:fld>
            <a:endParaRPr lang="en-US" dirty="0"/>
          </a:p>
        </p:txBody>
      </p:sp>
    </p:spTree>
    <p:extLst>
      <p:ext uri="{BB962C8B-B14F-4D97-AF65-F5344CB8AC3E}">
        <p14:creationId xmlns:p14="http://schemas.microsoft.com/office/powerpoint/2010/main" val="8490557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850" y="838200"/>
            <a:ext cx="8496300" cy="5399112"/>
          </a:xfrm>
        </p:spPr>
        <p:txBody>
          <a:bodyPr/>
          <a:lstStyle>
            <a:lvl1pPr>
              <a:defRPr sz="2400"/>
            </a:lvl1pPr>
            <a:lvl2pPr>
              <a:defRPr sz="2200"/>
            </a:lvl2pPr>
            <a:lvl3pPr>
              <a:defRPr sz="2000"/>
            </a:lvl3pPr>
            <a:lvl4pPr>
              <a:defRPr sz="18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4" name="Picture 3" descr="Description: C:\Users\swong\Desktop\PRIM Logo.jpg"/>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72200"/>
            <a:ext cx="2544445" cy="685800"/>
          </a:xfrm>
          <a:prstGeom prst="rect">
            <a:avLst/>
          </a:prstGeom>
          <a:noFill/>
          <a:ln>
            <a:noFill/>
          </a:ln>
        </p:spPr>
      </p:pic>
      <p:pic>
        <p:nvPicPr>
          <p:cNvPr id="5" name="Picture 4" descr="ma"/>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283513" y="5997514"/>
            <a:ext cx="860487" cy="860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4452467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323850" y="838200"/>
            <a:ext cx="8496300" cy="518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7" name="Line 3"/>
          <p:cNvSpPr>
            <a:spLocks noChangeShapeType="1"/>
          </p:cNvSpPr>
          <p:nvPr/>
        </p:nvSpPr>
        <p:spPr bwMode="auto">
          <a:xfrm flipV="1">
            <a:off x="323850" y="620713"/>
            <a:ext cx="8496300" cy="0"/>
          </a:xfrm>
          <a:prstGeom prst="line">
            <a:avLst/>
          </a:prstGeom>
          <a:noFill/>
          <a:ln w="127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1028" name="Rectangle 5"/>
          <p:cNvSpPr>
            <a:spLocks noGrp="1" noChangeArrowheads="1"/>
          </p:cNvSpPr>
          <p:nvPr>
            <p:ph type="title"/>
          </p:nvPr>
        </p:nvSpPr>
        <p:spPr bwMode="auto">
          <a:xfrm>
            <a:off x="323850" y="122238"/>
            <a:ext cx="84963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dirty="0" smtClean="0"/>
              <a:t>Click to edit Master title style</a:t>
            </a:r>
          </a:p>
        </p:txBody>
      </p:sp>
      <p:sp>
        <p:nvSpPr>
          <p:cNvPr id="1029" name="Text Box 11"/>
          <p:cNvSpPr txBox="1">
            <a:spLocks noChangeArrowheads="1"/>
          </p:cNvSpPr>
          <p:nvPr/>
        </p:nvSpPr>
        <p:spPr bwMode="auto">
          <a:xfrm>
            <a:off x="4346575" y="6527800"/>
            <a:ext cx="3968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45720" rIns="45720">
            <a:spAutoFit/>
          </a:bodyPr>
          <a:lstStyle>
            <a:lvl1pPr eaLnBrk="0" hangingPunct="0">
              <a:defRPr sz="1200">
                <a:solidFill>
                  <a:schemeClr val="tx1"/>
                </a:solidFill>
                <a:latin typeface="Arial" charset="0"/>
                <a:cs typeface="Arial" charset="0"/>
              </a:defRPr>
            </a:lvl1pPr>
            <a:lvl2pPr marL="742950" indent="-285750" eaLnBrk="0" hangingPunct="0">
              <a:defRPr sz="1200">
                <a:solidFill>
                  <a:schemeClr val="tx1"/>
                </a:solidFill>
                <a:latin typeface="Arial" charset="0"/>
                <a:cs typeface="Arial" charset="0"/>
              </a:defRPr>
            </a:lvl2pPr>
            <a:lvl3pPr marL="1143000" indent="-228600" eaLnBrk="0" hangingPunct="0">
              <a:defRPr sz="1200">
                <a:solidFill>
                  <a:schemeClr val="tx1"/>
                </a:solidFill>
                <a:latin typeface="Arial" charset="0"/>
                <a:cs typeface="Arial" charset="0"/>
              </a:defRPr>
            </a:lvl3pPr>
            <a:lvl4pPr marL="1600200" indent="-228600" eaLnBrk="0" hangingPunct="0">
              <a:defRPr sz="1200">
                <a:solidFill>
                  <a:schemeClr val="tx1"/>
                </a:solidFill>
                <a:latin typeface="Arial" charset="0"/>
                <a:cs typeface="Arial" charset="0"/>
              </a:defRPr>
            </a:lvl4pPr>
            <a:lvl5pPr marL="2057400" indent="-228600" eaLnBrk="0" hangingPunct="0">
              <a:defRPr sz="1200">
                <a:solidFill>
                  <a:schemeClr val="tx1"/>
                </a:solidFill>
                <a:latin typeface="Arial" charset="0"/>
                <a:cs typeface="Arial" charset="0"/>
              </a:defRPr>
            </a:lvl5pPr>
            <a:lvl6pPr marL="2514600" indent="-228600" eaLnBrk="0" fontAlgn="base" hangingPunct="0">
              <a:spcBef>
                <a:spcPct val="0"/>
              </a:spcBef>
              <a:spcAft>
                <a:spcPct val="0"/>
              </a:spcAft>
              <a:defRPr sz="1200">
                <a:solidFill>
                  <a:schemeClr val="tx1"/>
                </a:solidFill>
                <a:latin typeface="Arial" charset="0"/>
                <a:cs typeface="Arial" charset="0"/>
              </a:defRPr>
            </a:lvl6pPr>
            <a:lvl7pPr marL="2971800" indent="-228600" eaLnBrk="0" fontAlgn="base" hangingPunct="0">
              <a:spcBef>
                <a:spcPct val="0"/>
              </a:spcBef>
              <a:spcAft>
                <a:spcPct val="0"/>
              </a:spcAft>
              <a:defRPr sz="1200">
                <a:solidFill>
                  <a:schemeClr val="tx1"/>
                </a:solidFill>
                <a:latin typeface="Arial" charset="0"/>
                <a:cs typeface="Arial" charset="0"/>
              </a:defRPr>
            </a:lvl7pPr>
            <a:lvl8pPr marL="3429000" indent="-228600" eaLnBrk="0" fontAlgn="base" hangingPunct="0">
              <a:spcBef>
                <a:spcPct val="0"/>
              </a:spcBef>
              <a:spcAft>
                <a:spcPct val="0"/>
              </a:spcAft>
              <a:defRPr sz="1200">
                <a:solidFill>
                  <a:schemeClr val="tx1"/>
                </a:solidFill>
                <a:latin typeface="Arial" charset="0"/>
                <a:cs typeface="Arial" charset="0"/>
              </a:defRPr>
            </a:lvl8pPr>
            <a:lvl9pPr marL="3886200" indent="-228600" eaLnBrk="0" fontAlgn="base" hangingPunct="0">
              <a:spcBef>
                <a:spcPct val="0"/>
              </a:spcBef>
              <a:spcAft>
                <a:spcPct val="0"/>
              </a:spcAft>
              <a:defRPr sz="1200">
                <a:solidFill>
                  <a:schemeClr val="tx1"/>
                </a:solidFill>
                <a:latin typeface="Arial" charset="0"/>
                <a:cs typeface="Arial" charset="0"/>
              </a:defRPr>
            </a:lvl9pPr>
          </a:lstStyle>
          <a:p>
            <a:pPr algn="ctr" eaLnBrk="1" hangingPunct="1">
              <a:spcBef>
                <a:spcPct val="50000"/>
              </a:spcBef>
              <a:defRPr/>
            </a:pPr>
            <a:fld id="{0F2CE166-A634-44FB-BC1B-51E7140AD3B3}" type="slidenum">
              <a:rPr lang="en-US" sz="1400" smtClean="0">
                <a:solidFill>
                  <a:srgbClr val="002060"/>
                </a:solidFill>
                <a:latin typeface="Calibri" pitchFamily="34" charset="0"/>
                <a:cs typeface="Calibri" pitchFamily="34" charset="0"/>
              </a:rPr>
              <a:pPr algn="ctr" eaLnBrk="1" hangingPunct="1">
                <a:spcBef>
                  <a:spcPct val="50000"/>
                </a:spcBef>
                <a:defRPr/>
              </a:pPr>
              <a:t>‹#›</a:t>
            </a:fld>
            <a:endParaRPr lang="en-US" sz="1400" dirty="0" smtClean="0">
              <a:solidFill>
                <a:srgbClr val="002060"/>
              </a:solidFill>
              <a:latin typeface="Calibri" pitchFamily="34" charset="0"/>
              <a:cs typeface="Calibri" pitchFamily="34" charset="0"/>
            </a:endParaRPr>
          </a:p>
        </p:txBody>
      </p:sp>
    </p:spTree>
  </p:cSld>
  <p:clrMap bg1="lt1" tx1="dk1" bg2="lt2" tx2="dk2" accent1="accent1" accent2="accent2" accent3="accent3" accent4="accent4" accent5="accent5" accent6="accent6" hlink="hlink" folHlink="folHlink"/>
  <p:sldLayoutIdLst>
    <p:sldLayoutId id="2147483651" r:id="rId1"/>
  </p:sldLayoutIdLst>
  <p:timing>
    <p:tnLst>
      <p:par>
        <p:cTn id="1" dur="indefinite" restart="never" nodeType="tmRoot"/>
      </p:par>
    </p:tnLst>
  </p:timing>
  <p:hf sldNum="0" hdr="0" dt="0"/>
  <p:txStyles>
    <p:titleStyle>
      <a:lvl1pPr algn="l" rtl="0" eaLnBrk="0" fontAlgn="base" hangingPunct="0">
        <a:spcBef>
          <a:spcPct val="0"/>
        </a:spcBef>
        <a:spcAft>
          <a:spcPct val="0"/>
        </a:spcAft>
        <a:defRPr sz="3000" b="1" i="1">
          <a:solidFill>
            <a:srgbClr val="002060"/>
          </a:solidFill>
          <a:effectLst>
            <a:outerShdw blurRad="38100" dist="38100" dir="2700000" algn="tl">
              <a:srgbClr val="000000">
                <a:alpha val="43137"/>
              </a:srgbClr>
            </a:outerShdw>
          </a:effectLst>
          <a:latin typeface="Calibri" pitchFamily="34" charset="0"/>
          <a:ea typeface="+mj-ea"/>
          <a:cs typeface="Calibri" pitchFamily="34" charset="0"/>
        </a:defRPr>
      </a:lvl1pPr>
      <a:lvl2pPr algn="l" rtl="0" eaLnBrk="0" fontAlgn="base" hangingPunct="0">
        <a:spcBef>
          <a:spcPct val="0"/>
        </a:spcBef>
        <a:spcAft>
          <a:spcPct val="0"/>
        </a:spcAft>
        <a:defRPr sz="2000">
          <a:solidFill>
            <a:schemeClr val="accent2"/>
          </a:solidFill>
          <a:latin typeface="Arial" charset="0"/>
        </a:defRPr>
      </a:lvl2pPr>
      <a:lvl3pPr algn="l" rtl="0" eaLnBrk="0" fontAlgn="base" hangingPunct="0">
        <a:spcBef>
          <a:spcPct val="0"/>
        </a:spcBef>
        <a:spcAft>
          <a:spcPct val="0"/>
        </a:spcAft>
        <a:defRPr sz="2000">
          <a:solidFill>
            <a:schemeClr val="accent2"/>
          </a:solidFill>
          <a:latin typeface="Arial" charset="0"/>
        </a:defRPr>
      </a:lvl3pPr>
      <a:lvl4pPr algn="l" rtl="0" eaLnBrk="0" fontAlgn="base" hangingPunct="0">
        <a:spcBef>
          <a:spcPct val="0"/>
        </a:spcBef>
        <a:spcAft>
          <a:spcPct val="0"/>
        </a:spcAft>
        <a:defRPr sz="2000">
          <a:solidFill>
            <a:schemeClr val="accent2"/>
          </a:solidFill>
          <a:latin typeface="Arial" charset="0"/>
        </a:defRPr>
      </a:lvl4pPr>
      <a:lvl5pPr algn="l" rtl="0" eaLnBrk="0" fontAlgn="base" hangingPunct="0">
        <a:spcBef>
          <a:spcPct val="0"/>
        </a:spcBef>
        <a:spcAft>
          <a:spcPct val="0"/>
        </a:spcAft>
        <a:defRPr sz="2000">
          <a:solidFill>
            <a:schemeClr val="accent2"/>
          </a:solidFill>
          <a:latin typeface="Arial" charset="0"/>
        </a:defRPr>
      </a:lvl5pPr>
      <a:lvl6pPr marL="457200" algn="l" rtl="0" fontAlgn="base">
        <a:spcBef>
          <a:spcPct val="0"/>
        </a:spcBef>
        <a:spcAft>
          <a:spcPct val="0"/>
        </a:spcAft>
        <a:defRPr sz="2000">
          <a:solidFill>
            <a:schemeClr val="accent2"/>
          </a:solidFill>
          <a:latin typeface="Arial" charset="0"/>
        </a:defRPr>
      </a:lvl6pPr>
      <a:lvl7pPr marL="914400" algn="l" rtl="0" fontAlgn="base">
        <a:spcBef>
          <a:spcPct val="0"/>
        </a:spcBef>
        <a:spcAft>
          <a:spcPct val="0"/>
        </a:spcAft>
        <a:defRPr sz="2000">
          <a:solidFill>
            <a:schemeClr val="accent2"/>
          </a:solidFill>
          <a:latin typeface="Arial" charset="0"/>
        </a:defRPr>
      </a:lvl7pPr>
      <a:lvl8pPr marL="1371600" algn="l" rtl="0" fontAlgn="base">
        <a:spcBef>
          <a:spcPct val="0"/>
        </a:spcBef>
        <a:spcAft>
          <a:spcPct val="0"/>
        </a:spcAft>
        <a:defRPr sz="2000">
          <a:solidFill>
            <a:schemeClr val="accent2"/>
          </a:solidFill>
          <a:latin typeface="Arial" charset="0"/>
        </a:defRPr>
      </a:lvl8pPr>
      <a:lvl9pPr marL="1828800" algn="l" rtl="0" fontAlgn="base">
        <a:spcBef>
          <a:spcPct val="0"/>
        </a:spcBef>
        <a:spcAft>
          <a:spcPct val="0"/>
        </a:spcAft>
        <a:defRPr sz="2000">
          <a:solidFill>
            <a:schemeClr val="accent2"/>
          </a:solidFill>
          <a:latin typeface="Arial" charset="0"/>
        </a:defRPr>
      </a:lvl9pPr>
    </p:titleStyle>
    <p:bodyStyle>
      <a:lvl1pPr marL="0" indent="-457200" algn="l" rtl="0" eaLnBrk="0" fontAlgn="base" hangingPunct="0">
        <a:spcBef>
          <a:spcPts val="0"/>
        </a:spcBef>
        <a:spcAft>
          <a:spcPts val="1200"/>
        </a:spcAft>
        <a:buClr>
          <a:srgbClr val="002060"/>
        </a:buClr>
        <a:buSzPct val="68000"/>
        <a:buFont typeface="Wingdings" pitchFamily="2" charset="2"/>
        <a:buChar char="q"/>
        <a:defRPr sz="2400">
          <a:solidFill>
            <a:srgbClr val="002060"/>
          </a:solidFill>
          <a:latin typeface="Calibri" pitchFamily="34" charset="0"/>
          <a:ea typeface="+mn-ea"/>
          <a:cs typeface="Calibri" pitchFamily="34" charset="0"/>
        </a:defRPr>
      </a:lvl1pPr>
      <a:lvl2pPr marL="914400" indent="-457200" algn="l" rtl="0" eaLnBrk="0" fontAlgn="base" hangingPunct="0">
        <a:spcBef>
          <a:spcPts val="0"/>
        </a:spcBef>
        <a:spcAft>
          <a:spcPts val="1200"/>
        </a:spcAft>
        <a:buClr>
          <a:srgbClr val="002060"/>
        </a:buClr>
        <a:buFont typeface="Wingdings" pitchFamily="2" charset="2"/>
        <a:buChar char="§"/>
        <a:defRPr sz="2200">
          <a:solidFill>
            <a:srgbClr val="002060"/>
          </a:solidFill>
          <a:latin typeface="Calibri" pitchFamily="34" charset="0"/>
          <a:cs typeface="Calibri" pitchFamily="34" charset="0"/>
        </a:defRPr>
      </a:lvl2pPr>
      <a:lvl3pPr marL="1371600" indent="-457200" algn="l" rtl="0" eaLnBrk="0" fontAlgn="base" hangingPunct="0">
        <a:spcBef>
          <a:spcPts val="0"/>
        </a:spcBef>
        <a:spcAft>
          <a:spcPts val="1200"/>
        </a:spcAft>
        <a:buClr>
          <a:srgbClr val="002060"/>
        </a:buClr>
        <a:buSzPct val="100000"/>
        <a:buFont typeface="Wingdings" pitchFamily="2" charset="2"/>
        <a:buChar char="Ø"/>
        <a:defRPr sz="2000">
          <a:solidFill>
            <a:srgbClr val="002060"/>
          </a:solidFill>
          <a:latin typeface="Calibri" pitchFamily="34" charset="0"/>
          <a:cs typeface="Calibri" pitchFamily="34" charset="0"/>
        </a:defRPr>
      </a:lvl3pPr>
      <a:lvl4pPr marL="1828800" indent="-457200" algn="l" rtl="0" eaLnBrk="0" fontAlgn="base" hangingPunct="0">
        <a:spcBef>
          <a:spcPts val="0"/>
        </a:spcBef>
        <a:spcAft>
          <a:spcPts val="1200"/>
        </a:spcAft>
        <a:buClr>
          <a:srgbClr val="002060"/>
        </a:buClr>
        <a:buFont typeface="Wingdings" pitchFamily="2" charset="2"/>
        <a:buChar char="v"/>
        <a:defRPr sz="1800">
          <a:solidFill>
            <a:srgbClr val="002060"/>
          </a:solidFill>
          <a:latin typeface="Calibri" pitchFamily="34" charset="0"/>
          <a:cs typeface="Calibri" pitchFamily="34" charset="0"/>
        </a:defRPr>
      </a:lvl4pPr>
      <a:lvl5pPr marL="2286000" indent="-457200" algn="l" rtl="0" eaLnBrk="0" fontAlgn="base" hangingPunct="0">
        <a:spcBef>
          <a:spcPts val="0"/>
        </a:spcBef>
        <a:spcAft>
          <a:spcPts val="1200"/>
        </a:spcAft>
        <a:buClr>
          <a:srgbClr val="002060"/>
        </a:buClr>
        <a:buFont typeface="Arial" pitchFamily="34" charset="0"/>
        <a:buChar char="•"/>
        <a:defRPr sz="1600">
          <a:solidFill>
            <a:srgbClr val="002060"/>
          </a:solidFill>
          <a:latin typeface="Calibri" pitchFamily="34" charset="0"/>
          <a:cs typeface="Calibri" pitchFamily="34" charset="0"/>
        </a:defRPr>
      </a:lvl5pPr>
      <a:lvl6pPr marL="1598613" indent="-227013" algn="l" rtl="0" fontAlgn="base">
        <a:spcBef>
          <a:spcPct val="25000"/>
        </a:spcBef>
        <a:spcAft>
          <a:spcPct val="0"/>
        </a:spcAft>
        <a:buClr>
          <a:srgbClr val="DC241F"/>
        </a:buClr>
        <a:buFont typeface="Arial" charset="0"/>
        <a:buChar char="–"/>
        <a:defRPr sz="1200">
          <a:solidFill>
            <a:schemeClr val="tx1"/>
          </a:solidFill>
          <a:latin typeface="+mn-lt"/>
        </a:defRPr>
      </a:lvl6pPr>
      <a:lvl7pPr marL="2055813" indent="-227013" algn="l" rtl="0" fontAlgn="base">
        <a:spcBef>
          <a:spcPct val="25000"/>
        </a:spcBef>
        <a:spcAft>
          <a:spcPct val="0"/>
        </a:spcAft>
        <a:buClr>
          <a:srgbClr val="DC241F"/>
        </a:buClr>
        <a:buFont typeface="Arial" charset="0"/>
        <a:buChar char="–"/>
        <a:defRPr sz="1200">
          <a:solidFill>
            <a:schemeClr val="tx1"/>
          </a:solidFill>
          <a:latin typeface="+mn-lt"/>
        </a:defRPr>
      </a:lvl7pPr>
      <a:lvl8pPr marL="2513013" indent="-227013" algn="l" rtl="0" fontAlgn="base">
        <a:spcBef>
          <a:spcPct val="25000"/>
        </a:spcBef>
        <a:spcAft>
          <a:spcPct val="0"/>
        </a:spcAft>
        <a:buClr>
          <a:srgbClr val="DC241F"/>
        </a:buClr>
        <a:buFont typeface="Arial" charset="0"/>
        <a:buChar char="–"/>
        <a:defRPr sz="1200">
          <a:solidFill>
            <a:schemeClr val="tx1"/>
          </a:solidFill>
          <a:latin typeface="+mn-lt"/>
        </a:defRPr>
      </a:lvl8pPr>
      <a:lvl9pPr marL="2970213" indent="-227013" algn="l" rtl="0" fontAlgn="base">
        <a:spcBef>
          <a:spcPct val="25000"/>
        </a:spcBef>
        <a:spcAft>
          <a:spcPct val="0"/>
        </a:spcAft>
        <a:buClr>
          <a:srgbClr val="DC241F"/>
        </a:buClr>
        <a:buFont typeface="Arial" charset="0"/>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chart" Target="../charts/chart1.xml"/></Relationships>
</file>

<file path=ppt/slides/_rels/slide1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8.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1"/>
          <p:cNvSpPr>
            <a:spLocks noGrp="1" noChangeArrowheads="1"/>
          </p:cNvSpPr>
          <p:nvPr>
            <p:ph type="subTitle" idx="4294967295"/>
          </p:nvPr>
        </p:nvSpPr>
        <p:spPr>
          <a:xfrm>
            <a:off x="278259" y="2564904"/>
            <a:ext cx="8515350" cy="2016224"/>
          </a:xfrm>
        </p:spPr>
        <p:txBody>
          <a:bodyPr lIns="45720" tIns="45720" rIns="45720" bIns="45720"/>
          <a:lstStyle/>
          <a:p>
            <a:pPr indent="0" algn="ctr" eaLnBrk="1" hangingPunct="1">
              <a:buNone/>
            </a:pPr>
            <a:r>
              <a:rPr lang="en-US" sz="3200" b="1" i="1" dirty="0" smtClean="0">
                <a:effectLst>
                  <a:outerShdw blurRad="38100" dist="38100" dir="2700000" algn="tl">
                    <a:srgbClr val="000000">
                      <a:alpha val="43137"/>
                    </a:srgbClr>
                  </a:outerShdw>
                </a:effectLst>
              </a:rPr>
              <a:t>Portfolio Completion Strategies</a:t>
            </a:r>
          </a:p>
        </p:txBody>
      </p:sp>
      <p:sp>
        <p:nvSpPr>
          <p:cNvPr id="3" name="TextBox 2"/>
          <p:cNvSpPr txBox="1"/>
          <p:nvPr/>
        </p:nvSpPr>
        <p:spPr>
          <a:xfrm>
            <a:off x="4283968" y="6525344"/>
            <a:ext cx="503932" cy="276999"/>
          </a:xfrm>
          <a:prstGeom prst="rect">
            <a:avLst/>
          </a:prstGeom>
          <a:solidFill>
            <a:schemeClr val="bg1"/>
          </a:solidFill>
          <a:ln>
            <a:solidFill>
              <a:schemeClr val="bg1"/>
            </a:solidFill>
          </a:ln>
        </p:spPr>
        <p:txBody>
          <a:bodyPr wrap="square" rtlCol="0">
            <a:spAutoFit/>
          </a:bodyPr>
          <a:lstStyle/>
          <a:p>
            <a:endParaRPr lang="en-US" dirty="0">
              <a:solidFill>
                <a:schemeClr val="bg1"/>
              </a:solidFill>
            </a:endParaRPr>
          </a:p>
        </p:txBody>
      </p:sp>
      <p:sp>
        <p:nvSpPr>
          <p:cNvPr id="4" name="Rectangle 3"/>
          <p:cNvSpPr/>
          <p:nvPr/>
        </p:nvSpPr>
        <p:spPr>
          <a:xfrm>
            <a:off x="0" y="6063679"/>
            <a:ext cx="7910194" cy="800219"/>
          </a:xfrm>
          <a:prstGeom prst="rect">
            <a:avLst/>
          </a:prstGeom>
          <a:solidFill>
            <a:schemeClr val="bg1"/>
          </a:solidFill>
        </p:spPr>
        <p:txBody>
          <a:bodyPr wrap="square">
            <a:spAutoFit/>
          </a:bodyPr>
          <a:lstStyle/>
          <a:p>
            <a:r>
              <a:rPr lang="en-US" sz="1800" b="1" i="1" dirty="0">
                <a:solidFill>
                  <a:srgbClr val="002060"/>
                </a:solidFill>
                <a:effectLst>
                  <a:outerShdw blurRad="38100" dist="38100" dir="2700000" algn="tl">
                    <a:srgbClr val="000000">
                      <a:alpha val="43137"/>
                    </a:srgbClr>
                  </a:outerShdw>
                </a:effectLst>
                <a:latin typeface="Calibri" pitchFamily="34" charset="0"/>
                <a:cs typeface="Calibri" pitchFamily="34" charset="0"/>
              </a:rPr>
              <a:t>Steven Grossman, Treasurer and Receiver General, Chair</a:t>
            </a:r>
          </a:p>
          <a:p>
            <a:r>
              <a:rPr lang="en-US" sz="1800" b="1" i="1" dirty="0">
                <a:solidFill>
                  <a:srgbClr val="002060"/>
                </a:solidFill>
                <a:effectLst>
                  <a:outerShdw blurRad="38100" dist="38100" dir="2700000" algn="tl">
                    <a:srgbClr val="000000">
                      <a:alpha val="43137"/>
                    </a:srgbClr>
                  </a:outerShdw>
                </a:effectLst>
                <a:latin typeface="Calibri" pitchFamily="34" charset="0"/>
                <a:cs typeface="Calibri" pitchFamily="34" charset="0"/>
              </a:rPr>
              <a:t>Michael G. Trotsky, CFA, Executive Director and Chief Investment </a:t>
            </a:r>
            <a:r>
              <a:rPr lang="en-US" sz="1800" b="1" i="1" dirty="0" smtClean="0">
                <a:solidFill>
                  <a:srgbClr val="002060"/>
                </a:solidFill>
                <a:effectLst>
                  <a:outerShdw blurRad="38100" dist="38100" dir="2700000" algn="tl">
                    <a:srgbClr val="000000">
                      <a:alpha val="43137"/>
                    </a:srgbClr>
                  </a:outerShdw>
                </a:effectLst>
                <a:latin typeface="Calibri" pitchFamily="34" charset="0"/>
                <a:cs typeface="Calibri" pitchFamily="34" charset="0"/>
              </a:rPr>
              <a:t>Officer</a:t>
            </a:r>
          </a:p>
          <a:p>
            <a:endParaRPr lang="en-US" sz="1000" b="1" i="1" dirty="0">
              <a:solidFill>
                <a:srgbClr val="002060"/>
              </a:solidFill>
              <a:effectLst>
                <a:outerShdw blurRad="38100" dist="38100" dir="2700000" algn="tl">
                  <a:srgbClr val="000000">
                    <a:alpha val="43137"/>
                  </a:srgbClr>
                </a:outerShdw>
              </a:effectLst>
              <a:latin typeface="Calibri" pitchFamily="34" charset="0"/>
              <a:cs typeface="Calibri" pitchFamily="34" charset="0"/>
            </a:endParaRPr>
          </a:p>
        </p:txBody>
      </p:sp>
      <p:pic>
        <p:nvPicPr>
          <p:cNvPr id="8" name="Picture 7" descr="Description: C:\Users\swong\Desktop\PRIM Logo.jpg"/>
          <p:cNvPicPr/>
          <p:nvPr/>
        </p:nvPicPr>
        <p:blipFill>
          <a:blip r:embed="rId3">
            <a:extLst>
              <a:ext uri="{28A0092B-C50C-407E-A947-70E740481C1C}">
                <a14:useLocalDpi xmlns:a14="http://schemas.microsoft.com/office/drawing/2010/main" val="0"/>
              </a:ext>
            </a:extLst>
          </a:blip>
          <a:srcRect/>
          <a:stretch>
            <a:fillRect/>
          </a:stretch>
        </p:blipFill>
        <p:spPr bwMode="auto">
          <a:xfrm>
            <a:off x="3297953" y="260648"/>
            <a:ext cx="2670921" cy="685800"/>
          </a:xfrm>
          <a:prstGeom prst="rect">
            <a:avLst/>
          </a:prstGeom>
          <a:noFill/>
          <a:ln>
            <a:noFill/>
          </a:ln>
        </p:spPr>
      </p:pic>
    </p:spTree>
    <p:extLst>
      <p:ext uri="{BB962C8B-B14F-4D97-AF65-F5344CB8AC3E}">
        <p14:creationId xmlns:p14="http://schemas.microsoft.com/office/powerpoint/2010/main" val="1243569056"/>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2009" y="764704"/>
            <a:ext cx="2230046" cy="1519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323850" y="122238"/>
            <a:ext cx="8820150" cy="427037"/>
          </a:xfrm>
        </p:spPr>
        <p:txBody>
          <a:bodyPr/>
          <a:lstStyle/>
          <a:p>
            <a:r>
              <a:rPr lang="en-US" dirty="0" smtClean="0"/>
              <a:t>Example 1: Currency Value</a:t>
            </a:r>
            <a:endParaRPr lang="en-US" dirty="0"/>
          </a:p>
        </p:txBody>
      </p:sp>
      <p:sp>
        <p:nvSpPr>
          <p:cNvPr id="3" name="Content Placeholder 2"/>
          <p:cNvSpPr>
            <a:spLocks noGrp="1"/>
          </p:cNvSpPr>
          <p:nvPr>
            <p:ph idx="1"/>
          </p:nvPr>
        </p:nvSpPr>
        <p:spPr>
          <a:xfrm>
            <a:off x="323528" y="2564904"/>
            <a:ext cx="8424614" cy="3528392"/>
          </a:xfrm>
        </p:spPr>
        <p:txBody>
          <a:bodyPr/>
          <a:lstStyle/>
          <a:p>
            <a:pPr marL="457200"/>
            <a:r>
              <a:rPr lang="en-US" sz="1600" dirty="0" smtClean="0"/>
              <a:t>One Big Mac costs $3.64 in Japan but $6.83 in Switzerland, at recent exchange rates</a:t>
            </a:r>
          </a:p>
          <a:p>
            <a:pPr marL="457200"/>
            <a:r>
              <a:rPr lang="en-US" sz="1600" dirty="0" smtClean="0"/>
              <a:t>In the long run, currencies tend to move towards a valuation which gives a Big Mac the same price in different countries</a:t>
            </a:r>
          </a:p>
          <a:p>
            <a:pPr lvl="1"/>
            <a:r>
              <a:rPr lang="en-US" sz="1600" dirty="0" smtClean="0"/>
              <a:t>An arbitrager buys a Big Mac in Japan, ships it to </a:t>
            </a:r>
            <a:r>
              <a:rPr lang="en-US" sz="1600" dirty="0"/>
              <a:t>Switzerland </a:t>
            </a:r>
            <a:r>
              <a:rPr lang="en-US" sz="1600" dirty="0" smtClean="0"/>
              <a:t>and sells it</a:t>
            </a:r>
          </a:p>
          <a:p>
            <a:pPr lvl="1"/>
            <a:r>
              <a:rPr lang="en-US" sz="1600" dirty="0" smtClean="0"/>
              <a:t>To do this, an US arbitrager needs to buy Japanese yen and sell </a:t>
            </a:r>
            <a:r>
              <a:rPr lang="en-US" sz="1600" dirty="0"/>
              <a:t>S</a:t>
            </a:r>
            <a:r>
              <a:rPr lang="en-US" sz="1600" dirty="0" smtClean="0"/>
              <a:t>wiss franc</a:t>
            </a:r>
          </a:p>
          <a:p>
            <a:pPr lvl="1"/>
            <a:r>
              <a:rPr lang="en-US" sz="1600" dirty="0" smtClean="0"/>
              <a:t>This puts upward pressure on the yen and downward pressure on the Swiss franc</a:t>
            </a:r>
          </a:p>
          <a:p>
            <a:pPr marL="457200"/>
            <a:r>
              <a:rPr lang="en-US" sz="1600" dirty="0" smtClean="0"/>
              <a:t>In practice, a basket of goods is used to measure the fair value of currencies</a:t>
            </a:r>
          </a:p>
          <a:p>
            <a:pPr marL="457200"/>
            <a:r>
              <a:rPr lang="en-US" sz="1600" dirty="0" smtClean="0"/>
              <a:t>Long the cheap currencies and short the expensive currencies based on a long-term average of real exchange rates</a:t>
            </a:r>
          </a:p>
        </p:txBody>
      </p:sp>
    </p:spTree>
    <p:extLst>
      <p:ext uri="{BB962C8B-B14F-4D97-AF65-F5344CB8AC3E}">
        <p14:creationId xmlns:p14="http://schemas.microsoft.com/office/powerpoint/2010/main" val="24179147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2009" y="764704"/>
            <a:ext cx="2230046" cy="1519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Example 2: Commodity Momentum</a:t>
            </a:r>
            <a:endParaRPr lang="en-US" dirty="0"/>
          </a:p>
        </p:txBody>
      </p:sp>
      <p:sp>
        <p:nvSpPr>
          <p:cNvPr id="3" name="Content Placeholder 2"/>
          <p:cNvSpPr>
            <a:spLocks noGrp="1"/>
          </p:cNvSpPr>
          <p:nvPr>
            <p:ph idx="1"/>
          </p:nvPr>
        </p:nvSpPr>
        <p:spPr>
          <a:xfrm>
            <a:off x="323528" y="2492896"/>
            <a:ext cx="8424614" cy="3744416"/>
          </a:xfrm>
        </p:spPr>
        <p:txBody>
          <a:bodyPr/>
          <a:lstStyle/>
          <a:p>
            <a:pPr marL="457200">
              <a:spcAft>
                <a:spcPts val="0"/>
              </a:spcAft>
            </a:pPr>
            <a:r>
              <a:rPr lang="en-US" sz="1600" dirty="0" smtClean="0"/>
              <a:t>The momentum effect has been observed and researched for decades</a:t>
            </a:r>
          </a:p>
          <a:p>
            <a:pPr lvl="1">
              <a:spcAft>
                <a:spcPts val="0"/>
              </a:spcAft>
            </a:pPr>
            <a:r>
              <a:rPr lang="en-US" sz="1400" dirty="0" smtClean="0"/>
              <a:t>Market is not efficient</a:t>
            </a:r>
          </a:p>
          <a:p>
            <a:pPr lvl="1">
              <a:spcAft>
                <a:spcPts val="0"/>
              </a:spcAft>
            </a:pPr>
            <a:r>
              <a:rPr lang="en-US" sz="1400" dirty="0" smtClean="0"/>
              <a:t>Winners keep winning, and losers keep losing in certain time frames</a:t>
            </a:r>
          </a:p>
          <a:p>
            <a:pPr lvl="1"/>
            <a:r>
              <a:rPr lang="en-US" sz="1400" dirty="0" smtClean="0"/>
              <a:t>We assume that this phenomenon persists going forward</a:t>
            </a:r>
          </a:p>
          <a:p>
            <a:r>
              <a:rPr lang="en-US" sz="1600" dirty="0" smtClean="0"/>
              <a:t>Trade commodity futures contracts</a:t>
            </a:r>
          </a:p>
          <a:p>
            <a:pPr>
              <a:spcAft>
                <a:spcPts val="0"/>
              </a:spcAft>
            </a:pPr>
            <a:r>
              <a:rPr lang="en-US" sz="1600" dirty="0" smtClean="0"/>
              <a:t>Calculate momentum score for each commodity</a:t>
            </a:r>
          </a:p>
          <a:p>
            <a:pPr lvl="1">
              <a:spcAft>
                <a:spcPts val="0"/>
              </a:spcAft>
            </a:pPr>
            <a:r>
              <a:rPr lang="en-US" sz="1400" dirty="0" smtClean="0"/>
              <a:t>Use previous 12 month returns</a:t>
            </a:r>
          </a:p>
          <a:p>
            <a:pPr lvl="1"/>
            <a:r>
              <a:rPr lang="en-US" sz="1400" dirty="0" smtClean="0"/>
              <a:t>Adjust for volatility</a:t>
            </a:r>
          </a:p>
          <a:p>
            <a:r>
              <a:rPr lang="en-US" sz="1600" dirty="0" smtClean="0"/>
              <a:t>Rank commodities based on the momentum score</a:t>
            </a:r>
          </a:p>
          <a:p>
            <a:r>
              <a:rPr lang="en-US" sz="1600" dirty="0" smtClean="0"/>
              <a:t>Long commodities with high ranks and short commodities with low ranks</a:t>
            </a:r>
          </a:p>
          <a:p>
            <a:pPr marL="457200">
              <a:spcAft>
                <a:spcPts val="0"/>
              </a:spcAft>
            </a:pPr>
            <a:r>
              <a:rPr lang="en-US" sz="1600" dirty="0"/>
              <a:t>At any given time, the strategy can be considered neutral to the directional move of the commodity market as a whole</a:t>
            </a:r>
          </a:p>
        </p:txBody>
      </p:sp>
    </p:spTree>
    <p:extLst>
      <p:ext uri="{BB962C8B-B14F-4D97-AF65-F5344CB8AC3E}">
        <p14:creationId xmlns:p14="http://schemas.microsoft.com/office/powerpoint/2010/main" val="28705830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2009" y="764704"/>
            <a:ext cx="2222431" cy="1514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Example 3: Currency Carry</a:t>
            </a:r>
            <a:endParaRPr lang="en-US" dirty="0"/>
          </a:p>
        </p:txBody>
      </p:sp>
      <p:sp>
        <p:nvSpPr>
          <p:cNvPr id="3" name="Content Placeholder 2"/>
          <p:cNvSpPr>
            <a:spLocks noGrp="1"/>
          </p:cNvSpPr>
          <p:nvPr>
            <p:ph idx="1"/>
          </p:nvPr>
        </p:nvSpPr>
        <p:spPr>
          <a:xfrm>
            <a:off x="323528" y="2866206"/>
            <a:ext cx="8424614" cy="3093301"/>
          </a:xfrm>
        </p:spPr>
        <p:txBody>
          <a:bodyPr/>
          <a:lstStyle/>
          <a:p>
            <a:pPr>
              <a:spcAft>
                <a:spcPts val="0"/>
              </a:spcAft>
            </a:pPr>
            <a:r>
              <a:rPr lang="en-US" sz="1600" dirty="0" smtClean="0"/>
              <a:t>The intuitive way to think about currency carry</a:t>
            </a:r>
          </a:p>
          <a:p>
            <a:pPr lvl="1">
              <a:spcAft>
                <a:spcPts val="0"/>
              </a:spcAft>
            </a:pPr>
            <a:r>
              <a:rPr lang="en-US" sz="1400" dirty="0" smtClean="0"/>
              <a:t>Borrow money in a low interest rate currency (C1)</a:t>
            </a:r>
          </a:p>
          <a:p>
            <a:pPr lvl="1">
              <a:spcAft>
                <a:spcPts val="0"/>
              </a:spcAft>
            </a:pPr>
            <a:r>
              <a:rPr lang="en-US" sz="1400" dirty="0" smtClean="0"/>
              <a:t>Convert and invest the money in a high interest rate currency (C2)</a:t>
            </a:r>
          </a:p>
          <a:p>
            <a:pPr lvl="1">
              <a:spcAft>
                <a:spcPts val="0"/>
              </a:spcAft>
            </a:pPr>
            <a:r>
              <a:rPr lang="en-US" sz="1400" dirty="0" smtClean="0"/>
              <a:t>Convert back the earned interest and principal from C2 to C1</a:t>
            </a:r>
          </a:p>
          <a:p>
            <a:pPr lvl="1">
              <a:spcAft>
                <a:spcPts val="0"/>
              </a:spcAft>
            </a:pPr>
            <a:r>
              <a:rPr lang="en-US" sz="1400" dirty="0" smtClean="0"/>
              <a:t>The interest rate differential is earned</a:t>
            </a:r>
          </a:p>
          <a:p>
            <a:pPr lvl="1">
              <a:spcAft>
                <a:spcPts val="0"/>
              </a:spcAft>
            </a:pPr>
            <a:r>
              <a:rPr lang="en-US" sz="1400" dirty="0" smtClean="0"/>
              <a:t>Since the interest rate differential has no predictive power for future spot rates*, </a:t>
            </a:r>
            <a:r>
              <a:rPr lang="en-US" sz="1400" dirty="0"/>
              <a:t>the strategy on average should earn a positive </a:t>
            </a:r>
            <a:r>
              <a:rPr lang="en-US" sz="1400" dirty="0" smtClean="0"/>
              <a:t>return</a:t>
            </a:r>
          </a:p>
          <a:p>
            <a:pPr>
              <a:spcBef>
                <a:spcPts val="1200"/>
              </a:spcBef>
              <a:spcAft>
                <a:spcPts val="0"/>
              </a:spcAft>
            </a:pPr>
            <a:r>
              <a:rPr lang="en-US" sz="1600" dirty="0" smtClean="0"/>
              <a:t>In practice</a:t>
            </a:r>
          </a:p>
          <a:p>
            <a:pPr lvl="1">
              <a:spcAft>
                <a:spcPts val="0"/>
              </a:spcAft>
            </a:pPr>
            <a:r>
              <a:rPr lang="en-US" sz="1400" dirty="0" smtClean="0"/>
              <a:t>Interest rate differential is priced into the forward exchange rate</a:t>
            </a:r>
          </a:p>
          <a:p>
            <a:pPr lvl="1">
              <a:spcAft>
                <a:spcPts val="0"/>
              </a:spcAft>
            </a:pPr>
            <a:r>
              <a:rPr lang="en-US" sz="1400" dirty="0" smtClean="0"/>
              <a:t>Therefore investors can simply long the high interest rate currency forwards and short the low interest rate currency forwards to produce the same return, without the need to borrow money</a:t>
            </a:r>
          </a:p>
          <a:p>
            <a:pPr lvl="1">
              <a:spcAft>
                <a:spcPts val="0"/>
              </a:spcAft>
            </a:pPr>
            <a:r>
              <a:rPr lang="en-US" sz="1400" dirty="0" smtClean="0"/>
              <a:t>Since forward rates have no predictive power for the future spot rates*, the strategy on average should earn a positive return</a:t>
            </a:r>
          </a:p>
        </p:txBody>
      </p:sp>
      <p:sp>
        <p:nvSpPr>
          <p:cNvPr id="5" name="TextBox 4"/>
          <p:cNvSpPr txBox="1"/>
          <p:nvPr/>
        </p:nvSpPr>
        <p:spPr>
          <a:xfrm>
            <a:off x="755576" y="5946237"/>
            <a:ext cx="7848872" cy="246221"/>
          </a:xfrm>
          <a:prstGeom prst="rect">
            <a:avLst/>
          </a:prstGeom>
          <a:noFill/>
        </p:spPr>
        <p:txBody>
          <a:bodyPr wrap="square" rtlCol="0">
            <a:spAutoFit/>
          </a:bodyPr>
          <a:lstStyle/>
          <a:p>
            <a:r>
              <a:rPr lang="en-US" sz="1000" dirty="0" smtClean="0"/>
              <a:t>*Some research shows currencies with higher interest rates tend to appreciate, which is even more favorable to this strategy</a:t>
            </a:r>
          </a:p>
        </p:txBody>
      </p:sp>
      <p:graphicFrame>
        <p:nvGraphicFramePr>
          <p:cNvPr id="7" name="Chart 6"/>
          <p:cNvGraphicFramePr>
            <a:graphicFrameLocks/>
          </p:cNvGraphicFramePr>
          <p:nvPr>
            <p:extLst>
              <p:ext uri="{D42A27DB-BD31-4B8C-83A1-F6EECF244321}">
                <p14:modId xmlns:p14="http://schemas.microsoft.com/office/powerpoint/2010/main" val="3857781282"/>
              </p:ext>
            </p:extLst>
          </p:nvPr>
        </p:nvGraphicFramePr>
        <p:xfrm>
          <a:off x="5070188" y="692696"/>
          <a:ext cx="3528392" cy="216024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5344945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a:t>
            </a:r>
            <a:r>
              <a:rPr lang="en-US" dirty="0"/>
              <a:t>of diversification</a:t>
            </a:r>
          </a:p>
        </p:txBody>
      </p:sp>
      <p:sp>
        <p:nvSpPr>
          <p:cNvPr id="4" name="Content Placeholder 3"/>
          <p:cNvSpPr>
            <a:spLocks noGrp="1"/>
          </p:cNvSpPr>
          <p:nvPr>
            <p:ph idx="1"/>
          </p:nvPr>
        </p:nvSpPr>
        <p:spPr>
          <a:xfrm>
            <a:off x="323850" y="764703"/>
            <a:ext cx="8496300" cy="1487151"/>
          </a:xfrm>
        </p:spPr>
        <p:txBody>
          <a:bodyPr/>
          <a:lstStyle/>
          <a:p>
            <a:r>
              <a:rPr lang="en-US" sz="1800" dirty="0" smtClean="0"/>
              <a:t>Correlations among strategies are generally low</a:t>
            </a:r>
          </a:p>
          <a:p>
            <a:pPr marL="457200"/>
            <a:r>
              <a:rPr lang="en-US" sz="1800" dirty="0" smtClean="0"/>
              <a:t>As a result, combining these strategies dramatically improves the Information Ratio, a measure of risk-adjusted returns</a:t>
            </a:r>
          </a:p>
          <a:p>
            <a:r>
              <a:rPr lang="en-US" sz="1800" dirty="0" smtClean="0"/>
              <a:t>The strategy as a whole is very diversifying to the PRIT portfolio as well</a:t>
            </a:r>
            <a:endParaRPr lang="en-US" sz="1800" dirty="0"/>
          </a:p>
        </p:txBody>
      </p:sp>
      <p:sp>
        <p:nvSpPr>
          <p:cNvPr id="9" name="TextBox 8"/>
          <p:cNvSpPr txBox="1"/>
          <p:nvPr/>
        </p:nvSpPr>
        <p:spPr>
          <a:xfrm>
            <a:off x="611560" y="5877272"/>
            <a:ext cx="2645276" cy="253916"/>
          </a:xfrm>
          <a:prstGeom prst="rect">
            <a:avLst/>
          </a:prstGeom>
          <a:noFill/>
        </p:spPr>
        <p:txBody>
          <a:bodyPr wrap="none" rtlCol="0">
            <a:spAutoFit/>
          </a:bodyPr>
          <a:lstStyle/>
          <a:p>
            <a:r>
              <a:rPr lang="en-US" sz="1050" dirty="0" smtClean="0"/>
              <a:t>Source: one of the managers interviewed</a:t>
            </a:r>
            <a:endParaRPr lang="en-US" sz="1050"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762" y="2276872"/>
            <a:ext cx="6822146" cy="3520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91241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Leverage and risk management</a:t>
            </a:r>
            <a:endParaRPr lang="en-US" dirty="0"/>
          </a:p>
        </p:txBody>
      </p:sp>
      <p:sp>
        <p:nvSpPr>
          <p:cNvPr id="4" name="Content Placeholder 3"/>
          <p:cNvSpPr>
            <a:spLocks noGrp="1"/>
          </p:cNvSpPr>
          <p:nvPr>
            <p:ph idx="1"/>
          </p:nvPr>
        </p:nvSpPr>
        <p:spPr>
          <a:xfrm>
            <a:off x="323850" y="836711"/>
            <a:ext cx="8496300" cy="5112569"/>
          </a:xfrm>
        </p:spPr>
        <p:txBody>
          <a:bodyPr/>
          <a:lstStyle/>
          <a:p>
            <a:pPr marL="457200"/>
            <a:r>
              <a:rPr lang="en-US" sz="1800" dirty="0"/>
              <a:t>Most strategies are long/short and explicitly neutralized to directional market </a:t>
            </a:r>
            <a:r>
              <a:rPr lang="en-US" sz="1800" dirty="0" smtClean="0"/>
              <a:t>moves</a:t>
            </a:r>
          </a:p>
          <a:p>
            <a:pPr marL="457200"/>
            <a:r>
              <a:rPr lang="en-US" sz="1800" dirty="0" smtClean="0"/>
              <a:t>Mangers usually use some version of risk budgeting to maximize diversification</a:t>
            </a:r>
          </a:p>
          <a:p>
            <a:pPr lvl="1"/>
            <a:r>
              <a:rPr lang="en-US" sz="1800" dirty="0" smtClean="0"/>
              <a:t>Inverse volatility weighting</a:t>
            </a:r>
          </a:p>
          <a:p>
            <a:pPr lvl="1"/>
            <a:r>
              <a:rPr lang="en-US" sz="1800" dirty="0" smtClean="0"/>
              <a:t>Equal risk contribution</a:t>
            </a:r>
          </a:p>
          <a:p>
            <a:pPr lvl="1"/>
            <a:r>
              <a:rPr lang="en-US" sz="1800" dirty="0" smtClean="0"/>
              <a:t>Constrained mean-variance optimization</a:t>
            </a:r>
          </a:p>
          <a:p>
            <a:pPr lvl="1"/>
            <a:r>
              <a:rPr lang="en-US" sz="1800" dirty="0" smtClean="0"/>
              <a:t>Tilting from methods above based on different signals</a:t>
            </a:r>
          </a:p>
          <a:p>
            <a:pPr marL="457200"/>
            <a:r>
              <a:rPr lang="en-US" sz="1800" dirty="0" smtClean="0"/>
              <a:t>Leverage is used to achieve a desired risk level</a:t>
            </a:r>
          </a:p>
          <a:p>
            <a:pPr lvl="1"/>
            <a:r>
              <a:rPr lang="en-US" sz="1800" dirty="0" smtClean="0"/>
              <a:t>Most managers target a specific volatility level</a:t>
            </a:r>
          </a:p>
          <a:p>
            <a:pPr lvl="1"/>
            <a:r>
              <a:rPr lang="en-US" sz="1800" dirty="0" smtClean="0"/>
              <a:t>4x to 10x gross leverage is common</a:t>
            </a:r>
          </a:p>
          <a:p>
            <a:pPr marL="457200"/>
            <a:r>
              <a:rPr lang="en-US" sz="1800" dirty="0" smtClean="0"/>
              <a:t>Constraints are generally applied to avoid high concentration or leverage</a:t>
            </a:r>
          </a:p>
          <a:p>
            <a:endParaRPr lang="en-US" sz="1800" dirty="0" smtClean="0"/>
          </a:p>
          <a:p>
            <a:pPr lvl="1"/>
            <a:endParaRPr lang="en-US" sz="1800" dirty="0"/>
          </a:p>
        </p:txBody>
      </p:sp>
    </p:spTree>
    <p:extLst>
      <p:ext uri="{BB962C8B-B14F-4D97-AF65-F5344CB8AC3E}">
        <p14:creationId xmlns:p14="http://schemas.microsoft.com/office/powerpoint/2010/main" val="5720204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Universe of Managers</a:t>
            </a:r>
            <a:endParaRPr lang="en-US" dirty="0"/>
          </a:p>
        </p:txBody>
      </p:sp>
      <p:sp>
        <p:nvSpPr>
          <p:cNvPr id="3" name="Content Placeholder 2"/>
          <p:cNvSpPr>
            <a:spLocks noGrp="1"/>
          </p:cNvSpPr>
          <p:nvPr>
            <p:ph idx="1"/>
          </p:nvPr>
        </p:nvSpPr>
        <p:spPr/>
        <p:txBody>
          <a:bodyPr/>
          <a:lstStyle/>
          <a:p>
            <a:r>
              <a:rPr lang="en-US" sz="1800" dirty="0" smtClean="0"/>
              <a:t>There are a wide range of providers of these strategies</a:t>
            </a:r>
          </a:p>
          <a:p>
            <a:pPr lvl="1"/>
            <a:r>
              <a:rPr lang="en-US" sz="1800" dirty="0" smtClean="0"/>
              <a:t>Hedge funds</a:t>
            </a:r>
          </a:p>
          <a:p>
            <a:pPr lvl="1"/>
            <a:r>
              <a:rPr lang="en-US" sz="1800" dirty="0" smtClean="0"/>
              <a:t>Traditional asset management firms</a:t>
            </a:r>
          </a:p>
          <a:p>
            <a:pPr lvl="1"/>
            <a:r>
              <a:rPr lang="en-US" sz="1800" dirty="0" smtClean="0"/>
              <a:t>Investment banks</a:t>
            </a:r>
          </a:p>
          <a:p>
            <a:r>
              <a:rPr lang="en-US" sz="1800" dirty="0" smtClean="0"/>
              <a:t>All providers are quite transparent</a:t>
            </a:r>
          </a:p>
          <a:p>
            <a:r>
              <a:rPr lang="en-US" sz="1800" dirty="0" smtClean="0"/>
              <a:t>Products from providers overlap conceptually, but differ significantly in implementation</a:t>
            </a:r>
          </a:p>
          <a:p>
            <a:r>
              <a:rPr lang="en-US" sz="1800" dirty="0" smtClean="0"/>
              <a:t>Track records are generally very short</a:t>
            </a:r>
          </a:p>
          <a:p>
            <a:pPr lvl="1"/>
            <a:r>
              <a:rPr lang="en-US" sz="1800" dirty="0" smtClean="0"/>
              <a:t>Most products are marketed relying on back tested results</a:t>
            </a:r>
          </a:p>
          <a:p>
            <a:pPr lvl="1"/>
            <a:r>
              <a:rPr lang="en-US" sz="1800" dirty="0" smtClean="0"/>
              <a:t>As a result, the due diligence focuses very much on the strategy construction details and investment process rather than historical performance</a:t>
            </a:r>
          </a:p>
          <a:p>
            <a:r>
              <a:rPr lang="en-US" sz="1800" dirty="0" smtClean="0"/>
              <a:t>Many of these strategies have been working for decades. But as they gain in popularity, future returns may be lower compared to historical results.</a:t>
            </a:r>
          </a:p>
          <a:p>
            <a:pPr lvl="1"/>
            <a:endParaRPr lang="en-US" sz="1800" dirty="0" smtClean="0"/>
          </a:p>
          <a:p>
            <a:endParaRPr lang="en-US" sz="1800" dirty="0"/>
          </a:p>
        </p:txBody>
      </p:sp>
    </p:spTree>
    <p:extLst>
      <p:ext uri="{BB962C8B-B14F-4D97-AF65-F5344CB8AC3E}">
        <p14:creationId xmlns:p14="http://schemas.microsoft.com/office/powerpoint/2010/main" val="16769425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200" dirty="0" smtClean="0"/>
              <a:t>In essence, managers do two things:</a:t>
            </a:r>
          </a:p>
          <a:p>
            <a:pPr lvl="1"/>
            <a:r>
              <a:rPr lang="en-US" dirty="0"/>
              <a:t>R</a:t>
            </a:r>
            <a:r>
              <a:rPr lang="en-US" dirty="0" smtClean="0"/>
              <a:t>esearch, construct, and test individual Alternative Risk </a:t>
            </a:r>
            <a:r>
              <a:rPr lang="en-US" dirty="0" err="1" smtClean="0"/>
              <a:t>Premia</a:t>
            </a:r>
            <a:endParaRPr lang="en-US" dirty="0" smtClean="0"/>
          </a:p>
          <a:p>
            <a:pPr lvl="1"/>
            <a:r>
              <a:rPr lang="en-US" dirty="0" smtClean="0"/>
              <a:t>Combine individual risk </a:t>
            </a:r>
            <a:r>
              <a:rPr lang="en-US" dirty="0" err="1" smtClean="0"/>
              <a:t>premia</a:t>
            </a:r>
            <a:r>
              <a:rPr lang="en-US" dirty="0" smtClean="0"/>
              <a:t> together in an optimal way</a:t>
            </a:r>
          </a:p>
          <a:p>
            <a:r>
              <a:rPr lang="en-US" sz="2200" dirty="0" smtClean="0"/>
              <a:t>PRIM will evaluate:</a:t>
            </a:r>
          </a:p>
          <a:p>
            <a:pPr lvl="1"/>
            <a:r>
              <a:rPr lang="en-US" dirty="0"/>
              <a:t>E</a:t>
            </a:r>
            <a:r>
              <a:rPr lang="en-US" dirty="0" smtClean="0"/>
              <a:t>conomic rationale of the selected risk </a:t>
            </a:r>
            <a:r>
              <a:rPr lang="en-US" dirty="0" err="1" smtClean="0"/>
              <a:t>premia</a:t>
            </a:r>
            <a:endParaRPr lang="en-US" dirty="0" smtClean="0"/>
          </a:p>
          <a:p>
            <a:pPr lvl="1"/>
            <a:r>
              <a:rPr lang="en-US" dirty="0" smtClean="0"/>
              <a:t>Method of portfolio construction</a:t>
            </a:r>
          </a:p>
          <a:p>
            <a:pPr lvl="1"/>
            <a:r>
              <a:rPr lang="en-US" dirty="0" smtClean="0"/>
              <a:t>How managers’ returns correlate with each other going forward</a:t>
            </a:r>
          </a:p>
          <a:p>
            <a:pPr lvl="2"/>
            <a:r>
              <a:rPr lang="en-US" sz="2200" dirty="0" smtClean="0"/>
              <a:t>Further improvements in performance can be obtained by capturing natural diversification across managers</a:t>
            </a:r>
            <a:endParaRPr lang="en-US" sz="2200" dirty="0"/>
          </a:p>
        </p:txBody>
      </p:sp>
      <p:sp>
        <p:nvSpPr>
          <p:cNvPr id="3" name="Title 2"/>
          <p:cNvSpPr>
            <a:spLocks noGrp="1"/>
          </p:cNvSpPr>
          <p:nvPr>
            <p:ph type="title"/>
          </p:nvPr>
        </p:nvSpPr>
        <p:spPr/>
        <p:txBody>
          <a:bodyPr/>
          <a:lstStyle/>
          <a:p>
            <a:r>
              <a:rPr lang="en-US" dirty="0" smtClean="0"/>
              <a:t>Implementation Summary</a:t>
            </a:r>
            <a:endParaRPr lang="en-US" dirty="0"/>
          </a:p>
        </p:txBody>
      </p:sp>
    </p:spTree>
    <p:extLst>
      <p:ext uri="{BB962C8B-B14F-4D97-AF65-F5344CB8AC3E}">
        <p14:creationId xmlns:p14="http://schemas.microsoft.com/office/powerpoint/2010/main" val="23455039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3850" y="692696"/>
            <a:ext cx="8496300" cy="5399112"/>
          </a:xfrm>
        </p:spPr>
        <p:txBody>
          <a:bodyPr/>
          <a:lstStyle/>
          <a:p>
            <a:r>
              <a:rPr lang="en-US" dirty="0" smtClean="0"/>
              <a:t>Alternative risk </a:t>
            </a:r>
            <a:r>
              <a:rPr lang="en-US" dirty="0" err="1" smtClean="0"/>
              <a:t>premia</a:t>
            </a:r>
            <a:r>
              <a:rPr lang="en-US" dirty="0" smtClean="0"/>
              <a:t> is something in between alpha and beta</a:t>
            </a:r>
          </a:p>
          <a:p>
            <a:r>
              <a:rPr lang="en-US" dirty="0" smtClean="0"/>
              <a:t>As beta, alternative risk </a:t>
            </a:r>
            <a:r>
              <a:rPr lang="en-US" dirty="0" err="1" smtClean="0"/>
              <a:t>premia</a:t>
            </a:r>
            <a:r>
              <a:rPr lang="en-US" dirty="0" smtClean="0"/>
              <a:t> is the benchmark itself</a:t>
            </a:r>
          </a:p>
          <a:p>
            <a:pPr lvl="1"/>
            <a:r>
              <a:rPr lang="en-US" dirty="0" smtClean="0"/>
              <a:t>Different managers should be measured against the “average” risk </a:t>
            </a:r>
            <a:r>
              <a:rPr lang="en-US" dirty="0" err="1" smtClean="0"/>
              <a:t>premia</a:t>
            </a:r>
            <a:r>
              <a:rPr lang="en-US" dirty="0" smtClean="0"/>
              <a:t> portfolio</a:t>
            </a:r>
          </a:p>
          <a:p>
            <a:pPr lvl="1"/>
            <a:r>
              <a:rPr lang="en-US" dirty="0" smtClean="0"/>
              <a:t>The same way equity managers should be measured against the “average” equity portfolio</a:t>
            </a:r>
          </a:p>
          <a:p>
            <a:pPr lvl="1"/>
            <a:r>
              <a:rPr lang="en-US" dirty="0" smtClean="0"/>
              <a:t>We could construct the benchmark by taking the average return of a basket of Alternative Risk </a:t>
            </a:r>
            <a:r>
              <a:rPr lang="en-US" dirty="0" err="1"/>
              <a:t>P</a:t>
            </a:r>
            <a:r>
              <a:rPr lang="en-US" dirty="0" err="1" smtClean="0"/>
              <a:t>remia</a:t>
            </a:r>
            <a:r>
              <a:rPr lang="en-US" dirty="0" smtClean="0"/>
              <a:t> managers in the market</a:t>
            </a:r>
          </a:p>
          <a:p>
            <a:r>
              <a:rPr lang="en-US" dirty="0" smtClean="0"/>
              <a:t>As alpha, alternative risk </a:t>
            </a:r>
            <a:r>
              <a:rPr lang="en-US" dirty="0" err="1" smtClean="0"/>
              <a:t>premia</a:t>
            </a:r>
            <a:r>
              <a:rPr lang="en-US" dirty="0" smtClean="0"/>
              <a:t> can be evaluated in two aspects</a:t>
            </a:r>
          </a:p>
          <a:p>
            <a:pPr lvl="1"/>
            <a:r>
              <a:rPr lang="en-US" dirty="0" smtClean="0"/>
              <a:t>Whether a low-correlation profile persists</a:t>
            </a:r>
          </a:p>
          <a:p>
            <a:pPr lvl="1"/>
            <a:r>
              <a:rPr lang="en-US" dirty="0" smtClean="0"/>
              <a:t>Whether it delivers the expected </a:t>
            </a:r>
            <a:r>
              <a:rPr lang="en-US" dirty="0"/>
              <a:t>S</a:t>
            </a:r>
            <a:r>
              <a:rPr lang="en-US" dirty="0" smtClean="0"/>
              <a:t>harpe ratio in the long-term</a:t>
            </a:r>
            <a:endParaRPr lang="en-US" dirty="0"/>
          </a:p>
        </p:txBody>
      </p:sp>
      <p:sp>
        <p:nvSpPr>
          <p:cNvPr id="3" name="Title 2"/>
          <p:cNvSpPr>
            <a:spLocks noGrp="1"/>
          </p:cNvSpPr>
          <p:nvPr>
            <p:ph type="title"/>
          </p:nvPr>
        </p:nvSpPr>
        <p:spPr/>
        <p:txBody>
          <a:bodyPr/>
          <a:lstStyle/>
          <a:p>
            <a:r>
              <a:rPr lang="en-US" dirty="0" smtClean="0"/>
              <a:t>Expectations and Benchmarking</a:t>
            </a:r>
            <a:endParaRPr lang="en-US" dirty="0"/>
          </a:p>
        </p:txBody>
      </p:sp>
    </p:spTree>
    <p:extLst>
      <p:ext uri="{BB962C8B-B14F-4D97-AF65-F5344CB8AC3E}">
        <p14:creationId xmlns:p14="http://schemas.microsoft.com/office/powerpoint/2010/main" val="14338223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marL="457200"/>
            <a:r>
              <a:rPr lang="en-US" dirty="0" smtClean="0"/>
              <a:t>Because of their low to zero correlation to equity markets, Alternative Risk </a:t>
            </a:r>
            <a:r>
              <a:rPr lang="en-US" dirty="0" err="1" smtClean="0"/>
              <a:t>Premia</a:t>
            </a:r>
            <a:r>
              <a:rPr lang="en-US" dirty="0" smtClean="0"/>
              <a:t> strategies provide excellent diversification for the PRIT portfolio</a:t>
            </a:r>
          </a:p>
          <a:p>
            <a:pPr marL="457200"/>
            <a:r>
              <a:rPr lang="en-US" dirty="0" smtClean="0"/>
              <a:t>Alternative Risk </a:t>
            </a:r>
            <a:r>
              <a:rPr lang="en-US" dirty="0" err="1" smtClean="0"/>
              <a:t>Premia</a:t>
            </a:r>
            <a:r>
              <a:rPr lang="en-US" dirty="0" smtClean="0"/>
              <a:t> are </a:t>
            </a:r>
            <a:r>
              <a:rPr lang="en-US" dirty="0"/>
              <a:t>not newly discovered strategies</a:t>
            </a:r>
          </a:p>
          <a:p>
            <a:pPr lvl="1"/>
            <a:r>
              <a:rPr lang="en-US" sz="2400" dirty="0" smtClean="0"/>
              <a:t>Historically, they are a component of hedge fund returns</a:t>
            </a:r>
            <a:endParaRPr lang="en-US" sz="2400" dirty="0"/>
          </a:p>
          <a:p>
            <a:pPr lvl="1"/>
            <a:r>
              <a:rPr lang="en-US" sz="2400" dirty="0" smtClean="0"/>
              <a:t>Today, they are accessible through lower-cost products which often utilize robust portfolio construction techniques</a:t>
            </a:r>
          </a:p>
        </p:txBody>
      </p:sp>
    </p:spTree>
    <p:extLst>
      <p:ext uri="{BB962C8B-B14F-4D97-AF65-F5344CB8AC3E}">
        <p14:creationId xmlns:p14="http://schemas.microsoft.com/office/powerpoint/2010/main" val="18391632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1"/>
          <p:cNvSpPr>
            <a:spLocks noGrp="1" noChangeArrowheads="1"/>
          </p:cNvSpPr>
          <p:nvPr>
            <p:ph type="subTitle" idx="4294967295"/>
          </p:nvPr>
        </p:nvSpPr>
        <p:spPr>
          <a:xfrm>
            <a:off x="278259" y="1916832"/>
            <a:ext cx="8515350" cy="2016224"/>
          </a:xfrm>
        </p:spPr>
        <p:txBody>
          <a:bodyPr lIns="45720" tIns="45720" rIns="45720" bIns="45720"/>
          <a:lstStyle/>
          <a:p>
            <a:pPr indent="0" algn="ctr" eaLnBrk="1" hangingPunct="1">
              <a:buNone/>
            </a:pPr>
            <a:r>
              <a:rPr lang="en-US" sz="3200" b="1" i="1" dirty="0" smtClean="0">
                <a:effectLst>
                  <a:outerShdw blurRad="38100" dist="38100" dir="2700000" algn="tl">
                    <a:srgbClr val="000000">
                      <a:alpha val="43137"/>
                    </a:srgbClr>
                  </a:outerShdw>
                </a:effectLst>
              </a:rPr>
              <a:t>Portfolio Completion Strategies</a:t>
            </a:r>
          </a:p>
          <a:p>
            <a:pPr indent="0" algn="ctr" eaLnBrk="1" hangingPunct="1">
              <a:buNone/>
            </a:pPr>
            <a:r>
              <a:rPr lang="en-US" sz="3200" b="1" i="1" dirty="0">
                <a:effectLst>
                  <a:outerShdw blurRad="38100" dist="38100" dir="2700000" algn="tl">
                    <a:srgbClr val="000000">
                      <a:alpha val="43137"/>
                    </a:srgbClr>
                  </a:outerShdw>
                </a:effectLst>
              </a:rPr>
              <a:t>Unconstrained / Absolute Return Fixed </a:t>
            </a:r>
            <a:r>
              <a:rPr lang="en-US" sz="3200" b="1" i="1" dirty="0" smtClean="0">
                <a:effectLst>
                  <a:outerShdw blurRad="38100" dist="38100" dir="2700000" algn="tl">
                    <a:srgbClr val="000000">
                      <a:alpha val="43137"/>
                    </a:srgbClr>
                  </a:outerShdw>
                </a:effectLst>
              </a:rPr>
              <a:t>Income</a:t>
            </a:r>
            <a:endParaRPr lang="en-US" sz="3200" b="1" i="1" u="sng" dirty="0">
              <a:effectLst>
                <a:outerShdw blurRad="38100" dist="38100" dir="2700000" algn="tl">
                  <a:srgbClr val="000000">
                    <a:alpha val="43137"/>
                  </a:srgbClr>
                </a:outerShdw>
              </a:effectLst>
            </a:endParaRPr>
          </a:p>
          <a:p>
            <a:pPr indent="0" algn="ctr" eaLnBrk="1" hangingPunct="1">
              <a:buNone/>
            </a:pPr>
            <a:r>
              <a:rPr lang="en-US" sz="3200" b="1" i="1" dirty="0" smtClean="0">
                <a:effectLst>
                  <a:outerShdw blurRad="38100" dist="38100" dir="2700000" algn="tl">
                    <a:srgbClr val="000000">
                      <a:alpha val="43137"/>
                    </a:srgbClr>
                  </a:outerShdw>
                </a:effectLst>
              </a:rPr>
              <a:t>&amp; Global </a:t>
            </a:r>
            <a:r>
              <a:rPr lang="en-US" sz="3200" b="1" i="1" dirty="0">
                <a:effectLst>
                  <a:outerShdw blurRad="38100" dist="38100" dir="2700000" algn="tl">
                    <a:srgbClr val="000000">
                      <a:alpha val="43137"/>
                    </a:srgbClr>
                  </a:outerShdw>
                </a:effectLst>
              </a:rPr>
              <a:t>Tactical Asset Allocation (GTAA)</a:t>
            </a:r>
            <a:endParaRPr lang="en-US" sz="3200" b="1" i="1" dirty="0" smtClean="0">
              <a:effectLst>
                <a:outerShdw blurRad="38100" dist="38100" dir="2700000" algn="tl">
                  <a:srgbClr val="000000">
                    <a:alpha val="43137"/>
                  </a:srgbClr>
                </a:outerShdw>
              </a:effectLst>
            </a:endParaRPr>
          </a:p>
        </p:txBody>
      </p:sp>
      <p:sp>
        <p:nvSpPr>
          <p:cNvPr id="3" name="TextBox 2"/>
          <p:cNvSpPr txBox="1"/>
          <p:nvPr/>
        </p:nvSpPr>
        <p:spPr>
          <a:xfrm>
            <a:off x="4283968" y="6525344"/>
            <a:ext cx="503932" cy="276999"/>
          </a:xfrm>
          <a:prstGeom prst="rect">
            <a:avLst/>
          </a:prstGeom>
          <a:solidFill>
            <a:schemeClr val="bg1"/>
          </a:solidFill>
          <a:ln>
            <a:solidFill>
              <a:schemeClr val="bg1"/>
            </a:solidFill>
          </a:ln>
        </p:spPr>
        <p:txBody>
          <a:bodyPr wrap="square" rtlCol="0">
            <a:spAutoFit/>
          </a:bodyPr>
          <a:lstStyle/>
          <a:p>
            <a:endParaRPr lang="en-US" dirty="0">
              <a:solidFill>
                <a:schemeClr val="bg1"/>
              </a:solidFill>
            </a:endParaRPr>
          </a:p>
        </p:txBody>
      </p:sp>
      <p:sp>
        <p:nvSpPr>
          <p:cNvPr id="4" name="Rectangle 3"/>
          <p:cNvSpPr/>
          <p:nvPr/>
        </p:nvSpPr>
        <p:spPr>
          <a:xfrm>
            <a:off x="0" y="6063679"/>
            <a:ext cx="7910194" cy="800219"/>
          </a:xfrm>
          <a:prstGeom prst="rect">
            <a:avLst/>
          </a:prstGeom>
          <a:solidFill>
            <a:schemeClr val="bg1"/>
          </a:solidFill>
        </p:spPr>
        <p:txBody>
          <a:bodyPr wrap="square">
            <a:spAutoFit/>
          </a:bodyPr>
          <a:lstStyle/>
          <a:p>
            <a:r>
              <a:rPr lang="en-US" sz="1800" b="1" i="1" dirty="0">
                <a:solidFill>
                  <a:srgbClr val="002060"/>
                </a:solidFill>
                <a:effectLst>
                  <a:outerShdw blurRad="38100" dist="38100" dir="2700000" algn="tl">
                    <a:srgbClr val="000000">
                      <a:alpha val="43137"/>
                    </a:srgbClr>
                  </a:outerShdw>
                </a:effectLst>
                <a:latin typeface="Calibri" pitchFamily="34" charset="0"/>
                <a:cs typeface="Calibri" pitchFamily="34" charset="0"/>
              </a:rPr>
              <a:t>Steven Grossman, Treasurer and Receiver General, Chair</a:t>
            </a:r>
          </a:p>
          <a:p>
            <a:r>
              <a:rPr lang="en-US" sz="1800" b="1" i="1" dirty="0">
                <a:solidFill>
                  <a:srgbClr val="002060"/>
                </a:solidFill>
                <a:effectLst>
                  <a:outerShdw blurRad="38100" dist="38100" dir="2700000" algn="tl">
                    <a:srgbClr val="000000">
                      <a:alpha val="43137"/>
                    </a:srgbClr>
                  </a:outerShdw>
                </a:effectLst>
                <a:latin typeface="Calibri" pitchFamily="34" charset="0"/>
                <a:cs typeface="Calibri" pitchFamily="34" charset="0"/>
              </a:rPr>
              <a:t>Michael G. Trotsky, CFA, Executive Director and Chief Investment </a:t>
            </a:r>
            <a:r>
              <a:rPr lang="en-US" sz="1800" b="1" i="1" dirty="0" smtClean="0">
                <a:solidFill>
                  <a:srgbClr val="002060"/>
                </a:solidFill>
                <a:effectLst>
                  <a:outerShdw blurRad="38100" dist="38100" dir="2700000" algn="tl">
                    <a:srgbClr val="000000">
                      <a:alpha val="43137"/>
                    </a:srgbClr>
                  </a:outerShdw>
                </a:effectLst>
                <a:latin typeface="Calibri" pitchFamily="34" charset="0"/>
                <a:cs typeface="Calibri" pitchFamily="34" charset="0"/>
              </a:rPr>
              <a:t>Officer</a:t>
            </a:r>
          </a:p>
          <a:p>
            <a:endParaRPr lang="en-US" sz="1000" b="1" i="1" dirty="0">
              <a:solidFill>
                <a:srgbClr val="002060"/>
              </a:solidFill>
              <a:effectLst>
                <a:outerShdw blurRad="38100" dist="38100" dir="2700000" algn="tl">
                  <a:srgbClr val="000000">
                    <a:alpha val="43137"/>
                  </a:srgbClr>
                </a:outerShdw>
              </a:effectLst>
              <a:latin typeface="Calibri" pitchFamily="34" charset="0"/>
              <a:cs typeface="Calibri" pitchFamily="34" charset="0"/>
            </a:endParaRPr>
          </a:p>
        </p:txBody>
      </p:sp>
      <p:pic>
        <p:nvPicPr>
          <p:cNvPr id="8" name="Picture 7" descr="Description: C:\Users\swong\Desktop\PRIM Logo.jpg"/>
          <p:cNvPicPr/>
          <p:nvPr/>
        </p:nvPicPr>
        <p:blipFill>
          <a:blip r:embed="rId3">
            <a:extLst>
              <a:ext uri="{28A0092B-C50C-407E-A947-70E740481C1C}">
                <a14:useLocalDpi xmlns:a14="http://schemas.microsoft.com/office/drawing/2010/main" val="0"/>
              </a:ext>
            </a:extLst>
          </a:blip>
          <a:srcRect/>
          <a:stretch>
            <a:fillRect/>
          </a:stretch>
        </p:blipFill>
        <p:spPr bwMode="auto">
          <a:xfrm>
            <a:off x="3297953" y="260648"/>
            <a:ext cx="2670921" cy="685800"/>
          </a:xfrm>
          <a:prstGeom prst="rect">
            <a:avLst/>
          </a:prstGeom>
          <a:noFill/>
          <a:ln>
            <a:noFill/>
          </a:ln>
        </p:spPr>
      </p:pic>
    </p:spTree>
    <p:extLst>
      <p:ext uri="{BB962C8B-B14F-4D97-AF65-F5344CB8AC3E}">
        <p14:creationId xmlns:p14="http://schemas.microsoft.com/office/powerpoint/2010/main" val="1068355869"/>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indent="0">
              <a:spcAft>
                <a:spcPts val="0"/>
              </a:spcAft>
              <a:buNone/>
            </a:pPr>
            <a:r>
              <a:rPr lang="en-US" b="1" u="sng" dirty="0" smtClean="0"/>
              <a:t>Asset Allocation Changes</a:t>
            </a:r>
            <a:r>
              <a:rPr lang="en-US" b="1" dirty="0"/>
              <a:t>		</a:t>
            </a:r>
            <a:endParaRPr lang="en-US" b="1" u="sng" dirty="0"/>
          </a:p>
          <a:p>
            <a:pPr marL="342900" indent="-342900">
              <a:spcAft>
                <a:spcPts val="0"/>
              </a:spcAft>
            </a:pPr>
            <a:r>
              <a:rPr lang="en-US" dirty="0" smtClean="0"/>
              <a:t>Approved a 4% allocation to Portfolio Completion Strategies (PCS)</a:t>
            </a:r>
          </a:p>
          <a:p>
            <a:pPr marL="342900" indent="-342900">
              <a:spcAft>
                <a:spcPts val="0"/>
              </a:spcAft>
            </a:pPr>
            <a:r>
              <a:rPr lang="en-US" dirty="0" smtClean="0"/>
              <a:t>To be funded as follows:</a:t>
            </a:r>
          </a:p>
          <a:p>
            <a:pPr marL="1257300" lvl="1" indent="-342900">
              <a:spcAft>
                <a:spcPts val="0"/>
              </a:spcAft>
            </a:pPr>
            <a:r>
              <a:rPr lang="en-US" dirty="0" smtClean="0"/>
              <a:t>Reduce Global Equities by 3%</a:t>
            </a:r>
            <a:endParaRPr lang="en-US" dirty="0"/>
          </a:p>
          <a:p>
            <a:pPr marL="1257300" lvl="1" indent="-342900">
              <a:spcAft>
                <a:spcPts val="0"/>
              </a:spcAft>
            </a:pPr>
            <a:r>
              <a:rPr lang="en-US" dirty="0" smtClean="0"/>
              <a:t>Reduce Hedge Funds by 1% </a:t>
            </a:r>
            <a:r>
              <a:rPr lang="en-US" dirty="0"/>
              <a:t>		</a:t>
            </a:r>
          </a:p>
          <a:p>
            <a:pPr marL="342900" indent="-342900">
              <a:spcAft>
                <a:spcPts val="0"/>
              </a:spcAft>
            </a:pPr>
            <a:r>
              <a:rPr lang="en-US" dirty="0" smtClean="0"/>
              <a:t>Specific strategies to be vetted by PRIM investment staff and presented to Investment Committee and Board for approval.</a:t>
            </a:r>
            <a:r>
              <a:rPr lang="en-US" dirty="0"/>
              <a:t>		</a:t>
            </a:r>
          </a:p>
          <a:p>
            <a:pPr indent="0">
              <a:spcAft>
                <a:spcPts val="0"/>
              </a:spcAft>
              <a:buNone/>
            </a:pPr>
            <a:r>
              <a:rPr lang="en-US" b="1" u="sng" dirty="0"/>
              <a:t>Objective of Portfolio Completion Strategies</a:t>
            </a:r>
            <a:r>
              <a:rPr lang="en-US" b="1" dirty="0"/>
              <a:t>		</a:t>
            </a:r>
            <a:endParaRPr lang="en-US" b="1" u="sng" dirty="0"/>
          </a:p>
          <a:p>
            <a:pPr marL="342900" indent="-342900">
              <a:spcAft>
                <a:spcPts val="0"/>
              </a:spcAft>
            </a:pPr>
            <a:r>
              <a:rPr lang="en-US" dirty="0"/>
              <a:t>Improve PRIT Fund overall diversification benefits.	</a:t>
            </a:r>
          </a:p>
          <a:p>
            <a:pPr marL="342900" indent="-342900">
              <a:spcAft>
                <a:spcPts val="0"/>
              </a:spcAft>
            </a:pPr>
            <a:r>
              <a:rPr lang="en-US" dirty="0"/>
              <a:t>Enhance PRIT Fund risk/return profile. 		</a:t>
            </a:r>
          </a:p>
          <a:p>
            <a:pPr marL="342900" indent="-342900">
              <a:spcAft>
                <a:spcPts val="0"/>
              </a:spcAft>
            </a:pPr>
            <a:r>
              <a:rPr lang="en-US" dirty="0"/>
              <a:t>Increase collaboration across teams</a:t>
            </a:r>
            <a:r>
              <a:rPr lang="en-US" dirty="0" smtClean="0"/>
              <a:t>.</a:t>
            </a:r>
          </a:p>
          <a:p>
            <a:pPr marL="342900" indent="-342900">
              <a:spcAft>
                <a:spcPts val="0"/>
              </a:spcAft>
            </a:pPr>
            <a:r>
              <a:rPr lang="en-US" dirty="0" smtClean="0"/>
              <a:t>Source unique, uncorrelated strategies without a home</a:t>
            </a:r>
            <a:r>
              <a:rPr lang="en-US" dirty="0"/>
              <a:t>	</a:t>
            </a:r>
            <a:r>
              <a:rPr lang="en-US" dirty="0" smtClean="0"/>
              <a:t>within current asset allocation framework.</a:t>
            </a:r>
            <a:r>
              <a:rPr lang="en-US" dirty="0"/>
              <a:t>	</a:t>
            </a:r>
          </a:p>
          <a:p>
            <a:pPr marL="342900" indent="-342900">
              <a:spcAft>
                <a:spcPts val="0"/>
              </a:spcAft>
            </a:pPr>
            <a:endParaRPr lang="en-US" dirty="0"/>
          </a:p>
        </p:txBody>
      </p:sp>
      <p:sp>
        <p:nvSpPr>
          <p:cNvPr id="3" name="Title 2"/>
          <p:cNvSpPr>
            <a:spLocks noGrp="1"/>
          </p:cNvSpPr>
          <p:nvPr>
            <p:ph type="title"/>
          </p:nvPr>
        </p:nvSpPr>
        <p:spPr/>
        <p:txBody>
          <a:bodyPr/>
          <a:lstStyle/>
          <a:p>
            <a:r>
              <a:rPr lang="en-US" dirty="0" smtClean="0"/>
              <a:t>Portfolio Completion Strategies</a:t>
            </a:r>
            <a:endParaRPr lang="en-US" dirty="0"/>
          </a:p>
        </p:txBody>
      </p:sp>
    </p:spTree>
    <p:extLst>
      <p:ext uri="{BB962C8B-B14F-4D97-AF65-F5344CB8AC3E}">
        <p14:creationId xmlns:p14="http://schemas.microsoft.com/office/powerpoint/2010/main" val="42562960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850" y="122238"/>
            <a:ext cx="8496300" cy="427037"/>
          </a:xfrm>
        </p:spPr>
        <p:txBody>
          <a:bodyPr/>
          <a:lstStyle/>
          <a:p>
            <a:r>
              <a:rPr lang="en-US" dirty="0"/>
              <a:t>Unconstrained / Absolute Return Fixed </a:t>
            </a:r>
            <a:r>
              <a:rPr lang="en-US" dirty="0" smtClean="0"/>
              <a:t>Income</a:t>
            </a:r>
            <a:endParaRPr lang="en-US" dirty="0"/>
          </a:p>
        </p:txBody>
      </p:sp>
      <p:sp>
        <p:nvSpPr>
          <p:cNvPr id="5" name="Content Placeholder 2"/>
          <p:cNvSpPr txBox="1">
            <a:spLocks/>
          </p:cNvSpPr>
          <p:nvPr/>
        </p:nvSpPr>
        <p:spPr bwMode="auto">
          <a:xfrm>
            <a:off x="395536" y="701080"/>
            <a:ext cx="8496944" cy="52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0" indent="-457200" algn="l" rtl="0" eaLnBrk="0" fontAlgn="base" hangingPunct="0">
              <a:spcBef>
                <a:spcPts val="0"/>
              </a:spcBef>
              <a:spcAft>
                <a:spcPts val="1200"/>
              </a:spcAft>
              <a:buClr>
                <a:srgbClr val="002060"/>
              </a:buClr>
              <a:buSzPct val="68000"/>
              <a:buFont typeface="Wingdings" pitchFamily="2" charset="2"/>
              <a:buChar char="q"/>
              <a:defRPr sz="2400">
                <a:solidFill>
                  <a:srgbClr val="002060"/>
                </a:solidFill>
                <a:latin typeface="Calibri" pitchFamily="34" charset="0"/>
                <a:ea typeface="+mn-ea"/>
                <a:cs typeface="Calibri" pitchFamily="34" charset="0"/>
              </a:defRPr>
            </a:lvl1pPr>
            <a:lvl2pPr marL="914400" indent="-457200" algn="l" rtl="0" eaLnBrk="0" fontAlgn="base" hangingPunct="0">
              <a:spcBef>
                <a:spcPts val="0"/>
              </a:spcBef>
              <a:spcAft>
                <a:spcPts val="1200"/>
              </a:spcAft>
              <a:buClr>
                <a:srgbClr val="002060"/>
              </a:buClr>
              <a:buFont typeface="Wingdings" pitchFamily="2" charset="2"/>
              <a:buChar char="§"/>
              <a:defRPr sz="2200">
                <a:solidFill>
                  <a:srgbClr val="002060"/>
                </a:solidFill>
                <a:latin typeface="Calibri" pitchFamily="34" charset="0"/>
                <a:cs typeface="Calibri" pitchFamily="34" charset="0"/>
              </a:defRPr>
            </a:lvl2pPr>
            <a:lvl3pPr marL="1371600" indent="-457200" algn="l" rtl="0" eaLnBrk="0" fontAlgn="base" hangingPunct="0">
              <a:spcBef>
                <a:spcPts val="0"/>
              </a:spcBef>
              <a:spcAft>
                <a:spcPts val="1200"/>
              </a:spcAft>
              <a:buClr>
                <a:srgbClr val="002060"/>
              </a:buClr>
              <a:buSzPct val="100000"/>
              <a:buFont typeface="Wingdings" pitchFamily="2" charset="2"/>
              <a:buChar char="Ø"/>
              <a:defRPr sz="2000">
                <a:solidFill>
                  <a:srgbClr val="002060"/>
                </a:solidFill>
                <a:latin typeface="Calibri" pitchFamily="34" charset="0"/>
                <a:cs typeface="Calibri" pitchFamily="34" charset="0"/>
              </a:defRPr>
            </a:lvl3pPr>
            <a:lvl4pPr marL="1828800" indent="-457200" algn="l" rtl="0" eaLnBrk="0" fontAlgn="base" hangingPunct="0">
              <a:spcBef>
                <a:spcPts val="0"/>
              </a:spcBef>
              <a:spcAft>
                <a:spcPts val="1200"/>
              </a:spcAft>
              <a:buClr>
                <a:srgbClr val="002060"/>
              </a:buClr>
              <a:buFont typeface="Wingdings" pitchFamily="2" charset="2"/>
              <a:buChar char="v"/>
              <a:defRPr sz="1800">
                <a:solidFill>
                  <a:srgbClr val="002060"/>
                </a:solidFill>
                <a:latin typeface="Calibri" pitchFamily="34" charset="0"/>
                <a:cs typeface="Calibri" pitchFamily="34" charset="0"/>
              </a:defRPr>
            </a:lvl4pPr>
            <a:lvl5pPr marL="2286000" indent="-457200" algn="l" rtl="0" eaLnBrk="0" fontAlgn="base" hangingPunct="0">
              <a:spcBef>
                <a:spcPts val="0"/>
              </a:spcBef>
              <a:spcAft>
                <a:spcPts val="1200"/>
              </a:spcAft>
              <a:buClr>
                <a:srgbClr val="002060"/>
              </a:buClr>
              <a:buFont typeface="Arial" pitchFamily="34" charset="0"/>
              <a:buChar char="•"/>
              <a:defRPr sz="1600">
                <a:solidFill>
                  <a:srgbClr val="002060"/>
                </a:solidFill>
                <a:latin typeface="Calibri" pitchFamily="34" charset="0"/>
                <a:cs typeface="Calibri" pitchFamily="34" charset="0"/>
              </a:defRPr>
            </a:lvl5pPr>
            <a:lvl6pPr marL="1598613" indent="-227013" algn="l" rtl="0" fontAlgn="base">
              <a:spcBef>
                <a:spcPct val="25000"/>
              </a:spcBef>
              <a:spcAft>
                <a:spcPct val="0"/>
              </a:spcAft>
              <a:buClr>
                <a:srgbClr val="DC241F"/>
              </a:buClr>
              <a:buFont typeface="Arial" charset="0"/>
              <a:buChar char="–"/>
              <a:defRPr sz="1200">
                <a:solidFill>
                  <a:schemeClr val="tx1"/>
                </a:solidFill>
                <a:latin typeface="+mn-lt"/>
              </a:defRPr>
            </a:lvl6pPr>
            <a:lvl7pPr marL="2055813" indent="-227013" algn="l" rtl="0" fontAlgn="base">
              <a:spcBef>
                <a:spcPct val="25000"/>
              </a:spcBef>
              <a:spcAft>
                <a:spcPct val="0"/>
              </a:spcAft>
              <a:buClr>
                <a:srgbClr val="DC241F"/>
              </a:buClr>
              <a:buFont typeface="Arial" charset="0"/>
              <a:buChar char="–"/>
              <a:defRPr sz="1200">
                <a:solidFill>
                  <a:schemeClr val="tx1"/>
                </a:solidFill>
                <a:latin typeface="+mn-lt"/>
              </a:defRPr>
            </a:lvl7pPr>
            <a:lvl8pPr marL="2513013" indent="-227013" algn="l" rtl="0" fontAlgn="base">
              <a:spcBef>
                <a:spcPct val="25000"/>
              </a:spcBef>
              <a:spcAft>
                <a:spcPct val="0"/>
              </a:spcAft>
              <a:buClr>
                <a:srgbClr val="DC241F"/>
              </a:buClr>
              <a:buFont typeface="Arial" charset="0"/>
              <a:buChar char="–"/>
              <a:defRPr sz="1200">
                <a:solidFill>
                  <a:schemeClr val="tx1"/>
                </a:solidFill>
                <a:latin typeface="+mn-lt"/>
              </a:defRPr>
            </a:lvl8pPr>
            <a:lvl9pPr marL="2970213" indent="-227013" algn="l" rtl="0" fontAlgn="base">
              <a:spcBef>
                <a:spcPct val="25000"/>
              </a:spcBef>
              <a:spcAft>
                <a:spcPct val="0"/>
              </a:spcAft>
              <a:buClr>
                <a:srgbClr val="DC241F"/>
              </a:buClr>
              <a:buFont typeface="Arial" charset="0"/>
              <a:buChar char="–"/>
              <a:defRPr sz="1200">
                <a:solidFill>
                  <a:schemeClr val="tx1"/>
                </a:solidFill>
                <a:latin typeface="+mn-lt"/>
              </a:defRPr>
            </a:lvl9pPr>
          </a:lstStyle>
          <a:p>
            <a:pPr indent="0">
              <a:buNone/>
            </a:pPr>
            <a:r>
              <a:rPr lang="en-US" sz="1800" b="1" u="sng" kern="0" dirty="0" smtClean="0"/>
              <a:t>Potential Benefits of Unconstrained / Absolute Return Fixed Income</a:t>
            </a:r>
          </a:p>
          <a:p>
            <a:pPr marL="342900" indent="-342900"/>
            <a:r>
              <a:rPr lang="en-US" sz="1800" u="sng" kern="0" dirty="0" smtClean="0"/>
              <a:t>Diversified Return Stream:</a:t>
            </a:r>
            <a:r>
              <a:rPr lang="en-US" sz="1800" kern="0" dirty="0" smtClean="0"/>
              <a:t>  Uncorrelated to stock and bond markets.</a:t>
            </a:r>
            <a:endParaRPr lang="en-US" sz="1800" u="sng" kern="0" dirty="0" smtClean="0"/>
          </a:p>
          <a:p>
            <a:pPr marL="342900" indent="-342900"/>
            <a:r>
              <a:rPr lang="en-US" sz="1800" u="sng" kern="0" dirty="0"/>
              <a:t>Contribute to actuarial rate of return</a:t>
            </a:r>
            <a:r>
              <a:rPr lang="en-US" sz="1800" kern="0" dirty="0"/>
              <a:t>: </a:t>
            </a:r>
            <a:r>
              <a:rPr lang="en-US" sz="1800" kern="0" dirty="0" smtClean="0"/>
              <a:t>Generate </a:t>
            </a:r>
            <a:r>
              <a:rPr lang="en-US" sz="1800" kern="0" dirty="0"/>
              <a:t>8% return over long-term</a:t>
            </a:r>
            <a:r>
              <a:rPr lang="en-US" sz="1800" kern="0" dirty="0" smtClean="0"/>
              <a:t>.</a:t>
            </a:r>
          </a:p>
          <a:p>
            <a:pPr marL="342900" indent="-342900"/>
            <a:r>
              <a:rPr lang="en-US" sz="1800" u="sng" kern="0" dirty="0" smtClean="0"/>
              <a:t>Investment Exposure</a:t>
            </a:r>
            <a:r>
              <a:rPr lang="en-US" sz="1800" kern="0" dirty="0" smtClean="0"/>
              <a:t>: Capture opportunities in credit and mortgage spreads as well as within global interest rate markets.</a:t>
            </a:r>
            <a:endParaRPr lang="en-US" sz="1800" kern="0" dirty="0"/>
          </a:p>
          <a:p>
            <a:pPr marL="342900" indent="-342900"/>
            <a:r>
              <a:rPr lang="en-US" sz="1800" u="sng" kern="0" dirty="0" smtClean="0"/>
              <a:t>Liquidity</a:t>
            </a:r>
            <a:r>
              <a:rPr lang="en-US" sz="1800" kern="0" dirty="0" smtClean="0"/>
              <a:t>:  Ability to move between markets as opportunities present themselves. </a:t>
            </a:r>
          </a:p>
          <a:p>
            <a:pPr indent="0">
              <a:spcAft>
                <a:spcPts val="0"/>
              </a:spcAft>
              <a:buNone/>
            </a:pPr>
            <a:endParaRPr lang="en-US" sz="1800" b="1" u="sng" kern="0" dirty="0" smtClean="0"/>
          </a:p>
          <a:p>
            <a:pPr indent="0">
              <a:buNone/>
            </a:pPr>
            <a:r>
              <a:rPr lang="en-US" sz="1800" b="1" u="sng" kern="0" dirty="0" smtClean="0"/>
              <a:t>Other </a:t>
            </a:r>
            <a:r>
              <a:rPr lang="en-US" sz="1800" b="1" u="sng" kern="0" dirty="0"/>
              <a:t>Considerations of Unconstrained / Absolute Return Fixed </a:t>
            </a:r>
            <a:r>
              <a:rPr lang="en-US" sz="1800" b="1" u="sng" kern="0" dirty="0" smtClean="0"/>
              <a:t>Income   </a:t>
            </a:r>
            <a:endParaRPr lang="en-US" sz="1800" b="1" u="sng" kern="0" dirty="0"/>
          </a:p>
          <a:p>
            <a:pPr marL="342900" indent="-342900"/>
            <a:r>
              <a:rPr lang="en-US" sz="1800" kern="0" dirty="0" smtClean="0"/>
              <a:t>Product track records are often short and indicative of a favorable environment.</a:t>
            </a:r>
          </a:p>
          <a:p>
            <a:pPr marL="342900" indent="-342900"/>
            <a:r>
              <a:rPr lang="en-US" sz="1800" kern="0" dirty="0" smtClean="0"/>
              <a:t>Universe is broad and strategy comparison is challenging.</a:t>
            </a:r>
          </a:p>
          <a:p>
            <a:pPr marL="342900" indent="-342900"/>
            <a:r>
              <a:rPr lang="en-US" sz="1800" kern="0" dirty="0"/>
              <a:t>Benchmarks may be LIBOR, CPI or bond market indices</a:t>
            </a:r>
            <a:r>
              <a:rPr lang="en-US" sz="1800" kern="0" dirty="0" smtClean="0"/>
              <a:t>.</a:t>
            </a:r>
          </a:p>
          <a:p>
            <a:pPr marL="342900" indent="-342900"/>
            <a:r>
              <a:rPr lang="en-US" sz="1800" kern="0" dirty="0" smtClean="0"/>
              <a:t>Credit focused strategies have higher correlation to Equities.</a:t>
            </a:r>
          </a:p>
          <a:p>
            <a:pPr marL="342900" indent="-342900"/>
            <a:endParaRPr lang="en-US" sz="1800" kern="0" dirty="0"/>
          </a:p>
        </p:txBody>
      </p:sp>
    </p:spTree>
    <p:extLst>
      <p:ext uri="{BB962C8B-B14F-4D97-AF65-F5344CB8AC3E}">
        <p14:creationId xmlns:p14="http://schemas.microsoft.com/office/powerpoint/2010/main" val="33256127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Unconstrained / Absolute Return Fixed Income</a:t>
            </a:r>
            <a:endParaRPr lang="en-US" dirty="0"/>
          </a:p>
        </p:txBody>
      </p:sp>
      <p:sp>
        <p:nvSpPr>
          <p:cNvPr id="5" name="TextBox 4"/>
          <p:cNvSpPr txBox="1"/>
          <p:nvPr/>
        </p:nvSpPr>
        <p:spPr>
          <a:xfrm>
            <a:off x="467544" y="764704"/>
            <a:ext cx="8424936" cy="830997"/>
          </a:xfrm>
          <a:prstGeom prst="rect">
            <a:avLst/>
          </a:prstGeom>
          <a:noFill/>
        </p:spPr>
        <p:txBody>
          <a:bodyPr wrap="square" rtlCol="0">
            <a:spAutoFit/>
          </a:bodyPr>
          <a:lstStyle/>
          <a:p>
            <a:r>
              <a:rPr lang="en-US" sz="2400" dirty="0" smtClean="0">
                <a:solidFill>
                  <a:srgbClr val="00225A"/>
                </a:solidFill>
                <a:latin typeface="Calibri" panose="020F0502020204030204" pitchFamily="34" charset="0"/>
              </a:rPr>
              <a:t>PRIM has met with 21 money managers and found the following range of opportunities: </a:t>
            </a:r>
            <a:endParaRPr lang="en-US" sz="2400" dirty="0">
              <a:solidFill>
                <a:srgbClr val="00225A"/>
              </a:solidFill>
              <a:latin typeface="Calibri" panose="020F0502020204030204" pitchFamily="34" charset="0"/>
            </a:endParaRPr>
          </a:p>
        </p:txBody>
      </p:sp>
      <p:graphicFrame>
        <p:nvGraphicFramePr>
          <p:cNvPr id="8" name="Object 7"/>
          <p:cNvGraphicFramePr>
            <a:graphicFrameLocks noChangeAspect="1"/>
          </p:cNvGraphicFramePr>
          <p:nvPr>
            <p:extLst>
              <p:ext uri="{D42A27DB-BD31-4B8C-83A1-F6EECF244321}">
                <p14:modId xmlns:p14="http://schemas.microsoft.com/office/powerpoint/2010/main" val="2856125024"/>
              </p:ext>
            </p:extLst>
          </p:nvPr>
        </p:nvGraphicFramePr>
        <p:xfrm>
          <a:off x="1187624" y="2204864"/>
          <a:ext cx="6791325" cy="3456533"/>
        </p:xfrm>
        <a:graphic>
          <a:graphicData uri="http://schemas.openxmlformats.org/presentationml/2006/ole">
            <mc:AlternateContent xmlns:mc="http://schemas.openxmlformats.org/markup-compatibility/2006">
              <mc:Choice xmlns:v="urn:schemas-microsoft-com:vml" Requires="v">
                <p:oleObj spid="_x0000_s2115" name="Worksheet" r:id="rId3" imgW="6791257" imgH="3524160" progId="Excel.Sheet.12">
                  <p:embed/>
                </p:oleObj>
              </mc:Choice>
              <mc:Fallback>
                <p:oleObj name="Worksheet" r:id="rId3" imgW="6791257" imgH="3524160" progId="Excel.Sheet.12">
                  <p:embed/>
                  <p:pic>
                    <p:nvPicPr>
                      <p:cNvPr id="0" name=""/>
                      <p:cNvPicPr/>
                      <p:nvPr/>
                    </p:nvPicPr>
                    <p:blipFill>
                      <a:blip r:embed="rId4"/>
                      <a:stretch>
                        <a:fillRect/>
                      </a:stretch>
                    </p:blipFill>
                    <p:spPr>
                      <a:xfrm>
                        <a:off x="1187624" y="2204864"/>
                        <a:ext cx="6791325" cy="3456533"/>
                      </a:xfrm>
                      <a:prstGeom prst="rect">
                        <a:avLst/>
                      </a:prstGeom>
                    </p:spPr>
                  </p:pic>
                </p:oleObj>
              </mc:Fallback>
            </mc:AlternateContent>
          </a:graphicData>
        </a:graphic>
      </p:graphicFrame>
    </p:spTree>
    <p:extLst>
      <p:ext uri="{BB962C8B-B14F-4D97-AF65-F5344CB8AC3E}">
        <p14:creationId xmlns:p14="http://schemas.microsoft.com/office/powerpoint/2010/main" val="39237883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850" y="122238"/>
            <a:ext cx="8496300" cy="427037"/>
          </a:xfrm>
        </p:spPr>
        <p:txBody>
          <a:bodyPr/>
          <a:lstStyle/>
          <a:p>
            <a:r>
              <a:rPr lang="en-US" dirty="0" smtClean="0"/>
              <a:t>Global Tactical Asset Allocation (GTAA)</a:t>
            </a:r>
            <a:endParaRPr lang="en-US" dirty="0"/>
          </a:p>
        </p:txBody>
      </p:sp>
      <p:sp>
        <p:nvSpPr>
          <p:cNvPr id="5" name="Content Placeholder 2"/>
          <p:cNvSpPr txBox="1">
            <a:spLocks/>
          </p:cNvSpPr>
          <p:nvPr/>
        </p:nvSpPr>
        <p:spPr bwMode="auto">
          <a:xfrm>
            <a:off x="395536" y="701079"/>
            <a:ext cx="8496944" cy="4096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0" indent="-457200" algn="l" rtl="0" eaLnBrk="0" fontAlgn="base" hangingPunct="0">
              <a:spcBef>
                <a:spcPts val="0"/>
              </a:spcBef>
              <a:spcAft>
                <a:spcPts val="1200"/>
              </a:spcAft>
              <a:buClr>
                <a:srgbClr val="002060"/>
              </a:buClr>
              <a:buSzPct val="68000"/>
              <a:buFont typeface="Wingdings" pitchFamily="2" charset="2"/>
              <a:buChar char="q"/>
              <a:defRPr sz="2400">
                <a:solidFill>
                  <a:srgbClr val="002060"/>
                </a:solidFill>
                <a:latin typeface="Calibri" pitchFamily="34" charset="0"/>
                <a:ea typeface="+mn-ea"/>
                <a:cs typeface="Calibri" pitchFamily="34" charset="0"/>
              </a:defRPr>
            </a:lvl1pPr>
            <a:lvl2pPr marL="914400" indent="-457200" algn="l" rtl="0" eaLnBrk="0" fontAlgn="base" hangingPunct="0">
              <a:spcBef>
                <a:spcPts val="0"/>
              </a:spcBef>
              <a:spcAft>
                <a:spcPts val="1200"/>
              </a:spcAft>
              <a:buClr>
                <a:srgbClr val="002060"/>
              </a:buClr>
              <a:buFont typeface="Wingdings" pitchFamily="2" charset="2"/>
              <a:buChar char="§"/>
              <a:defRPr sz="2200">
                <a:solidFill>
                  <a:srgbClr val="002060"/>
                </a:solidFill>
                <a:latin typeface="Calibri" pitchFamily="34" charset="0"/>
                <a:cs typeface="Calibri" pitchFamily="34" charset="0"/>
              </a:defRPr>
            </a:lvl2pPr>
            <a:lvl3pPr marL="1371600" indent="-457200" algn="l" rtl="0" eaLnBrk="0" fontAlgn="base" hangingPunct="0">
              <a:spcBef>
                <a:spcPts val="0"/>
              </a:spcBef>
              <a:spcAft>
                <a:spcPts val="1200"/>
              </a:spcAft>
              <a:buClr>
                <a:srgbClr val="002060"/>
              </a:buClr>
              <a:buSzPct val="100000"/>
              <a:buFont typeface="Wingdings" pitchFamily="2" charset="2"/>
              <a:buChar char="Ø"/>
              <a:defRPr sz="2000">
                <a:solidFill>
                  <a:srgbClr val="002060"/>
                </a:solidFill>
                <a:latin typeface="Calibri" pitchFamily="34" charset="0"/>
                <a:cs typeface="Calibri" pitchFamily="34" charset="0"/>
              </a:defRPr>
            </a:lvl3pPr>
            <a:lvl4pPr marL="1828800" indent="-457200" algn="l" rtl="0" eaLnBrk="0" fontAlgn="base" hangingPunct="0">
              <a:spcBef>
                <a:spcPts val="0"/>
              </a:spcBef>
              <a:spcAft>
                <a:spcPts val="1200"/>
              </a:spcAft>
              <a:buClr>
                <a:srgbClr val="002060"/>
              </a:buClr>
              <a:buFont typeface="Wingdings" pitchFamily="2" charset="2"/>
              <a:buChar char="v"/>
              <a:defRPr sz="1800">
                <a:solidFill>
                  <a:srgbClr val="002060"/>
                </a:solidFill>
                <a:latin typeface="Calibri" pitchFamily="34" charset="0"/>
                <a:cs typeface="Calibri" pitchFamily="34" charset="0"/>
              </a:defRPr>
            </a:lvl4pPr>
            <a:lvl5pPr marL="2286000" indent="-457200" algn="l" rtl="0" eaLnBrk="0" fontAlgn="base" hangingPunct="0">
              <a:spcBef>
                <a:spcPts val="0"/>
              </a:spcBef>
              <a:spcAft>
                <a:spcPts val="1200"/>
              </a:spcAft>
              <a:buClr>
                <a:srgbClr val="002060"/>
              </a:buClr>
              <a:buFont typeface="Arial" pitchFamily="34" charset="0"/>
              <a:buChar char="•"/>
              <a:defRPr sz="1600">
                <a:solidFill>
                  <a:srgbClr val="002060"/>
                </a:solidFill>
                <a:latin typeface="Calibri" pitchFamily="34" charset="0"/>
                <a:cs typeface="Calibri" pitchFamily="34" charset="0"/>
              </a:defRPr>
            </a:lvl5pPr>
            <a:lvl6pPr marL="1598613" indent="-227013" algn="l" rtl="0" fontAlgn="base">
              <a:spcBef>
                <a:spcPct val="25000"/>
              </a:spcBef>
              <a:spcAft>
                <a:spcPct val="0"/>
              </a:spcAft>
              <a:buClr>
                <a:srgbClr val="DC241F"/>
              </a:buClr>
              <a:buFont typeface="Arial" charset="0"/>
              <a:buChar char="–"/>
              <a:defRPr sz="1200">
                <a:solidFill>
                  <a:schemeClr val="tx1"/>
                </a:solidFill>
                <a:latin typeface="+mn-lt"/>
              </a:defRPr>
            </a:lvl6pPr>
            <a:lvl7pPr marL="2055813" indent="-227013" algn="l" rtl="0" fontAlgn="base">
              <a:spcBef>
                <a:spcPct val="25000"/>
              </a:spcBef>
              <a:spcAft>
                <a:spcPct val="0"/>
              </a:spcAft>
              <a:buClr>
                <a:srgbClr val="DC241F"/>
              </a:buClr>
              <a:buFont typeface="Arial" charset="0"/>
              <a:buChar char="–"/>
              <a:defRPr sz="1200">
                <a:solidFill>
                  <a:schemeClr val="tx1"/>
                </a:solidFill>
                <a:latin typeface="+mn-lt"/>
              </a:defRPr>
            </a:lvl7pPr>
            <a:lvl8pPr marL="2513013" indent="-227013" algn="l" rtl="0" fontAlgn="base">
              <a:spcBef>
                <a:spcPct val="25000"/>
              </a:spcBef>
              <a:spcAft>
                <a:spcPct val="0"/>
              </a:spcAft>
              <a:buClr>
                <a:srgbClr val="DC241F"/>
              </a:buClr>
              <a:buFont typeface="Arial" charset="0"/>
              <a:buChar char="–"/>
              <a:defRPr sz="1200">
                <a:solidFill>
                  <a:schemeClr val="tx1"/>
                </a:solidFill>
                <a:latin typeface="+mn-lt"/>
              </a:defRPr>
            </a:lvl8pPr>
            <a:lvl9pPr marL="2970213" indent="-227013" algn="l" rtl="0" fontAlgn="base">
              <a:spcBef>
                <a:spcPct val="25000"/>
              </a:spcBef>
              <a:spcAft>
                <a:spcPct val="0"/>
              </a:spcAft>
              <a:buClr>
                <a:srgbClr val="DC241F"/>
              </a:buClr>
              <a:buFont typeface="Arial" charset="0"/>
              <a:buChar char="–"/>
              <a:defRPr sz="1200">
                <a:solidFill>
                  <a:schemeClr val="tx1"/>
                </a:solidFill>
                <a:latin typeface="+mn-lt"/>
              </a:defRPr>
            </a:lvl9pPr>
          </a:lstStyle>
          <a:p>
            <a:pPr indent="0">
              <a:spcAft>
                <a:spcPts val="0"/>
              </a:spcAft>
              <a:buNone/>
            </a:pPr>
            <a:r>
              <a:rPr lang="en-US" sz="1800" b="1" u="sng" kern="0" dirty="0" smtClean="0"/>
              <a:t>Potential Benefits of GTAA</a:t>
            </a:r>
          </a:p>
          <a:p>
            <a:pPr marL="342900" indent="-342900">
              <a:spcAft>
                <a:spcPts val="0"/>
              </a:spcAft>
            </a:pPr>
            <a:r>
              <a:rPr lang="en-US" sz="1800" u="sng" kern="0" dirty="0" smtClean="0"/>
              <a:t>Alpha</a:t>
            </a:r>
            <a:r>
              <a:rPr lang="en-US" sz="1800" kern="0" dirty="0" smtClean="0"/>
              <a:t>: Generate alpha vs. public market policy benchmark.  Exploit market dislocations/extreme environments/tactical opportunities.</a:t>
            </a:r>
          </a:p>
          <a:p>
            <a:pPr marL="342900" indent="-342900">
              <a:spcAft>
                <a:spcPts val="0"/>
              </a:spcAft>
            </a:pPr>
            <a:r>
              <a:rPr lang="en-US" sz="1800" u="sng" kern="0" dirty="0" smtClean="0"/>
              <a:t>Diversification</a:t>
            </a:r>
            <a:r>
              <a:rPr lang="en-US" sz="1800" kern="0" dirty="0" smtClean="0"/>
              <a:t>: Provide low volatility and low correlation to equities/growth assets.</a:t>
            </a:r>
          </a:p>
          <a:p>
            <a:pPr marL="342900" indent="-342900">
              <a:spcAft>
                <a:spcPts val="0"/>
              </a:spcAft>
            </a:pPr>
            <a:r>
              <a:rPr lang="en-US" sz="1800" u="sng" kern="0" dirty="0" smtClean="0"/>
              <a:t>Contribute to actuarial rate of return</a:t>
            </a:r>
            <a:r>
              <a:rPr lang="en-US" sz="1800" kern="0" dirty="0" smtClean="0"/>
              <a:t>: Generate 8% return over long-term.</a:t>
            </a:r>
          </a:p>
          <a:p>
            <a:pPr marL="342900" indent="-342900">
              <a:spcAft>
                <a:spcPts val="0"/>
              </a:spcAft>
            </a:pPr>
            <a:r>
              <a:rPr lang="en-US" sz="1800" u="sng" kern="0" dirty="0" smtClean="0"/>
              <a:t>Additional benefit to PRIM</a:t>
            </a:r>
            <a:r>
              <a:rPr lang="en-US" sz="1800" kern="0" dirty="0" smtClean="0"/>
              <a:t>: strategic partnership with staff to build out internal AA model.</a:t>
            </a:r>
            <a:endParaRPr lang="en-US" sz="1800" u="sng" kern="0" dirty="0" smtClean="0"/>
          </a:p>
          <a:p>
            <a:pPr indent="0">
              <a:spcAft>
                <a:spcPts val="0"/>
              </a:spcAft>
              <a:buNone/>
            </a:pPr>
            <a:endParaRPr lang="en-US" sz="1050" b="1" u="sng" kern="0" dirty="0" smtClean="0"/>
          </a:p>
          <a:p>
            <a:pPr indent="0">
              <a:spcAft>
                <a:spcPts val="0"/>
              </a:spcAft>
              <a:buNone/>
            </a:pPr>
            <a:r>
              <a:rPr lang="en-US" sz="1800" b="1" u="sng" kern="0" dirty="0" smtClean="0"/>
              <a:t>Other Considerations of GTAA</a:t>
            </a:r>
            <a:endParaRPr lang="en-US" sz="1800" b="1" u="sng" kern="0" dirty="0"/>
          </a:p>
          <a:p>
            <a:pPr marL="342900" indent="-342900">
              <a:spcAft>
                <a:spcPts val="0"/>
              </a:spcAft>
            </a:pPr>
            <a:r>
              <a:rPr lang="en-US" sz="1800" kern="0" dirty="0" smtClean="0"/>
              <a:t>Beta, alpha, or both.</a:t>
            </a:r>
          </a:p>
          <a:p>
            <a:pPr marL="342900" indent="-342900">
              <a:spcAft>
                <a:spcPts val="0"/>
              </a:spcAft>
            </a:pPr>
            <a:r>
              <a:rPr lang="en-US" sz="1800" kern="0" dirty="0" smtClean="0"/>
              <a:t>Synthetic or physicals.</a:t>
            </a:r>
          </a:p>
          <a:p>
            <a:pPr marL="342900" indent="-342900">
              <a:spcAft>
                <a:spcPts val="0"/>
              </a:spcAft>
            </a:pPr>
            <a:r>
              <a:rPr lang="en-US" sz="1800" kern="0" dirty="0" smtClean="0"/>
              <a:t>Leverage.</a:t>
            </a:r>
          </a:p>
          <a:p>
            <a:pPr marL="342900" indent="-342900">
              <a:spcAft>
                <a:spcPts val="0"/>
              </a:spcAft>
            </a:pPr>
            <a:r>
              <a:rPr lang="en-US" sz="1800" kern="0" dirty="0" smtClean="0"/>
              <a:t>Esoteric/illiquid/out of benchmark allocations.</a:t>
            </a:r>
          </a:p>
          <a:p>
            <a:pPr marL="342900" indent="-342900">
              <a:spcAft>
                <a:spcPts val="0"/>
              </a:spcAft>
            </a:pPr>
            <a:r>
              <a:rPr lang="en-US" sz="1800" kern="0" dirty="0" smtClean="0"/>
              <a:t>Level of activeness/tracking error.</a:t>
            </a:r>
          </a:p>
          <a:p>
            <a:pPr marL="342900" indent="-342900">
              <a:spcAft>
                <a:spcPts val="0"/>
              </a:spcAft>
            </a:pPr>
            <a:r>
              <a:rPr lang="en-US" sz="1800" kern="0" dirty="0" smtClean="0"/>
              <a:t>Benchmark: </a:t>
            </a:r>
            <a:r>
              <a:rPr lang="en-US" sz="1800" kern="0" dirty="0"/>
              <a:t>market </a:t>
            </a:r>
            <a:r>
              <a:rPr lang="en-US" sz="1800" kern="0" dirty="0" smtClean="0"/>
              <a:t>or </a:t>
            </a:r>
            <a:r>
              <a:rPr lang="en-US" sz="1800" kern="0" dirty="0"/>
              <a:t>absolute </a:t>
            </a:r>
            <a:r>
              <a:rPr lang="en-US" sz="1800" kern="0" dirty="0" smtClean="0"/>
              <a:t>return.</a:t>
            </a:r>
            <a:endParaRPr lang="en-US" sz="1800" kern="0" dirty="0"/>
          </a:p>
          <a:p>
            <a:pPr marL="285750" indent="-285750">
              <a:spcAft>
                <a:spcPts val="0"/>
              </a:spcAft>
            </a:pPr>
            <a:r>
              <a:rPr lang="en-US" sz="1800" kern="0" dirty="0" smtClean="0"/>
              <a:t> Return and volatility vary based upon approach.  Highly customizable.</a:t>
            </a:r>
            <a:endParaRPr lang="en-US" sz="1800" kern="0" dirty="0"/>
          </a:p>
        </p:txBody>
      </p:sp>
    </p:spTree>
    <p:extLst>
      <p:ext uri="{BB962C8B-B14F-4D97-AF65-F5344CB8AC3E}">
        <p14:creationId xmlns:p14="http://schemas.microsoft.com/office/powerpoint/2010/main" val="18001893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indent="0">
              <a:buNone/>
            </a:pPr>
            <a:r>
              <a:rPr lang="en-US" sz="2800" b="1" u="sng" dirty="0" smtClean="0"/>
              <a:t>Strategies Currently Under Consideration</a:t>
            </a:r>
          </a:p>
          <a:p>
            <a:r>
              <a:rPr lang="en-US" sz="2600" dirty="0" smtClean="0"/>
              <a:t>Alternative Risk </a:t>
            </a:r>
            <a:r>
              <a:rPr lang="en-US" sz="2600" dirty="0" err="1" smtClean="0"/>
              <a:t>Premia</a:t>
            </a:r>
            <a:r>
              <a:rPr lang="en-US" sz="2600" dirty="0" smtClean="0"/>
              <a:t> </a:t>
            </a:r>
          </a:p>
          <a:p>
            <a:r>
              <a:rPr lang="en-US" sz="2600" dirty="0" smtClean="0"/>
              <a:t>Unconstrained/Absolute Return Fixed Income</a:t>
            </a:r>
          </a:p>
          <a:p>
            <a:r>
              <a:rPr lang="en-US" sz="2600" dirty="0" smtClean="0"/>
              <a:t>Global Tactical Asset Allocation (GTAA)</a:t>
            </a:r>
            <a:endParaRPr lang="en-US" sz="2600" dirty="0"/>
          </a:p>
        </p:txBody>
      </p:sp>
      <p:sp>
        <p:nvSpPr>
          <p:cNvPr id="3" name="Title 2"/>
          <p:cNvSpPr>
            <a:spLocks noGrp="1"/>
          </p:cNvSpPr>
          <p:nvPr>
            <p:ph type="title"/>
          </p:nvPr>
        </p:nvSpPr>
        <p:spPr/>
        <p:txBody>
          <a:bodyPr/>
          <a:lstStyle/>
          <a:p>
            <a:r>
              <a:rPr lang="en-US" dirty="0"/>
              <a:t>Portfolio Completion Strategies</a:t>
            </a:r>
          </a:p>
        </p:txBody>
      </p:sp>
    </p:spTree>
    <p:extLst>
      <p:ext uri="{BB962C8B-B14F-4D97-AF65-F5344CB8AC3E}">
        <p14:creationId xmlns:p14="http://schemas.microsoft.com/office/powerpoint/2010/main" val="37954146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1"/>
          <p:cNvSpPr>
            <a:spLocks noGrp="1" noChangeArrowheads="1"/>
          </p:cNvSpPr>
          <p:nvPr>
            <p:ph type="subTitle" idx="4294967295"/>
          </p:nvPr>
        </p:nvSpPr>
        <p:spPr>
          <a:xfrm>
            <a:off x="278259" y="2348880"/>
            <a:ext cx="8515350" cy="2016224"/>
          </a:xfrm>
        </p:spPr>
        <p:txBody>
          <a:bodyPr lIns="45720" tIns="45720" rIns="45720" bIns="45720"/>
          <a:lstStyle/>
          <a:p>
            <a:pPr indent="0" algn="ctr" eaLnBrk="1" hangingPunct="1">
              <a:buNone/>
            </a:pPr>
            <a:r>
              <a:rPr lang="en-US" sz="3200" b="1" i="1" dirty="0" smtClean="0">
                <a:effectLst>
                  <a:outerShdw blurRad="38100" dist="38100" dir="2700000" algn="tl">
                    <a:srgbClr val="000000">
                      <a:alpha val="43137"/>
                    </a:srgbClr>
                  </a:outerShdw>
                </a:effectLst>
              </a:rPr>
              <a:t>Portfolio Completion Strategies</a:t>
            </a:r>
          </a:p>
          <a:p>
            <a:pPr indent="0" algn="ctr" eaLnBrk="1" hangingPunct="1">
              <a:buNone/>
            </a:pPr>
            <a:r>
              <a:rPr lang="en-US" sz="3200" b="1" i="1" dirty="0" smtClean="0">
                <a:effectLst>
                  <a:outerShdw blurRad="38100" dist="38100" dir="2700000" algn="tl">
                    <a:srgbClr val="000000">
                      <a:alpha val="43137"/>
                    </a:srgbClr>
                  </a:outerShdw>
                </a:effectLst>
              </a:rPr>
              <a:t>An Introduction to Alternative Risk </a:t>
            </a:r>
            <a:r>
              <a:rPr lang="en-US" sz="3200" b="1" i="1" dirty="0" err="1" smtClean="0">
                <a:effectLst>
                  <a:outerShdw blurRad="38100" dist="38100" dir="2700000" algn="tl">
                    <a:srgbClr val="000000">
                      <a:alpha val="43137"/>
                    </a:srgbClr>
                  </a:outerShdw>
                </a:effectLst>
              </a:rPr>
              <a:t>Premia</a:t>
            </a:r>
            <a:r>
              <a:rPr lang="en-US" sz="3200" b="1" i="1" dirty="0" smtClean="0">
                <a:effectLst>
                  <a:outerShdw blurRad="38100" dist="38100" dir="2700000" algn="tl">
                    <a:srgbClr val="000000">
                      <a:alpha val="43137"/>
                    </a:srgbClr>
                  </a:outerShdw>
                </a:effectLst>
              </a:rPr>
              <a:t> </a:t>
            </a:r>
            <a:endParaRPr lang="en-US" sz="3200" b="1" i="1" u="sng" dirty="0" smtClean="0">
              <a:effectLst>
                <a:outerShdw blurRad="38100" dist="38100" dir="2700000" algn="tl">
                  <a:srgbClr val="000000">
                    <a:alpha val="43137"/>
                  </a:srgbClr>
                </a:outerShdw>
              </a:effectLst>
            </a:endParaRPr>
          </a:p>
        </p:txBody>
      </p:sp>
      <p:sp>
        <p:nvSpPr>
          <p:cNvPr id="3" name="TextBox 2"/>
          <p:cNvSpPr txBox="1"/>
          <p:nvPr/>
        </p:nvSpPr>
        <p:spPr>
          <a:xfrm>
            <a:off x="4283968" y="6525344"/>
            <a:ext cx="503932" cy="276999"/>
          </a:xfrm>
          <a:prstGeom prst="rect">
            <a:avLst/>
          </a:prstGeom>
          <a:solidFill>
            <a:schemeClr val="bg1"/>
          </a:solidFill>
          <a:ln>
            <a:solidFill>
              <a:schemeClr val="bg1"/>
            </a:solidFill>
          </a:ln>
        </p:spPr>
        <p:txBody>
          <a:bodyPr wrap="square" rtlCol="0">
            <a:spAutoFit/>
          </a:bodyPr>
          <a:lstStyle/>
          <a:p>
            <a:endParaRPr lang="en-US" dirty="0">
              <a:solidFill>
                <a:schemeClr val="bg1"/>
              </a:solidFill>
            </a:endParaRPr>
          </a:p>
        </p:txBody>
      </p:sp>
      <p:sp>
        <p:nvSpPr>
          <p:cNvPr id="4" name="Rectangle 3"/>
          <p:cNvSpPr/>
          <p:nvPr/>
        </p:nvSpPr>
        <p:spPr>
          <a:xfrm>
            <a:off x="0" y="6063679"/>
            <a:ext cx="7910194" cy="800219"/>
          </a:xfrm>
          <a:prstGeom prst="rect">
            <a:avLst/>
          </a:prstGeom>
          <a:solidFill>
            <a:schemeClr val="bg1"/>
          </a:solidFill>
        </p:spPr>
        <p:txBody>
          <a:bodyPr wrap="square">
            <a:spAutoFit/>
          </a:bodyPr>
          <a:lstStyle/>
          <a:p>
            <a:r>
              <a:rPr lang="en-US" sz="1800" b="1" i="1" dirty="0">
                <a:solidFill>
                  <a:srgbClr val="002060"/>
                </a:solidFill>
                <a:effectLst>
                  <a:outerShdw blurRad="38100" dist="38100" dir="2700000" algn="tl">
                    <a:srgbClr val="000000">
                      <a:alpha val="43137"/>
                    </a:srgbClr>
                  </a:outerShdw>
                </a:effectLst>
                <a:latin typeface="Calibri" pitchFamily="34" charset="0"/>
                <a:cs typeface="Calibri" pitchFamily="34" charset="0"/>
              </a:rPr>
              <a:t>Steven Grossman, Treasurer and Receiver General, Chair</a:t>
            </a:r>
          </a:p>
          <a:p>
            <a:r>
              <a:rPr lang="en-US" sz="1800" b="1" i="1" dirty="0">
                <a:solidFill>
                  <a:srgbClr val="002060"/>
                </a:solidFill>
                <a:effectLst>
                  <a:outerShdw blurRad="38100" dist="38100" dir="2700000" algn="tl">
                    <a:srgbClr val="000000">
                      <a:alpha val="43137"/>
                    </a:srgbClr>
                  </a:outerShdw>
                </a:effectLst>
                <a:latin typeface="Calibri" pitchFamily="34" charset="0"/>
                <a:cs typeface="Calibri" pitchFamily="34" charset="0"/>
              </a:rPr>
              <a:t>Michael G. Trotsky, CFA, Executive Director and Chief Investment </a:t>
            </a:r>
            <a:r>
              <a:rPr lang="en-US" sz="1800" b="1" i="1" dirty="0" smtClean="0">
                <a:solidFill>
                  <a:srgbClr val="002060"/>
                </a:solidFill>
                <a:effectLst>
                  <a:outerShdw blurRad="38100" dist="38100" dir="2700000" algn="tl">
                    <a:srgbClr val="000000">
                      <a:alpha val="43137"/>
                    </a:srgbClr>
                  </a:outerShdw>
                </a:effectLst>
                <a:latin typeface="Calibri" pitchFamily="34" charset="0"/>
                <a:cs typeface="Calibri" pitchFamily="34" charset="0"/>
              </a:rPr>
              <a:t>Officer</a:t>
            </a:r>
          </a:p>
          <a:p>
            <a:endParaRPr lang="en-US" sz="1000" b="1" i="1" dirty="0">
              <a:solidFill>
                <a:srgbClr val="002060"/>
              </a:solidFill>
              <a:effectLst>
                <a:outerShdw blurRad="38100" dist="38100" dir="2700000" algn="tl">
                  <a:srgbClr val="000000">
                    <a:alpha val="43137"/>
                  </a:srgbClr>
                </a:outerShdw>
              </a:effectLst>
              <a:latin typeface="Calibri" pitchFamily="34" charset="0"/>
              <a:cs typeface="Calibri" pitchFamily="34" charset="0"/>
            </a:endParaRPr>
          </a:p>
        </p:txBody>
      </p:sp>
      <p:pic>
        <p:nvPicPr>
          <p:cNvPr id="8" name="Picture 7" descr="Description: C:\Users\swong\Desktop\PRIM Logo.jpg"/>
          <p:cNvPicPr/>
          <p:nvPr/>
        </p:nvPicPr>
        <p:blipFill>
          <a:blip r:embed="rId3">
            <a:extLst>
              <a:ext uri="{28A0092B-C50C-407E-A947-70E740481C1C}">
                <a14:useLocalDpi xmlns:a14="http://schemas.microsoft.com/office/drawing/2010/main" val="0"/>
              </a:ext>
            </a:extLst>
          </a:blip>
          <a:srcRect/>
          <a:stretch>
            <a:fillRect/>
          </a:stretch>
        </p:blipFill>
        <p:spPr bwMode="auto">
          <a:xfrm>
            <a:off x="3297953" y="260648"/>
            <a:ext cx="2670921" cy="685800"/>
          </a:xfrm>
          <a:prstGeom prst="rect">
            <a:avLst/>
          </a:prstGeom>
          <a:noFill/>
          <a:ln>
            <a:noFill/>
          </a:ln>
        </p:spPr>
      </p:pic>
    </p:spTree>
    <p:extLst>
      <p:ext uri="{BB962C8B-B14F-4D97-AF65-F5344CB8AC3E}">
        <p14:creationId xmlns:p14="http://schemas.microsoft.com/office/powerpoint/2010/main" val="2370207569"/>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Terminology</a:t>
            </a:r>
          </a:p>
        </p:txBody>
      </p:sp>
      <p:sp>
        <p:nvSpPr>
          <p:cNvPr id="5" name="Content Placeholder 4"/>
          <p:cNvSpPr>
            <a:spLocks noGrp="1"/>
          </p:cNvSpPr>
          <p:nvPr>
            <p:ph idx="1"/>
          </p:nvPr>
        </p:nvSpPr>
        <p:spPr>
          <a:xfrm>
            <a:off x="323850" y="838200"/>
            <a:ext cx="8496300" cy="5327104"/>
          </a:xfrm>
        </p:spPr>
        <p:txBody>
          <a:bodyPr/>
          <a:lstStyle/>
          <a:p>
            <a:pPr marL="457200"/>
            <a:r>
              <a:rPr lang="en-US" sz="1800" dirty="0" smtClean="0"/>
              <a:t>There isn’t a universally accepted name for the strategy we are discussing</a:t>
            </a:r>
          </a:p>
          <a:p>
            <a:pPr marL="457200"/>
            <a:r>
              <a:rPr lang="en-US" sz="1800" dirty="0" smtClean="0"/>
              <a:t>Many terms are interrelated, but slightly different</a:t>
            </a:r>
          </a:p>
          <a:p>
            <a:pPr lvl="1"/>
            <a:r>
              <a:rPr lang="en-US" sz="1800" dirty="0" smtClean="0"/>
              <a:t>Alternative beta, exotic beta</a:t>
            </a:r>
          </a:p>
          <a:p>
            <a:pPr lvl="2"/>
            <a:r>
              <a:rPr lang="en-US" sz="1800" dirty="0" smtClean="0"/>
              <a:t>Defined in the same way that traditional beta is defined</a:t>
            </a:r>
          </a:p>
          <a:p>
            <a:pPr lvl="2"/>
            <a:r>
              <a:rPr lang="en-US" sz="1800" dirty="0" smtClean="0"/>
              <a:t>But instead of measuring exposure to traditional asset class markets, alternative/exotic beta measures exposure to commonly known long/short trading strategies </a:t>
            </a:r>
          </a:p>
          <a:p>
            <a:pPr lvl="2"/>
            <a:r>
              <a:rPr lang="en-US" sz="1800" dirty="0" smtClean="0"/>
              <a:t>Examples include carry, momentum, etc.</a:t>
            </a:r>
          </a:p>
          <a:p>
            <a:pPr lvl="1"/>
            <a:r>
              <a:rPr lang="en-US" sz="1800" dirty="0" smtClean="0"/>
              <a:t>Alternative risk premium, </a:t>
            </a:r>
            <a:r>
              <a:rPr lang="en-US" sz="1800" dirty="0"/>
              <a:t>style premium, factor premium</a:t>
            </a:r>
            <a:endParaRPr lang="en-US" sz="1800" dirty="0" smtClean="0"/>
          </a:p>
          <a:p>
            <a:pPr lvl="2"/>
            <a:r>
              <a:rPr lang="en-US" sz="1800" dirty="0" smtClean="0"/>
              <a:t>The positive expected return associated with the beta exposures</a:t>
            </a:r>
          </a:p>
          <a:p>
            <a:pPr marL="457200"/>
            <a:r>
              <a:rPr lang="en-US" sz="1800" dirty="0" smtClean="0"/>
              <a:t>We prefer the term “Alternative Risk </a:t>
            </a:r>
            <a:r>
              <a:rPr lang="en-US" sz="1800" dirty="0" err="1" smtClean="0"/>
              <a:t>Premia</a:t>
            </a:r>
            <a:r>
              <a:rPr lang="en-US" sz="1800" dirty="0" smtClean="0"/>
              <a:t>” because it implies a positive expected return, which is an important requirement</a:t>
            </a:r>
          </a:p>
          <a:p>
            <a:pPr marL="457200"/>
            <a:r>
              <a:rPr lang="en-US" sz="1800" dirty="0" smtClean="0"/>
              <a:t>These terms are often used interchangeably</a:t>
            </a:r>
          </a:p>
          <a:p>
            <a:pPr lvl="1"/>
            <a:endParaRPr lang="en-US" sz="1800" dirty="0" smtClean="0"/>
          </a:p>
        </p:txBody>
      </p:sp>
    </p:spTree>
    <p:extLst>
      <p:ext uri="{BB962C8B-B14F-4D97-AF65-F5344CB8AC3E}">
        <p14:creationId xmlns:p14="http://schemas.microsoft.com/office/powerpoint/2010/main" val="32438917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Separation between alpha and </a:t>
            </a:r>
            <a:r>
              <a:rPr lang="en-US" dirty="0" smtClean="0"/>
              <a:t>beta</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41452330"/>
              </p:ext>
            </p:extLst>
          </p:nvPr>
        </p:nvGraphicFramePr>
        <p:xfrm>
          <a:off x="323528" y="1484784"/>
          <a:ext cx="8496300" cy="20162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24" name="Group 23"/>
          <p:cNvGrpSpPr/>
          <p:nvPr/>
        </p:nvGrpSpPr>
        <p:grpSpPr>
          <a:xfrm>
            <a:off x="922446" y="1718768"/>
            <a:ext cx="6313850" cy="198064"/>
            <a:chOff x="1012788" y="3608936"/>
            <a:chExt cx="6025818" cy="1512000"/>
          </a:xfrm>
        </p:grpSpPr>
        <p:grpSp>
          <p:nvGrpSpPr>
            <p:cNvPr id="6" name="Group 5"/>
            <p:cNvGrpSpPr/>
            <p:nvPr/>
          </p:nvGrpSpPr>
          <p:grpSpPr>
            <a:xfrm>
              <a:off x="6177775" y="3608936"/>
              <a:ext cx="860831" cy="1512000"/>
              <a:chOff x="5846387" y="756167"/>
              <a:chExt cx="860831" cy="1512000"/>
            </a:xfrm>
          </p:grpSpPr>
          <p:sp>
            <p:nvSpPr>
              <p:cNvPr id="22" name="Rectangle 21"/>
              <p:cNvSpPr/>
              <p:nvPr/>
            </p:nvSpPr>
            <p:spPr>
              <a:xfrm>
                <a:off x="5846387" y="756167"/>
                <a:ext cx="860831" cy="151200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3" name="Rectangle 22"/>
              <p:cNvSpPr/>
              <p:nvPr/>
            </p:nvSpPr>
            <p:spPr>
              <a:xfrm>
                <a:off x="5846387" y="756167"/>
                <a:ext cx="860831" cy="151200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121920" rIns="0" bIns="121920" numCol="1" spcCol="1270" anchor="ctr" anchorCtr="0">
                <a:noAutofit/>
              </a:bodyPr>
              <a:lstStyle/>
              <a:p>
                <a:pPr lvl="0" algn="ctr" defTabSz="533400">
                  <a:lnSpc>
                    <a:spcPct val="90000"/>
                  </a:lnSpc>
                  <a:spcBef>
                    <a:spcPct val="0"/>
                  </a:spcBef>
                  <a:spcAft>
                    <a:spcPct val="35000"/>
                  </a:spcAft>
                </a:pPr>
                <a:r>
                  <a:rPr lang="en-US" sz="1200" b="1" kern="1200" dirty="0" smtClean="0"/>
                  <a:t>……</a:t>
                </a:r>
                <a:endParaRPr lang="en-US" sz="1200" b="1" kern="1200" dirty="0"/>
              </a:p>
            </p:txBody>
          </p:sp>
        </p:grpSp>
        <p:grpSp>
          <p:nvGrpSpPr>
            <p:cNvPr id="7" name="Group 6"/>
            <p:cNvGrpSpPr/>
            <p:nvPr/>
          </p:nvGrpSpPr>
          <p:grpSpPr>
            <a:xfrm>
              <a:off x="5144777" y="3608936"/>
              <a:ext cx="860831" cy="1512000"/>
              <a:chOff x="4813389" y="756167"/>
              <a:chExt cx="860831" cy="1512000"/>
            </a:xfrm>
          </p:grpSpPr>
          <p:sp>
            <p:nvSpPr>
              <p:cNvPr id="20" name="Rectangle 19"/>
              <p:cNvSpPr/>
              <p:nvPr/>
            </p:nvSpPr>
            <p:spPr>
              <a:xfrm>
                <a:off x="4813389" y="756167"/>
                <a:ext cx="860831" cy="151200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1" name="Rectangle 20"/>
              <p:cNvSpPr/>
              <p:nvPr/>
            </p:nvSpPr>
            <p:spPr>
              <a:xfrm>
                <a:off x="4813389" y="756167"/>
                <a:ext cx="860831" cy="151200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121920" rIns="0" bIns="121920" numCol="1" spcCol="1270" anchor="ctr" anchorCtr="0">
                <a:noAutofit/>
              </a:bodyPr>
              <a:lstStyle/>
              <a:p>
                <a:pPr lvl="0" algn="ctr" defTabSz="533400">
                  <a:lnSpc>
                    <a:spcPct val="90000"/>
                  </a:lnSpc>
                  <a:spcBef>
                    <a:spcPct val="0"/>
                  </a:spcBef>
                  <a:spcAft>
                    <a:spcPct val="35000"/>
                  </a:spcAft>
                </a:pPr>
                <a:r>
                  <a:rPr lang="en-US" sz="1200" b="1" kern="1200" dirty="0" smtClean="0"/>
                  <a:t>1998</a:t>
                </a:r>
                <a:endParaRPr lang="en-US" sz="1200" b="1" kern="1200" dirty="0"/>
              </a:p>
            </p:txBody>
          </p:sp>
        </p:grpSp>
        <p:grpSp>
          <p:nvGrpSpPr>
            <p:cNvPr id="8" name="Group 7"/>
            <p:cNvGrpSpPr/>
            <p:nvPr/>
          </p:nvGrpSpPr>
          <p:grpSpPr>
            <a:xfrm>
              <a:off x="4111780" y="3608936"/>
              <a:ext cx="860831" cy="1512000"/>
              <a:chOff x="3780392" y="756167"/>
              <a:chExt cx="860831" cy="1512000"/>
            </a:xfrm>
          </p:grpSpPr>
          <p:sp>
            <p:nvSpPr>
              <p:cNvPr id="18" name="Rectangle 17"/>
              <p:cNvSpPr/>
              <p:nvPr/>
            </p:nvSpPr>
            <p:spPr>
              <a:xfrm>
                <a:off x="3780392" y="756167"/>
                <a:ext cx="860831" cy="151200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9" name="Rectangle 18"/>
              <p:cNvSpPr/>
              <p:nvPr/>
            </p:nvSpPr>
            <p:spPr>
              <a:xfrm>
                <a:off x="3780392" y="756167"/>
                <a:ext cx="860831" cy="151200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121920" rIns="0" bIns="121920" numCol="1" spcCol="1270" anchor="ctr" anchorCtr="0">
                <a:noAutofit/>
              </a:bodyPr>
              <a:lstStyle/>
              <a:p>
                <a:pPr lvl="0" algn="ctr" defTabSz="533400">
                  <a:lnSpc>
                    <a:spcPct val="90000"/>
                  </a:lnSpc>
                  <a:spcBef>
                    <a:spcPct val="0"/>
                  </a:spcBef>
                  <a:spcAft>
                    <a:spcPct val="35000"/>
                  </a:spcAft>
                </a:pPr>
                <a:r>
                  <a:rPr lang="en-US" sz="1200" b="1" kern="1200" dirty="0" smtClean="0"/>
                  <a:t>1993</a:t>
                </a:r>
                <a:endParaRPr lang="en-US" sz="1200" b="1" kern="1200" dirty="0"/>
              </a:p>
            </p:txBody>
          </p:sp>
        </p:grpSp>
        <p:grpSp>
          <p:nvGrpSpPr>
            <p:cNvPr id="9" name="Group 8"/>
            <p:cNvGrpSpPr/>
            <p:nvPr/>
          </p:nvGrpSpPr>
          <p:grpSpPr>
            <a:xfrm>
              <a:off x="3078783" y="3608936"/>
              <a:ext cx="860831" cy="1512000"/>
              <a:chOff x="2747395" y="756167"/>
              <a:chExt cx="860831" cy="1512000"/>
            </a:xfrm>
          </p:grpSpPr>
          <p:sp>
            <p:nvSpPr>
              <p:cNvPr id="16" name="Rectangle 15"/>
              <p:cNvSpPr/>
              <p:nvPr/>
            </p:nvSpPr>
            <p:spPr>
              <a:xfrm>
                <a:off x="2747395" y="756167"/>
                <a:ext cx="860831" cy="151200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7" name="Rectangle 16"/>
              <p:cNvSpPr/>
              <p:nvPr/>
            </p:nvSpPr>
            <p:spPr>
              <a:xfrm>
                <a:off x="2747395" y="756167"/>
                <a:ext cx="860831" cy="151200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121920" rIns="0" bIns="121920" numCol="1" spcCol="1270" anchor="ctr" anchorCtr="0">
                <a:noAutofit/>
              </a:bodyPr>
              <a:lstStyle/>
              <a:p>
                <a:pPr lvl="0" algn="ctr" defTabSz="533400">
                  <a:lnSpc>
                    <a:spcPct val="90000"/>
                  </a:lnSpc>
                  <a:spcBef>
                    <a:spcPct val="0"/>
                  </a:spcBef>
                  <a:spcAft>
                    <a:spcPct val="35000"/>
                  </a:spcAft>
                </a:pPr>
                <a:r>
                  <a:rPr lang="en-US" sz="1200" b="1" kern="1200" dirty="0" smtClean="0"/>
                  <a:t>1975</a:t>
                </a:r>
                <a:endParaRPr lang="en-US" sz="1200" b="1" kern="1200" dirty="0"/>
              </a:p>
            </p:txBody>
          </p:sp>
        </p:grpSp>
        <p:grpSp>
          <p:nvGrpSpPr>
            <p:cNvPr id="10" name="Group 9"/>
            <p:cNvGrpSpPr/>
            <p:nvPr/>
          </p:nvGrpSpPr>
          <p:grpSpPr>
            <a:xfrm>
              <a:off x="2045785" y="3608936"/>
              <a:ext cx="860831" cy="1512000"/>
              <a:chOff x="1714397" y="756167"/>
              <a:chExt cx="860831" cy="1512000"/>
            </a:xfrm>
          </p:grpSpPr>
          <p:sp>
            <p:nvSpPr>
              <p:cNvPr id="14" name="Rectangle 13"/>
              <p:cNvSpPr/>
              <p:nvPr/>
            </p:nvSpPr>
            <p:spPr>
              <a:xfrm>
                <a:off x="1714397" y="756167"/>
                <a:ext cx="860831" cy="151200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5" name="Rectangle 14"/>
              <p:cNvSpPr/>
              <p:nvPr/>
            </p:nvSpPr>
            <p:spPr>
              <a:xfrm>
                <a:off x="1714397" y="756167"/>
                <a:ext cx="860831" cy="151200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121920" rIns="0" bIns="121920" numCol="1" spcCol="1270" anchor="ctr" anchorCtr="0">
                <a:noAutofit/>
              </a:bodyPr>
              <a:lstStyle/>
              <a:p>
                <a:pPr lvl="0" algn="ctr" defTabSz="533400">
                  <a:lnSpc>
                    <a:spcPct val="90000"/>
                  </a:lnSpc>
                  <a:spcBef>
                    <a:spcPct val="0"/>
                  </a:spcBef>
                  <a:spcAft>
                    <a:spcPct val="35000"/>
                  </a:spcAft>
                </a:pPr>
                <a:r>
                  <a:rPr lang="en-US" sz="1200" b="1" kern="1200" dirty="0" smtClean="0"/>
                  <a:t>1957</a:t>
                </a:r>
                <a:endParaRPr lang="en-US" sz="1200" b="1" kern="1200" dirty="0"/>
              </a:p>
            </p:txBody>
          </p:sp>
        </p:grpSp>
        <p:grpSp>
          <p:nvGrpSpPr>
            <p:cNvPr id="11" name="Group 10"/>
            <p:cNvGrpSpPr/>
            <p:nvPr/>
          </p:nvGrpSpPr>
          <p:grpSpPr>
            <a:xfrm>
              <a:off x="1012788" y="3608936"/>
              <a:ext cx="860831" cy="1512000"/>
              <a:chOff x="681400" y="756167"/>
              <a:chExt cx="860831" cy="1512000"/>
            </a:xfrm>
          </p:grpSpPr>
          <p:sp>
            <p:nvSpPr>
              <p:cNvPr id="12" name="Rectangle 11"/>
              <p:cNvSpPr/>
              <p:nvPr/>
            </p:nvSpPr>
            <p:spPr>
              <a:xfrm>
                <a:off x="681400" y="756167"/>
                <a:ext cx="860831" cy="151200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3" name="Rectangle 12"/>
              <p:cNvSpPr/>
              <p:nvPr/>
            </p:nvSpPr>
            <p:spPr>
              <a:xfrm>
                <a:off x="681400" y="756167"/>
                <a:ext cx="860831" cy="151200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121920" rIns="0" bIns="121920" numCol="1" spcCol="1270" anchor="ctr" anchorCtr="0">
                <a:noAutofit/>
              </a:bodyPr>
              <a:lstStyle/>
              <a:p>
                <a:pPr lvl="0" algn="ctr" defTabSz="533400">
                  <a:lnSpc>
                    <a:spcPct val="90000"/>
                  </a:lnSpc>
                  <a:spcBef>
                    <a:spcPct val="0"/>
                  </a:spcBef>
                  <a:spcAft>
                    <a:spcPct val="35000"/>
                  </a:spcAft>
                </a:pPr>
                <a:r>
                  <a:rPr lang="en-US" sz="1200" b="1" kern="1200" dirty="0" smtClean="0"/>
                  <a:t>1896</a:t>
                </a:r>
                <a:endParaRPr lang="en-US" sz="1200" b="1" kern="1200" dirty="0"/>
              </a:p>
            </p:txBody>
          </p:sp>
        </p:grpSp>
      </p:grpSp>
      <p:sp>
        <p:nvSpPr>
          <p:cNvPr id="25" name="TextBox 24"/>
          <p:cNvSpPr txBox="1"/>
          <p:nvPr/>
        </p:nvSpPr>
        <p:spPr>
          <a:xfrm>
            <a:off x="312256" y="1052736"/>
            <a:ext cx="3024336" cy="338554"/>
          </a:xfrm>
          <a:prstGeom prst="rect">
            <a:avLst/>
          </a:prstGeom>
          <a:noFill/>
        </p:spPr>
        <p:txBody>
          <a:bodyPr wrap="square" rtlCol="0">
            <a:spAutoFit/>
          </a:bodyPr>
          <a:lstStyle/>
          <a:p>
            <a:r>
              <a:rPr lang="en-US" sz="1600" b="1" dirty="0" smtClean="0"/>
              <a:t>An illustrative chart</a:t>
            </a:r>
          </a:p>
        </p:txBody>
      </p:sp>
      <p:sp>
        <p:nvSpPr>
          <p:cNvPr id="27" name="TextBox 26"/>
          <p:cNvSpPr txBox="1"/>
          <p:nvPr/>
        </p:nvSpPr>
        <p:spPr>
          <a:xfrm>
            <a:off x="312256" y="5754378"/>
            <a:ext cx="2853666" cy="276999"/>
          </a:xfrm>
          <a:prstGeom prst="rect">
            <a:avLst/>
          </a:prstGeom>
          <a:noFill/>
        </p:spPr>
        <p:txBody>
          <a:bodyPr wrap="none" rtlCol="0">
            <a:spAutoFit/>
          </a:bodyPr>
          <a:lstStyle/>
          <a:p>
            <a:r>
              <a:rPr lang="en-US" dirty="0" smtClean="0"/>
              <a:t>Source: JP Morgan Asset Management</a:t>
            </a:r>
            <a:endParaRPr lang="en-US" dirty="0"/>
          </a:p>
        </p:txBody>
      </p:sp>
      <p:grpSp>
        <p:nvGrpSpPr>
          <p:cNvPr id="29" name="Group 28"/>
          <p:cNvGrpSpPr/>
          <p:nvPr/>
        </p:nvGrpSpPr>
        <p:grpSpPr>
          <a:xfrm>
            <a:off x="1475657" y="3212976"/>
            <a:ext cx="849052" cy="2239109"/>
            <a:chOff x="1055035" y="3429000"/>
            <a:chExt cx="637599" cy="1728192"/>
          </a:xfrm>
        </p:grpSpPr>
        <p:sp>
          <p:nvSpPr>
            <p:cNvPr id="26" name="Rectangle 25"/>
            <p:cNvSpPr/>
            <p:nvPr/>
          </p:nvSpPr>
          <p:spPr bwMode="auto">
            <a:xfrm>
              <a:off x="1055035" y="3429000"/>
              <a:ext cx="636800" cy="1728192"/>
            </a:xfrm>
            <a:prstGeom prst="rect">
              <a:avLst/>
            </a:prstGeom>
            <a:solidFill>
              <a:srgbClr val="92D050"/>
            </a:solidFill>
            <a:ln w="6350" cap="flat" cmpd="sng" algn="ctr">
              <a:no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charset="0"/>
              </a:endParaRPr>
            </a:p>
          </p:txBody>
        </p:sp>
        <p:sp>
          <p:nvSpPr>
            <p:cNvPr id="28" name="Rectangle 27"/>
            <p:cNvSpPr/>
            <p:nvPr/>
          </p:nvSpPr>
          <p:spPr bwMode="auto">
            <a:xfrm>
              <a:off x="1055834" y="3429000"/>
              <a:ext cx="636800" cy="1728192"/>
            </a:xfrm>
            <a:prstGeom prst="rect">
              <a:avLst/>
            </a:prstGeom>
            <a:solidFill>
              <a:schemeClr val="accent1"/>
            </a:solidFill>
            <a:ln w="6350" cap="flat" cmpd="sng" algn="ctr">
              <a:no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l-GR" sz="4800" b="0" i="0" u="none" strike="noStrike" cap="none" normalizeH="0" baseline="0" dirty="0" smtClean="0">
                  <a:ln>
                    <a:noFill/>
                  </a:ln>
                  <a:solidFill>
                    <a:schemeClr val="tx1"/>
                  </a:solidFill>
                  <a:effectLst/>
                  <a:latin typeface="Arial" charset="0"/>
                </a:rPr>
                <a:t>α</a:t>
              </a:r>
              <a:endParaRPr kumimoji="0" lang="en-US" sz="4800" b="0" i="0" u="none" strike="noStrike" cap="none" normalizeH="0" baseline="0" dirty="0" smtClean="0">
                <a:ln>
                  <a:noFill/>
                </a:ln>
                <a:solidFill>
                  <a:schemeClr val="tx1"/>
                </a:solidFill>
                <a:effectLst/>
                <a:latin typeface="Arial" charset="0"/>
              </a:endParaRPr>
            </a:p>
          </p:txBody>
        </p:sp>
      </p:grpSp>
      <p:grpSp>
        <p:nvGrpSpPr>
          <p:cNvPr id="30" name="Group 29"/>
          <p:cNvGrpSpPr/>
          <p:nvPr/>
        </p:nvGrpSpPr>
        <p:grpSpPr>
          <a:xfrm>
            <a:off x="3198784" y="3236592"/>
            <a:ext cx="869160" cy="2239107"/>
            <a:chOff x="1055035" y="3429000"/>
            <a:chExt cx="637599" cy="1728190"/>
          </a:xfrm>
        </p:grpSpPr>
        <p:sp>
          <p:nvSpPr>
            <p:cNvPr id="31" name="Rectangle 30"/>
            <p:cNvSpPr/>
            <p:nvPr/>
          </p:nvSpPr>
          <p:spPr bwMode="auto">
            <a:xfrm>
              <a:off x="1055035" y="4188855"/>
              <a:ext cx="636800" cy="968335"/>
            </a:xfrm>
            <a:prstGeom prst="rect">
              <a:avLst/>
            </a:prstGeom>
            <a:solidFill>
              <a:schemeClr val="bg1">
                <a:lumMod val="65000"/>
              </a:schemeClr>
            </a:solidFill>
            <a:ln w="6350" cap="flat" cmpd="sng" algn="ctr">
              <a:no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3200" dirty="0"/>
                <a:t>β</a:t>
              </a:r>
              <a:endParaRPr kumimoji="0" lang="en-US" sz="3200" b="0" i="0" u="none" strike="noStrike" cap="none" normalizeH="0" baseline="0" dirty="0" smtClean="0">
                <a:ln>
                  <a:noFill/>
                </a:ln>
                <a:solidFill>
                  <a:schemeClr val="tx1"/>
                </a:solidFill>
                <a:effectLst/>
              </a:endParaRPr>
            </a:p>
          </p:txBody>
        </p:sp>
        <p:sp>
          <p:nvSpPr>
            <p:cNvPr id="32" name="Rectangle 31"/>
            <p:cNvSpPr/>
            <p:nvPr/>
          </p:nvSpPr>
          <p:spPr bwMode="auto">
            <a:xfrm>
              <a:off x="1055834" y="3429000"/>
              <a:ext cx="636800" cy="759855"/>
            </a:xfrm>
            <a:prstGeom prst="rect">
              <a:avLst/>
            </a:prstGeom>
            <a:solidFill>
              <a:schemeClr val="accent1"/>
            </a:solidFill>
            <a:ln w="6350" cap="flat" cmpd="sng" algn="ctr">
              <a:no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a:r>
                <a:rPr lang="el-GR" sz="3200" dirty="0" smtClean="0"/>
                <a:t>α</a:t>
              </a:r>
              <a:endParaRPr lang="en-US" sz="3200" dirty="0"/>
            </a:p>
          </p:txBody>
        </p:sp>
      </p:grpSp>
      <p:grpSp>
        <p:nvGrpSpPr>
          <p:cNvPr id="43" name="Group 42"/>
          <p:cNvGrpSpPr/>
          <p:nvPr/>
        </p:nvGrpSpPr>
        <p:grpSpPr>
          <a:xfrm>
            <a:off x="4324058" y="3242293"/>
            <a:ext cx="824006" cy="2239110"/>
            <a:chOff x="1055035" y="3428999"/>
            <a:chExt cx="637599" cy="1728193"/>
          </a:xfrm>
        </p:grpSpPr>
        <p:sp>
          <p:nvSpPr>
            <p:cNvPr id="44" name="Rectangle 43"/>
            <p:cNvSpPr/>
            <p:nvPr/>
          </p:nvSpPr>
          <p:spPr bwMode="auto">
            <a:xfrm>
              <a:off x="1055035" y="4036254"/>
              <a:ext cx="636800" cy="1120938"/>
            </a:xfrm>
            <a:prstGeom prst="rect">
              <a:avLst/>
            </a:prstGeom>
            <a:solidFill>
              <a:schemeClr val="bg1">
                <a:lumMod val="65000"/>
              </a:schemeClr>
            </a:solidFill>
            <a:ln w="6350" cap="flat" cmpd="sng" algn="ctr">
              <a:no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a:r>
                <a:rPr lang="en-US" sz="2000" dirty="0" smtClean="0"/>
                <a:t>β</a:t>
              </a:r>
            </a:p>
            <a:p>
              <a:pPr marL="0" marR="0" indent="0" defTabSz="914400" rtl="0" eaLnBrk="1" fontAlgn="base" latinLnBrk="0" hangingPunct="1">
                <a:lnSpc>
                  <a:spcPct val="100000"/>
                </a:lnSpc>
                <a:spcBef>
                  <a:spcPct val="0"/>
                </a:spcBef>
                <a:spcAft>
                  <a:spcPct val="0"/>
                </a:spcAft>
                <a:buClrTx/>
                <a:buSzTx/>
                <a:buFontTx/>
                <a:buNone/>
                <a:tabLst/>
              </a:pPr>
              <a:r>
                <a:rPr lang="en-US" sz="2000" dirty="0" smtClean="0"/>
                <a:t>β</a:t>
              </a:r>
              <a:r>
                <a:rPr lang="en-US" sz="700" dirty="0" smtClean="0"/>
                <a:t>Value</a:t>
              </a:r>
            </a:p>
            <a:p>
              <a:r>
                <a:rPr lang="en-US" sz="2000" dirty="0" smtClean="0"/>
                <a:t>β</a:t>
              </a:r>
              <a:r>
                <a:rPr lang="en-US" sz="700" dirty="0" smtClean="0"/>
                <a:t>Small Cap</a:t>
              </a:r>
              <a:endParaRPr lang="en-US" sz="700" dirty="0"/>
            </a:p>
          </p:txBody>
        </p:sp>
        <p:sp>
          <p:nvSpPr>
            <p:cNvPr id="45" name="Rectangle 44"/>
            <p:cNvSpPr/>
            <p:nvPr/>
          </p:nvSpPr>
          <p:spPr bwMode="auto">
            <a:xfrm>
              <a:off x="1055834" y="3428999"/>
              <a:ext cx="636800" cy="607254"/>
            </a:xfrm>
            <a:prstGeom prst="rect">
              <a:avLst/>
            </a:prstGeom>
            <a:solidFill>
              <a:schemeClr val="accent1"/>
            </a:solidFill>
            <a:ln w="6350" cap="flat" cmpd="sng" algn="ctr">
              <a:no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a:r>
                <a:rPr lang="el-GR" sz="3200" dirty="0" smtClean="0"/>
                <a:t>α</a:t>
              </a:r>
              <a:endParaRPr lang="en-US" sz="3200" dirty="0"/>
            </a:p>
          </p:txBody>
        </p:sp>
      </p:grpSp>
      <p:grpSp>
        <p:nvGrpSpPr>
          <p:cNvPr id="52" name="Group 51"/>
          <p:cNvGrpSpPr/>
          <p:nvPr/>
        </p:nvGrpSpPr>
        <p:grpSpPr>
          <a:xfrm>
            <a:off x="5404178" y="3242295"/>
            <a:ext cx="824006" cy="2239109"/>
            <a:chOff x="1055035" y="3429000"/>
            <a:chExt cx="637599" cy="1728192"/>
          </a:xfrm>
        </p:grpSpPr>
        <p:sp>
          <p:nvSpPr>
            <p:cNvPr id="53" name="Rectangle 52"/>
            <p:cNvSpPr/>
            <p:nvPr/>
          </p:nvSpPr>
          <p:spPr bwMode="auto">
            <a:xfrm>
              <a:off x="1055035" y="3906020"/>
              <a:ext cx="636800" cy="1251172"/>
            </a:xfrm>
            <a:prstGeom prst="rect">
              <a:avLst/>
            </a:prstGeom>
            <a:solidFill>
              <a:schemeClr val="bg1">
                <a:lumMod val="65000"/>
              </a:schemeClr>
            </a:solidFill>
            <a:ln w="6350" cap="flat" cmpd="sng" algn="ctr">
              <a:no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a:r>
                <a:rPr lang="en-US" sz="2000" dirty="0" smtClean="0"/>
                <a:t>β</a:t>
              </a:r>
            </a:p>
            <a:p>
              <a:pPr marL="0" marR="0" indent="0" defTabSz="914400" rtl="0" eaLnBrk="1" fontAlgn="base" latinLnBrk="0" hangingPunct="1">
                <a:lnSpc>
                  <a:spcPct val="100000"/>
                </a:lnSpc>
                <a:spcBef>
                  <a:spcPct val="0"/>
                </a:spcBef>
                <a:spcAft>
                  <a:spcPct val="0"/>
                </a:spcAft>
                <a:buClrTx/>
                <a:buSzTx/>
                <a:buFontTx/>
                <a:buNone/>
                <a:tabLst/>
              </a:pPr>
              <a:r>
                <a:rPr lang="en-US" sz="2000" dirty="0" smtClean="0"/>
                <a:t>β</a:t>
              </a:r>
              <a:r>
                <a:rPr lang="en-US" sz="700" dirty="0" smtClean="0"/>
                <a:t>Value</a:t>
              </a:r>
            </a:p>
            <a:p>
              <a:r>
                <a:rPr lang="en-US" sz="2000" dirty="0" smtClean="0"/>
                <a:t>β</a:t>
              </a:r>
              <a:r>
                <a:rPr lang="en-US" sz="700" dirty="0" smtClean="0"/>
                <a:t>Small Cap</a:t>
              </a:r>
            </a:p>
            <a:p>
              <a:r>
                <a:rPr lang="en-US" sz="2000" dirty="0" smtClean="0"/>
                <a:t>β</a:t>
              </a:r>
              <a:r>
                <a:rPr lang="en-US" sz="700" dirty="0" smtClean="0"/>
                <a:t>Momentum</a:t>
              </a:r>
              <a:endParaRPr lang="en-US" sz="700" dirty="0"/>
            </a:p>
            <a:p>
              <a:r>
                <a:rPr lang="en-US" sz="2000" dirty="0" smtClean="0"/>
                <a:t>β</a:t>
              </a:r>
              <a:r>
                <a:rPr lang="en-US" sz="700" dirty="0" smtClean="0"/>
                <a:t>Min Volatility</a:t>
              </a:r>
              <a:endParaRPr lang="en-US" sz="700" dirty="0"/>
            </a:p>
            <a:p>
              <a:pPr algn="ctr"/>
              <a:endParaRPr lang="en-US" sz="700" dirty="0"/>
            </a:p>
          </p:txBody>
        </p:sp>
        <p:sp>
          <p:nvSpPr>
            <p:cNvPr id="54" name="Rectangle 53"/>
            <p:cNvSpPr/>
            <p:nvPr/>
          </p:nvSpPr>
          <p:spPr bwMode="auto">
            <a:xfrm>
              <a:off x="1055834" y="3429000"/>
              <a:ext cx="636800" cy="477019"/>
            </a:xfrm>
            <a:prstGeom prst="rect">
              <a:avLst/>
            </a:prstGeom>
            <a:solidFill>
              <a:schemeClr val="accent1"/>
            </a:solidFill>
            <a:ln w="6350" cap="flat" cmpd="sng" algn="ctr">
              <a:no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a:r>
                <a:rPr lang="el-GR" sz="3200" dirty="0" smtClean="0"/>
                <a:t>α</a:t>
              </a:r>
              <a:endParaRPr lang="en-US" sz="3200" dirty="0"/>
            </a:p>
          </p:txBody>
        </p:sp>
      </p:grpSp>
      <p:grpSp>
        <p:nvGrpSpPr>
          <p:cNvPr id="55" name="Group 54"/>
          <p:cNvGrpSpPr/>
          <p:nvPr/>
        </p:nvGrpSpPr>
        <p:grpSpPr>
          <a:xfrm>
            <a:off x="6444208" y="3242299"/>
            <a:ext cx="824006" cy="2239106"/>
            <a:chOff x="1055035" y="3429001"/>
            <a:chExt cx="637599" cy="1728189"/>
          </a:xfrm>
        </p:grpSpPr>
        <p:sp>
          <p:nvSpPr>
            <p:cNvPr id="56" name="Rectangle 55"/>
            <p:cNvSpPr/>
            <p:nvPr/>
          </p:nvSpPr>
          <p:spPr bwMode="auto">
            <a:xfrm>
              <a:off x="1055035" y="3751484"/>
              <a:ext cx="636800" cy="1405706"/>
            </a:xfrm>
            <a:prstGeom prst="rect">
              <a:avLst/>
            </a:prstGeom>
            <a:solidFill>
              <a:schemeClr val="bg1">
                <a:lumMod val="65000"/>
              </a:schemeClr>
            </a:solidFill>
            <a:ln w="6350" cap="flat" cmpd="sng" algn="ctr">
              <a:no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a:r>
                <a:rPr lang="en-US" sz="2000" dirty="0"/>
                <a:t>β</a:t>
              </a:r>
            </a:p>
            <a:p>
              <a:r>
                <a:rPr lang="en-US" sz="2000" dirty="0" smtClean="0"/>
                <a:t>β</a:t>
              </a:r>
              <a:r>
                <a:rPr lang="en-US" sz="700" dirty="0" smtClean="0"/>
                <a:t>Equity Value</a:t>
              </a:r>
              <a:endParaRPr lang="en-US" sz="700" dirty="0"/>
            </a:p>
            <a:p>
              <a:r>
                <a:rPr lang="en-US" sz="2000" dirty="0" smtClean="0"/>
                <a:t>β</a:t>
              </a:r>
              <a:r>
                <a:rPr lang="en-US" sz="700" dirty="0" smtClean="0"/>
                <a:t>FX </a:t>
              </a:r>
              <a:r>
                <a:rPr lang="en-US" sz="700" dirty="0"/>
                <a:t>Value</a:t>
              </a:r>
            </a:p>
            <a:p>
              <a:r>
                <a:rPr lang="en-US" sz="2000" dirty="0" smtClean="0"/>
                <a:t>β</a:t>
              </a:r>
              <a:r>
                <a:rPr lang="en-US" sz="700" dirty="0" smtClean="0"/>
                <a:t>FI Value</a:t>
              </a:r>
              <a:endParaRPr lang="en-US" sz="700" dirty="0"/>
            </a:p>
            <a:p>
              <a:r>
                <a:rPr lang="en-US" sz="2000" dirty="0" smtClean="0"/>
                <a:t>β</a:t>
              </a:r>
              <a:r>
                <a:rPr lang="en-US" sz="700" dirty="0" err="1" smtClean="0"/>
                <a:t>Comdty</a:t>
              </a:r>
              <a:r>
                <a:rPr lang="en-US" sz="700" dirty="0" smtClean="0"/>
                <a:t> </a:t>
              </a:r>
              <a:r>
                <a:rPr lang="en-US" sz="700" dirty="0"/>
                <a:t>Value</a:t>
              </a:r>
            </a:p>
            <a:p>
              <a:pPr algn="ctr"/>
              <a:r>
                <a:rPr lang="en-US" sz="2000" dirty="0" smtClean="0"/>
                <a:t>……</a:t>
              </a:r>
              <a:endParaRPr lang="en-US" sz="700" dirty="0"/>
            </a:p>
          </p:txBody>
        </p:sp>
        <p:sp>
          <p:nvSpPr>
            <p:cNvPr id="57" name="Rectangle 56"/>
            <p:cNvSpPr/>
            <p:nvPr/>
          </p:nvSpPr>
          <p:spPr bwMode="auto">
            <a:xfrm>
              <a:off x="1055834" y="3429001"/>
              <a:ext cx="636800" cy="322484"/>
            </a:xfrm>
            <a:prstGeom prst="rect">
              <a:avLst/>
            </a:prstGeom>
            <a:solidFill>
              <a:schemeClr val="accent1"/>
            </a:solidFill>
            <a:ln w="6350" cap="flat" cmpd="sng" algn="ctr">
              <a:no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a:r>
                <a:rPr lang="el-GR" sz="3200" dirty="0" smtClean="0"/>
                <a:t>α</a:t>
              </a:r>
              <a:endParaRPr lang="en-US" sz="3200" dirty="0"/>
            </a:p>
          </p:txBody>
        </p:sp>
      </p:grpSp>
      <p:cxnSp>
        <p:nvCxnSpPr>
          <p:cNvPr id="59" name="Straight Connector 58"/>
          <p:cNvCxnSpPr/>
          <p:nvPr/>
        </p:nvCxnSpPr>
        <p:spPr bwMode="auto">
          <a:xfrm>
            <a:off x="3059832" y="1718768"/>
            <a:ext cx="0" cy="3756931"/>
          </a:xfrm>
          <a:prstGeom prst="line">
            <a:avLst/>
          </a:prstGeom>
          <a:solidFill>
            <a:schemeClr val="accent1"/>
          </a:solidFill>
          <a:ln w="6350" cap="flat" cmpd="sng" algn="ctr">
            <a:solidFill>
              <a:schemeClr val="bg2"/>
            </a:solidFill>
            <a:prstDash val="solid"/>
            <a:round/>
            <a:headEnd type="none" w="med" len="med"/>
            <a:tailEnd type="none" w="med" len="med"/>
          </a:ln>
          <a:effectLst/>
        </p:spPr>
      </p:cxnSp>
    </p:spTree>
    <p:extLst>
      <p:ext uri="{BB962C8B-B14F-4D97-AF65-F5344CB8AC3E}">
        <p14:creationId xmlns:p14="http://schemas.microsoft.com/office/powerpoint/2010/main" val="12262316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850" y="122238"/>
            <a:ext cx="8820150" cy="427037"/>
          </a:xfrm>
        </p:spPr>
        <p:txBody>
          <a:bodyPr/>
          <a:lstStyle/>
          <a:p>
            <a:r>
              <a:rPr lang="en-US" dirty="0" smtClean="0"/>
              <a:t>Completing the portfolio </a:t>
            </a:r>
            <a:r>
              <a:rPr lang="en-US" dirty="0"/>
              <a:t>u</a:t>
            </a:r>
            <a:r>
              <a:rPr lang="en-US" dirty="0" smtClean="0"/>
              <a:t>sing Alternative Risk </a:t>
            </a:r>
            <a:r>
              <a:rPr lang="en-US" dirty="0" err="1" smtClean="0"/>
              <a:t>Premia</a:t>
            </a:r>
            <a:endParaRPr lang="en-US" dirty="0"/>
          </a:p>
        </p:txBody>
      </p:sp>
      <p:sp>
        <p:nvSpPr>
          <p:cNvPr id="3" name="Content Placeholder 2"/>
          <p:cNvSpPr>
            <a:spLocks noGrp="1"/>
          </p:cNvSpPr>
          <p:nvPr>
            <p:ph idx="1"/>
          </p:nvPr>
        </p:nvSpPr>
        <p:spPr>
          <a:xfrm>
            <a:off x="323528" y="694184"/>
            <a:ext cx="8424936" cy="5399112"/>
          </a:xfrm>
        </p:spPr>
        <p:txBody>
          <a:bodyPr/>
          <a:lstStyle/>
          <a:p>
            <a:r>
              <a:rPr lang="en-US" sz="1800" dirty="0" smtClean="0"/>
              <a:t>Hedge fund fees should be paid for true alpha only</a:t>
            </a:r>
          </a:p>
          <a:p>
            <a:pPr lvl="1"/>
            <a:r>
              <a:rPr lang="en-US" sz="1800" dirty="0" smtClean="0"/>
              <a:t>We use a combination of qualitative and quantitative methods at PRIM to identify true alpha</a:t>
            </a:r>
          </a:p>
          <a:p>
            <a:pPr lvl="1"/>
            <a:r>
              <a:rPr lang="en-US" sz="1800" dirty="0" smtClean="0"/>
              <a:t>Importantly, hedge fund fees should not be paid for alternative beta or Alternative Risk </a:t>
            </a:r>
            <a:r>
              <a:rPr lang="en-US" sz="1800" dirty="0" err="1" smtClean="0"/>
              <a:t>Premia</a:t>
            </a:r>
            <a:r>
              <a:rPr lang="en-US" sz="1800" dirty="0" smtClean="0"/>
              <a:t> exposure. It is not true alpha</a:t>
            </a:r>
          </a:p>
          <a:p>
            <a:pPr marL="457200"/>
            <a:r>
              <a:rPr lang="en-US" sz="1800" dirty="0" smtClean="0"/>
              <a:t>Our direct hedge fund due diligence process identifies managers who exhibit minimal alternative beta and alternative risk </a:t>
            </a:r>
            <a:r>
              <a:rPr lang="en-US" sz="1800" dirty="0" err="1" smtClean="0"/>
              <a:t>premia</a:t>
            </a:r>
            <a:r>
              <a:rPr lang="en-US" sz="1800" dirty="0" smtClean="0"/>
              <a:t> exposures. These exposures should not be considered manager skill</a:t>
            </a:r>
          </a:p>
          <a:p>
            <a:r>
              <a:rPr lang="en-US" sz="1800" dirty="0" smtClean="0"/>
              <a:t>A gap to be filled</a:t>
            </a:r>
          </a:p>
          <a:p>
            <a:pPr lvl="1"/>
            <a:r>
              <a:rPr lang="en-US" sz="1800" dirty="0" smtClean="0"/>
              <a:t>Alternative Risk </a:t>
            </a:r>
            <a:r>
              <a:rPr lang="en-US" sz="1800" dirty="0" err="1" smtClean="0"/>
              <a:t>Premia</a:t>
            </a:r>
            <a:r>
              <a:rPr lang="en-US" sz="1800" dirty="0" smtClean="0"/>
              <a:t> exposures can be important, but can be sourced more cheaply than hedge funds</a:t>
            </a:r>
          </a:p>
          <a:p>
            <a:pPr lvl="1"/>
            <a:r>
              <a:rPr lang="en-US" sz="1800" dirty="0" smtClean="0"/>
              <a:t>These exposures have an important role in the PRIT portfolio due to their low correlation to equities, the PRIT fund’s predominate risk. We believe they will deliver attractive risk-adjusted returns</a:t>
            </a:r>
          </a:p>
          <a:p>
            <a:pPr lvl="1"/>
            <a:r>
              <a:rPr lang="en-US" sz="1800" dirty="0" smtClean="0"/>
              <a:t>Alternative Risk </a:t>
            </a:r>
            <a:r>
              <a:rPr lang="en-US" sz="1800" dirty="0" err="1" smtClean="0"/>
              <a:t>Premia</a:t>
            </a:r>
            <a:r>
              <a:rPr lang="en-US" sz="1800" dirty="0" smtClean="0"/>
              <a:t> can be sourced on a stand alone basis, with attractive fee structures, transparency, and liquidity features</a:t>
            </a:r>
          </a:p>
          <a:p>
            <a:pPr lvl="1"/>
            <a:endParaRPr lang="en-US" sz="1800" dirty="0"/>
          </a:p>
        </p:txBody>
      </p:sp>
    </p:spTree>
    <p:extLst>
      <p:ext uri="{BB962C8B-B14F-4D97-AF65-F5344CB8AC3E}">
        <p14:creationId xmlns:p14="http://schemas.microsoft.com/office/powerpoint/2010/main" val="3477516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Characteristics </a:t>
            </a:r>
            <a:r>
              <a:rPr lang="en-US" dirty="0"/>
              <a:t>of </a:t>
            </a:r>
            <a:r>
              <a:rPr lang="en-US" dirty="0" smtClean="0"/>
              <a:t>Alternative Risk </a:t>
            </a:r>
            <a:r>
              <a:rPr lang="en-US" dirty="0" err="1" smtClean="0"/>
              <a:t>Premia</a:t>
            </a:r>
            <a:r>
              <a:rPr lang="en-US" dirty="0" smtClean="0"/>
              <a:t> </a:t>
            </a:r>
            <a:r>
              <a:rPr lang="en-US" dirty="0"/>
              <a:t>strategies</a:t>
            </a:r>
          </a:p>
        </p:txBody>
      </p:sp>
      <p:sp>
        <p:nvSpPr>
          <p:cNvPr id="3" name="Content Placeholder 2"/>
          <p:cNvSpPr>
            <a:spLocks noGrp="1"/>
          </p:cNvSpPr>
          <p:nvPr>
            <p:ph idx="1"/>
          </p:nvPr>
        </p:nvSpPr>
        <p:spPr>
          <a:noFill/>
        </p:spPr>
        <p:txBody>
          <a:bodyPr/>
          <a:lstStyle/>
          <a:p>
            <a:pPr marL="457200"/>
            <a:r>
              <a:rPr lang="en-US" dirty="0" smtClean="0"/>
              <a:t>Widely </a:t>
            </a:r>
            <a:r>
              <a:rPr lang="en-US" dirty="0"/>
              <a:t>known, well </a:t>
            </a:r>
            <a:r>
              <a:rPr lang="en-US" dirty="0" smtClean="0"/>
              <a:t>researched, simple strategies</a:t>
            </a:r>
          </a:p>
          <a:p>
            <a:pPr lvl="1"/>
            <a:r>
              <a:rPr lang="en-US" dirty="0" smtClean="0"/>
              <a:t>Equity Value (</a:t>
            </a:r>
            <a:r>
              <a:rPr lang="en-US" dirty="0" err="1" smtClean="0"/>
              <a:t>Fama</a:t>
            </a:r>
            <a:r>
              <a:rPr lang="en-US" dirty="0" smtClean="0"/>
              <a:t> and French 1993)</a:t>
            </a:r>
          </a:p>
          <a:p>
            <a:pPr lvl="1"/>
            <a:r>
              <a:rPr lang="en-US" dirty="0" smtClean="0"/>
              <a:t>Equity Momentum (</a:t>
            </a:r>
            <a:r>
              <a:rPr lang="en-US" dirty="0" err="1" smtClean="0"/>
              <a:t>Jegadeesh</a:t>
            </a:r>
            <a:r>
              <a:rPr lang="en-US" dirty="0" smtClean="0"/>
              <a:t> and Titman 1993, </a:t>
            </a:r>
            <a:r>
              <a:rPr lang="en-US" dirty="0" err="1" smtClean="0"/>
              <a:t>Carhart</a:t>
            </a:r>
            <a:r>
              <a:rPr lang="en-US" dirty="0" smtClean="0"/>
              <a:t> 1997)</a:t>
            </a:r>
          </a:p>
          <a:p>
            <a:pPr lvl="1"/>
            <a:r>
              <a:rPr lang="en-US" dirty="0" smtClean="0"/>
              <a:t>Fixed Income Momentum (Moskowitz, </a:t>
            </a:r>
            <a:r>
              <a:rPr lang="en-US" dirty="0" err="1" smtClean="0"/>
              <a:t>Ooi</a:t>
            </a:r>
            <a:r>
              <a:rPr lang="en-US" dirty="0" smtClean="0"/>
              <a:t>, and Pedersen 2010)</a:t>
            </a:r>
          </a:p>
          <a:p>
            <a:pPr marL="457200"/>
            <a:r>
              <a:rPr lang="en-US" dirty="0" smtClean="0"/>
              <a:t>Most strategies are common sense investment approaches with clear </a:t>
            </a:r>
            <a:r>
              <a:rPr lang="en-US" dirty="0"/>
              <a:t>behavioral or risk-based reasons </a:t>
            </a:r>
            <a:r>
              <a:rPr lang="en-US" dirty="0" smtClean="0"/>
              <a:t>that explain their returns</a:t>
            </a:r>
            <a:endParaRPr lang="en-US" dirty="0"/>
          </a:p>
          <a:p>
            <a:pPr marL="457200"/>
            <a:r>
              <a:rPr lang="en-US" dirty="0"/>
              <a:t>In the past, only accessible through actively managed funds</a:t>
            </a:r>
          </a:p>
        </p:txBody>
      </p:sp>
    </p:spTree>
    <p:extLst>
      <p:ext uri="{BB962C8B-B14F-4D97-AF65-F5344CB8AC3E}">
        <p14:creationId xmlns:p14="http://schemas.microsoft.com/office/powerpoint/2010/main" val="400184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Alternative Risk </a:t>
            </a:r>
            <a:r>
              <a:rPr lang="en-US" dirty="0" err="1" smtClean="0"/>
              <a:t>Premia</a:t>
            </a:r>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2" y="1863680"/>
            <a:ext cx="7343775" cy="404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2"/>
          <p:cNvSpPr>
            <a:spLocks noGrp="1"/>
          </p:cNvSpPr>
          <p:nvPr>
            <p:ph idx="1"/>
          </p:nvPr>
        </p:nvSpPr>
        <p:spPr>
          <a:xfrm>
            <a:off x="395536" y="673840"/>
            <a:ext cx="8280920" cy="1170984"/>
          </a:xfrm>
        </p:spPr>
        <p:txBody>
          <a:bodyPr/>
          <a:lstStyle/>
          <a:p>
            <a:pPr marL="457200">
              <a:spcAft>
                <a:spcPts val="0"/>
              </a:spcAft>
            </a:pPr>
            <a:r>
              <a:rPr lang="en-US" sz="2200" dirty="0" smtClean="0"/>
              <a:t>Most products on the market are diversified across several different strategies</a:t>
            </a:r>
          </a:p>
          <a:p>
            <a:pPr marL="457200">
              <a:spcAft>
                <a:spcPts val="0"/>
              </a:spcAft>
            </a:pPr>
            <a:r>
              <a:rPr lang="en-US" sz="2200" dirty="0" smtClean="0"/>
              <a:t>Products may comprise 10-30 different </a:t>
            </a:r>
            <a:r>
              <a:rPr lang="en-US" sz="2200" dirty="0" err="1" smtClean="0"/>
              <a:t>premia</a:t>
            </a:r>
            <a:r>
              <a:rPr lang="en-US" sz="2200" dirty="0" smtClean="0"/>
              <a:t> in a single portfolio</a:t>
            </a:r>
            <a:endParaRPr lang="en-US" sz="2200" dirty="0"/>
          </a:p>
        </p:txBody>
      </p:sp>
    </p:spTree>
    <p:extLst>
      <p:ext uri="{BB962C8B-B14F-4D97-AF65-F5344CB8AC3E}">
        <p14:creationId xmlns:p14="http://schemas.microsoft.com/office/powerpoint/2010/main" val="3784345973"/>
      </p:ext>
    </p:extLst>
  </p:cSld>
  <p:clrMapOvr>
    <a:masterClrMapping/>
  </p:clrMapOvr>
  <p:timing>
    <p:tnLst>
      <p:par>
        <p:cTn id="1" dur="indefinite" restart="never" nodeType="tmRoot"/>
      </p:par>
    </p:tnLst>
  </p:timing>
</p:sld>
</file>

<file path=ppt/theme/theme1.xml><?xml version="1.0" encoding="utf-8"?>
<a:theme xmlns:a="http://schemas.openxmlformats.org/drawingml/2006/main" name="CIB_Pres">
  <a:themeElements>
    <a:clrScheme name="CIB_Pres 1">
      <a:dk1>
        <a:srgbClr val="000000"/>
      </a:dk1>
      <a:lt1>
        <a:srgbClr val="FFFFFF"/>
      </a:lt1>
      <a:dk2>
        <a:srgbClr val="4E728F"/>
      </a:dk2>
      <a:lt2>
        <a:srgbClr val="969696"/>
      </a:lt2>
      <a:accent1>
        <a:srgbClr val="BED8EC"/>
      </a:accent1>
      <a:accent2>
        <a:srgbClr val="003082"/>
      </a:accent2>
      <a:accent3>
        <a:srgbClr val="FFFFFF"/>
      </a:accent3>
      <a:accent4>
        <a:srgbClr val="000000"/>
      </a:accent4>
      <a:accent5>
        <a:srgbClr val="DBE9F4"/>
      </a:accent5>
      <a:accent6>
        <a:srgbClr val="002A75"/>
      </a:accent6>
      <a:hlink>
        <a:srgbClr val="C0C0C0"/>
      </a:hlink>
      <a:folHlink>
        <a:srgbClr val="00A8EC"/>
      </a:folHlink>
    </a:clrScheme>
    <a:fontScheme name="CIB_Pr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6350" cap="flat" cmpd="sng" algn="ctr">
          <a:solidFill>
            <a:schemeClr val="bg2"/>
          </a:solidFill>
          <a:prstDash val="solid"/>
          <a:round/>
          <a:headEnd type="none" w="med" len="med"/>
          <a:tailEnd type="none" w="med" len="med"/>
        </a:ln>
        <a:effectLst/>
      </a:spPr>
      <a:bodyPr vert="horz" wrap="square" lIns="45720" tIns="45720" rIns="4572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6350" cap="flat" cmpd="sng" algn="ctr">
          <a:solidFill>
            <a:schemeClr val="bg2"/>
          </a:solidFill>
          <a:prstDash val="solid"/>
          <a:round/>
          <a:headEnd type="none" w="med" len="med"/>
          <a:tailEnd type="none" w="med" len="med"/>
        </a:ln>
        <a:effectLst/>
      </a:spPr>
      <a:bodyPr vert="horz" wrap="square" lIns="45720" tIns="45720" rIns="4572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1"/>
            </a:solidFill>
            <a:effectLst/>
            <a:latin typeface="Arial" charset="0"/>
          </a:defRPr>
        </a:defPPr>
      </a:lstStyle>
    </a:lnDef>
  </a:objectDefaults>
  <a:extraClrSchemeLst>
    <a:extraClrScheme>
      <a:clrScheme name="CIB_Pres 1">
        <a:dk1>
          <a:srgbClr val="000000"/>
        </a:dk1>
        <a:lt1>
          <a:srgbClr val="FFFFFF"/>
        </a:lt1>
        <a:dk2>
          <a:srgbClr val="4E728F"/>
        </a:dk2>
        <a:lt2>
          <a:srgbClr val="969696"/>
        </a:lt2>
        <a:accent1>
          <a:srgbClr val="BED8EC"/>
        </a:accent1>
        <a:accent2>
          <a:srgbClr val="003082"/>
        </a:accent2>
        <a:accent3>
          <a:srgbClr val="FFFFFF"/>
        </a:accent3>
        <a:accent4>
          <a:srgbClr val="000000"/>
        </a:accent4>
        <a:accent5>
          <a:srgbClr val="DBE9F4"/>
        </a:accent5>
        <a:accent6>
          <a:srgbClr val="002A75"/>
        </a:accent6>
        <a:hlink>
          <a:srgbClr val="C0C0C0"/>
        </a:hlink>
        <a:folHlink>
          <a:srgbClr val="00A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6CFF753557C654688A41AEF1A840579" ma:contentTypeVersion="0" ma:contentTypeDescription="Create a new document." ma:contentTypeScope="" ma:versionID="ea405f2e2f4174010ecf1b7323db02be">
  <xsd:schema xmlns:xsd="http://www.w3.org/2001/XMLSchema" xmlns:xs="http://www.w3.org/2001/XMLSchema" xmlns:p="http://schemas.microsoft.com/office/2006/metadata/properties" targetNamespace="http://schemas.microsoft.com/office/2006/metadata/properties" ma:root="true" ma:fieldsID="393adde7ee1a707d6e9f5d130748084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A06FEF19-0DAB-4A44-A3CF-1EE61733BD7B}"/>
</file>

<file path=customXml/itemProps2.xml><?xml version="1.0" encoding="utf-8"?>
<ds:datastoreItem xmlns:ds="http://schemas.openxmlformats.org/officeDocument/2006/customXml" ds:itemID="{071FF1CE-9D77-4484-939D-6337E0982868}"/>
</file>

<file path=customXml/itemProps3.xml><?xml version="1.0" encoding="utf-8"?>
<ds:datastoreItem xmlns:ds="http://schemas.openxmlformats.org/officeDocument/2006/customXml" ds:itemID="{E481035B-D819-4E4E-BF29-9D5C8900CA82}"/>
</file>

<file path=docProps/app.xml><?xml version="1.0" encoding="utf-8"?>
<Properties xmlns="http://schemas.openxmlformats.org/officeDocument/2006/extended-properties" xmlns:vt="http://schemas.openxmlformats.org/officeDocument/2006/docPropsVTypes">
  <Template/>
  <TotalTime>17218</TotalTime>
  <Words>2997</Words>
  <Application>Microsoft Office PowerPoint</Application>
  <PresentationFormat>On-screen Show (4:3)</PresentationFormat>
  <Paragraphs>279</Paragraphs>
  <Slides>22</Slides>
  <Notes>17</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4" baseType="lpstr">
      <vt:lpstr>CIB_Pres</vt:lpstr>
      <vt:lpstr>Worksheet</vt:lpstr>
      <vt:lpstr>PowerPoint Presentation</vt:lpstr>
      <vt:lpstr>Portfolio Completion Strategies</vt:lpstr>
      <vt:lpstr>Portfolio Completion Strategies</vt:lpstr>
      <vt:lpstr>PowerPoint Presentation</vt:lpstr>
      <vt:lpstr>Terminology</vt:lpstr>
      <vt:lpstr>Separation between alpha and beta</vt:lpstr>
      <vt:lpstr>Completing the portfolio using Alternative Risk Premia</vt:lpstr>
      <vt:lpstr>Characteristics of Alternative Risk Premia strategies</vt:lpstr>
      <vt:lpstr>Alternative Risk Premia</vt:lpstr>
      <vt:lpstr>Example 1: Currency Value</vt:lpstr>
      <vt:lpstr>Example 2: Commodity Momentum</vt:lpstr>
      <vt:lpstr>Example 3: Currency Carry</vt:lpstr>
      <vt:lpstr>Benefits of diversification</vt:lpstr>
      <vt:lpstr>Leverage and risk management</vt:lpstr>
      <vt:lpstr>Universe of Managers</vt:lpstr>
      <vt:lpstr>Implementation Summary</vt:lpstr>
      <vt:lpstr>Expectations and Benchmarking</vt:lpstr>
      <vt:lpstr>Summary</vt:lpstr>
      <vt:lpstr>PowerPoint Presentation</vt:lpstr>
      <vt:lpstr>Unconstrained / Absolute Return Fixed Income</vt:lpstr>
      <vt:lpstr>Unconstrained / Absolute Return Fixed Income</vt:lpstr>
      <vt:lpstr>Global Tactical Asset Allocation (GTAA)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dc:title>
  <dc:creator>CMacNaught</dc:creator>
  <cp:lastModifiedBy>Jiazhu Zhang</cp:lastModifiedBy>
  <cp:revision>933</cp:revision>
  <cp:lastPrinted>2014-09-22T18:53:41Z</cp:lastPrinted>
  <dcterms:created xsi:type="dcterms:W3CDTF">2006-09-18T14:27:53Z</dcterms:created>
  <dcterms:modified xsi:type="dcterms:W3CDTF">2014-09-22T22:02:03Z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
    <vt:lpwstr>GlobalPowerPoint</vt:lpwstr>
  </property>
  <property fmtid="{D5CDD505-2E9C-101B-9397-08002B2CF9AE}" pid="3" name="Version">
    <vt:lpwstr>Version 2.54 (20060329)</vt:lpwstr>
  </property>
  <property fmtid="{D5CDD505-2E9C-101B-9397-08002B2CF9AE}" pid="4" name="Design">
    <vt:lpwstr>CIB_Pres.pot</vt:lpwstr>
  </property>
  <property fmtid="{D5CDD505-2E9C-101B-9397-08002B2CF9AE}" pid="5" name="ContentTypeId">
    <vt:lpwstr>0x010100A6CFF753557C654688A41AEF1A840579</vt:lpwstr>
  </property>
</Properties>
</file>