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4"/>
  </p:sldMasterIdLst>
  <p:notesMasterIdLst>
    <p:notesMasterId r:id="rId16"/>
  </p:notesMasterIdLst>
  <p:handoutMasterIdLst>
    <p:handoutMasterId r:id="rId17"/>
  </p:handoutMasterIdLst>
  <p:sldIdLst>
    <p:sldId id="281" r:id="rId5"/>
    <p:sldId id="276" r:id="rId6"/>
    <p:sldId id="279" r:id="rId7"/>
    <p:sldId id="282" r:id="rId8"/>
    <p:sldId id="299" r:id="rId9"/>
    <p:sldId id="305" r:id="rId10"/>
    <p:sldId id="294" r:id="rId11"/>
    <p:sldId id="300" r:id="rId12"/>
    <p:sldId id="301" r:id="rId13"/>
    <p:sldId id="302" r:id="rId14"/>
    <p:sldId id="306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orient="horz" pos="981">
          <p15:clr>
            <a:srgbClr val="A4A3A4"/>
          </p15:clr>
        </p15:guide>
        <p15:guide id="6" orient="horz" pos="528">
          <p15:clr>
            <a:srgbClr val="A4A3A4"/>
          </p15:clr>
        </p15:guide>
        <p15:guide id="7" pos="2880">
          <p15:clr>
            <a:srgbClr val="A4A3A4"/>
          </p15:clr>
        </p15:guide>
        <p15:guide id="8" pos="2832">
          <p15:clr>
            <a:srgbClr val="A4A3A4"/>
          </p15:clr>
        </p15:guide>
        <p15:guide id="9" pos="5556">
          <p15:clr>
            <a:srgbClr val="A4A3A4"/>
          </p15:clr>
        </p15:guide>
        <p15:guide id="10" pos="192">
          <p15:clr>
            <a:srgbClr val="A4A3A4"/>
          </p15:clr>
        </p15:guide>
        <p15:guide id="11" pos="30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5A"/>
    <a:srgbClr val="EDEDED"/>
    <a:srgbClr val="FFF05F"/>
    <a:srgbClr val="DC241F"/>
    <a:srgbClr val="808080"/>
    <a:srgbClr val="99C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5501" autoAdjust="0"/>
  </p:normalViewPr>
  <p:slideViewPr>
    <p:cSldViewPr showGuides="1">
      <p:cViewPr varScale="1">
        <p:scale>
          <a:sx n="88" d="100"/>
          <a:sy n="88" d="100"/>
        </p:scale>
        <p:origin x="1050" y="84"/>
      </p:cViewPr>
      <p:guideLst>
        <p:guide orient="horz" pos="1632"/>
        <p:guide orient="horz" pos="436"/>
        <p:guide orient="horz" pos="845"/>
        <p:guide orient="horz" pos="2840"/>
        <p:guide orient="horz" pos="981"/>
        <p:guide orient="horz" pos="528"/>
        <p:guide pos="2880"/>
        <p:guide pos="2832"/>
        <p:guide pos="5556"/>
        <p:guide pos="192"/>
        <p:guide pos="3016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1812" y="-10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t" anchorCtr="0" compatLnSpc="1">
            <a:prstTxWarp prst="textNoShape">
              <a:avLst/>
            </a:prstTxWarp>
          </a:bodyPr>
          <a:lstStyle>
            <a:lvl1pPr algn="l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985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t" anchorCtr="0" compatLnSpc="1">
            <a:prstTxWarp prst="textNoShape">
              <a:avLst/>
            </a:prstTxWarp>
          </a:bodyPr>
          <a:lstStyle>
            <a:lvl1pPr algn="r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b" anchorCtr="0" compatLnSpc="1">
            <a:prstTxWarp prst="textNoShape">
              <a:avLst/>
            </a:prstTxWarp>
          </a:bodyPr>
          <a:lstStyle>
            <a:lvl1pPr algn="l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985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b" anchorCtr="0" compatLnSpc="1">
            <a:prstTxWarp prst="textNoShape">
              <a:avLst/>
            </a:prstTxWarp>
          </a:bodyPr>
          <a:lstStyle>
            <a:lvl1pPr algn="r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57210D-560D-4E84-8C51-849AE0D91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10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>
            <a:lvl1pPr algn="l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985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48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985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CC077B7-A3C4-4B65-93C9-22BE56DA2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3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BB5C7-5385-4C6C-8085-D693443C796E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7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BB5C7-5385-4C6C-8085-D693443C796E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53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0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5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5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11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0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3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4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8200"/>
            <a:ext cx="8496300" cy="53991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Description: C:\Users\swong\Desktop\PRIM Logo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13" y="5997514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323850" y="620713"/>
            <a:ext cx="84963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496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4346575" y="6527800"/>
            <a:ext cx="396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0F2CE166-A634-44FB-BC1B-51E7140AD3B3}" type="slidenum">
              <a:rPr lang="en-US" sz="14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i="1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9pPr>
    </p:titleStyle>
    <p:bodyStyle>
      <a:lvl1pPr marL="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68000"/>
        <a:buFont typeface="Wingdings" pitchFamily="2" charset="2"/>
        <a:buChar char="q"/>
        <a:defRPr sz="2400">
          <a:solidFill>
            <a:srgbClr val="002060"/>
          </a:solidFill>
          <a:latin typeface="Calibri" pitchFamily="34" charset="0"/>
          <a:ea typeface="+mn-ea"/>
          <a:cs typeface="Calibri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§"/>
        <a:defRPr sz="2200">
          <a:solidFill>
            <a:srgbClr val="002060"/>
          </a:solidFill>
          <a:latin typeface="Calibri" pitchFamily="34" charset="0"/>
          <a:cs typeface="Calibri" pitchFamily="34" charset="0"/>
        </a:defRPr>
      </a:lvl2pPr>
      <a:lvl3pPr marL="13716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100000"/>
        <a:buFont typeface="Wingdings" pitchFamily="2" charset="2"/>
        <a:buChar char="Ø"/>
        <a:defRPr sz="2000">
          <a:solidFill>
            <a:srgbClr val="002060"/>
          </a:solidFill>
          <a:latin typeface="Calibri" pitchFamily="34" charset="0"/>
          <a:cs typeface="Calibri" pitchFamily="34" charset="0"/>
        </a:defRPr>
      </a:lvl3pPr>
      <a:lvl4pPr marL="18288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v"/>
        <a:defRPr sz="1800">
          <a:solidFill>
            <a:srgbClr val="002060"/>
          </a:solidFill>
          <a:latin typeface="Calibri" pitchFamily="34" charset="0"/>
          <a:cs typeface="Calibri" pitchFamily="34" charset="0"/>
        </a:defRPr>
      </a:lvl4pPr>
      <a:lvl5pPr marL="22860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Arial" pitchFamily="34" charset="0"/>
        <a:buChar char="•"/>
        <a:defRPr sz="1600">
          <a:solidFill>
            <a:srgbClr val="002060"/>
          </a:solidFill>
          <a:latin typeface="Calibri" pitchFamily="34" charset="0"/>
          <a:cs typeface="Calibri" pitchFamily="34" charset="0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Grp="1" noChangeArrowheads="1"/>
          </p:cNvSpPr>
          <p:nvPr>
            <p:ph type="subTitle" idx="4294967295"/>
          </p:nvPr>
        </p:nvSpPr>
        <p:spPr>
          <a:xfrm>
            <a:off x="278259" y="2564904"/>
            <a:ext cx="8515350" cy="2016224"/>
          </a:xfrm>
        </p:spPr>
        <p:txBody>
          <a:bodyPr lIns="45720" tIns="45720" rIns="45720" bIns="45720"/>
          <a:lstStyle/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 Completion Strategies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3968" y="6525344"/>
            <a:ext cx="503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Description: C:\Users\swong\Desktop\PRIM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53" y="260648"/>
            <a:ext cx="2670921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569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en-US" sz="2000" dirty="0" smtClean="0"/>
              <a:t>&gt;50 opportunities evaluated in tangible / intangible asset universe</a:t>
            </a:r>
          </a:p>
          <a:p>
            <a:pPr marL="457200"/>
            <a:r>
              <a:rPr lang="en-US" sz="2000" dirty="0" smtClean="0"/>
              <a:t>Current priorities</a:t>
            </a:r>
          </a:p>
          <a:p>
            <a:pPr marL="1371600" lvl="1"/>
            <a:r>
              <a:rPr lang="en-US" sz="1800" dirty="0" smtClean="0"/>
              <a:t>Permanent crops</a:t>
            </a:r>
          </a:p>
          <a:p>
            <a:pPr marL="1371600" lvl="1"/>
            <a:r>
              <a:rPr lang="en-US" sz="1800" dirty="0" smtClean="0"/>
              <a:t>Land banking</a:t>
            </a:r>
          </a:p>
          <a:p>
            <a:pPr marL="1371600" lvl="1"/>
            <a:r>
              <a:rPr lang="en-US" sz="1800" dirty="0" smtClean="0"/>
              <a:t>Mitigation credits</a:t>
            </a:r>
          </a:p>
          <a:p>
            <a:pPr marL="1371600" lvl="1"/>
            <a:endParaRPr lang="en-US" sz="1800" dirty="0"/>
          </a:p>
          <a:p>
            <a:pPr marL="1371600" lvl="1"/>
            <a:endParaRPr lang="en-US" sz="1800" dirty="0" smtClean="0"/>
          </a:p>
          <a:p>
            <a:pPr marL="457200"/>
            <a:r>
              <a:rPr lang="en-US" sz="2000" dirty="0" smtClean="0"/>
              <a:t>Areas of difficulty for PCS tangible / intangible assets</a:t>
            </a:r>
          </a:p>
          <a:p>
            <a:pPr marL="1371600" lvl="1"/>
            <a:r>
              <a:rPr lang="en-US" sz="1800" dirty="0" smtClean="0"/>
              <a:t>In-between risk/returns living in expensive illiquid structures</a:t>
            </a:r>
          </a:p>
          <a:p>
            <a:pPr marL="1371600" lvl="1"/>
            <a:r>
              <a:rPr lang="en-US" sz="1800" dirty="0" smtClean="0"/>
              <a:t>Assets linked to global GDP</a:t>
            </a:r>
          </a:p>
          <a:p>
            <a:pPr marL="1371600"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9987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– Active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en-US" sz="1600" dirty="0" smtClean="0"/>
              <a:t>Opportunity: Permanent Crops</a:t>
            </a:r>
          </a:p>
          <a:p>
            <a:pPr marL="457200"/>
            <a:r>
              <a:rPr lang="en-US" sz="1600" dirty="0" smtClean="0"/>
              <a:t>Firm: Extremely experienced team; 2 year old firm</a:t>
            </a:r>
          </a:p>
          <a:p>
            <a:pPr marL="1371600" lvl="1"/>
            <a:r>
              <a:rPr lang="en-US" sz="1400" dirty="0" smtClean="0"/>
              <a:t>100% employee owned firm.  </a:t>
            </a:r>
          </a:p>
          <a:p>
            <a:pPr marL="1371600" lvl="1"/>
            <a:r>
              <a:rPr lang="en-US" sz="1400" dirty="0" smtClean="0"/>
              <a:t>Manager can select client base</a:t>
            </a:r>
          </a:p>
          <a:p>
            <a:pPr marL="457200"/>
            <a:r>
              <a:rPr lang="en-US" sz="1600" dirty="0" smtClean="0"/>
              <a:t>Strategy: Farmland-Plus</a:t>
            </a:r>
          </a:p>
          <a:p>
            <a:pPr marL="1371600" lvl="1"/>
            <a:r>
              <a:rPr lang="en-US" sz="1400" dirty="0" smtClean="0"/>
              <a:t>Value-add approach.  Production and Processing.</a:t>
            </a:r>
          </a:p>
          <a:p>
            <a:pPr marL="1828800" lvl="2"/>
            <a:r>
              <a:rPr lang="en-US" sz="1200" dirty="0" smtClean="0"/>
              <a:t>Real asset ownership with investments in supply chain  </a:t>
            </a:r>
          </a:p>
          <a:p>
            <a:pPr marL="1371600" lvl="1"/>
            <a:r>
              <a:rPr lang="en-US" sz="1400" dirty="0" smtClean="0"/>
              <a:t>Wine grapes, integrated dairy, blueberries, apples</a:t>
            </a:r>
          </a:p>
          <a:p>
            <a:pPr marL="1371600" lvl="1"/>
            <a:r>
              <a:rPr lang="en-US" sz="1400" dirty="0" smtClean="0"/>
              <a:t>Flexible investment approach helps solve problems for farmers</a:t>
            </a:r>
          </a:p>
          <a:p>
            <a:pPr marL="1371600" lvl="1"/>
            <a:r>
              <a:rPr lang="en-US" sz="1400" dirty="0" smtClean="0"/>
              <a:t>Targeted returns </a:t>
            </a:r>
            <a:r>
              <a:rPr lang="en-US" sz="1400" dirty="0"/>
              <a:t>8.5%-12</a:t>
            </a:r>
            <a:r>
              <a:rPr lang="en-US" sz="1400" dirty="0" smtClean="0"/>
              <a:t>% unlevered yields vs. 3%-4% for row crops</a:t>
            </a:r>
            <a:endParaRPr lang="en-US" sz="1400" dirty="0"/>
          </a:p>
          <a:p>
            <a:pPr marL="457200"/>
            <a:r>
              <a:rPr lang="en-US" sz="1600" dirty="0" smtClean="0"/>
              <a:t>Structure</a:t>
            </a:r>
            <a:r>
              <a:rPr lang="en-US" sz="1600" dirty="0"/>
              <a:t>: SMA</a:t>
            </a:r>
          </a:p>
          <a:p>
            <a:pPr marL="1371600" lvl="1"/>
            <a:r>
              <a:rPr lang="en-US" sz="1400" dirty="0"/>
              <a:t>Lower fees.  Direct control and ownership.  Aligned incentives</a:t>
            </a:r>
            <a:r>
              <a:rPr lang="en-US" sz="1400" dirty="0" smtClean="0"/>
              <a:t>.</a:t>
            </a:r>
          </a:p>
          <a:p>
            <a:pPr marL="1371600" lvl="1"/>
            <a:r>
              <a:rPr lang="en-US" sz="1400" dirty="0" smtClean="0"/>
              <a:t>Potential to invest large amounts of capital w/ tiered fee structure.  </a:t>
            </a:r>
            <a:endParaRPr lang="en-US" sz="1400" dirty="0"/>
          </a:p>
          <a:p>
            <a:pPr marL="457200"/>
            <a:r>
              <a:rPr lang="en-US" sz="1600" dirty="0" smtClean="0"/>
              <a:t>Status: PRIM in active negotiations; likely a November IC investment candidate</a:t>
            </a:r>
          </a:p>
        </p:txBody>
      </p:sp>
    </p:spTree>
    <p:extLst>
      <p:ext uri="{BB962C8B-B14F-4D97-AF65-F5344CB8AC3E}">
        <p14:creationId xmlns:p14="http://schemas.microsoft.com/office/powerpoint/2010/main" val="106647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spcAft>
                <a:spcPts val="0"/>
              </a:spcAft>
              <a:buNone/>
            </a:pPr>
            <a:r>
              <a:rPr lang="en-US" b="1" u="sng" dirty="0" smtClean="0"/>
              <a:t>Asset Allocation Changes</a:t>
            </a:r>
            <a:r>
              <a:rPr lang="en-US" b="1" dirty="0"/>
              <a:t>		</a:t>
            </a:r>
            <a:endParaRPr lang="en-US" b="1" u="sng" dirty="0"/>
          </a:p>
          <a:p>
            <a:pPr marL="342900" indent="-342900">
              <a:spcAft>
                <a:spcPts val="0"/>
              </a:spcAft>
            </a:pPr>
            <a:r>
              <a:rPr lang="en-US" dirty="0" smtClean="0"/>
              <a:t>Approved a 4% allocation to Portfolio Completion Strategies (PCS)</a:t>
            </a:r>
          </a:p>
          <a:p>
            <a:pPr marL="342900" indent="-342900">
              <a:spcAft>
                <a:spcPts val="0"/>
              </a:spcAft>
            </a:pPr>
            <a:r>
              <a:rPr lang="en-US" dirty="0" smtClean="0"/>
              <a:t>To be funded as follows:</a:t>
            </a:r>
          </a:p>
          <a:p>
            <a:pPr marL="1257300" lvl="1" indent="-342900">
              <a:spcAft>
                <a:spcPts val="0"/>
              </a:spcAft>
            </a:pPr>
            <a:r>
              <a:rPr lang="en-US" dirty="0" smtClean="0"/>
              <a:t>Reduce Global Equities by 3%</a:t>
            </a:r>
            <a:endParaRPr lang="en-US" dirty="0"/>
          </a:p>
          <a:p>
            <a:pPr marL="1257300" lvl="1" indent="-342900">
              <a:spcAft>
                <a:spcPts val="0"/>
              </a:spcAft>
            </a:pPr>
            <a:r>
              <a:rPr lang="en-US" dirty="0" smtClean="0"/>
              <a:t>Reduce Hedge Funds by 1% </a:t>
            </a:r>
            <a:r>
              <a:rPr lang="en-US" dirty="0"/>
              <a:t>		</a:t>
            </a:r>
          </a:p>
          <a:p>
            <a:pPr marL="342900" indent="-342900">
              <a:spcAft>
                <a:spcPts val="0"/>
              </a:spcAft>
            </a:pPr>
            <a:r>
              <a:rPr lang="en-US" dirty="0" smtClean="0"/>
              <a:t>Specific strategies to be vetted by PRIM investment staff and presented to Investment Committee and Board for approval.</a:t>
            </a:r>
            <a:r>
              <a:rPr lang="en-US" dirty="0"/>
              <a:t>		</a:t>
            </a:r>
          </a:p>
          <a:p>
            <a:pPr indent="0">
              <a:spcAft>
                <a:spcPts val="0"/>
              </a:spcAft>
              <a:buNone/>
            </a:pPr>
            <a:r>
              <a:rPr lang="en-US" b="1" u="sng" dirty="0"/>
              <a:t>Objective of Portfolio Completion Strategies</a:t>
            </a:r>
            <a:r>
              <a:rPr lang="en-US" b="1" dirty="0"/>
              <a:t>		</a:t>
            </a:r>
            <a:endParaRPr lang="en-US" b="1" u="sng" dirty="0"/>
          </a:p>
          <a:p>
            <a:pPr marL="342900" indent="-342900">
              <a:spcAft>
                <a:spcPts val="0"/>
              </a:spcAft>
            </a:pPr>
            <a:r>
              <a:rPr lang="en-US" dirty="0"/>
              <a:t>Improve PRIT Fund overall diversification benefits.	</a:t>
            </a:r>
          </a:p>
          <a:p>
            <a:pPr marL="342900" indent="-342900">
              <a:spcAft>
                <a:spcPts val="0"/>
              </a:spcAft>
            </a:pPr>
            <a:r>
              <a:rPr lang="en-US" dirty="0"/>
              <a:t>Enhance PRIT Fund risk/return profile. 		</a:t>
            </a:r>
          </a:p>
          <a:p>
            <a:pPr marL="342900" indent="-342900">
              <a:spcAft>
                <a:spcPts val="0"/>
              </a:spcAft>
            </a:pPr>
            <a:r>
              <a:rPr lang="en-US" dirty="0"/>
              <a:t>Increase collaboration across teams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0"/>
              </a:spcAft>
            </a:pPr>
            <a:r>
              <a:rPr lang="en-US" dirty="0" smtClean="0"/>
              <a:t>Source unique, uncorrelated strategies without a home</a:t>
            </a:r>
            <a:r>
              <a:rPr lang="en-US" dirty="0"/>
              <a:t>	</a:t>
            </a:r>
            <a:r>
              <a:rPr lang="en-US" dirty="0" smtClean="0"/>
              <a:t>within current asset allocation framework.</a:t>
            </a:r>
            <a:r>
              <a:rPr lang="en-US" dirty="0"/>
              <a:t>	</a:t>
            </a:r>
          </a:p>
          <a:p>
            <a:pPr marL="342900" indent="-342900">
              <a:spcAft>
                <a:spcPts val="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Completion Strategies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800" b="1" u="sng" dirty="0" smtClean="0"/>
              <a:t>Strategies Currently Under Consideration</a:t>
            </a:r>
          </a:p>
          <a:p>
            <a:r>
              <a:rPr lang="en-US" sz="2600" dirty="0" smtClean="0"/>
              <a:t>Alternative Risk Premia </a:t>
            </a:r>
          </a:p>
          <a:p>
            <a:r>
              <a:rPr lang="en-US" sz="2600" dirty="0" smtClean="0"/>
              <a:t>Unconstrained/Absolute Return Fixed Income</a:t>
            </a:r>
          </a:p>
          <a:p>
            <a:r>
              <a:rPr lang="en-US" sz="2600" dirty="0" smtClean="0"/>
              <a:t>Global Tactical Asset Allocation (GTAA)</a:t>
            </a:r>
          </a:p>
          <a:p>
            <a:r>
              <a:rPr lang="en-US" sz="2600" dirty="0" smtClean="0"/>
              <a:t>Tangible / Intangible Assets (Real Assets)</a:t>
            </a:r>
          </a:p>
          <a:p>
            <a:endParaRPr lang="en-US" sz="2600" dirty="0"/>
          </a:p>
          <a:p>
            <a:r>
              <a:rPr lang="en-US" sz="2800" b="1" u="sng" dirty="0" smtClean="0"/>
              <a:t>Investments Completed To Date: </a:t>
            </a:r>
            <a:endParaRPr lang="en-US" sz="2800" b="1" u="sng" dirty="0" smtClean="0"/>
          </a:p>
          <a:p>
            <a:pPr lvl="1"/>
            <a:r>
              <a:rPr lang="en-US" sz="2000" dirty="0" err="1" smtClean="0"/>
              <a:t>Pangora</a:t>
            </a:r>
            <a:r>
              <a:rPr lang="en-US" sz="2000" dirty="0" smtClean="0"/>
              <a:t> Factor Risk</a:t>
            </a:r>
          </a:p>
          <a:p>
            <a:pPr lvl="1"/>
            <a:r>
              <a:rPr lang="en-US" sz="2000" dirty="0" err="1" smtClean="0"/>
              <a:t>Aqr</a:t>
            </a:r>
            <a:r>
              <a:rPr lang="en-US" sz="2000" dirty="0" smtClean="0"/>
              <a:t> </a:t>
            </a:r>
            <a:r>
              <a:rPr lang="en-US" sz="2000" dirty="0" err="1" smtClean="0"/>
              <a:t>Premia</a:t>
            </a:r>
            <a:endParaRPr lang="en-US" sz="2000" dirty="0" smtClean="0"/>
          </a:p>
          <a:p>
            <a:pPr lvl="1"/>
            <a:r>
              <a:rPr lang="en-US" sz="2000" dirty="0" smtClean="0"/>
              <a:t>GSAM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Completion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7954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Grp="1" noChangeArrowheads="1"/>
          </p:cNvSpPr>
          <p:nvPr>
            <p:ph type="subTitle" idx="4294967295"/>
          </p:nvPr>
        </p:nvSpPr>
        <p:spPr>
          <a:xfrm>
            <a:off x="278259" y="2348880"/>
            <a:ext cx="8515350" cy="2016224"/>
          </a:xfrm>
        </p:spPr>
        <p:txBody>
          <a:bodyPr lIns="45720" tIns="45720" rIns="45720" bIns="45720"/>
          <a:lstStyle/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 Completion Strategies</a:t>
            </a:r>
          </a:p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Introduction to Tangible / Intangible Assets (Real Assets)</a:t>
            </a:r>
            <a:endParaRPr lang="en-US" sz="32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6525344"/>
            <a:ext cx="503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Description: C:\Users\swong\Desktop\PRIM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53" y="260648"/>
            <a:ext cx="2670921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20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427037"/>
          </a:xfrm>
        </p:spPr>
        <p:txBody>
          <a:bodyPr/>
          <a:lstStyle/>
          <a:p>
            <a:r>
              <a:rPr lang="en-US" sz="2800" dirty="0" smtClean="0"/>
              <a:t>Tangible and Intangible Assets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4184"/>
            <a:ext cx="8424936" cy="5399112"/>
          </a:xfrm>
        </p:spPr>
        <p:txBody>
          <a:bodyPr/>
          <a:lstStyle/>
          <a:p>
            <a:r>
              <a:rPr lang="en-US" sz="1800" dirty="0" smtClean="0"/>
              <a:t>Tangible Assets (Real Assets)</a:t>
            </a:r>
          </a:p>
          <a:p>
            <a:pPr lvl="1"/>
            <a:r>
              <a:rPr lang="en-US" sz="1600" dirty="0" smtClean="0"/>
              <a:t>Energy &amp; Minerals</a:t>
            </a:r>
          </a:p>
          <a:p>
            <a:pPr lvl="1"/>
            <a:r>
              <a:rPr lang="en-US" sz="1600" dirty="0" smtClean="0"/>
              <a:t>Agriculture &amp; Forestry</a:t>
            </a:r>
          </a:p>
          <a:p>
            <a:pPr lvl="1"/>
            <a:r>
              <a:rPr lang="en-US" sz="1600" dirty="0" smtClean="0"/>
              <a:t>Infrastructure</a:t>
            </a:r>
          </a:p>
          <a:p>
            <a:pPr lvl="1"/>
            <a:r>
              <a:rPr lang="en-US" sz="1600" dirty="0" smtClean="0"/>
              <a:t>Property &amp; Equipment</a:t>
            </a:r>
          </a:p>
          <a:p>
            <a:pPr lvl="1"/>
            <a:r>
              <a:rPr lang="en-US" sz="1600" dirty="0" smtClean="0"/>
              <a:t>Real Estate</a:t>
            </a:r>
          </a:p>
          <a:p>
            <a:r>
              <a:rPr lang="en-US" sz="1800" dirty="0" smtClean="0"/>
              <a:t>Intangible Assets (Non-Real Assets)</a:t>
            </a:r>
          </a:p>
          <a:p>
            <a:pPr lvl="1"/>
            <a:r>
              <a:rPr lang="en-US" sz="1600" dirty="0" smtClean="0"/>
              <a:t>Royalties</a:t>
            </a:r>
          </a:p>
          <a:p>
            <a:pPr lvl="1"/>
            <a:r>
              <a:rPr lang="en-US" sz="1600" dirty="0" smtClean="0"/>
              <a:t>Liens </a:t>
            </a:r>
          </a:p>
          <a:p>
            <a:pPr lvl="1"/>
            <a:r>
              <a:rPr lang="en-US" sz="1600" dirty="0" smtClean="0"/>
              <a:t>Insurance risk</a:t>
            </a:r>
          </a:p>
          <a:p>
            <a:pPr lvl="1"/>
            <a:r>
              <a:rPr lang="en-US" sz="16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47751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427037"/>
          </a:xfrm>
        </p:spPr>
        <p:txBody>
          <a:bodyPr/>
          <a:lstStyle/>
          <a:p>
            <a:r>
              <a:rPr lang="en-US" sz="2800" dirty="0" smtClean="0"/>
              <a:t>Risk/Return does not depend on physical characteristics</a:t>
            </a:r>
            <a:endParaRPr lang="en-US" sz="28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t="32666" r="15741" b="7258"/>
          <a:stretch/>
        </p:blipFill>
        <p:spPr bwMode="auto">
          <a:xfrm>
            <a:off x="323850" y="1124744"/>
            <a:ext cx="8603922" cy="4766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92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Process, Evaluation, 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en-US" sz="2000" dirty="0" smtClean="0"/>
              <a:t>Process</a:t>
            </a:r>
            <a:endParaRPr lang="en-US" sz="2000" dirty="0"/>
          </a:p>
          <a:p>
            <a:pPr lvl="1"/>
            <a:r>
              <a:rPr lang="en-US" sz="1600" dirty="0" smtClean="0"/>
              <a:t>PCS team evaluates and sources opportunities in conjunction with existing asset classes and teams. </a:t>
            </a:r>
          </a:p>
          <a:p>
            <a:r>
              <a:rPr lang="en-US" sz="2000" dirty="0" smtClean="0"/>
              <a:t>Evaluation</a:t>
            </a:r>
          </a:p>
          <a:p>
            <a:pPr lvl="1"/>
            <a:r>
              <a:rPr lang="en-US" sz="1600" dirty="0" smtClean="0"/>
              <a:t>Expected Return, Volatility, Correlation</a:t>
            </a:r>
          </a:p>
          <a:p>
            <a:pPr lvl="1"/>
            <a:r>
              <a:rPr lang="en-US" sz="1600" dirty="0" smtClean="0"/>
              <a:t>Quantitative and qualitative assessments</a:t>
            </a:r>
          </a:p>
          <a:p>
            <a:r>
              <a:rPr lang="en-US" sz="2000" dirty="0" smtClean="0"/>
              <a:t>Structuring</a:t>
            </a:r>
          </a:p>
          <a:p>
            <a:pPr lvl="1"/>
            <a:r>
              <a:rPr lang="en-US" sz="1600" dirty="0" smtClean="0"/>
              <a:t>Risks and Returns usually fit between core &amp; opportunistic: i.e. value add.</a:t>
            </a:r>
          </a:p>
          <a:p>
            <a:pPr lvl="1"/>
            <a:r>
              <a:rPr lang="en-US" sz="1600" dirty="0" smtClean="0"/>
              <a:t>Structures &amp; fees need to be an appropriate fit for risk/return profile.</a:t>
            </a:r>
          </a:p>
        </p:txBody>
      </p:sp>
    </p:spTree>
    <p:extLst>
      <p:ext uri="{BB962C8B-B14F-4D97-AF65-F5344CB8AC3E}">
        <p14:creationId xmlns:p14="http://schemas.microsoft.com/office/powerpoint/2010/main" val="183916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– Infrastructure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en-US" sz="2000" dirty="0" smtClean="0"/>
              <a:t>Opportunity</a:t>
            </a:r>
          </a:p>
          <a:p>
            <a:pPr marL="1371600" lvl="1"/>
            <a:r>
              <a:rPr lang="en-US" sz="1600" dirty="0" smtClean="0"/>
              <a:t>10 year close end infrastructure fund.  Investment Ex: new build 4 lane U.S. highway.</a:t>
            </a:r>
          </a:p>
          <a:p>
            <a:pPr marL="1371600" lvl="1"/>
            <a:r>
              <a:rPr lang="en-US" sz="1600" dirty="0" smtClean="0"/>
              <a:t>Targeting 16% gross IRR and 2.0x gross MOIC.</a:t>
            </a:r>
          </a:p>
          <a:p>
            <a:pPr marL="457200"/>
            <a:r>
              <a:rPr lang="en-US" sz="2000" dirty="0" smtClean="0"/>
              <a:t>Does PRIM own similar assets? </a:t>
            </a:r>
          </a:p>
          <a:p>
            <a:pPr marL="914400" lvl="2">
              <a:buSzPct val="68000"/>
              <a:buFont typeface="Wingdings" pitchFamily="2" charset="2"/>
              <a:buChar char="q"/>
            </a:pPr>
            <a:r>
              <a:rPr lang="en-US" sz="1600" dirty="0" smtClean="0"/>
              <a:t>No.  PCS team determines opportunity does not fit PIRM’s traditional asset classes. </a:t>
            </a:r>
          </a:p>
          <a:p>
            <a:pPr lvl="1"/>
            <a:r>
              <a:rPr lang="en-US" sz="1600" dirty="0" smtClean="0"/>
              <a:t>PCS 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Tangible / Intangible Assets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Agriculture </a:t>
            </a:r>
          </a:p>
          <a:p>
            <a:r>
              <a:rPr lang="en-US" sz="2000" dirty="0" smtClean="0"/>
              <a:t>Evaluation: </a:t>
            </a:r>
          </a:p>
          <a:p>
            <a:pPr lvl="1"/>
            <a:r>
              <a:rPr lang="en-US" sz="1600" dirty="0" smtClean="0"/>
              <a:t>Expected Return: 2.5%-3.5% unlevered yields.  </a:t>
            </a:r>
          </a:p>
          <a:p>
            <a:pPr lvl="1"/>
            <a:r>
              <a:rPr lang="en-US" sz="1600" dirty="0" smtClean="0"/>
              <a:t>Risk/Volatility: 90% LTV.  Government Subsidized debt.  Development risk.  </a:t>
            </a:r>
          </a:p>
          <a:p>
            <a:pPr lvl="1"/>
            <a:r>
              <a:rPr lang="en-US" sz="1600" dirty="0" smtClean="0"/>
              <a:t>Correlation: highway traffic is pro-cyclical </a:t>
            </a:r>
          </a:p>
          <a:p>
            <a:r>
              <a:rPr lang="en-US" sz="1800" dirty="0" smtClean="0"/>
              <a:t>Fees</a:t>
            </a:r>
          </a:p>
          <a:p>
            <a:pPr lvl="1"/>
            <a:r>
              <a:rPr lang="en-US" sz="1600" dirty="0" smtClean="0"/>
              <a:t>1.5%; 8% pref; 20% carry.  </a:t>
            </a:r>
          </a:p>
        </p:txBody>
      </p:sp>
    </p:spTree>
    <p:extLst>
      <p:ext uri="{BB962C8B-B14F-4D97-AF65-F5344CB8AC3E}">
        <p14:creationId xmlns:p14="http://schemas.microsoft.com/office/powerpoint/2010/main" val="207602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 – Agriculture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en-US" sz="2000" dirty="0" smtClean="0"/>
              <a:t>Opportunity</a:t>
            </a:r>
          </a:p>
          <a:p>
            <a:pPr marL="1371600" lvl="1"/>
            <a:r>
              <a:rPr lang="en-US" sz="1600" dirty="0" smtClean="0"/>
              <a:t>Close end farmland fund.  Investment Ex: 8,000 acre farm</a:t>
            </a:r>
          </a:p>
          <a:p>
            <a:pPr marL="457200"/>
            <a:r>
              <a:rPr lang="en-US" sz="2000" dirty="0" smtClean="0"/>
              <a:t>Does PRIM own similar assets? </a:t>
            </a:r>
          </a:p>
          <a:p>
            <a:pPr marL="914400" lvl="2">
              <a:buSzPct val="68000"/>
              <a:buFont typeface="Wingdings" pitchFamily="2" charset="2"/>
              <a:buChar char="q"/>
            </a:pPr>
            <a:r>
              <a:rPr lang="en-US" sz="1600" dirty="0" smtClean="0"/>
              <a:t>No.  PCS team determines opportunity does not fit PIRM’s traditional asset classes. </a:t>
            </a:r>
          </a:p>
          <a:p>
            <a:pPr lvl="1"/>
            <a:r>
              <a:rPr lang="en-US" sz="1600" dirty="0" smtClean="0"/>
              <a:t>PCS 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Tangible / Intangible Assets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Infrastructure</a:t>
            </a:r>
          </a:p>
          <a:p>
            <a:r>
              <a:rPr lang="en-US" sz="2000" dirty="0" smtClean="0"/>
              <a:t>Evaluation: </a:t>
            </a:r>
          </a:p>
          <a:p>
            <a:pPr lvl="1"/>
            <a:r>
              <a:rPr lang="en-US" sz="1600" dirty="0" smtClean="0"/>
              <a:t>Expected Return: 2.5%-4.5% yield; aggressive assumptions on land price appreciation</a:t>
            </a:r>
          </a:p>
          <a:p>
            <a:pPr lvl="1"/>
            <a:r>
              <a:rPr lang="en-US" sz="1600" dirty="0" smtClean="0"/>
              <a:t>Risk/Volatility: Operating (commodity price) risk.  Land development risk.  50% LTV.  </a:t>
            </a:r>
          </a:p>
          <a:p>
            <a:pPr lvl="1"/>
            <a:r>
              <a:rPr lang="en-US" sz="1600" dirty="0" smtClean="0"/>
              <a:t>Correlation:  commodity prices display low correlation to other asset classes.  Farmland yields are highly dependent upon interest rates (similar to real estate).  </a:t>
            </a:r>
          </a:p>
          <a:p>
            <a:r>
              <a:rPr lang="en-US" sz="1800" dirty="0" smtClean="0"/>
              <a:t>Fees</a:t>
            </a:r>
          </a:p>
          <a:p>
            <a:pPr lvl="1"/>
            <a:r>
              <a:rPr lang="en-US" sz="1600" dirty="0" smtClean="0"/>
              <a:t>2%; 8% pref; 20% carry.  </a:t>
            </a:r>
          </a:p>
        </p:txBody>
      </p:sp>
    </p:spTree>
    <p:extLst>
      <p:ext uri="{BB962C8B-B14F-4D97-AF65-F5344CB8AC3E}">
        <p14:creationId xmlns:p14="http://schemas.microsoft.com/office/powerpoint/2010/main" val="1801100016"/>
      </p:ext>
    </p:extLst>
  </p:cSld>
  <p:clrMapOvr>
    <a:masterClrMapping/>
  </p:clrMapOvr>
</p:sld>
</file>

<file path=ppt/theme/theme1.xml><?xml version="1.0" encoding="utf-8"?>
<a:theme xmlns:a="http://schemas.openxmlformats.org/drawingml/2006/main" name="CIB_Pres">
  <a:themeElements>
    <a:clrScheme name="CIB_Pres 1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BED8EC"/>
      </a:accent1>
      <a:accent2>
        <a:srgbClr val="003082"/>
      </a:accent2>
      <a:accent3>
        <a:srgbClr val="FFFFFF"/>
      </a:accent3>
      <a:accent4>
        <a:srgbClr val="000000"/>
      </a:accent4>
      <a:accent5>
        <a:srgbClr val="DBE9F4"/>
      </a:accent5>
      <a:accent6>
        <a:srgbClr val="002A75"/>
      </a:accent6>
      <a:hlink>
        <a:srgbClr val="C0C0C0"/>
      </a:hlink>
      <a:folHlink>
        <a:srgbClr val="00A8EC"/>
      </a:folHlink>
    </a:clrScheme>
    <a:fontScheme name="CIB_P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B_Pres 1">
        <a:dk1>
          <a:srgbClr val="000000"/>
        </a:dk1>
        <a:lt1>
          <a:srgbClr val="FFFFFF"/>
        </a:lt1>
        <a:dk2>
          <a:srgbClr val="4E728F"/>
        </a:dk2>
        <a:lt2>
          <a:srgbClr val="969696"/>
        </a:lt2>
        <a:accent1>
          <a:srgbClr val="BED8EC"/>
        </a:accent1>
        <a:accent2>
          <a:srgbClr val="003082"/>
        </a:accent2>
        <a:accent3>
          <a:srgbClr val="FFFFFF"/>
        </a:accent3>
        <a:accent4>
          <a:srgbClr val="000000"/>
        </a:accent4>
        <a:accent5>
          <a:srgbClr val="DBE9F4"/>
        </a:accent5>
        <a:accent6>
          <a:srgbClr val="002A75"/>
        </a:accent6>
        <a:hlink>
          <a:srgbClr val="C0C0C0"/>
        </a:hlink>
        <a:folHlink>
          <a:srgbClr val="00A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FF753557C654688A41AEF1A840579" ma:contentTypeVersion="0" ma:contentTypeDescription="Create a new document." ma:contentTypeScope="" ma:versionID="ea405f2e2f4174010ecf1b7323db02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3adde7ee1a707d6e9f5d13074808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71FF1CE-9D77-4484-939D-6337E09828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6FEF19-0DAB-4A44-A3CF-1EE61733B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81035B-D819-4E4E-BF29-9D5C8900CA82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17335</TotalTime>
  <Words>557</Words>
  <Application>Microsoft Office PowerPoint</Application>
  <PresentationFormat>On-screen Show (4:3)</PresentationFormat>
  <Paragraphs>108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CIB_Pres</vt:lpstr>
      <vt:lpstr>PowerPoint Presentation</vt:lpstr>
      <vt:lpstr>Portfolio Completion Strategies Overview</vt:lpstr>
      <vt:lpstr>Portfolio Completion Strategies</vt:lpstr>
      <vt:lpstr>PowerPoint Presentation</vt:lpstr>
      <vt:lpstr>Tangible and Intangible Assets</vt:lpstr>
      <vt:lpstr>Risk/Return does not depend on physical characteristics</vt:lpstr>
      <vt:lpstr>Process, Evaluation, Structuring</vt:lpstr>
      <vt:lpstr>Example: A – Infrastructure Fund</vt:lpstr>
      <vt:lpstr>Example: B – Agriculture Fund</vt:lpstr>
      <vt:lpstr>Pipeline</vt:lpstr>
      <vt:lpstr>Pipeline – Active Opportunity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CMacNaught</dc:creator>
  <cp:lastModifiedBy>Michael McGirr</cp:lastModifiedBy>
  <cp:revision>950</cp:revision>
  <cp:lastPrinted>2014-09-22T18:53:41Z</cp:lastPrinted>
  <dcterms:created xsi:type="dcterms:W3CDTF">2006-09-18T14:27:53Z</dcterms:created>
  <dcterms:modified xsi:type="dcterms:W3CDTF">2015-09-09T22:08:24Z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GlobalPowerPoint</vt:lpwstr>
  </property>
  <property fmtid="{D5CDD505-2E9C-101B-9397-08002B2CF9AE}" pid="3" name="Version">
    <vt:lpwstr>Version 2.54 (20060329)</vt:lpwstr>
  </property>
  <property fmtid="{D5CDD505-2E9C-101B-9397-08002B2CF9AE}" pid="4" name="Design">
    <vt:lpwstr>CIB_Pres.pot</vt:lpwstr>
  </property>
  <property fmtid="{D5CDD505-2E9C-101B-9397-08002B2CF9AE}" pid="5" name="ContentTypeId">
    <vt:lpwstr>0x010100A6CFF753557C654688A41AEF1A840579</vt:lpwstr>
  </property>
</Properties>
</file>