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9" r:id="rId6"/>
    <p:sldId id="280" r:id="rId7"/>
    <p:sldId id="281" r:id="rId8"/>
    <p:sldId id="308" r:id="rId9"/>
    <p:sldId id="303" r:id="rId10"/>
    <p:sldId id="290" r:id="rId11"/>
    <p:sldId id="311" r:id="rId12"/>
    <p:sldId id="304" r:id="rId13"/>
    <p:sldId id="314" r:id="rId14"/>
    <p:sldId id="316" r:id="rId15"/>
    <p:sldId id="284" r:id="rId16"/>
    <p:sldId id="287" r:id="rId17"/>
    <p:sldId id="305" r:id="rId18"/>
    <p:sldId id="301" r:id="rId19"/>
    <p:sldId id="306" r:id="rId20"/>
    <p:sldId id="312" r:id="rId21"/>
    <p:sldId id="294" r:id="rId22"/>
    <p:sldId id="310" r:id="rId23"/>
    <p:sldId id="300" r:id="rId24"/>
    <p:sldId id="313" r:id="rId25"/>
    <p:sldId id="286" r:id="rId26"/>
    <p:sldId id="315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808080"/>
    <a:srgbClr val="C5FAB8"/>
    <a:srgbClr val="63D776"/>
    <a:srgbClr val="D1ABF7"/>
    <a:srgbClr val="E37BEB"/>
    <a:srgbClr val="FDADCF"/>
    <a:srgbClr val="EDEDED"/>
    <a:srgbClr val="00225A"/>
    <a:srgbClr val="FFF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3" autoAdjust="0"/>
    <p:restoredTop sz="94492" autoAdjust="0"/>
  </p:normalViewPr>
  <p:slideViewPr>
    <p:cSldViewPr showGuides="1">
      <p:cViewPr>
        <p:scale>
          <a:sx n="80" d="100"/>
          <a:sy n="80" d="100"/>
        </p:scale>
        <p:origin x="-1218" y="-264"/>
      </p:cViewPr>
      <p:guideLst>
        <p:guide orient="horz" pos="1632"/>
        <p:guide orient="horz" pos="436"/>
        <p:guide orient="horz" pos="845"/>
        <p:guide orient="horz" pos="2840"/>
        <p:guide orient="horz" pos="981"/>
        <p:guide orient="horz" pos="528"/>
        <p:guide pos="2880"/>
        <p:guide pos="2832"/>
        <p:guide pos="5556"/>
        <p:guide pos="192"/>
        <p:guide pos="3016"/>
      </p:guideLst>
    </p:cSldViewPr>
  </p:slideViewPr>
  <p:outlineViewPr>
    <p:cViewPr>
      <p:scale>
        <a:sx n="20" d="100"/>
        <a:sy n="20" d="100"/>
      </p:scale>
      <p:origin x="0" y="1884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1812" y="-102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20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t" anchorCtr="0" compatLnSpc="1">
            <a:prstTxWarp prst="textNoShape">
              <a:avLst/>
            </a:prstTxWarp>
          </a:bodyPr>
          <a:lstStyle>
            <a:lvl1pPr algn="l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985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t" anchorCtr="0" compatLnSpc="1">
            <a:prstTxWarp prst="textNoShape">
              <a:avLst/>
            </a:prstTxWarp>
          </a:bodyPr>
          <a:lstStyle>
            <a:lvl1pPr algn="r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b" anchorCtr="0" compatLnSpc="1">
            <a:prstTxWarp prst="textNoShape">
              <a:avLst/>
            </a:prstTxWarp>
          </a:bodyPr>
          <a:lstStyle>
            <a:lvl1pPr algn="l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985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b" anchorCtr="0" compatLnSpc="1">
            <a:prstTxWarp prst="textNoShape">
              <a:avLst/>
            </a:prstTxWarp>
          </a:bodyPr>
          <a:lstStyle>
            <a:lvl1pPr algn="r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57210D-560D-4E84-8C51-849AE0D911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10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>
            <a:lvl1pPr algn="l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985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8500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48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985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CC077B7-A3C4-4B65-93C9-22BE56DA2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53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BB5C7-5385-4C6C-8085-D693443C796E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BB5C7-5385-4C6C-8085-D693443C796E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BB5C7-5385-4C6C-8085-D693443C796E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BB5C7-5385-4C6C-8085-D693443C796E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BB5C7-5385-4C6C-8085-D693443C796E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496300" cy="427037"/>
          </a:xfrm>
        </p:spPr>
        <p:txBody>
          <a:bodyPr/>
          <a:lstStyle>
            <a:lvl1pPr>
              <a:defRPr sz="30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8200"/>
            <a:ext cx="8496300" cy="53991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Description: C:\Users\swong\Desktop\PRIM Logo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5444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13" y="5997514"/>
            <a:ext cx="860487" cy="8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52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323850" y="620713"/>
            <a:ext cx="84963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496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4346575" y="6527800"/>
            <a:ext cx="396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0F2CE166-A634-44FB-BC1B-51E7140AD3B3}" type="slidenum">
              <a:rPr lang="en-US" sz="14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Description: C:\Users\swong\Desktop\PRIM Logo.jp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" y="6184900"/>
            <a:ext cx="25444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ma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80" y="5949280"/>
            <a:ext cx="860487" cy="8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i="1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9pPr>
    </p:titleStyle>
    <p:bodyStyle>
      <a:lvl1pPr marL="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68000"/>
        <a:buFont typeface="Wingdings" pitchFamily="2" charset="2"/>
        <a:buChar char="q"/>
        <a:defRPr sz="2400">
          <a:solidFill>
            <a:srgbClr val="002060"/>
          </a:solidFill>
          <a:latin typeface="Calibri" pitchFamily="34" charset="0"/>
          <a:ea typeface="+mn-ea"/>
          <a:cs typeface="Calibri" pitchFamily="34" charset="0"/>
        </a:defRPr>
      </a:lvl1pPr>
      <a:lvl2pPr marL="9144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§"/>
        <a:defRPr sz="2200">
          <a:solidFill>
            <a:srgbClr val="002060"/>
          </a:solidFill>
          <a:latin typeface="Calibri" pitchFamily="34" charset="0"/>
          <a:cs typeface="Calibri" pitchFamily="34" charset="0"/>
        </a:defRPr>
      </a:lvl2pPr>
      <a:lvl3pPr marL="13716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100000"/>
        <a:buFont typeface="Wingdings" pitchFamily="2" charset="2"/>
        <a:buChar char="Ø"/>
        <a:defRPr sz="2000">
          <a:solidFill>
            <a:srgbClr val="002060"/>
          </a:solidFill>
          <a:latin typeface="Calibri" pitchFamily="34" charset="0"/>
          <a:cs typeface="Calibri" pitchFamily="34" charset="0"/>
        </a:defRPr>
      </a:lvl3pPr>
      <a:lvl4pPr marL="18288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v"/>
        <a:defRPr sz="1800">
          <a:solidFill>
            <a:srgbClr val="002060"/>
          </a:solidFill>
          <a:latin typeface="Calibri" pitchFamily="34" charset="0"/>
          <a:cs typeface="Calibri" pitchFamily="34" charset="0"/>
        </a:defRPr>
      </a:lvl4pPr>
      <a:lvl5pPr marL="22860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Arial" pitchFamily="34" charset="0"/>
        <a:buChar char="•"/>
        <a:defRPr sz="1600">
          <a:solidFill>
            <a:srgbClr val="002060"/>
          </a:solidFill>
          <a:latin typeface="Calibri" pitchFamily="34" charset="0"/>
          <a:cs typeface="Calibri" pitchFamily="34" charset="0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Grp="1" noChangeArrowheads="1"/>
          </p:cNvSpPr>
          <p:nvPr>
            <p:ph type="subTitle" idx="4294967295"/>
          </p:nvPr>
        </p:nvSpPr>
        <p:spPr>
          <a:xfrm>
            <a:off x="278259" y="958547"/>
            <a:ext cx="8515350" cy="2016224"/>
          </a:xfrm>
        </p:spPr>
        <p:txBody>
          <a:bodyPr lIns="45720" tIns="45720" rIns="45720" bIns="45720"/>
          <a:lstStyle/>
          <a:p>
            <a:pPr indent="0" algn="ctr" eaLnBrk="1" hangingPunct="1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Infrastructure Overview </a:t>
            </a:r>
          </a:p>
          <a:p>
            <a:pPr indent="0" algn="ctr" eaLnBrk="1" hangingPunct="1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Current Themes</a:t>
            </a:r>
          </a:p>
          <a:p>
            <a:pPr indent="0" algn="ctr" eaLnBrk="1" hangingPunct="1">
              <a:buNone/>
            </a:pP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October 31, 2014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23" y="5829524"/>
            <a:ext cx="1028477" cy="10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6525344"/>
            <a:ext cx="503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0" y="6150114"/>
            <a:ext cx="791019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Steven Grossman, Treasurer and Receiver General, Chair</a:t>
            </a:r>
          </a:p>
          <a:p>
            <a:r>
              <a:rPr lang="en-US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Michael </a:t>
            </a:r>
            <a:r>
              <a:rPr lang="en-US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G. Trotsky, CFA, Executive Director and Chief Investment Officer</a:t>
            </a:r>
          </a:p>
        </p:txBody>
      </p:sp>
      <p:pic>
        <p:nvPicPr>
          <p:cNvPr id="8" name="Picture 7" descr="Description: C:\Users\swong\Desktop\PRIM Logo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53" y="260648"/>
            <a:ext cx="2670921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08920"/>
            <a:ext cx="3524250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Class Performance (Listed)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5803901" cy="323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4725144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Evestment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Market Returns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496300" cy="384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581128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Preqin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(above) is widely viewed as the primary data source for private market performance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illustrated, this data is limited and variable.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96300" cy="201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536" y="3789040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Evestment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Listed Benchmark Overview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496300" cy="499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589240"/>
            <a:ext cx="590465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Bloomberg, FTSE, S &amp; P, Dow Jones, Centersquare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Returns (Asset Level)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772401" cy="50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94928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J.P. Morgan, Townsend </a:t>
            </a:r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2348880"/>
            <a:ext cx="8515350" cy="2016224"/>
          </a:xfrm>
        </p:spPr>
        <p:txBody>
          <a:bodyPr lIns="45720" tIns="45720" rIns="45720" bIns="45720"/>
          <a:lstStyle/>
          <a:p>
            <a:pPr indent="0" algn="ctr" eaLnBrk="1" hangingPunct="1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Themes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23" y="5829524"/>
            <a:ext cx="1028477" cy="10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6525344"/>
            <a:ext cx="503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88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 of Investment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Government budget </a:t>
            </a:r>
            <a:r>
              <a:rPr lang="en-US" sz="1800" dirty="0" smtClean="0"/>
              <a:t>deficits.</a:t>
            </a:r>
          </a:p>
          <a:p>
            <a:pPr lvl="1"/>
            <a:r>
              <a:rPr lang="en-US" sz="1800" dirty="0" smtClean="0"/>
              <a:t>High debt levels.</a:t>
            </a:r>
          </a:p>
          <a:p>
            <a:pPr lvl="1"/>
            <a:r>
              <a:rPr lang="en-US" sz="1800" dirty="0" smtClean="0"/>
              <a:t>Tax policy.</a:t>
            </a:r>
          </a:p>
          <a:p>
            <a:pPr lvl="1"/>
            <a:r>
              <a:rPr lang="en-US" sz="1800" dirty="0" smtClean="0"/>
              <a:t>Regulatory environment and views on public/private partnerships.</a:t>
            </a:r>
          </a:p>
          <a:p>
            <a:r>
              <a:rPr lang="en-US" sz="1800" dirty="0" smtClean="0"/>
              <a:t>Deferred capital investment - Aging stock (developed countries).</a:t>
            </a:r>
          </a:p>
          <a:p>
            <a:pPr lvl="1"/>
            <a:r>
              <a:rPr lang="en-US" sz="1800" dirty="0" smtClean="0"/>
              <a:t>Impact to economic growth.</a:t>
            </a:r>
          </a:p>
          <a:p>
            <a:pPr lvl="1"/>
            <a:r>
              <a:rPr lang="en-US" sz="1800" dirty="0" smtClean="0"/>
              <a:t>Public and business sentiment key. </a:t>
            </a:r>
            <a:endParaRPr lang="en-US" sz="1800" dirty="0"/>
          </a:p>
          <a:p>
            <a:r>
              <a:rPr lang="en-US" sz="1800" dirty="0" smtClean="0"/>
              <a:t>Economic growth.</a:t>
            </a:r>
            <a:endParaRPr lang="en-US" sz="1800" dirty="0"/>
          </a:p>
          <a:p>
            <a:r>
              <a:rPr lang="en-US" sz="1800" dirty="0"/>
              <a:t>Quantitative </a:t>
            </a:r>
            <a:r>
              <a:rPr lang="en-US" sz="1800" dirty="0" smtClean="0"/>
              <a:t>easing (region specific).</a:t>
            </a:r>
            <a:endParaRPr lang="en-US" sz="1800" dirty="0"/>
          </a:p>
          <a:p>
            <a:r>
              <a:rPr lang="en-US" sz="1800" dirty="0" smtClean="0"/>
              <a:t>Urbanization.</a:t>
            </a:r>
          </a:p>
          <a:p>
            <a:r>
              <a:rPr lang="en-US" sz="1800" dirty="0" smtClean="0"/>
              <a:t>Emerging economies – services to growing middle class.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37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sz="1800" dirty="0" smtClean="0"/>
              <a:t>U.S./North America  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The U.S</a:t>
            </a:r>
            <a:r>
              <a:rPr lang="en-US" sz="1800" dirty="0"/>
              <a:t>. lags in infrastructure investment and PPP – U.S. </a:t>
            </a:r>
            <a:r>
              <a:rPr lang="en-US" sz="1800" dirty="0" smtClean="0"/>
              <a:t>investors will </a:t>
            </a:r>
            <a:r>
              <a:rPr lang="en-US" sz="1800" dirty="0"/>
              <a:t>likely need to look outside </a:t>
            </a:r>
            <a:r>
              <a:rPr lang="en-US" sz="1800" dirty="0" smtClean="0"/>
              <a:t>their home </a:t>
            </a:r>
            <a:r>
              <a:rPr lang="en-US" sz="1800" dirty="0"/>
              <a:t>country.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Investment needed across categories (deferred capex).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Storing and getting oil and gas from extraction point (i.e. Texas, PA) to demand points (pipelines, roads ).</a:t>
            </a:r>
          </a:p>
          <a:p>
            <a:pPr lvl="1">
              <a:spcAft>
                <a:spcPts val="0"/>
              </a:spcAft>
            </a:pPr>
            <a:endParaRPr lang="en-US" sz="1800" dirty="0" smtClean="0"/>
          </a:p>
          <a:p>
            <a:pPr>
              <a:spcAft>
                <a:spcPts val="0"/>
              </a:spcAft>
            </a:pPr>
            <a:r>
              <a:rPr lang="en-US" sz="1800" dirty="0" smtClean="0"/>
              <a:t>European Union  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Cooperative process amongst countries to identify projects. 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Gas pipelines (look at geopolitical issues)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Government budgets stressed – Privatizing assets, strong investor interest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Highest transaction activity (approximately 50% of world)</a:t>
            </a:r>
          </a:p>
          <a:p>
            <a:pPr marL="457200" lvl="1" indent="0">
              <a:spcAft>
                <a:spcPts val="0"/>
              </a:spcAft>
              <a:buNone/>
            </a:pPr>
            <a:endParaRPr lang="en-US" sz="1800" dirty="0" smtClean="0"/>
          </a:p>
          <a:p>
            <a:pPr>
              <a:spcAft>
                <a:spcPts val="0"/>
              </a:spcAft>
            </a:pPr>
            <a:r>
              <a:rPr lang="en-US" sz="1800" dirty="0" smtClean="0"/>
              <a:t>Asia and India 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Strong airline passenger growth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Mobile and internet data (cell towers)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Japan – stimulus leading to investment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China?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$300 billion plus globally transacted in 2013, $400 billion plus in 2014 YTD. </a:t>
            </a:r>
          </a:p>
          <a:p>
            <a:pPr lvl="1"/>
            <a:r>
              <a:rPr lang="en-US" dirty="0" smtClean="0"/>
              <a:t>Europe - 55% (2013).</a:t>
            </a:r>
          </a:p>
          <a:p>
            <a:pPr lvl="1"/>
            <a:r>
              <a:rPr lang="en-US" dirty="0" smtClean="0"/>
              <a:t>North America – 22%.</a:t>
            </a:r>
          </a:p>
          <a:p>
            <a:pPr lvl="1"/>
            <a:r>
              <a:rPr lang="en-US" dirty="0" smtClean="0"/>
              <a:t>Asia – 9%.</a:t>
            </a:r>
          </a:p>
          <a:p>
            <a:pPr lvl="1"/>
            <a:r>
              <a:rPr lang="en-US" dirty="0" smtClean="0"/>
              <a:t>Other – 14%.</a:t>
            </a:r>
          </a:p>
          <a:p>
            <a:r>
              <a:rPr lang="en-US" dirty="0" smtClean="0"/>
              <a:t>Strong capital flows in Q3.</a:t>
            </a:r>
            <a:endParaRPr lang="en-US" dirty="0"/>
          </a:p>
          <a:p>
            <a:r>
              <a:rPr lang="en-US" dirty="0" smtClean="0"/>
              <a:t>55% of deals over $100 million in size (2013), 11% &gt; $1B.</a:t>
            </a:r>
          </a:p>
          <a:p>
            <a:r>
              <a:rPr lang="en-US" dirty="0" smtClean="0"/>
              <a:t>Sectors well balanced – Renewable energy notably strong at 29%.</a:t>
            </a:r>
          </a:p>
          <a:p>
            <a:pPr marL="457200" lvl="1" indent="0">
              <a:buNone/>
            </a:pPr>
            <a:r>
              <a:rPr lang="en-US" sz="1200" dirty="0" smtClean="0"/>
              <a:t>Source: Preqin</a:t>
            </a:r>
            <a:endParaRPr lang="en-US" sz="1200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9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Infrastructure Starting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 smtClean="0"/>
              <a:t>Infrastructure grades by country, type – (OECD, World Bank, ASCE).</a:t>
            </a:r>
          </a:p>
          <a:p>
            <a:pPr>
              <a:spcAft>
                <a:spcPts val="0"/>
              </a:spcAft>
            </a:pPr>
            <a:endParaRPr lang="en-US" sz="2000" dirty="0" smtClean="0"/>
          </a:p>
          <a:p>
            <a:pPr>
              <a:spcAft>
                <a:spcPts val="0"/>
              </a:spcAft>
            </a:pPr>
            <a:r>
              <a:rPr lang="en-US" sz="2000" dirty="0" smtClean="0"/>
              <a:t>Investment spending overall and as a % of GDP. </a:t>
            </a:r>
          </a:p>
          <a:p>
            <a:pPr>
              <a:spcAft>
                <a:spcPts val="0"/>
              </a:spcAft>
            </a:pPr>
            <a:endParaRPr lang="en-US" sz="2000" dirty="0" smtClean="0"/>
          </a:p>
          <a:p>
            <a:pPr>
              <a:spcAft>
                <a:spcPts val="0"/>
              </a:spcAft>
            </a:pPr>
            <a:r>
              <a:rPr lang="en-US" sz="2000" dirty="0" smtClean="0"/>
              <a:t>Population Ratios.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Cars.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Total length of roads, rail.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Hospital beds.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Telephone users.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Internet users.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Flights – population ratios.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Electricity consumption.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Sanitation facilities.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2348880"/>
            <a:ext cx="8515350" cy="2016224"/>
          </a:xfrm>
        </p:spPr>
        <p:txBody>
          <a:bodyPr lIns="45720" tIns="45720" rIns="45720" bIns="45720"/>
          <a:lstStyle/>
          <a:p>
            <a:pPr indent="0" algn="ctr" eaLnBrk="1" hangingPunct="1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23" y="5829524"/>
            <a:ext cx="1028477" cy="10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6525344"/>
            <a:ext cx="503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17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2348880"/>
            <a:ext cx="8515350" cy="2016224"/>
          </a:xfrm>
        </p:spPr>
        <p:txBody>
          <a:bodyPr lIns="45720" tIns="45720" rIns="45720" bIns="45720"/>
          <a:lstStyle/>
          <a:p>
            <a:pPr indent="0" algn="ctr" eaLnBrk="1" hangingPunct="1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23" y="5829524"/>
            <a:ext cx="1028477" cy="10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6525344"/>
            <a:ext cx="503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27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Investment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sz="1800" dirty="0" smtClean="0"/>
              <a:t>Listed securities/MLP’s.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Liquidity.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Higher equity correlation and volatility.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Existing professional management and asset base.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100-200 “pure play” companies.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Private equity (funds).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High fees.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Illiquid, lack of control (but presumably strong management).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Approximately 300 managers in market – 30 to 50 worth considering.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Fund of fund.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Multiple layers of fees.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Direct.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Concentration risk – likely requires partners.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Greater control and transparency.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Co-invest.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Lower fees.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“Built in” manager and fiduciary.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Risk of forced liquidation.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Lack of control.</a:t>
            </a:r>
          </a:p>
        </p:txBody>
      </p:sp>
    </p:spTree>
    <p:extLst>
      <p:ext uri="{BB962C8B-B14F-4D97-AF65-F5344CB8AC3E}">
        <p14:creationId xmlns:p14="http://schemas.microsoft.com/office/powerpoint/2010/main" val="31834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Portfolio role – inflation hedge? Test this and invest </a:t>
            </a:r>
            <a:r>
              <a:rPr lang="en-US" sz="2000" dirty="0" smtClean="0"/>
              <a:t>accordingly.</a:t>
            </a:r>
            <a:endParaRPr lang="en-US" sz="2000" dirty="0"/>
          </a:p>
          <a:p>
            <a:pPr lvl="1"/>
            <a:r>
              <a:rPr lang="en-US" sz="2000" dirty="0" smtClean="0"/>
              <a:t>PRIM already has infrastructure investments in it’s PE portfolio.</a:t>
            </a:r>
          </a:p>
          <a:p>
            <a:r>
              <a:rPr lang="en-US" sz="2000" dirty="0" smtClean="0"/>
              <a:t>Structure – see prior page.</a:t>
            </a:r>
          </a:p>
          <a:p>
            <a:r>
              <a:rPr lang="en-US" sz="2000" dirty="0" smtClean="0"/>
              <a:t>Leverage. </a:t>
            </a:r>
            <a:endParaRPr lang="en-US" sz="2000" dirty="0"/>
          </a:p>
          <a:p>
            <a:r>
              <a:rPr lang="en-US" sz="2000" dirty="0" smtClean="0"/>
              <a:t>Portfolio Construction.</a:t>
            </a:r>
          </a:p>
          <a:p>
            <a:r>
              <a:rPr lang="en-US" sz="2000" dirty="0" smtClean="0"/>
              <a:t>Investment size.</a:t>
            </a:r>
          </a:p>
          <a:p>
            <a:r>
              <a:rPr lang="en-US" sz="2000" dirty="0" smtClean="0"/>
              <a:t>Control preference – partnerships common.</a:t>
            </a:r>
          </a:p>
          <a:p>
            <a:r>
              <a:rPr lang="en-US" sz="2000" dirty="0" smtClean="0"/>
              <a:t>Fees – PE fees worth it for return?. </a:t>
            </a:r>
          </a:p>
          <a:p>
            <a:r>
              <a:rPr lang="en-US" sz="2000" dirty="0" smtClean="0"/>
              <a:t>Procurement.</a:t>
            </a:r>
          </a:p>
          <a:p>
            <a:r>
              <a:rPr lang="en-US" sz="2000" dirty="0" smtClean="0"/>
              <a:t>Staffing.</a:t>
            </a:r>
          </a:p>
        </p:txBody>
      </p:sp>
    </p:spTree>
    <p:extLst>
      <p:ext uri="{BB962C8B-B14F-4D97-AF65-F5344CB8AC3E}">
        <p14:creationId xmlns:p14="http://schemas.microsoft.com/office/powerpoint/2010/main" val="31284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much more to learn about infrastructure:</a:t>
            </a:r>
          </a:p>
          <a:p>
            <a:pPr lvl="1"/>
            <a:r>
              <a:rPr lang="en-US" dirty="0" smtClean="0"/>
              <a:t>Engage other collaborators within PRIM.</a:t>
            </a:r>
          </a:p>
          <a:p>
            <a:pPr lvl="1"/>
            <a:r>
              <a:rPr lang="en-US" dirty="0" smtClean="0"/>
              <a:t>Develop view of key valuation measures and current valuation environment.</a:t>
            </a:r>
          </a:p>
          <a:p>
            <a:pPr lvl="1"/>
            <a:r>
              <a:rPr lang="en-US" dirty="0" smtClean="0"/>
              <a:t>Conduct a deeper dive of the individual infrastructure strategies.</a:t>
            </a:r>
          </a:p>
          <a:p>
            <a:pPr lvl="1"/>
            <a:r>
              <a:rPr lang="en-US" dirty="0" smtClean="0"/>
              <a:t>Conduct a more detailed analysis of private benchmark performance (Preqin).</a:t>
            </a:r>
          </a:p>
          <a:p>
            <a:pPr lvl="1"/>
            <a:r>
              <a:rPr lang="en-US" dirty="0" smtClean="0"/>
              <a:t>Source and talk to key contacts at peer investors and investment firms.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spcAft>
                <a:spcPts val="0"/>
              </a:spcAft>
              <a:buNone/>
            </a:pPr>
            <a:r>
              <a:rPr lang="en-US" sz="1800" b="1" u="sng" dirty="0" smtClean="0"/>
              <a:t>Portfolio Contribution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Predictable income.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Uncorrelated asset class.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Inflation protection (but not well tested).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Low volatility.</a:t>
            </a:r>
          </a:p>
          <a:p>
            <a:pPr marL="457200" lvl="1" indent="0">
              <a:spcAft>
                <a:spcPts val="0"/>
              </a:spcAft>
              <a:buNone/>
            </a:pPr>
            <a:endParaRPr lang="en-US" sz="1800" b="1" u="sng" dirty="0" smtClean="0"/>
          </a:p>
          <a:p>
            <a:pPr indent="0">
              <a:spcAft>
                <a:spcPts val="0"/>
              </a:spcAft>
              <a:buNone/>
            </a:pPr>
            <a:r>
              <a:rPr lang="en-US" sz="1800" b="1" u="sng" dirty="0" smtClean="0"/>
              <a:t>Investment Characteristics</a:t>
            </a:r>
          </a:p>
          <a:p>
            <a:pPr lvl="1" indent="-450850">
              <a:spcAft>
                <a:spcPts val="0"/>
              </a:spcAft>
            </a:pPr>
            <a:r>
              <a:rPr lang="en-US" sz="1800" dirty="0"/>
              <a:t>Essential to </a:t>
            </a:r>
            <a:r>
              <a:rPr lang="en-US" sz="1800" dirty="0" smtClean="0"/>
              <a:t>society.</a:t>
            </a:r>
            <a:endParaRPr lang="en-US" sz="1800" dirty="0"/>
          </a:p>
          <a:p>
            <a:pPr lvl="1" indent="-450850">
              <a:spcAft>
                <a:spcPts val="0"/>
              </a:spcAft>
            </a:pPr>
            <a:r>
              <a:rPr lang="en-US" sz="1800" dirty="0" smtClean="0"/>
              <a:t>Long life assets. </a:t>
            </a:r>
          </a:p>
          <a:p>
            <a:pPr lvl="1" indent="-450850">
              <a:spcAft>
                <a:spcPts val="0"/>
              </a:spcAft>
            </a:pPr>
            <a:r>
              <a:rPr lang="en-US" sz="1800" dirty="0" smtClean="0"/>
              <a:t>High barriers to entry - Monopoly businesses (regulatory, contractual, economic/capital).</a:t>
            </a:r>
          </a:p>
          <a:p>
            <a:pPr lvl="1" indent="-450850">
              <a:spcAft>
                <a:spcPts val="0"/>
              </a:spcAft>
            </a:pPr>
            <a:r>
              <a:rPr lang="en-US" sz="1800" dirty="0"/>
              <a:t>High </a:t>
            </a:r>
            <a:r>
              <a:rPr lang="en-US" sz="1800" dirty="0" smtClean="0"/>
              <a:t>regulation.</a:t>
            </a:r>
            <a:endParaRPr lang="en-US" sz="1800" dirty="0"/>
          </a:p>
          <a:p>
            <a:pPr lvl="1" indent="-450850">
              <a:spcAft>
                <a:spcPts val="0"/>
              </a:spcAft>
            </a:pPr>
            <a:r>
              <a:rPr lang="en-US" sz="1800" dirty="0" smtClean="0"/>
              <a:t>Heterogeneous – can diversify with limited amount of assets.</a:t>
            </a:r>
          </a:p>
          <a:p>
            <a:pPr lvl="1" indent="-450850">
              <a:spcAft>
                <a:spcPts val="0"/>
              </a:spcAft>
            </a:pPr>
            <a:r>
              <a:rPr lang="en-US" sz="1800" dirty="0" smtClean="0"/>
              <a:t>Limited risk of obsolescence but potential for large capital outlays.</a:t>
            </a:r>
          </a:p>
          <a:p>
            <a:pPr lvl="1" indent="-450850">
              <a:spcAft>
                <a:spcPts val="0"/>
              </a:spcAft>
            </a:pPr>
            <a:r>
              <a:rPr lang="en-US" sz="1800" dirty="0" smtClean="0"/>
              <a:t>Local benefits.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9858"/>
            <a:ext cx="7090263" cy="360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4063" y="985083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 is a broad category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Size (by region)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496300" cy="489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5733256"/>
            <a:ext cx="655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OECD, World Bank, Stanford University (2010)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496300" cy="5399112"/>
          </a:xfrm>
        </p:spPr>
        <p:txBody>
          <a:bodyPr/>
          <a:lstStyle/>
          <a:p>
            <a:r>
              <a:rPr lang="en-US" sz="2000" dirty="0"/>
              <a:t>Regulatory – </a:t>
            </a:r>
          </a:p>
          <a:p>
            <a:pPr marL="628650" lvl="1" indent="-342900"/>
            <a:r>
              <a:rPr lang="en-US" sz="2000" dirty="0"/>
              <a:t>Price capping lowers profits </a:t>
            </a:r>
            <a:r>
              <a:rPr lang="en-US" sz="2000" dirty="0" smtClean="0"/>
              <a:t>(most common in non-democratic </a:t>
            </a:r>
            <a:r>
              <a:rPr lang="en-US" sz="2000" dirty="0"/>
              <a:t>countries</a:t>
            </a:r>
            <a:r>
              <a:rPr lang="en-US" sz="2000" dirty="0" smtClean="0"/>
              <a:t>).</a:t>
            </a:r>
            <a:endParaRPr lang="en-US" sz="2000" dirty="0"/>
          </a:p>
          <a:p>
            <a:pPr marL="628650" lvl="1" indent="-342900"/>
            <a:r>
              <a:rPr lang="en-US" sz="2000" dirty="0" smtClean="0"/>
              <a:t>This risk can be </a:t>
            </a:r>
            <a:r>
              <a:rPr lang="en-US" sz="2000" dirty="0"/>
              <a:t>significant. Focus on varied regulatory and political </a:t>
            </a:r>
            <a:r>
              <a:rPr lang="en-US" sz="2000" dirty="0" smtClean="0"/>
              <a:t>environments.</a:t>
            </a:r>
          </a:p>
          <a:p>
            <a:r>
              <a:rPr lang="en-US" sz="2000" dirty="0" smtClean="0"/>
              <a:t>Commodity </a:t>
            </a:r>
            <a:r>
              <a:rPr lang="en-US" sz="2000" dirty="0"/>
              <a:t>Risk </a:t>
            </a:r>
            <a:r>
              <a:rPr lang="en-US" sz="2000" dirty="0" smtClean="0"/>
              <a:t>– Profit impact. Issue in energy production and exploration, airlines, transportation, etc.</a:t>
            </a:r>
            <a:endParaRPr lang="en-US" sz="2000" dirty="0"/>
          </a:p>
          <a:p>
            <a:r>
              <a:rPr lang="en-US" sz="2000" dirty="0"/>
              <a:t>Duration risk </a:t>
            </a:r>
            <a:r>
              <a:rPr lang="en-US" sz="2000" dirty="0" smtClean="0"/>
              <a:t>(Long </a:t>
            </a:r>
            <a:r>
              <a:rPr lang="en-US" sz="2000" dirty="0"/>
              <a:t>term </a:t>
            </a:r>
            <a:r>
              <a:rPr lang="en-US" sz="2000" dirty="0" smtClean="0"/>
              <a:t>contracts) – mitigate through well structured contracts. </a:t>
            </a:r>
            <a:endParaRPr lang="en-US" sz="2000" dirty="0"/>
          </a:p>
          <a:p>
            <a:r>
              <a:rPr lang="en-US" sz="2000" dirty="0" smtClean="0"/>
              <a:t>Illiquidity </a:t>
            </a:r>
            <a:r>
              <a:rPr lang="en-US" sz="2000" dirty="0"/>
              <a:t>– </a:t>
            </a:r>
            <a:r>
              <a:rPr lang="en-US" sz="2000" dirty="0" smtClean="0"/>
              <a:t>Can be solved through listed company investments. Should improve as private markets develop. </a:t>
            </a:r>
            <a:endParaRPr lang="en-US" sz="2000" dirty="0"/>
          </a:p>
          <a:p>
            <a:r>
              <a:rPr lang="en-US" sz="2000" dirty="0" smtClean="0"/>
              <a:t>Operational – Individual investment dependent. </a:t>
            </a:r>
          </a:p>
          <a:p>
            <a:r>
              <a:rPr lang="en-US" sz="2000" dirty="0" smtClean="0"/>
              <a:t>Political – “Regime” changes can bring different views to infrastructure spending.</a:t>
            </a:r>
          </a:p>
          <a:p>
            <a:r>
              <a:rPr lang="en-US" sz="2000" dirty="0" smtClean="0"/>
              <a:t>War – Infrastructure facilities are priority targets.   </a:t>
            </a:r>
          </a:p>
          <a:p>
            <a:pPr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45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Infrastructure Investors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U.S. Public Pension Funds.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CalPERS, CalSTRS.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Florida.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 smtClean="0"/>
              <a:t>Texas Teachers.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 smtClean="0"/>
              <a:t>Oregon.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Washington.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New York Common (check this).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Maine.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Virginia.</a:t>
            </a:r>
          </a:p>
          <a:p>
            <a:pPr marL="457200" lvl="1" indent="0"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Infrastructure investing is considerably more prevalent with Australian, Canadian and European Institutions.</a:t>
            </a:r>
          </a:p>
          <a:p>
            <a:pPr lvl="1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and Target Investor Allocations 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" y="1197263"/>
            <a:ext cx="7823201" cy="468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5733255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Source: Preqin, CBRE Clarion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2348880"/>
            <a:ext cx="8515350" cy="2016224"/>
          </a:xfrm>
        </p:spPr>
        <p:txBody>
          <a:bodyPr lIns="45720" tIns="45720" rIns="45720" bIns="45720"/>
          <a:lstStyle/>
          <a:p>
            <a:pPr indent="0" algn="ctr" eaLnBrk="1" hangingPunct="1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 Class Behavior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23" y="5829524"/>
            <a:ext cx="1028477" cy="10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6525344"/>
            <a:ext cx="503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569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B_Pres">
  <a:themeElements>
    <a:clrScheme name="CIB_Pres 1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BED8EC"/>
      </a:accent1>
      <a:accent2>
        <a:srgbClr val="003082"/>
      </a:accent2>
      <a:accent3>
        <a:srgbClr val="FFFFFF"/>
      </a:accent3>
      <a:accent4>
        <a:srgbClr val="000000"/>
      </a:accent4>
      <a:accent5>
        <a:srgbClr val="DBE9F4"/>
      </a:accent5>
      <a:accent6>
        <a:srgbClr val="002A75"/>
      </a:accent6>
      <a:hlink>
        <a:srgbClr val="C0C0C0"/>
      </a:hlink>
      <a:folHlink>
        <a:srgbClr val="00A8EC"/>
      </a:folHlink>
    </a:clrScheme>
    <a:fontScheme name="CIB_P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B_Pres 1">
        <a:dk1>
          <a:srgbClr val="000000"/>
        </a:dk1>
        <a:lt1>
          <a:srgbClr val="FFFFFF"/>
        </a:lt1>
        <a:dk2>
          <a:srgbClr val="4E728F"/>
        </a:dk2>
        <a:lt2>
          <a:srgbClr val="969696"/>
        </a:lt2>
        <a:accent1>
          <a:srgbClr val="BED8EC"/>
        </a:accent1>
        <a:accent2>
          <a:srgbClr val="003082"/>
        </a:accent2>
        <a:accent3>
          <a:srgbClr val="FFFFFF"/>
        </a:accent3>
        <a:accent4>
          <a:srgbClr val="000000"/>
        </a:accent4>
        <a:accent5>
          <a:srgbClr val="DBE9F4"/>
        </a:accent5>
        <a:accent6>
          <a:srgbClr val="002A75"/>
        </a:accent6>
        <a:hlink>
          <a:srgbClr val="C0C0C0"/>
        </a:hlink>
        <a:folHlink>
          <a:srgbClr val="00A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FF753557C654688A41AEF1A840579" ma:contentTypeVersion="0" ma:contentTypeDescription="Create a new document." ma:contentTypeScope="" ma:versionID="ea405f2e2f4174010ecf1b7323db02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3adde7ee1a707d6e9f5d13074808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6253B73-9A43-4D04-A8F6-76C393C9CA99}"/>
</file>

<file path=customXml/itemProps2.xml><?xml version="1.0" encoding="utf-8"?>
<ds:datastoreItem xmlns:ds="http://schemas.openxmlformats.org/officeDocument/2006/customXml" ds:itemID="{071FF1CE-9D77-4484-939D-6337E0982868}"/>
</file>

<file path=customXml/itemProps3.xml><?xml version="1.0" encoding="utf-8"?>
<ds:datastoreItem xmlns:ds="http://schemas.openxmlformats.org/officeDocument/2006/customXml" ds:itemID="{E481035B-D819-4E4E-BF29-9D5C8900CA8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17118</TotalTime>
  <Words>930</Words>
  <Application>Microsoft Office PowerPoint</Application>
  <PresentationFormat>On-screen Show (4:3)</PresentationFormat>
  <Paragraphs>163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CIB_Pres</vt:lpstr>
      <vt:lpstr>PowerPoint Presentation</vt:lpstr>
      <vt:lpstr>PowerPoint Presentation</vt:lpstr>
      <vt:lpstr>Defined</vt:lpstr>
      <vt:lpstr>Strategies</vt:lpstr>
      <vt:lpstr>Market Size (by region)</vt:lpstr>
      <vt:lpstr>Risk Factors</vt:lpstr>
      <vt:lpstr>Representative Infrastructure Investors</vt:lpstr>
      <vt:lpstr>Current and Target Investor Allocations </vt:lpstr>
      <vt:lpstr>PowerPoint Presentation</vt:lpstr>
      <vt:lpstr>Asset Class Performance (Listed)</vt:lpstr>
      <vt:lpstr>Private Market Returns</vt:lpstr>
      <vt:lpstr>Correlation Matrix</vt:lpstr>
      <vt:lpstr>Listed Benchmark Overview</vt:lpstr>
      <vt:lpstr>Expected Returns (Asset Level)</vt:lpstr>
      <vt:lpstr>PowerPoint Presentation</vt:lpstr>
      <vt:lpstr>Drivers of Investment Opportunities</vt:lpstr>
      <vt:lpstr>Regional Themes</vt:lpstr>
      <vt:lpstr>Capital Flows</vt:lpstr>
      <vt:lpstr>Some Infrastructure Starting Metrics</vt:lpstr>
      <vt:lpstr>PowerPoint Presentation</vt:lpstr>
      <vt:lpstr>Structural Investment Options</vt:lpstr>
      <vt:lpstr>Implementation Considerations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CMacNaught</dc:creator>
  <cp:lastModifiedBy>Schlitzer, Tim</cp:lastModifiedBy>
  <cp:revision>1004</cp:revision>
  <cp:lastPrinted>2014-11-06T15:01:54Z</cp:lastPrinted>
  <dcterms:created xsi:type="dcterms:W3CDTF">2006-09-18T14:27:53Z</dcterms:created>
  <dcterms:modified xsi:type="dcterms:W3CDTF">2014-12-11T21:39:20Z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GlobalPowerPoint</vt:lpwstr>
  </property>
  <property fmtid="{D5CDD505-2E9C-101B-9397-08002B2CF9AE}" pid="3" name="Version">
    <vt:lpwstr>Version 2.54 (20060329)</vt:lpwstr>
  </property>
  <property fmtid="{D5CDD505-2E9C-101B-9397-08002B2CF9AE}" pid="4" name="Design">
    <vt:lpwstr>CIB_Pres.pot</vt:lpwstr>
  </property>
  <property fmtid="{D5CDD505-2E9C-101B-9397-08002B2CF9AE}" pid="5" name="ContentTypeId">
    <vt:lpwstr>0x010100A6CFF753557C654688A41AEF1A840579</vt:lpwstr>
  </property>
</Properties>
</file>