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284" r:id="rId5"/>
    <p:sldId id="285" r:id="rId6"/>
    <p:sldId id="283" r:id="rId7"/>
    <p:sldId id="289" r:id="rId8"/>
    <p:sldId id="288" r:id="rId9"/>
    <p:sldId id="286" r:id="rId10"/>
    <p:sldId id="287" r:id="rId11"/>
    <p:sldId id="290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00225A"/>
    <a:srgbClr val="FFF05F"/>
    <a:srgbClr val="DC241F"/>
    <a:srgbClr val="808080"/>
    <a:srgbClr val="99C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9" autoAdjust="0"/>
    <p:restoredTop sz="87330" autoAdjust="0"/>
  </p:normalViewPr>
  <p:slideViewPr>
    <p:cSldViewPr showGuides="1">
      <p:cViewPr>
        <p:scale>
          <a:sx n="90" d="100"/>
          <a:sy n="90" d="100"/>
        </p:scale>
        <p:origin x="-1212" y="12"/>
      </p:cViewPr>
      <p:guideLst>
        <p:guide orient="horz" pos="1632"/>
        <p:guide orient="horz" pos="436"/>
        <p:guide orient="horz" pos="845"/>
        <p:guide orient="horz" pos="2840"/>
        <p:guide orient="horz" pos="981"/>
        <p:guide orient="horz" pos="528"/>
        <p:guide pos="2880"/>
        <p:guide pos="2832"/>
        <p:guide pos="5556"/>
        <p:guide pos="192"/>
        <p:guide pos="3016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1812" y="-102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t" anchorCtr="0" compatLnSpc="1">
            <a:prstTxWarp prst="textNoShape">
              <a:avLst/>
            </a:prstTxWarp>
          </a:bodyPr>
          <a:lstStyle>
            <a:lvl1pPr algn="l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985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t" anchorCtr="0" compatLnSpc="1">
            <a:prstTxWarp prst="textNoShape">
              <a:avLst/>
            </a:prstTxWarp>
          </a:bodyPr>
          <a:lstStyle>
            <a:lvl1pPr algn="r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b" anchorCtr="0" compatLnSpc="1">
            <a:prstTxWarp prst="textNoShape">
              <a:avLst/>
            </a:prstTxWarp>
          </a:bodyPr>
          <a:lstStyle>
            <a:lvl1pPr algn="l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985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b" anchorCtr="0" compatLnSpc="1">
            <a:prstTxWarp prst="textNoShape">
              <a:avLst/>
            </a:prstTxWarp>
          </a:bodyPr>
          <a:lstStyle>
            <a:lvl1pPr algn="r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57210D-560D-4E84-8C51-849AE0D911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10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>
            <a:lvl1pPr algn="l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985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8500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48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985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CC077B7-A3C4-4B65-93C9-22BE56DA2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53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496300" cy="427037"/>
          </a:xfrm>
        </p:spPr>
        <p:txBody>
          <a:bodyPr/>
          <a:lstStyle>
            <a:lvl1pPr>
              <a:defRPr sz="30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8200"/>
            <a:ext cx="8496300" cy="53991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Description: C:\Users\swong\Desktop\PRIM Logo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5444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13" y="5997514"/>
            <a:ext cx="860487" cy="8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52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4" y="135469"/>
            <a:ext cx="8081964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24" y="759885"/>
            <a:ext cx="8074152" cy="5029200"/>
          </a:xfrm>
        </p:spPr>
        <p:txBody>
          <a:bodyPr lIns="0"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323850" y="620713"/>
            <a:ext cx="84963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496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4346575" y="6527800"/>
            <a:ext cx="396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0F2CE166-A634-44FB-BC1B-51E7140AD3B3}" type="slidenum">
              <a:rPr lang="en-US" sz="12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Description: C:\Users\swong\Desktop\PRIM Logo.jpg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" y="6184900"/>
            <a:ext cx="25444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ma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80" y="5949280"/>
            <a:ext cx="860487" cy="8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i="1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9pPr>
    </p:titleStyle>
    <p:bodyStyle>
      <a:lvl1pPr marL="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68000"/>
        <a:buFont typeface="Wingdings" pitchFamily="2" charset="2"/>
        <a:buChar char="q"/>
        <a:defRPr sz="2400">
          <a:solidFill>
            <a:srgbClr val="002060"/>
          </a:solidFill>
          <a:latin typeface="Calibri" pitchFamily="34" charset="0"/>
          <a:ea typeface="+mn-ea"/>
          <a:cs typeface="Calibri" pitchFamily="34" charset="0"/>
        </a:defRPr>
      </a:lvl1pPr>
      <a:lvl2pPr marL="9144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§"/>
        <a:defRPr sz="2200">
          <a:solidFill>
            <a:srgbClr val="002060"/>
          </a:solidFill>
          <a:latin typeface="Calibri" pitchFamily="34" charset="0"/>
          <a:cs typeface="Calibri" pitchFamily="34" charset="0"/>
        </a:defRPr>
      </a:lvl2pPr>
      <a:lvl3pPr marL="13716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100000"/>
        <a:buFont typeface="Wingdings" pitchFamily="2" charset="2"/>
        <a:buChar char="Ø"/>
        <a:defRPr sz="2000">
          <a:solidFill>
            <a:srgbClr val="002060"/>
          </a:solidFill>
          <a:latin typeface="Calibri" pitchFamily="34" charset="0"/>
          <a:cs typeface="Calibri" pitchFamily="34" charset="0"/>
        </a:defRPr>
      </a:lvl3pPr>
      <a:lvl4pPr marL="18288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v"/>
        <a:defRPr sz="1800">
          <a:solidFill>
            <a:srgbClr val="002060"/>
          </a:solidFill>
          <a:latin typeface="Calibri" pitchFamily="34" charset="0"/>
          <a:cs typeface="Calibri" pitchFamily="34" charset="0"/>
        </a:defRPr>
      </a:lvl4pPr>
      <a:lvl5pPr marL="22860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Arial" pitchFamily="34" charset="0"/>
        <a:buChar char="•"/>
        <a:defRPr sz="1600">
          <a:solidFill>
            <a:srgbClr val="002060"/>
          </a:solidFill>
          <a:latin typeface="Calibri" pitchFamily="34" charset="0"/>
          <a:cs typeface="Calibri" pitchFamily="34" charset="0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crude oil and natural gas supply chain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5" t="25497" r="24437" b="6404"/>
          <a:stretch/>
        </p:blipFill>
        <p:spPr bwMode="auto">
          <a:xfrm>
            <a:off x="0" y="-9871"/>
            <a:ext cx="9144000" cy="6872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3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Risk and return do not depend on physical characteristics of an asset</a:t>
            </a: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1" t="32666" r="15741" b="7258"/>
          <a:stretch/>
        </p:blipFill>
        <p:spPr bwMode="auto">
          <a:xfrm>
            <a:off x="107503" y="980728"/>
            <a:ext cx="8712969" cy="4826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1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( oil &amp; gas) supply chain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919163" y="1000125"/>
            <a:ext cx="7294244" cy="4707831"/>
            <a:chOff x="919163" y="1114425"/>
            <a:chExt cx="7294244" cy="4707831"/>
          </a:xfrm>
        </p:grpSpPr>
        <p:grpSp>
          <p:nvGrpSpPr>
            <p:cNvPr id="20" name="Group 19"/>
            <p:cNvGrpSpPr/>
            <p:nvPr/>
          </p:nvGrpSpPr>
          <p:grpSpPr>
            <a:xfrm>
              <a:off x="919163" y="1434529"/>
              <a:ext cx="7294244" cy="4387727"/>
              <a:chOff x="928688" y="1596454"/>
              <a:chExt cx="7294244" cy="438772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28688" y="1707618"/>
                <a:ext cx="7294244" cy="3778786"/>
                <a:chOff x="928688" y="2037398"/>
                <a:chExt cx="7294244" cy="377878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928688" y="2037398"/>
                  <a:ext cx="7294244" cy="3429000"/>
                  <a:chOff x="928688" y="2037398"/>
                  <a:chExt cx="7294244" cy="3429000"/>
                </a:xfrm>
              </p:grpSpPr>
              <p:pic>
                <p:nvPicPr>
                  <p:cNvPr id="103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28688" y="2037398"/>
                    <a:ext cx="7286625" cy="24479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31" name="Picture 7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477"/>
                  <a:stretch/>
                </p:blipFill>
                <p:spPr bwMode="auto">
                  <a:xfrm>
                    <a:off x="2209800" y="4485323"/>
                    <a:ext cx="6013132" cy="9810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5" name="Isosceles Triangle 4"/>
                <p:cNvSpPr/>
                <p:nvPr/>
              </p:nvSpPr>
              <p:spPr bwMode="auto">
                <a:xfrm>
                  <a:off x="2203553" y="4470333"/>
                  <a:ext cx="539646" cy="1345851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>
                <a:off x="1086787" y="5433934"/>
                <a:ext cx="2863121" cy="550247"/>
              </a:xfrm>
              <a:prstGeom prst="rightArrow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Upstream</a:t>
                </a:r>
              </a:p>
            </p:txBody>
          </p:sp>
          <p:sp>
            <p:nvSpPr>
              <p:cNvPr id="15" name="Right Arrow 14"/>
              <p:cNvSpPr/>
              <p:nvPr/>
            </p:nvSpPr>
            <p:spPr bwMode="auto">
              <a:xfrm>
                <a:off x="4049843" y="5433933"/>
                <a:ext cx="1286656" cy="550247"/>
              </a:xfrm>
              <a:prstGeom prst="rightArrow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Midstream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 bwMode="auto">
              <a:xfrm>
                <a:off x="5461417" y="5433932"/>
                <a:ext cx="2753896" cy="550247"/>
              </a:xfrm>
              <a:prstGeom prst="rightArrow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Downstream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3992614" y="1603948"/>
                <a:ext cx="0" cy="4380231"/>
              </a:xfrm>
              <a:prstGeom prst="line">
                <a:avLst/>
              </a:prstGeom>
              <a:noFill/>
              <a:ln w="5080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Elbow Connector 11"/>
              <p:cNvCxnSpPr/>
              <p:nvPr/>
            </p:nvCxnSpPr>
            <p:spPr bwMode="auto">
              <a:xfrm rot="5400000">
                <a:off x="3892336" y="3096200"/>
                <a:ext cx="4380236" cy="1380744"/>
              </a:xfrm>
              <a:prstGeom prst="bentConnector3">
                <a:avLst>
                  <a:gd name="adj1" fmla="val 42129"/>
                </a:avLst>
              </a:prstGeom>
              <a:noFill/>
              <a:ln w="5080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2809875" y="1114425"/>
              <a:ext cx="5295900" cy="276999"/>
              <a:chOff x="2838450" y="1114425"/>
              <a:chExt cx="5295900" cy="276999"/>
            </a:xfrm>
          </p:grpSpPr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2895600" y="1386904"/>
                <a:ext cx="523875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/>
              <p:cNvSpPr txBox="1"/>
              <p:nvPr/>
            </p:nvSpPr>
            <p:spPr>
              <a:xfrm>
                <a:off x="2838450" y="1114425"/>
                <a:ext cx="2733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alibri" pitchFamily="34" charset="0"/>
                  </a:rPr>
                  <a:t>Natural Gas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809875" y="3257550"/>
              <a:ext cx="5295900" cy="276999"/>
              <a:chOff x="2752725" y="3257550"/>
              <a:chExt cx="5295900" cy="276999"/>
            </a:xfrm>
          </p:grpSpPr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2809875" y="3530029"/>
                <a:ext cx="523875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2752725" y="3257550"/>
                <a:ext cx="2733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alibri" pitchFamily="34" charset="0"/>
                  </a:rPr>
                  <a:t>Crude Oil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4176712" y="3238500"/>
              <a:ext cx="1030129" cy="2724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46782" y="5842437"/>
            <a:ext cx="2778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libri" pitchFamily="34" charset="0"/>
              </a:rPr>
              <a:t>Finding and extracting the molecules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40318" y="5657771"/>
            <a:ext cx="128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Calibri" pitchFamily="34" charset="0"/>
              </a:rPr>
              <a:t>Processing, moving &amp; storing the molecules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43522" y="5750104"/>
            <a:ext cx="277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libri" pitchFamily="34" charset="0"/>
              </a:rPr>
              <a:t>Refining and distributing the molecules to the end users</a:t>
            </a:r>
          </a:p>
        </p:txBody>
      </p:sp>
    </p:spTree>
    <p:extLst>
      <p:ext uri="{BB962C8B-B14F-4D97-AF65-F5344CB8AC3E}">
        <p14:creationId xmlns:p14="http://schemas.microsoft.com/office/powerpoint/2010/main" val="12723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supply chain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5" t="41056" r="3857" b="18688"/>
          <a:stretch/>
        </p:blipFill>
        <p:spPr bwMode="auto">
          <a:xfrm>
            <a:off x="323528" y="1158088"/>
            <a:ext cx="8712968" cy="376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9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Agricultural supply chain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5" t="27114" r="15799" b="11854"/>
          <a:stretch/>
        </p:blipFill>
        <p:spPr bwMode="auto">
          <a:xfrm>
            <a:off x="323528" y="764704"/>
            <a:ext cx="8496944" cy="4635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 real asset categories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7566"/>
            <a:ext cx="8352927" cy="4742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asset sub categories risk and return profile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54472"/>
            <a:ext cx="5913660" cy="5498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Real Asset / Natural Resource Managers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852488"/>
            <a:ext cx="71151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4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B_Pres">
  <a:themeElements>
    <a:clrScheme name="CIB_Pres 1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BED8EC"/>
      </a:accent1>
      <a:accent2>
        <a:srgbClr val="003082"/>
      </a:accent2>
      <a:accent3>
        <a:srgbClr val="FFFFFF"/>
      </a:accent3>
      <a:accent4>
        <a:srgbClr val="000000"/>
      </a:accent4>
      <a:accent5>
        <a:srgbClr val="DBE9F4"/>
      </a:accent5>
      <a:accent6>
        <a:srgbClr val="002A75"/>
      </a:accent6>
      <a:hlink>
        <a:srgbClr val="C0C0C0"/>
      </a:hlink>
      <a:folHlink>
        <a:srgbClr val="00A8EC"/>
      </a:folHlink>
    </a:clrScheme>
    <a:fontScheme name="CIB_P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B_Pres 1">
        <a:dk1>
          <a:srgbClr val="000000"/>
        </a:dk1>
        <a:lt1>
          <a:srgbClr val="FFFFFF"/>
        </a:lt1>
        <a:dk2>
          <a:srgbClr val="4E728F"/>
        </a:dk2>
        <a:lt2>
          <a:srgbClr val="969696"/>
        </a:lt2>
        <a:accent1>
          <a:srgbClr val="BED8EC"/>
        </a:accent1>
        <a:accent2>
          <a:srgbClr val="003082"/>
        </a:accent2>
        <a:accent3>
          <a:srgbClr val="FFFFFF"/>
        </a:accent3>
        <a:accent4>
          <a:srgbClr val="000000"/>
        </a:accent4>
        <a:accent5>
          <a:srgbClr val="DBE9F4"/>
        </a:accent5>
        <a:accent6>
          <a:srgbClr val="002A75"/>
        </a:accent6>
        <a:hlink>
          <a:srgbClr val="C0C0C0"/>
        </a:hlink>
        <a:folHlink>
          <a:srgbClr val="00A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FF753557C654688A41AEF1A840579" ma:contentTypeVersion="0" ma:contentTypeDescription="Create a new document." ma:contentTypeScope="" ma:versionID="ea405f2e2f4174010ecf1b7323db02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3adde7ee1a707d6e9f5d13074808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2FE3ED9-8BED-4432-988A-FD1634162109}"/>
</file>

<file path=customXml/itemProps2.xml><?xml version="1.0" encoding="utf-8"?>
<ds:datastoreItem xmlns:ds="http://schemas.openxmlformats.org/officeDocument/2006/customXml" ds:itemID="{071FF1CE-9D77-4484-939D-6337E0982868}"/>
</file>

<file path=customXml/itemProps3.xml><?xml version="1.0" encoding="utf-8"?>
<ds:datastoreItem xmlns:ds="http://schemas.openxmlformats.org/officeDocument/2006/customXml" ds:itemID="{E481035B-D819-4E4E-BF29-9D5C8900CA8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14947</TotalTime>
  <Words>81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CIB_Pres</vt:lpstr>
      <vt:lpstr>The crude oil and natural gas supply chain</vt:lpstr>
      <vt:lpstr>Risk and return do not depend on physical characteristics of an asset</vt:lpstr>
      <vt:lpstr>Energy ( oil &amp; gas) supply chain</vt:lpstr>
      <vt:lpstr>Mining supply chain</vt:lpstr>
      <vt:lpstr>Agricultural supply chain</vt:lpstr>
      <vt:lpstr>PRIM real asset categories</vt:lpstr>
      <vt:lpstr>Real asset sub categories risk and return profile</vt:lpstr>
      <vt:lpstr>Private Real Asset / Natural Resource Managers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CMacNaught</dc:creator>
  <cp:lastModifiedBy>Michael McGirr</cp:lastModifiedBy>
  <cp:revision>946</cp:revision>
  <cp:lastPrinted>2014-07-18T20:59:18Z</cp:lastPrinted>
  <dcterms:created xsi:type="dcterms:W3CDTF">2006-09-18T14:27:53Z</dcterms:created>
  <dcterms:modified xsi:type="dcterms:W3CDTF">2014-11-25T14:33:29Z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GlobalPowerPoint</vt:lpwstr>
  </property>
  <property fmtid="{D5CDD505-2E9C-101B-9397-08002B2CF9AE}" pid="3" name="Version">
    <vt:lpwstr>Version 2.54 (20060329)</vt:lpwstr>
  </property>
  <property fmtid="{D5CDD505-2E9C-101B-9397-08002B2CF9AE}" pid="4" name="Design">
    <vt:lpwstr>CIB_Pres.pot</vt:lpwstr>
  </property>
  <property fmtid="{D5CDD505-2E9C-101B-9397-08002B2CF9AE}" pid="5" name="ContentTypeId">
    <vt:lpwstr>0x010100A6CFF753557C654688A41AEF1A840579</vt:lpwstr>
  </property>
</Properties>
</file>