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9" r:id="rId6"/>
    <p:sldId id="280" r:id="rId7"/>
    <p:sldId id="305" r:id="rId8"/>
    <p:sldId id="310" r:id="rId9"/>
    <p:sldId id="312" r:id="rId10"/>
    <p:sldId id="307" r:id="rId11"/>
    <p:sldId id="308" r:id="rId12"/>
    <p:sldId id="311" r:id="rId13"/>
    <p:sldId id="309" r:id="rId14"/>
    <p:sldId id="313" r:id="rId15"/>
    <p:sldId id="306" r:id="rId16"/>
    <p:sldId id="302" r:id="rId17"/>
    <p:sldId id="300" r:id="rId18"/>
    <p:sldId id="285" r:id="rId19"/>
    <p:sldId id="303" r:id="rId20"/>
    <p:sldId id="299" r:id="rId21"/>
    <p:sldId id="304" r:id="rId22"/>
    <p:sldId id="291" r:id="rId23"/>
    <p:sldId id="290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orient="horz" pos="981">
          <p15:clr>
            <a:srgbClr val="A4A3A4"/>
          </p15:clr>
        </p15:guide>
        <p15:guide id="6" orient="horz" pos="528">
          <p15:clr>
            <a:srgbClr val="A4A3A4"/>
          </p15:clr>
        </p15:guide>
        <p15:guide id="7" pos="2880">
          <p15:clr>
            <a:srgbClr val="A4A3A4"/>
          </p15:clr>
        </p15:guide>
        <p15:guide id="8" pos="2832">
          <p15:clr>
            <a:srgbClr val="A4A3A4"/>
          </p15:clr>
        </p15:guide>
        <p15:guide id="9" pos="5556">
          <p15:clr>
            <a:srgbClr val="A4A3A4"/>
          </p15:clr>
        </p15:guide>
        <p15:guide id="10" pos="192">
          <p15:clr>
            <a:srgbClr val="A4A3A4"/>
          </p15:clr>
        </p15:guide>
        <p15:guide id="11" pos="30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5A"/>
    <a:srgbClr val="DC241F"/>
    <a:srgbClr val="EDEDED"/>
    <a:srgbClr val="FFF05F"/>
    <a:srgbClr val="808080"/>
    <a:srgbClr val="99C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 autoAdjust="0"/>
    <p:restoredTop sz="84604" autoAdjust="0"/>
  </p:normalViewPr>
  <p:slideViewPr>
    <p:cSldViewPr showGuides="1">
      <p:cViewPr varScale="1">
        <p:scale>
          <a:sx n="82" d="100"/>
          <a:sy n="82" d="100"/>
        </p:scale>
        <p:origin x="1038" y="96"/>
      </p:cViewPr>
      <p:guideLst>
        <p:guide orient="horz" pos="1632"/>
        <p:guide orient="horz" pos="436"/>
        <p:guide orient="horz" pos="845"/>
        <p:guide orient="horz" pos="2840"/>
        <p:guide orient="horz" pos="981"/>
        <p:guide orient="horz" pos="528"/>
        <p:guide pos="2880"/>
        <p:guide pos="2832"/>
        <p:guide pos="5556"/>
        <p:guide pos="192"/>
        <p:guide pos="3016"/>
      </p:guideLst>
    </p:cSldViewPr>
  </p:slideViewPr>
  <p:outlineViewPr>
    <p:cViewPr>
      <p:scale>
        <a:sx n="20" d="100"/>
        <a:sy n="20" d="100"/>
      </p:scale>
      <p:origin x="0" y="1926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1812" y="-102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imfs01\Users\jzhang\Activist%20Replication\All\Formal%20Presentations\Tables%20and%20Charts%20for%20Septermber%202015%20IC%20Meeting%20Slides%20V3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primfs01\Users\jzhang\Activist%20Replication\All\Formal%20Presentations\Tables%20and%20Charts%20for%20Septermber%202015%20IC%20Meeting%20Slides3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imfs01\Users\jzhang\Activist%20Replication\All\Formal%20Presentations\Tables%20and%20Charts%20for%20Septermber%202015%20IC%20Meeting%20Slides%20V3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primfs01\Users\jzhang\Activist%20Replication\All\Formal%20Presentations\Tables%20and%20Charts%20for%20Septermber%202015%20IC%20Meeting%20Slides7Y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imfs01\Users\jzhang\Activist%20Replication\Strategy3\Returns%20Strategy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Average</a:t>
            </a:r>
            <a:br>
              <a:rPr lang="en-US" sz="1000"/>
            </a:br>
            <a:r>
              <a:rPr lang="en-US" sz="1000"/>
              <a:t>Holding</a:t>
            </a:r>
          </a:p>
          <a:p>
            <a:pPr>
              <a:defRPr sz="1000"/>
            </a:pPr>
            <a:r>
              <a:rPr lang="en-US" sz="1000"/>
              <a:t>Period</a:t>
            </a:r>
          </a:p>
        </c:rich>
      </c:tx>
      <c:layout>
        <c:manualLayout>
          <c:xMode val="edge"/>
          <c:yMode val="edge"/>
          <c:x val="6.9747803263722563E-3"/>
          <c:y val="2.702703661312215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5217391304347827"/>
          <c:y val="0.20316457514527031"/>
          <c:w val="0.84782629444046764"/>
          <c:h val="0.71101713521214982"/>
        </c:manualLayout>
      </c:layout>
      <c:scatterChart>
        <c:scatterStyle val="lineMarker"/>
        <c:varyColors val="0"/>
        <c:ser>
          <c:idx val="0"/>
          <c:order val="0"/>
          <c:tx>
            <c:strRef>
              <c:f>'U:\Activist Replication\All\Formal Presentations\[Tables and Charts for Septermber 2015 IC Meeting Slides.xlsx]2D Performance'!$M$2:$Q$2</c:f>
              <c:strCache>
                <c:ptCount val="1"/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 w="12700">
                <a:solidFill>
                  <a:schemeClr val="tx1"/>
                </a:solidFill>
              </a:ln>
            </c:spPr>
          </c:marker>
          <c:dPt>
            <c:idx val="0"/>
            <c:marker>
              <c:symbol val="circle"/>
              <c:size val="5"/>
            </c:marker>
            <c:bubble3D val="0"/>
          </c:dPt>
          <c:dPt>
            <c:idx val="1"/>
            <c:marker>
              <c:symbol val="circle"/>
              <c:size val="10"/>
            </c:marker>
            <c:bubble3D val="0"/>
          </c:dPt>
          <c:dPt>
            <c:idx val="2"/>
            <c:marker>
              <c:symbol val="circle"/>
              <c:size val="15"/>
            </c:marker>
            <c:bubble3D val="0"/>
          </c:dPt>
          <c:dPt>
            <c:idx val="3"/>
            <c:marker>
              <c:symbol val="circle"/>
              <c:size val="20"/>
            </c:marker>
            <c:bubble3D val="0"/>
          </c:dPt>
          <c:dPt>
            <c:idx val="4"/>
            <c:marker>
              <c:symbol val="circle"/>
              <c:size val="25"/>
            </c:marker>
            <c:bubble3D val="0"/>
          </c:dPt>
          <c:dPt>
            <c:idx val="5"/>
            <c:marker>
              <c:symbol val="circle"/>
              <c:size val="2"/>
              <c:spPr>
                <a:noFill/>
                <a:ln w="12700">
                  <a:noFill/>
                </a:ln>
              </c:spPr>
            </c:marker>
            <c:bubble3D val="0"/>
          </c:dPt>
          <c:dLbls>
            <c:dLbl>
              <c:idx val="0"/>
              <c:layout>
                <c:manualLayout>
                  <c:x val="0.10454057618407772"/>
                  <c:y val="-9.4708127512282692E-3"/>
                </c:manualLayout>
              </c:layout>
              <c:tx>
                <c:rich>
                  <a:bodyPr anchorCtr="0"/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ysClr val="windowText" lastClr="000000"/>
                        </a:solidFill>
                      </a:rPr>
                      <a:t>Low</a:t>
                    </a:r>
                    <a:br>
                      <a:rPr lang="en-US" sz="1000" b="1" i="0" u="none" strike="noStrike" kern="1200" baseline="0" dirty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sz="1000" b="1" i="0" u="none" strike="noStrike" kern="1200" baseline="0" dirty="0" smtClean="0">
                        <a:solidFill>
                          <a:sysClr val="windowText" lastClr="000000"/>
                        </a:solidFill>
                      </a:rPr>
                      <a:t>5 </a:t>
                    </a:r>
                    <a:r>
                      <a:rPr lang="en-US" sz="1000" b="1" i="0" u="none" strike="noStrike" kern="1200" baseline="0" dirty="0">
                        <a:solidFill>
                          <a:sysClr val="windowText" lastClr="000000"/>
                        </a:solidFill>
                      </a:rPr>
                      <a:t>months</a:t>
                    </a: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0690939159263726"/>
                      <c:h val="0.2884011805352843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9.2169761102899678E-2"/>
                  <c:y val="3.1069742168455049E-2"/>
                </c:manualLayout>
              </c:layout>
              <c:tx>
                <c:rich>
                  <a:bodyPr anchorCtr="0"/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Medium</a:t>
                    </a:r>
                    <a:b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15 months</a:t>
                    </a: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935794479167708"/>
                      <c:h val="0.18930204628716971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101927896606192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High</a:t>
                    </a:r>
                    <a:br>
                      <a:rPr lang="en-US" b="1"/>
                    </a:br>
                    <a:r>
                      <a:rPr lang="en-US" b="1"/>
                      <a:t>25 months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6586730618975456"/>
                      <c:h val="0.2334235062153317"/>
                    </c:manualLayout>
                  </c15:layout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'[1]2D Performance'!$O$4:$T$4</c:f>
              <c:numCache>
                <c:formatCode>General</c:formatCode>
                <c:ptCount val="6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</c:numCache>
            </c:numRef>
          </c:xVal>
          <c:yVal>
            <c:numRef>
              <c:f>'[1]2D Performance'!$O$3:$T$3</c:f>
              <c:numCache>
                <c:formatCode>General</c:formatCode>
                <c:ptCount val="6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334320"/>
        <c:axId val="334333928"/>
      </c:scatterChart>
      <c:valAx>
        <c:axId val="334334320"/>
        <c:scaling>
          <c:orientation val="minMax"/>
          <c:max val="0.8"/>
          <c:min val="0.75000000000000011"/>
        </c:scaling>
        <c:delete val="1"/>
        <c:axPos val="b"/>
        <c:numFmt formatCode="General" sourceLinked="1"/>
        <c:majorTickMark val="out"/>
        <c:minorTickMark val="none"/>
        <c:tickLblPos val="nextTo"/>
        <c:crossAx val="334333928"/>
        <c:crosses val="autoZero"/>
        <c:crossBetween val="midCat"/>
      </c:valAx>
      <c:valAx>
        <c:axId val="3343339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34334320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Last 3 Years Risk, Return and Average Holding </a:t>
            </a:r>
            <a:r>
              <a:rPr lang="en-US" dirty="0" smtClean="0"/>
              <a:t>Period (longer holding period, less turnover)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1755757344848022"/>
          <c:y val="0.18209914771889468"/>
          <c:w val="0.79812843959021251"/>
          <c:h val="0.64081277340332454"/>
        </c:manualLayout>
      </c:layout>
      <c:scatterChart>
        <c:scatterStyle val="lineMarker"/>
        <c:varyColors val="0"/>
        <c:ser>
          <c:idx val="0"/>
          <c:order val="0"/>
          <c:tx>
            <c:strRef>
              <c:f>'3Y Average'!$C$2</c:f>
              <c:strCache>
                <c:ptCount val="1"/>
                <c:pt idx="0">
                  <c:v>Alpha Vol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solidFill>
                <a:srgbClr val="FF0000"/>
              </a:solidFill>
            </c:spPr>
          </c:marker>
          <c:dPt>
            <c:idx val="0"/>
            <c:marker>
              <c:symbol val="circle"/>
              <c:size val="20"/>
            </c:marker>
            <c:bubble3D val="0"/>
          </c:dPt>
          <c:dPt>
            <c:idx val="1"/>
            <c:marker>
              <c:symbol val="circle"/>
              <c:size val="21"/>
            </c:marker>
            <c:bubble3D val="0"/>
          </c:dPt>
          <c:dPt>
            <c:idx val="2"/>
            <c:marker>
              <c:symbol val="circle"/>
              <c:size val="14"/>
            </c:marker>
            <c:bubble3D val="0"/>
          </c:dPt>
          <c:dPt>
            <c:idx val="3"/>
            <c:marker>
              <c:symbol val="circle"/>
              <c:size val="12"/>
            </c:marker>
            <c:bubble3D val="0"/>
          </c:dPt>
          <c:dPt>
            <c:idx val="4"/>
            <c:marker>
              <c:symbol val="circle"/>
              <c:size val="7"/>
            </c:marker>
            <c:bubble3D val="0"/>
          </c:dPt>
          <c:dPt>
            <c:idx val="5"/>
            <c:marker>
              <c:symbol val="circle"/>
              <c:size val="7"/>
            </c:marker>
            <c:bubble3D val="0"/>
          </c:dPt>
          <c:dPt>
            <c:idx val="6"/>
            <c:marker>
              <c:symbol val="circle"/>
              <c:size val="11"/>
            </c:marker>
            <c:bubble3D val="0"/>
          </c:dPt>
          <c:dPt>
            <c:idx val="7"/>
            <c:marker>
              <c:symbol val="circle"/>
              <c:size val="12"/>
            </c:marker>
            <c:bubble3D val="0"/>
          </c:dPt>
          <c:dPt>
            <c:idx val="8"/>
            <c:marker>
              <c:symbol val="circle"/>
              <c:size val="13"/>
            </c:marker>
            <c:bubble3D val="0"/>
          </c:dPt>
          <c:dLbls>
            <c:dLbl>
              <c:idx val="0"/>
              <c:layout>
                <c:manualLayout>
                  <c:x val="-1.9163205438427169E-2"/>
                  <c:y val="-3.0913177931966487E-2"/>
                </c:manualLayout>
              </c:layout>
              <c:tx>
                <c:rich>
                  <a:bodyPr/>
                  <a:lstStyle/>
                  <a:p>
                    <a:fld id="{22F42E06-7C91-47A6-A852-6AB15E83A6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>
                <c:manualLayout>
                  <c:x val="-7.1862020394101878E-3"/>
                  <c:y val="0"/>
                </c:manualLayout>
              </c:layout>
              <c:tx>
                <c:rich>
                  <a:bodyPr/>
                  <a:lstStyle/>
                  <a:p>
                    <a:fld id="{15B9ED94-62A6-4135-A230-7C0CFE903E4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4D16B05-94FC-486C-8FE1-7BAD15AE36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>
                <c:manualLayout>
                  <c:x val="-4.7908013596067922E-3"/>
                  <c:y val="1.3201320132013201E-2"/>
                </c:manualLayout>
              </c:layout>
              <c:tx>
                <c:rich>
                  <a:bodyPr/>
                  <a:lstStyle/>
                  <a:p>
                    <a:fld id="{5BE3E9A0-CB83-40A8-905A-8B0D3B6866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4"/>
              <c:layout>
                <c:manualLayout>
                  <c:x val="-6.9892473118279591E-2"/>
                  <c:y val="-5.185185185185192E-2"/>
                </c:manualLayout>
              </c:layout>
              <c:tx>
                <c:rich>
                  <a:bodyPr/>
                  <a:lstStyle/>
                  <a:p>
                    <a:fld id="{7EA7DFD8-2238-47B0-B19F-68460FF134A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5"/>
              <c:layout>
                <c:manualLayout>
                  <c:x val="-1.4372404078820376E-2"/>
                  <c:y val="1.3201320132013201E-2"/>
                </c:manualLayout>
              </c:layout>
              <c:tx>
                <c:rich>
                  <a:bodyPr/>
                  <a:lstStyle/>
                  <a:p>
                    <a:fld id="{173EB5D5-BCAD-476E-B0AA-18500D53C8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6"/>
              <c:layout>
                <c:manualLayout>
                  <c:x val="0"/>
                  <c:y val="6.6006600660066007E-3"/>
                </c:manualLayout>
              </c:layout>
              <c:tx>
                <c:rich>
                  <a:bodyPr/>
                  <a:lstStyle/>
                  <a:p>
                    <a:fld id="{CF8290A5-6D9C-483E-B041-9083DA825C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7"/>
              <c:layout>
                <c:manualLayout>
                  <c:x val="-2.3954006798033961E-3"/>
                  <c:y val="-1.6501650165016622E-2"/>
                </c:manualLayout>
              </c:layout>
              <c:tx>
                <c:rich>
                  <a:bodyPr/>
                  <a:lstStyle/>
                  <a:p>
                    <a:fld id="{DA89F191-C945-438E-9303-FB4F49EE4C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D39EB9A4-E05A-4609-855D-E7D795606D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>
                <c:manualLayout>
                  <c:x val="-1.4072630285408455E-2"/>
                  <c:y val="1.6513326774812053E-2"/>
                </c:manualLayout>
              </c:layout>
              <c:tx>
                <c:rich>
                  <a:bodyPr/>
                  <a:lstStyle/>
                  <a:p>
                    <a:fld id="{0EC8E7AF-2E97-47B5-B237-E386B72751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0"/>
              </c:ext>
            </c:extLst>
          </c:dLbls>
          <c:xVal>
            <c:numRef>
              <c:f>'3Y Average'!$C$3:$C$12</c:f>
              <c:numCache>
                <c:formatCode>0.0%</c:formatCode>
                <c:ptCount val="10"/>
                <c:pt idx="0">
                  <c:v>7.3941896055020134E-2</c:v>
                </c:pt>
                <c:pt idx="1">
                  <c:v>5.8428258859594837E-2</c:v>
                </c:pt>
                <c:pt idx="2">
                  <c:v>8.8593680388220589E-2</c:v>
                </c:pt>
                <c:pt idx="3">
                  <c:v>8.6706421515098331E-2</c:v>
                </c:pt>
                <c:pt idx="4">
                  <c:v>7.1515811041912111E-2</c:v>
                </c:pt>
                <c:pt idx="5">
                  <c:v>6.5684822732276549E-2</c:v>
                </c:pt>
                <c:pt idx="6">
                  <c:v>9.3707951316005247E-2</c:v>
                </c:pt>
                <c:pt idx="7">
                  <c:v>9.4566080474420874E-2</c:v>
                </c:pt>
                <c:pt idx="8">
                  <c:v>0.26211278046234798</c:v>
                </c:pt>
                <c:pt idx="9">
                  <c:v>5.5941623094131761E-2</c:v>
                </c:pt>
              </c:numCache>
            </c:numRef>
          </c:xVal>
          <c:yVal>
            <c:numRef>
              <c:f>'3Y Average'!$B$3:$B$12</c:f>
              <c:numCache>
                <c:formatCode>0.0%</c:formatCode>
                <c:ptCount val="10"/>
                <c:pt idx="0">
                  <c:v>0.13846850170728731</c:v>
                </c:pt>
                <c:pt idx="1">
                  <c:v>1.5517139894203703E-2</c:v>
                </c:pt>
                <c:pt idx="2">
                  <c:v>2.5607431028947261E-2</c:v>
                </c:pt>
                <c:pt idx="3">
                  <c:v>0.13520604097170069</c:v>
                </c:pt>
                <c:pt idx="4">
                  <c:v>4.0752895877038106E-2</c:v>
                </c:pt>
                <c:pt idx="5">
                  <c:v>7.8035845845512292E-5</c:v>
                </c:pt>
                <c:pt idx="6">
                  <c:v>5.8282102004649665E-2</c:v>
                </c:pt>
                <c:pt idx="7">
                  <c:v>6.3707089421151622E-2</c:v>
                </c:pt>
                <c:pt idx="8">
                  <c:v>0.13950805300187252</c:v>
                </c:pt>
                <c:pt idx="9">
                  <c:v>0.11758367738441319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'3Y Average'!$A$3:$A$12</c15:f>
                <c15:dlblRangeCache>
                  <c:ptCount val="10"/>
                  <c:pt idx="0">
                    <c:v>ValueAct</c:v>
                  </c:pt>
                  <c:pt idx="1">
                    <c:v>Trian</c:v>
                  </c:pt>
                  <c:pt idx="2">
                    <c:v>Blue Harbour</c:v>
                  </c:pt>
                  <c:pt idx="3">
                    <c:v>Childrens</c:v>
                  </c:pt>
                  <c:pt idx="4">
                    <c:v>Corvex</c:v>
                  </c:pt>
                  <c:pt idx="5">
                    <c:v>JANA</c:v>
                  </c:pt>
                  <c:pt idx="6">
                    <c:v>Pershing</c:v>
                  </c:pt>
                  <c:pt idx="7">
                    <c:v>StarBoard</c:v>
                  </c:pt>
                  <c:pt idx="8">
                    <c:v>Altai</c:v>
                  </c:pt>
                  <c:pt idx="9">
                    <c:v>Portfolio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333144"/>
        <c:axId val="334332752"/>
      </c:scatterChart>
      <c:valAx>
        <c:axId val="334333144"/>
        <c:scaling>
          <c:orientation val="minMax"/>
          <c:max val="0.27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Alpha Volatility</a:t>
                </a:r>
              </a:p>
            </c:rich>
          </c:tx>
          <c:layout/>
          <c:overlay val="0"/>
        </c:title>
        <c:numFmt formatCode="0.0%" sourceLinked="1"/>
        <c:majorTickMark val="out"/>
        <c:minorTickMark val="out"/>
        <c:tickLblPos val="low"/>
        <c:spPr>
          <a:ln>
            <a:noFill/>
          </a:ln>
        </c:spPr>
        <c:crossAx val="334332752"/>
        <c:crosses val="autoZero"/>
        <c:crossBetween val="midCat"/>
      </c:valAx>
      <c:valAx>
        <c:axId val="334332752"/>
        <c:scaling>
          <c:orientation val="minMax"/>
          <c:max val="0.2"/>
          <c:min val="-5.000000000000001E-2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Alpha (% per year)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low"/>
        <c:spPr>
          <a:ln>
            <a:noFill/>
          </a:ln>
        </c:spPr>
        <c:crossAx val="3343331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Average</a:t>
            </a:r>
            <a:br>
              <a:rPr lang="en-US" sz="1000"/>
            </a:br>
            <a:r>
              <a:rPr lang="en-US" sz="1000"/>
              <a:t>Holding</a:t>
            </a:r>
          </a:p>
          <a:p>
            <a:pPr>
              <a:defRPr sz="1000"/>
            </a:pPr>
            <a:r>
              <a:rPr lang="en-US" sz="1000"/>
              <a:t>Period</a:t>
            </a:r>
          </a:p>
        </c:rich>
      </c:tx>
      <c:layout>
        <c:manualLayout>
          <c:xMode val="edge"/>
          <c:yMode val="edge"/>
          <c:x val="6.9747803263722563E-3"/>
          <c:y val="2.702703661312215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5217391304347827"/>
          <c:y val="0.20316457514527031"/>
          <c:w val="0.84782629444046764"/>
          <c:h val="0.71101713521214982"/>
        </c:manualLayout>
      </c:layout>
      <c:scatterChart>
        <c:scatterStyle val="lineMarker"/>
        <c:varyColors val="0"/>
        <c:ser>
          <c:idx val="0"/>
          <c:order val="0"/>
          <c:tx>
            <c:strRef>
              <c:f>'U:\Activist Replication\All\Formal Presentations\[Tables and Charts for Septermber 2015 IC Meeting Slides.xlsx]2D Performance'!$M$2:$Q$2</c:f>
              <c:strCache>
                <c:ptCount val="1"/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 w="12700">
                <a:solidFill>
                  <a:schemeClr val="tx1"/>
                </a:solidFill>
              </a:ln>
            </c:spPr>
          </c:marker>
          <c:dPt>
            <c:idx val="0"/>
            <c:marker>
              <c:symbol val="circle"/>
              <c:size val="5"/>
            </c:marker>
            <c:bubble3D val="0"/>
          </c:dPt>
          <c:dPt>
            <c:idx val="1"/>
            <c:marker>
              <c:symbol val="circle"/>
              <c:size val="10"/>
            </c:marker>
            <c:bubble3D val="0"/>
          </c:dPt>
          <c:dPt>
            <c:idx val="2"/>
            <c:marker>
              <c:symbol val="circle"/>
              <c:size val="15"/>
            </c:marker>
            <c:bubble3D val="0"/>
          </c:dPt>
          <c:dPt>
            <c:idx val="3"/>
            <c:marker>
              <c:symbol val="circle"/>
              <c:size val="20"/>
            </c:marker>
            <c:bubble3D val="0"/>
          </c:dPt>
          <c:dPt>
            <c:idx val="4"/>
            <c:marker>
              <c:symbol val="circle"/>
              <c:size val="25"/>
            </c:marker>
            <c:bubble3D val="0"/>
          </c:dPt>
          <c:dPt>
            <c:idx val="5"/>
            <c:marker>
              <c:symbol val="circle"/>
              <c:size val="2"/>
              <c:spPr>
                <a:noFill/>
                <a:ln w="12700">
                  <a:noFill/>
                </a:ln>
              </c:spPr>
            </c:marker>
            <c:bubble3D val="0"/>
          </c:dPt>
          <c:dLbls>
            <c:dLbl>
              <c:idx val="0"/>
              <c:layout>
                <c:manualLayout>
                  <c:x val="0.10454057618407772"/>
                  <c:y val="-9.4708127512282692E-3"/>
                </c:manualLayout>
              </c:layout>
              <c:tx>
                <c:rich>
                  <a:bodyPr anchorCtr="0"/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ysClr val="windowText" lastClr="000000"/>
                        </a:solidFill>
                      </a:rPr>
                      <a:t>Low</a:t>
                    </a:r>
                    <a:br>
                      <a:rPr lang="en-US" sz="1000" b="1" i="0" u="none" strike="noStrike" kern="1200" baseline="0" dirty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sz="1000" b="1" i="0" u="none" strike="noStrike" kern="1200" baseline="0" dirty="0" smtClean="0">
                        <a:solidFill>
                          <a:sysClr val="windowText" lastClr="000000"/>
                        </a:solidFill>
                      </a:rPr>
                      <a:t>5 </a:t>
                    </a:r>
                    <a:r>
                      <a:rPr lang="en-US" sz="1000" b="1" i="0" u="none" strike="noStrike" kern="1200" baseline="0" dirty="0">
                        <a:solidFill>
                          <a:sysClr val="windowText" lastClr="000000"/>
                        </a:solidFill>
                      </a:rPr>
                      <a:t>months</a:t>
                    </a: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0690939159263726"/>
                      <c:h val="0.2884011805352843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9.2169761102899678E-2"/>
                  <c:y val="3.1069742168455049E-2"/>
                </c:manualLayout>
              </c:layout>
              <c:tx>
                <c:rich>
                  <a:bodyPr anchorCtr="0"/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Medium</a:t>
                    </a:r>
                    <a:b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15 months</a:t>
                    </a: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935794479167708"/>
                      <c:h val="0.18930204628716971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101927896606192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High</a:t>
                    </a:r>
                    <a:br>
                      <a:rPr lang="en-US" b="1"/>
                    </a:br>
                    <a:r>
                      <a:rPr lang="en-US" b="1"/>
                      <a:t>25 months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6586730618975456"/>
                      <c:h val="0.2334235062153317"/>
                    </c:manualLayout>
                  </c15:layout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'[1]2D Performance'!$O$4:$T$4</c:f>
              <c:numCache>
                <c:formatCode>General</c:formatCode>
                <c:ptCount val="6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</c:numCache>
            </c:numRef>
          </c:xVal>
          <c:yVal>
            <c:numRef>
              <c:f>'[1]2D Performance'!$O$3:$T$3</c:f>
              <c:numCache>
                <c:formatCode>General</c:formatCode>
                <c:ptCount val="6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334712"/>
        <c:axId val="334338240"/>
      </c:scatterChart>
      <c:valAx>
        <c:axId val="334334712"/>
        <c:scaling>
          <c:orientation val="minMax"/>
          <c:max val="0.8"/>
          <c:min val="0.75000000000000011"/>
        </c:scaling>
        <c:delete val="1"/>
        <c:axPos val="b"/>
        <c:numFmt formatCode="General" sourceLinked="1"/>
        <c:majorTickMark val="out"/>
        <c:minorTickMark val="none"/>
        <c:tickLblPos val="nextTo"/>
        <c:crossAx val="334338240"/>
        <c:crosses val="autoZero"/>
        <c:crossBetween val="midCat"/>
      </c:valAx>
      <c:valAx>
        <c:axId val="3343382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34334712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Last 7 Years Risk, Return and Average Holding Period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1755757344848022"/>
          <c:y val="0.18209914771889468"/>
          <c:w val="0.79812843959021251"/>
          <c:h val="0.64081277340332454"/>
        </c:manualLayout>
      </c:layout>
      <c:scatterChart>
        <c:scatterStyle val="lineMarker"/>
        <c:varyColors val="0"/>
        <c:ser>
          <c:idx val="0"/>
          <c:order val="0"/>
          <c:tx>
            <c:strRef>
              <c:f>'7Y Average'!$C$2</c:f>
              <c:strCache>
                <c:ptCount val="1"/>
                <c:pt idx="0">
                  <c:v>Alpha Vol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solidFill>
                <a:srgbClr val="FF0000"/>
              </a:solidFill>
            </c:spPr>
          </c:marker>
          <c:dPt>
            <c:idx val="0"/>
            <c:marker>
              <c:symbol val="circle"/>
              <c:size val="20"/>
            </c:marker>
            <c:bubble3D val="0"/>
          </c:dPt>
          <c:dPt>
            <c:idx val="1"/>
            <c:marker>
              <c:symbol val="circle"/>
              <c:size val="21"/>
            </c:marker>
            <c:bubble3D val="0"/>
          </c:dPt>
          <c:dPt>
            <c:idx val="2"/>
            <c:marker>
              <c:symbol val="circle"/>
              <c:size val="14"/>
            </c:marker>
            <c:bubble3D val="0"/>
          </c:dPt>
          <c:dPt>
            <c:idx val="3"/>
            <c:marker>
              <c:symbol val="circle"/>
              <c:size val="12"/>
            </c:marker>
            <c:bubble3D val="0"/>
          </c:dPt>
          <c:dPt>
            <c:idx val="4"/>
            <c:marker>
              <c:symbol val="circle"/>
              <c:size val="7"/>
            </c:marker>
            <c:bubble3D val="0"/>
          </c:dPt>
          <c:dPt>
            <c:idx val="5"/>
            <c:marker>
              <c:symbol val="circle"/>
              <c:size val="7"/>
            </c:marker>
            <c:bubble3D val="0"/>
          </c:dPt>
          <c:dPt>
            <c:idx val="6"/>
            <c:marker>
              <c:symbol val="circle"/>
              <c:size val="11"/>
            </c:marker>
            <c:bubble3D val="0"/>
          </c:dPt>
          <c:dPt>
            <c:idx val="7"/>
            <c:marker>
              <c:symbol val="circle"/>
              <c:size val="12"/>
            </c:marker>
            <c:bubble3D val="0"/>
          </c:dPt>
          <c:dPt>
            <c:idx val="8"/>
            <c:marker>
              <c:symbol val="circle"/>
              <c:size val="13"/>
            </c:marker>
            <c:bubble3D val="0"/>
          </c:dPt>
          <c:dLbls>
            <c:dLbl>
              <c:idx val="0"/>
              <c:layout>
                <c:manualLayout>
                  <c:x val="-9.7814014492962394E-3"/>
                  <c:y val="-1.1097215645063855E-2"/>
                </c:manualLayout>
              </c:layout>
              <c:tx>
                <c:rich>
                  <a:bodyPr/>
                  <a:lstStyle/>
                  <a:p>
                    <a:fld id="{20E55FB1-6598-4017-805F-E152C8E0B4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>
                <c:manualLayout>
                  <c:x val="-7.1862020394101878E-3"/>
                  <c:y val="0"/>
                </c:manualLayout>
              </c:layout>
              <c:tx>
                <c:rich>
                  <a:bodyPr/>
                  <a:lstStyle/>
                  <a:p>
                    <a:fld id="{838D5D2F-3304-4167-BBB7-22DA372C35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>
                <c:manualLayout>
                  <c:x val="-1.4072630285408541E-2"/>
                  <c:y val="-2.6421322839699286E-2"/>
                </c:manualLayout>
              </c:layout>
              <c:tx>
                <c:rich>
                  <a:bodyPr/>
                  <a:lstStyle/>
                  <a:p>
                    <a:fld id="{F5389834-FC3A-4B46-9830-0B29CCA2820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3"/>
              <c:layout>
                <c:manualLayout>
                  <c:x val="-4.7907887432254688E-3"/>
                  <c:y val="-9.3618860456232877E-6"/>
                </c:manualLayout>
              </c:layout>
              <c:tx>
                <c:rich>
                  <a:bodyPr/>
                  <a:lstStyle/>
                  <a:p>
                    <a:fld id="{498B61E6-7A76-411D-ACB1-8AF3AD1753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4"/>
              <c:layout>
                <c:manualLayout>
                  <c:x val="-6.9892473118279591E-2"/>
                  <c:y val="-5.185185185185192E-2"/>
                </c:manualLayout>
              </c:layout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10115358632302864"/>
                  <c:y val="6.5959688238792589E-3"/>
                </c:manualLayout>
              </c:layout>
              <c:tx>
                <c:rich>
                  <a:bodyPr/>
                  <a:lstStyle/>
                  <a:p>
                    <a:fld id="{10A0D375-4134-4599-89FB-B8D2EF6FC6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6"/>
              <c:layout>
                <c:manualLayout>
                  <c:x val="0"/>
                  <c:y val="6.6006600660066007E-3"/>
                </c:manualLayout>
              </c:layout>
              <c:tx>
                <c:rich>
                  <a:bodyPr/>
                  <a:lstStyle/>
                  <a:p>
                    <a:fld id="{394A9B39-B309-416C-967F-C3E885E100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7"/>
              <c:layout>
                <c:manualLayout>
                  <c:x val="-2.3954006798033961E-3"/>
                  <c:y val="-1.6501650165016622E-2"/>
                </c:manualLayout>
              </c:layout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'7Y Average'!$C$3:$C$11</c:f>
              <c:numCache>
                <c:formatCode>0.0%</c:formatCode>
                <c:ptCount val="9"/>
                <c:pt idx="0">
                  <c:v>9.9099482941965258E-2</c:v>
                </c:pt>
                <c:pt idx="1">
                  <c:v>9.0037691907509376E-2</c:v>
                </c:pt>
                <c:pt idx="2">
                  <c:v>0.1037224934499516</c:v>
                </c:pt>
                <c:pt idx="3">
                  <c:v>0.11510071022186087</c:v>
                </c:pt>
                <c:pt idx="4">
                  <c:v>#N/A</c:v>
                </c:pt>
                <c:pt idx="5">
                  <c:v>8.267504817416646E-2</c:v>
                </c:pt>
                <c:pt idx="6">
                  <c:v>0.1246876577470388</c:v>
                </c:pt>
                <c:pt idx="7">
                  <c:v>#N/A</c:v>
                </c:pt>
                <c:pt idx="8">
                  <c:v>#N/A</c:v>
                </c:pt>
              </c:numCache>
            </c:numRef>
          </c:xVal>
          <c:yVal>
            <c:numRef>
              <c:f>'7Y Average'!$B$3:$B$11</c:f>
              <c:numCache>
                <c:formatCode>0.0%</c:formatCode>
                <c:ptCount val="9"/>
                <c:pt idx="0">
                  <c:v>0.11505671382973434</c:v>
                </c:pt>
                <c:pt idx="1">
                  <c:v>1.1522899455721982E-2</c:v>
                </c:pt>
                <c:pt idx="2">
                  <c:v>3.2587343733996285E-2</c:v>
                </c:pt>
                <c:pt idx="3">
                  <c:v>8.3274663375310087E-2</c:v>
                </c:pt>
                <c:pt idx="4">
                  <c:v>#N/A</c:v>
                </c:pt>
                <c:pt idx="5">
                  <c:v>1.9541677665244311E-2</c:v>
                </c:pt>
                <c:pt idx="6">
                  <c:v>2.5597227537194976E-2</c:v>
                </c:pt>
                <c:pt idx="7">
                  <c:v>#N/A</c:v>
                </c:pt>
                <c:pt idx="8">
                  <c:v>#N/A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'7Y Average'!$A$3:$A$11</c15:f>
                <c15:dlblRangeCache>
                  <c:ptCount val="9"/>
                  <c:pt idx="0">
                    <c:v>ValueAct</c:v>
                  </c:pt>
                  <c:pt idx="1">
                    <c:v>Trian</c:v>
                  </c:pt>
                  <c:pt idx="2">
                    <c:v>Blue Harbour</c:v>
                  </c:pt>
                  <c:pt idx="3">
                    <c:v>Childrens</c:v>
                  </c:pt>
                  <c:pt idx="4">
                    <c:v>Corvex</c:v>
                  </c:pt>
                  <c:pt idx="5">
                    <c:v>JANA</c:v>
                  </c:pt>
                  <c:pt idx="6">
                    <c:v>Pershing</c:v>
                  </c:pt>
                  <c:pt idx="7">
                    <c:v>StarBoard</c:v>
                  </c:pt>
                  <c:pt idx="8">
                    <c:v>Altai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339024"/>
        <c:axId val="334339416"/>
      </c:scatterChart>
      <c:valAx>
        <c:axId val="334339024"/>
        <c:scaling>
          <c:orientation val="minMax"/>
          <c:max val="0.15000000000000002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Alpha Volatility</a:t>
                </a:r>
              </a:p>
            </c:rich>
          </c:tx>
          <c:layout/>
          <c:overlay val="0"/>
        </c:title>
        <c:numFmt formatCode="0.0%" sourceLinked="1"/>
        <c:majorTickMark val="out"/>
        <c:minorTickMark val="out"/>
        <c:tickLblPos val="low"/>
        <c:spPr>
          <a:ln>
            <a:noFill/>
          </a:ln>
        </c:spPr>
        <c:crossAx val="334339416"/>
        <c:crosses val="autoZero"/>
        <c:crossBetween val="midCat"/>
      </c:valAx>
      <c:valAx>
        <c:axId val="334339416"/>
        <c:scaling>
          <c:orientation val="minMax"/>
          <c:max val="0.15000000000000002"/>
          <c:min val="-5.000000000000001E-2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Alpha (% per year)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low"/>
        <c:spPr>
          <a:ln>
            <a:noFill/>
          </a:ln>
        </c:spPr>
        <c:crossAx val="33433902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 dirty="0"/>
              <a:t>Composite</a:t>
            </a:r>
            <a:r>
              <a:rPr lang="en-US" dirty="0"/>
              <a:t>: Underlying Fund</a:t>
            </a:r>
            <a:r>
              <a:rPr lang="en-US" baseline="0" dirty="0"/>
              <a:t> </a:t>
            </a:r>
            <a:r>
              <a:rPr lang="en-US" dirty="0" smtClean="0"/>
              <a:t>Returns Vs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baseline="0" dirty="0" smtClean="0"/>
              <a:t>Replication Composite Returns</a:t>
            </a:r>
            <a:endParaRPr lang="en-US" dirty="0"/>
          </a:p>
        </c:rich>
      </c:tx>
      <c:layout>
        <c:manualLayout>
          <c:xMode val="edge"/>
          <c:yMode val="edge"/>
          <c:x val="0.14158088185133424"/>
          <c:y val="2.1559608728992995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6164885018511758E-2"/>
          <c:y val="0.11373260376081536"/>
          <c:w val="0.84991312509777339"/>
          <c:h val="0.69324347637914241"/>
        </c:manualLayout>
      </c:layout>
      <c:lineChart>
        <c:grouping val="standard"/>
        <c:varyColors val="0"/>
        <c:ser>
          <c:idx val="5"/>
          <c:order val="0"/>
          <c:tx>
            <c:strRef>
              <c:f>Monthly!$O$2</c:f>
              <c:strCache>
                <c:ptCount val="1"/>
                <c:pt idx="0">
                  <c:v>SP 500 Cumulative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cat>
            <c:numRef>
              <c:f>Monthly!$A$7:$A$184</c:f>
              <c:numCache>
                <c:formatCode>mmm\-yy</c:formatCode>
                <c:ptCount val="178"/>
                <c:pt idx="0">
                  <c:v>39142</c:v>
                </c:pt>
                <c:pt idx="1">
                  <c:v>39173</c:v>
                </c:pt>
                <c:pt idx="2">
                  <c:v>39203</c:v>
                </c:pt>
                <c:pt idx="3">
                  <c:v>39234</c:v>
                </c:pt>
                <c:pt idx="4">
                  <c:v>39264</c:v>
                </c:pt>
                <c:pt idx="5">
                  <c:v>39295</c:v>
                </c:pt>
                <c:pt idx="6">
                  <c:v>39326</c:v>
                </c:pt>
                <c:pt idx="7">
                  <c:v>39356</c:v>
                </c:pt>
                <c:pt idx="8">
                  <c:v>39387</c:v>
                </c:pt>
                <c:pt idx="9">
                  <c:v>39417</c:v>
                </c:pt>
                <c:pt idx="10">
                  <c:v>39448</c:v>
                </c:pt>
                <c:pt idx="11">
                  <c:v>39479</c:v>
                </c:pt>
                <c:pt idx="12">
                  <c:v>39508</c:v>
                </c:pt>
                <c:pt idx="13">
                  <c:v>39539</c:v>
                </c:pt>
                <c:pt idx="14">
                  <c:v>39569</c:v>
                </c:pt>
                <c:pt idx="15">
                  <c:v>39600</c:v>
                </c:pt>
                <c:pt idx="16">
                  <c:v>39630</c:v>
                </c:pt>
                <c:pt idx="17">
                  <c:v>39661</c:v>
                </c:pt>
                <c:pt idx="18">
                  <c:v>39692</c:v>
                </c:pt>
                <c:pt idx="19">
                  <c:v>39722</c:v>
                </c:pt>
                <c:pt idx="20">
                  <c:v>39753</c:v>
                </c:pt>
                <c:pt idx="21">
                  <c:v>39783</c:v>
                </c:pt>
                <c:pt idx="22">
                  <c:v>39814</c:v>
                </c:pt>
                <c:pt idx="23">
                  <c:v>39845</c:v>
                </c:pt>
                <c:pt idx="24">
                  <c:v>39873</c:v>
                </c:pt>
                <c:pt idx="25">
                  <c:v>39904</c:v>
                </c:pt>
                <c:pt idx="26">
                  <c:v>39934</c:v>
                </c:pt>
                <c:pt idx="27">
                  <c:v>39965</c:v>
                </c:pt>
                <c:pt idx="28">
                  <c:v>39995</c:v>
                </c:pt>
                <c:pt idx="29">
                  <c:v>40026</c:v>
                </c:pt>
                <c:pt idx="30">
                  <c:v>40057</c:v>
                </c:pt>
                <c:pt idx="31">
                  <c:v>40087</c:v>
                </c:pt>
                <c:pt idx="32">
                  <c:v>40118</c:v>
                </c:pt>
                <c:pt idx="33">
                  <c:v>40148</c:v>
                </c:pt>
                <c:pt idx="34">
                  <c:v>40179</c:v>
                </c:pt>
                <c:pt idx="35">
                  <c:v>40210</c:v>
                </c:pt>
                <c:pt idx="36">
                  <c:v>40238</c:v>
                </c:pt>
                <c:pt idx="37">
                  <c:v>40269</c:v>
                </c:pt>
                <c:pt idx="38">
                  <c:v>40299</c:v>
                </c:pt>
                <c:pt idx="39">
                  <c:v>40330</c:v>
                </c:pt>
                <c:pt idx="40">
                  <c:v>40360</c:v>
                </c:pt>
                <c:pt idx="41">
                  <c:v>40391</c:v>
                </c:pt>
                <c:pt idx="42">
                  <c:v>40422</c:v>
                </c:pt>
                <c:pt idx="43">
                  <c:v>40452</c:v>
                </c:pt>
                <c:pt idx="44">
                  <c:v>40483</c:v>
                </c:pt>
                <c:pt idx="45">
                  <c:v>40513</c:v>
                </c:pt>
                <c:pt idx="46">
                  <c:v>40544</c:v>
                </c:pt>
                <c:pt idx="47">
                  <c:v>40575</c:v>
                </c:pt>
                <c:pt idx="48">
                  <c:v>40603</c:v>
                </c:pt>
                <c:pt idx="49">
                  <c:v>40634</c:v>
                </c:pt>
                <c:pt idx="50">
                  <c:v>40664</c:v>
                </c:pt>
                <c:pt idx="51">
                  <c:v>40695</c:v>
                </c:pt>
                <c:pt idx="52">
                  <c:v>40725</c:v>
                </c:pt>
                <c:pt idx="53">
                  <c:v>40756</c:v>
                </c:pt>
                <c:pt idx="54">
                  <c:v>40787</c:v>
                </c:pt>
                <c:pt idx="55">
                  <c:v>40817</c:v>
                </c:pt>
                <c:pt idx="56">
                  <c:v>40848</c:v>
                </c:pt>
                <c:pt idx="57">
                  <c:v>40878</c:v>
                </c:pt>
                <c:pt idx="58">
                  <c:v>40909</c:v>
                </c:pt>
                <c:pt idx="59">
                  <c:v>40940</c:v>
                </c:pt>
                <c:pt idx="60">
                  <c:v>40969</c:v>
                </c:pt>
                <c:pt idx="61">
                  <c:v>41000</c:v>
                </c:pt>
                <c:pt idx="62">
                  <c:v>41030</c:v>
                </c:pt>
                <c:pt idx="63">
                  <c:v>41061</c:v>
                </c:pt>
                <c:pt idx="64">
                  <c:v>41091</c:v>
                </c:pt>
                <c:pt idx="65">
                  <c:v>41122</c:v>
                </c:pt>
                <c:pt idx="66">
                  <c:v>41153</c:v>
                </c:pt>
                <c:pt idx="67">
                  <c:v>41183</c:v>
                </c:pt>
                <c:pt idx="68">
                  <c:v>41214</c:v>
                </c:pt>
                <c:pt idx="69">
                  <c:v>41244</c:v>
                </c:pt>
                <c:pt idx="70">
                  <c:v>41275</c:v>
                </c:pt>
                <c:pt idx="71">
                  <c:v>41306</c:v>
                </c:pt>
                <c:pt idx="72">
                  <c:v>41334</c:v>
                </c:pt>
                <c:pt idx="73">
                  <c:v>41365</c:v>
                </c:pt>
                <c:pt idx="74">
                  <c:v>41395</c:v>
                </c:pt>
                <c:pt idx="75">
                  <c:v>41426</c:v>
                </c:pt>
                <c:pt idx="76">
                  <c:v>41456</c:v>
                </c:pt>
                <c:pt idx="77">
                  <c:v>41487</c:v>
                </c:pt>
                <c:pt idx="78">
                  <c:v>41518</c:v>
                </c:pt>
                <c:pt idx="79">
                  <c:v>41548</c:v>
                </c:pt>
                <c:pt idx="80">
                  <c:v>41579</c:v>
                </c:pt>
                <c:pt idx="81">
                  <c:v>41609</c:v>
                </c:pt>
              </c:numCache>
            </c:numRef>
          </c:cat>
          <c:val>
            <c:numRef>
              <c:f>Monthly!$O$7:$O$184</c:f>
              <c:numCache>
                <c:formatCode>0%</c:formatCode>
                <c:ptCount val="178"/>
                <c:pt idx="0">
                  <c:v>1.11E-2</c:v>
                </c:pt>
                <c:pt idx="1">
                  <c:v>5.5588400000000204E-2</c:v>
                </c:pt>
                <c:pt idx="2">
                  <c:v>9.2322876320000136E-2</c:v>
                </c:pt>
                <c:pt idx="3">
                  <c:v>7.4190316573088166E-2</c:v>
                </c:pt>
                <c:pt idx="4">
                  <c:v>4.0353321601035885E-2</c:v>
                </c:pt>
                <c:pt idx="5">
                  <c:v>5.5854586092891179E-2</c:v>
                </c:pt>
                <c:pt idx="6">
                  <c:v>9.5237962154156142E-2</c:v>
                </c:pt>
                <c:pt idx="7">
                  <c:v>0.11254272195619186</c:v>
                </c:pt>
                <c:pt idx="8">
                  <c:v>6.5927181906227261E-2</c:v>
                </c:pt>
                <c:pt idx="9">
                  <c:v>5.8465691632883621E-2</c:v>
                </c:pt>
                <c:pt idx="10">
                  <c:v>-4.9364032959260395E-3</c:v>
                </c:pt>
                <c:pt idx="11">
                  <c:v>-3.7176463829137973E-2</c:v>
                </c:pt>
                <c:pt idx="12">
                  <c:v>-4.1220322681055577E-2</c:v>
                </c:pt>
                <c:pt idx="13">
                  <c:v>5.472247604376923E-3</c:v>
                </c:pt>
                <c:pt idx="14">
                  <c:v>1.8543386823233643E-2</c:v>
                </c:pt>
                <c:pt idx="15">
                  <c:v>-6.721796634728272E-2</c:v>
                </c:pt>
                <c:pt idx="16">
                  <c:v>-7.4773500819869776E-2</c:v>
                </c:pt>
                <c:pt idx="17">
                  <c:v>-6.1450239231675918E-2</c:v>
                </c:pt>
                <c:pt idx="18">
                  <c:v>-0.14441803808359577</c:v>
                </c:pt>
                <c:pt idx="19">
                  <c:v>-0.28807024948936</c:v>
                </c:pt>
                <c:pt idx="20">
                  <c:v>-0.33975634937643251</c:v>
                </c:pt>
                <c:pt idx="21">
                  <c:v>-0.33282379104488513</c:v>
                </c:pt>
                <c:pt idx="22">
                  <c:v>-0.38886659259711476</c:v>
                </c:pt>
                <c:pt idx="23">
                  <c:v>-0.45364673378182063</c:v>
                </c:pt>
                <c:pt idx="24">
                  <c:v>-0.40578618766110819</c:v>
                </c:pt>
                <c:pt idx="25">
                  <c:v>-0.34915761134521184</c:v>
                </c:pt>
                <c:pt idx="26">
                  <c:v>-0.31277552181940915</c:v>
                </c:pt>
                <c:pt idx="27">
                  <c:v>-0.31112618307177575</c:v>
                </c:pt>
                <c:pt idx="28">
                  <c:v>-0.25904732251200191</c:v>
                </c:pt>
                <c:pt idx="29">
                  <c:v>-0.23296578826442449</c:v>
                </c:pt>
                <c:pt idx="30">
                  <c:v>-0.2043554121666874</c:v>
                </c:pt>
                <c:pt idx="31">
                  <c:v>-0.21891570812403705</c:v>
                </c:pt>
                <c:pt idx="32">
                  <c:v>-0.1727536264741677</c:v>
                </c:pt>
                <c:pt idx="33">
                  <c:v>-0.15653959755306135</c:v>
                </c:pt>
                <c:pt idx="34">
                  <c:v>-0.18681982600090652</c:v>
                </c:pt>
                <c:pt idx="35">
                  <c:v>-0.16185519465913434</c:v>
                </c:pt>
                <c:pt idx="36">
                  <c:v>-0.11131506289708015</c:v>
                </c:pt>
                <c:pt idx="37">
                  <c:v>-9.7273840890854002E-2</c:v>
                </c:pt>
                <c:pt idx="38">
                  <c:v>-0.16931138838776383</c:v>
                </c:pt>
                <c:pt idx="39">
                  <c:v>-0.21259026505276135</c:v>
                </c:pt>
                <c:pt idx="40">
                  <c:v>-0.15739284263295983</c:v>
                </c:pt>
                <c:pt idx="41">
                  <c:v>-0.19522590399873996</c:v>
                </c:pt>
                <c:pt idx="42">
                  <c:v>-0.12344005463542762</c:v>
                </c:pt>
                <c:pt idx="43">
                  <c:v>-9.004312071703735E-2</c:v>
                </c:pt>
                <c:pt idx="44">
                  <c:v>-8.9861129341180734E-2</c:v>
                </c:pt>
                <c:pt idx="45">
                  <c:v>-2.8972838894105735E-2</c:v>
                </c:pt>
                <c:pt idx="46">
                  <c:v>-5.8623924597853705E-3</c:v>
                </c:pt>
                <c:pt idx="47">
                  <c:v>2.8137113718089912E-2</c:v>
                </c:pt>
                <c:pt idx="48">
                  <c:v>2.8548368563577009E-2</c:v>
                </c:pt>
                <c:pt idx="49">
                  <c:v>5.909625510991523E-2</c:v>
                </c:pt>
                <c:pt idx="50">
                  <c:v>4.7128467427173248E-2</c:v>
                </c:pt>
                <c:pt idx="51">
                  <c:v>2.9746134867882246E-2</c:v>
                </c:pt>
                <c:pt idx="52">
                  <c:v>8.7393137165774348E-3</c:v>
                </c:pt>
                <c:pt idx="53">
                  <c:v>-4.6136104949604406E-2</c:v>
                </c:pt>
                <c:pt idx="54">
                  <c:v>-0.11271580482412202</c:v>
                </c:pt>
                <c:pt idx="55">
                  <c:v>-1.5913099130433705E-2</c:v>
                </c:pt>
                <c:pt idx="56">
                  <c:v>-1.7979681622259824E-2</c:v>
                </c:pt>
                <c:pt idx="57">
                  <c:v>-7.8648723429691758E-3</c:v>
                </c:pt>
                <c:pt idx="58">
                  <c:v>3.6582781376065743E-2</c:v>
                </c:pt>
                <c:pt idx="59">
                  <c:v>8.1363157531511687E-2</c:v>
                </c:pt>
                <c:pt idx="60">
                  <c:v>0.11683186909854526</c:v>
                </c:pt>
                <c:pt idx="61">
                  <c:v>0.10968414513631464</c:v>
                </c:pt>
                <c:pt idx="62">
                  <c:v>4.310309642813559E-2</c:v>
                </c:pt>
                <c:pt idx="63">
                  <c:v>8.60789440009746E-2</c:v>
                </c:pt>
                <c:pt idx="64">
                  <c:v>0.10106683342818812</c:v>
                </c:pt>
                <c:pt idx="65">
                  <c:v>0.12584083718032235</c:v>
                </c:pt>
                <c:pt idx="66">
                  <c:v>0.15488753077957473</c:v>
                </c:pt>
                <c:pt idx="67">
                  <c:v>0.13340662270707471</c:v>
                </c:pt>
                <c:pt idx="68">
                  <c:v>0.13998038111877587</c:v>
                </c:pt>
                <c:pt idx="69">
                  <c:v>0.15035420258695686</c:v>
                </c:pt>
                <c:pt idx="70">
                  <c:v>0.20994255028096132</c:v>
                </c:pt>
                <c:pt idx="71">
                  <c:v>0.22639776896478248</c:v>
                </c:pt>
                <c:pt idx="72">
                  <c:v>0.27251032507785844</c:v>
                </c:pt>
                <c:pt idx="73">
                  <c:v>0.29694252331935345</c:v>
                </c:pt>
                <c:pt idx="74">
                  <c:v>0.3274206726173583</c:v>
                </c:pt>
                <c:pt idx="75">
                  <c:v>0.30963323560428568</c:v>
                </c:pt>
                <c:pt idx="76">
                  <c:v>0.37629356729654373</c:v>
                </c:pt>
                <c:pt idx="77">
                  <c:v>0.33651868320167355</c:v>
                </c:pt>
                <c:pt idx="78">
                  <c:v>0.37835171798588618</c:v>
                </c:pt>
                <c:pt idx="79">
                  <c:v>0.44175589701323692</c:v>
                </c:pt>
                <c:pt idx="80">
                  <c:v>0.4855852762824393</c:v>
                </c:pt>
                <c:pt idx="81">
                  <c:v>0.5234677008276416</c:v>
                </c:pt>
              </c:numCache>
            </c:numRef>
          </c:val>
          <c:smooth val="0"/>
        </c:ser>
        <c:ser>
          <c:idx val="6"/>
          <c:order val="1"/>
          <c:tx>
            <c:strRef>
              <c:f>Monthly!$P$2</c:f>
              <c:strCache>
                <c:ptCount val="1"/>
                <c:pt idx="0">
                  <c:v>Actual Fund's Returns Net of Fees</c:v>
                </c:pt>
              </c:strCache>
            </c:strRef>
          </c:tx>
          <c:spPr>
            <a:ln>
              <a:solidFill>
                <a:srgbClr val="0070C0"/>
              </a:solidFill>
              <a:prstDash val="solid"/>
            </a:ln>
          </c:spPr>
          <c:marker>
            <c:symbol val="none"/>
          </c:marker>
          <c:cat>
            <c:numRef>
              <c:f>Monthly!$A$7:$A$184</c:f>
              <c:numCache>
                <c:formatCode>mmm\-yy</c:formatCode>
                <c:ptCount val="178"/>
                <c:pt idx="0">
                  <c:v>39142</c:v>
                </c:pt>
                <c:pt idx="1">
                  <c:v>39173</c:v>
                </c:pt>
                <c:pt idx="2">
                  <c:v>39203</c:v>
                </c:pt>
                <c:pt idx="3">
                  <c:v>39234</c:v>
                </c:pt>
                <c:pt idx="4">
                  <c:v>39264</c:v>
                </c:pt>
                <c:pt idx="5">
                  <c:v>39295</c:v>
                </c:pt>
                <c:pt idx="6">
                  <c:v>39326</c:v>
                </c:pt>
                <c:pt idx="7">
                  <c:v>39356</c:v>
                </c:pt>
                <c:pt idx="8">
                  <c:v>39387</c:v>
                </c:pt>
                <c:pt idx="9">
                  <c:v>39417</c:v>
                </c:pt>
                <c:pt idx="10">
                  <c:v>39448</c:v>
                </c:pt>
                <c:pt idx="11">
                  <c:v>39479</c:v>
                </c:pt>
                <c:pt idx="12">
                  <c:v>39508</c:v>
                </c:pt>
                <c:pt idx="13">
                  <c:v>39539</c:v>
                </c:pt>
                <c:pt idx="14">
                  <c:v>39569</c:v>
                </c:pt>
                <c:pt idx="15">
                  <c:v>39600</c:v>
                </c:pt>
                <c:pt idx="16">
                  <c:v>39630</c:v>
                </c:pt>
                <c:pt idx="17">
                  <c:v>39661</c:v>
                </c:pt>
                <c:pt idx="18">
                  <c:v>39692</c:v>
                </c:pt>
                <c:pt idx="19">
                  <c:v>39722</c:v>
                </c:pt>
                <c:pt idx="20">
                  <c:v>39753</c:v>
                </c:pt>
                <c:pt idx="21">
                  <c:v>39783</c:v>
                </c:pt>
                <c:pt idx="22">
                  <c:v>39814</c:v>
                </c:pt>
                <c:pt idx="23">
                  <c:v>39845</c:v>
                </c:pt>
                <c:pt idx="24">
                  <c:v>39873</c:v>
                </c:pt>
                <c:pt idx="25">
                  <c:v>39904</c:v>
                </c:pt>
                <c:pt idx="26">
                  <c:v>39934</c:v>
                </c:pt>
                <c:pt idx="27">
                  <c:v>39965</c:v>
                </c:pt>
                <c:pt idx="28">
                  <c:v>39995</c:v>
                </c:pt>
                <c:pt idx="29">
                  <c:v>40026</c:v>
                </c:pt>
                <c:pt idx="30">
                  <c:v>40057</c:v>
                </c:pt>
                <c:pt idx="31">
                  <c:v>40087</c:v>
                </c:pt>
                <c:pt idx="32">
                  <c:v>40118</c:v>
                </c:pt>
                <c:pt idx="33">
                  <c:v>40148</c:v>
                </c:pt>
                <c:pt idx="34">
                  <c:v>40179</c:v>
                </c:pt>
                <c:pt idx="35">
                  <c:v>40210</c:v>
                </c:pt>
                <c:pt idx="36">
                  <c:v>40238</c:v>
                </c:pt>
                <c:pt idx="37">
                  <c:v>40269</c:v>
                </c:pt>
                <c:pt idx="38">
                  <c:v>40299</c:v>
                </c:pt>
                <c:pt idx="39">
                  <c:v>40330</c:v>
                </c:pt>
                <c:pt idx="40">
                  <c:v>40360</c:v>
                </c:pt>
                <c:pt idx="41">
                  <c:v>40391</c:v>
                </c:pt>
                <c:pt idx="42">
                  <c:v>40422</c:v>
                </c:pt>
                <c:pt idx="43">
                  <c:v>40452</c:v>
                </c:pt>
                <c:pt idx="44">
                  <c:v>40483</c:v>
                </c:pt>
                <c:pt idx="45">
                  <c:v>40513</c:v>
                </c:pt>
                <c:pt idx="46">
                  <c:v>40544</c:v>
                </c:pt>
                <c:pt idx="47">
                  <c:v>40575</c:v>
                </c:pt>
                <c:pt idx="48">
                  <c:v>40603</c:v>
                </c:pt>
                <c:pt idx="49">
                  <c:v>40634</c:v>
                </c:pt>
                <c:pt idx="50">
                  <c:v>40664</c:v>
                </c:pt>
                <c:pt idx="51">
                  <c:v>40695</c:v>
                </c:pt>
                <c:pt idx="52">
                  <c:v>40725</c:v>
                </c:pt>
                <c:pt idx="53">
                  <c:v>40756</c:v>
                </c:pt>
                <c:pt idx="54">
                  <c:v>40787</c:v>
                </c:pt>
                <c:pt idx="55">
                  <c:v>40817</c:v>
                </c:pt>
                <c:pt idx="56">
                  <c:v>40848</c:v>
                </c:pt>
                <c:pt idx="57">
                  <c:v>40878</c:v>
                </c:pt>
                <c:pt idx="58">
                  <c:v>40909</c:v>
                </c:pt>
                <c:pt idx="59">
                  <c:v>40940</c:v>
                </c:pt>
                <c:pt idx="60">
                  <c:v>40969</c:v>
                </c:pt>
                <c:pt idx="61">
                  <c:v>41000</c:v>
                </c:pt>
                <c:pt idx="62">
                  <c:v>41030</c:v>
                </c:pt>
                <c:pt idx="63">
                  <c:v>41061</c:v>
                </c:pt>
                <c:pt idx="64">
                  <c:v>41091</c:v>
                </c:pt>
                <c:pt idx="65">
                  <c:v>41122</c:v>
                </c:pt>
                <c:pt idx="66">
                  <c:v>41153</c:v>
                </c:pt>
                <c:pt idx="67">
                  <c:v>41183</c:v>
                </c:pt>
                <c:pt idx="68">
                  <c:v>41214</c:v>
                </c:pt>
                <c:pt idx="69">
                  <c:v>41244</c:v>
                </c:pt>
                <c:pt idx="70">
                  <c:v>41275</c:v>
                </c:pt>
                <c:pt idx="71">
                  <c:v>41306</c:v>
                </c:pt>
                <c:pt idx="72">
                  <c:v>41334</c:v>
                </c:pt>
                <c:pt idx="73">
                  <c:v>41365</c:v>
                </c:pt>
                <c:pt idx="74">
                  <c:v>41395</c:v>
                </c:pt>
                <c:pt idx="75">
                  <c:v>41426</c:v>
                </c:pt>
                <c:pt idx="76">
                  <c:v>41456</c:v>
                </c:pt>
                <c:pt idx="77">
                  <c:v>41487</c:v>
                </c:pt>
                <c:pt idx="78">
                  <c:v>41518</c:v>
                </c:pt>
                <c:pt idx="79">
                  <c:v>41548</c:v>
                </c:pt>
                <c:pt idx="80">
                  <c:v>41579</c:v>
                </c:pt>
                <c:pt idx="81">
                  <c:v>41609</c:v>
                </c:pt>
              </c:numCache>
            </c:numRef>
          </c:cat>
          <c:val>
            <c:numRef>
              <c:f>Monthly!$P$7:$P$184</c:f>
              <c:numCache>
                <c:formatCode>0%</c:formatCode>
                <c:ptCount val="178"/>
                <c:pt idx="0">
                  <c:v>2.7780999999999997E-2</c:v>
                </c:pt>
                <c:pt idx="1">
                  <c:v>4.8000021722500064E-2</c:v>
                </c:pt>
                <c:pt idx="2">
                  <c:v>9.5062034697981579E-2</c:v>
                </c:pt>
                <c:pt idx="3">
                  <c:v>8.1540208693530847E-2</c:v>
                </c:pt>
                <c:pt idx="4">
                  <c:v>4.0192926515177252E-2</c:v>
                </c:pt>
                <c:pt idx="5">
                  <c:v>2.5444031010118495E-2</c:v>
                </c:pt>
                <c:pt idx="6">
                  <c:v>2.8944896931986985E-2</c:v>
                </c:pt>
                <c:pt idx="7">
                  <c:v>3.5469950995881128E-2</c:v>
                </c:pt>
                <c:pt idx="8">
                  <c:v>-1.6588818525412274E-2</c:v>
                </c:pt>
                <c:pt idx="9">
                  <c:v>-4.1255721190339378E-2</c:v>
                </c:pt>
                <c:pt idx="10">
                  <c:v>-9.477042997279761E-2</c:v>
                </c:pt>
                <c:pt idx="11">
                  <c:v>-8.7246161786731391E-2</c:v>
                </c:pt>
                <c:pt idx="12">
                  <c:v>-7.8588235254359429E-2</c:v>
                </c:pt>
                <c:pt idx="13">
                  <c:v>-4.4000741135219901E-2</c:v>
                </c:pt>
                <c:pt idx="14">
                  <c:v>-2.4306200403346523E-2</c:v>
                </c:pt>
                <c:pt idx="15">
                  <c:v>-8.9828917515259787E-2</c:v>
                </c:pt>
                <c:pt idx="16">
                  <c:v>-7.2265801222092918E-2</c:v>
                </c:pt>
                <c:pt idx="17">
                  <c:v>-3.5243640285661737E-2</c:v>
                </c:pt>
                <c:pt idx="18">
                  <c:v>-0.10453388917488504</c:v>
                </c:pt>
                <c:pt idx="19">
                  <c:v>-0.21595718507790951</c:v>
                </c:pt>
                <c:pt idx="20">
                  <c:v>-0.2737572134153734</c:v>
                </c:pt>
                <c:pt idx="21">
                  <c:v>-0.26756236244580656</c:v>
                </c:pt>
                <c:pt idx="22">
                  <c:v>-0.25194422848141973</c:v>
                </c:pt>
                <c:pt idx="23">
                  <c:v>-0.31213915433186268</c:v>
                </c:pt>
                <c:pt idx="24">
                  <c:v>-0.29405116553417332</c:v>
                </c:pt>
                <c:pt idx="25">
                  <c:v>-0.25974805274422719</c:v>
                </c:pt>
                <c:pt idx="26">
                  <c:v>-0.23010762452415878</c:v>
                </c:pt>
                <c:pt idx="27">
                  <c:v>-0.22409553496406798</c:v>
                </c:pt>
                <c:pt idx="28">
                  <c:v>-0.17192177897388927</c:v>
                </c:pt>
                <c:pt idx="29">
                  <c:v>-0.15945257712167804</c:v>
                </c:pt>
                <c:pt idx="30">
                  <c:v>-0.10985649670845421</c:v>
                </c:pt>
                <c:pt idx="31">
                  <c:v>-0.12340893154606802</c:v>
                </c:pt>
                <c:pt idx="32">
                  <c:v>-0.10695970014653011</c:v>
                </c:pt>
                <c:pt idx="33">
                  <c:v>-0.10462886496391255</c:v>
                </c:pt>
                <c:pt idx="34">
                  <c:v>-9.8318289204178289E-2</c:v>
                </c:pt>
                <c:pt idx="35">
                  <c:v>-5.1955168157623355E-2</c:v>
                </c:pt>
                <c:pt idx="36">
                  <c:v>-3.8418929416226266E-3</c:v>
                </c:pt>
                <c:pt idx="37">
                  <c:v>1.8976104658656734E-2</c:v>
                </c:pt>
                <c:pt idx="38">
                  <c:v>-4.3655809707591198E-3</c:v>
                </c:pt>
                <c:pt idx="39">
                  <c:v>-3.7347962369940757E-2</c:v>
                </c:pt>
                <c:pt idx="40">
                  <c:v>8.8617420663961166E-3</c:v>
                </c:pt>
                <c:pt idx="41">
                  <c:v>-6.8447219649645508E-3</c:v>
                </c:pt>
                <c:pt idx="42">
                  <c:v>5.5206130073747417E-2</c:v>
                </c:pt>
                <c:pt idx="43">
                  <c:v>9.7559466119582439E-2</c:v>
                </c:pt>
                <c:pt idx="44">
                  <c:v>0.11575425816917972</c:v>
                </c:pt>
                <c:pt idx="45">
                  <c:v>0.17419244531791955</c:v>
                </c:pt>
                <c:pt idx="46">
                  <c:v>0.19729409458332703</c:v>
                </c:pt>
                <c:pt idx="47">
                  <c:v>0.23535068602670539</c:v>
                </c:pt>
                <c:pt idx="48">
                  <c:v>0.2843910198852504</c:v>
                </c:pt>
                <c:pt idx="49">
                  <c:v>0.32864278588886675</c:v>
                </c:pt>
                <c:pt idx="50">
                  <c:v>0.36556377594453959</c:v>
                </c:pt>
                <c:pt idx="51">
                  <c:v>0.35136259545660442</c:v>
                </c:pt>
                <c:pt idx="52">
                  <c:v>0.33027593351709972</c:v>
                </c:pt>
                <c:pt idx="53">
                  <c:v>0.23974134430972649</c:v>
                </c:pt>
                <c:pt idx="54">
                  <c:v>0.17573969740973672</c:v>
                </c:pt>
                <c:pt idx="55">
                  <c:v>0.28340806020003328</c:v>
                </c:pt>
                <c:pt idx="56">
                  <c:v>0.28318346378949832</c:v>
                </c:pt>
                <c:pt idx="57">
                  <c:v>0.28927858524249839</c:v>
                </c:pt>
                <c:pt idx="58">
                  <c:v>0.32241304488323075</c:v>
                </c:pt>
                <c:pt idx="59">
                  <c:v>0.35649824111509609</c:v>
                </c:pt>
                <c:pt idx="60">
                  <c:v>0.39322543099328722</c:v>
                </c:pt>
                <c:pt idx="61">
                  <c:v>0.4066003951308228</c:v>
                </c:pt>
                <c:pt idx="62">
                  <c:v>0.33187474913949777</c:v>
                </c:pt>
                <c:pt idx="63">
                  <c:v>0.35491618229961119</c:v>
                </c:pt>
                <c:pt idx="64">
                  <c:v>0.35627109848191063</c:v>
                </c:pt>
                <c:pt idx="65">
                  <c:v>0.3831252662318525</c:v>
                </c:pt>
                <c:pt idx="66">
                  <c:v>0.42237144566118134</c:v>
                </c:pt>
                <c:pt idx="67">
                  <c:v>0.42816760930580666</c:v>
                </c:pt>
                <c:pt idx="68">
                  <c:v>0.45351758437098466</c:v>
                </c:pt>
                <c:pt idx="69">
                  <c:v>0.48120709435325204</c:v>
                </c:pt>
                <c:pt idx="70">
                  <c:v>0.5381595071311347</c:v>
                </c:pt>
                <c:pt idx="71">
                  <c:v>0.57103766659606259</c:v>
                </c:pt>
                <c:pt idx="72">
                  <c:v>0.62429584349366918</c:v>
                </c:pt>
                <c:pt idx="73">
                  <c:v>0.64500561549821356</c:v>
                </c:pt>
                <c:pt idx="74">
                  <c:v>0.68082561277568732</c:v>
                </c:pt>
                <c:pt idx="75">
                  <c:v>0.66935397796849339</c:v>
                </c:pt>
                <c:pt idx="76">
                  <c:v>0.74831442112640301</c:v>
                </c:pt>
                <c:pt idx="77">
                  <c:v>0.75342824080819781</c:v>
                </c:pt>
                <c:pt idx="78">
                  <c:v>0.8233023562044044</c:v>
                </c:pt>
                <c:pt idx="79">
                  <c:v>0.87002447908214231</c:v>
                </c:pt>
                <c:pt idx="80">
                  <c:v>0.918691866150255</c:v>
                </c:pt>
                <c:pt idx="81">
                  <c:v>0.95965593749256284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Monthly!$M$2</c:f>
              <c:strCache>
                <c:ptCount val="1"/>
                <c:pt idx="0">
                  <c:v>Lagged Replication Net of Costs</c:v>
                </c:pt>
              </c:strCache>
            </c:strRef>
          </c:tx>
          <c:spPr>
            <a:ln cap="rnd">
              <a:solidFill>
                <a:srgbClr val="00B050"/>
              </a:solidFill>
              <a:prstDash val="sysDash"/>
            </a:ln>
          </c:spPr>
          <c:marker>
            <c:symbol val="none"/>
          </c:marker>
          <c:cat>
            <c:numRef>
              <c:f>Monthly!$A$7:$A$184</c:f>
              <c:numCache>
                <c:formatCode>mmm\-yy</c:formatCode>
                <c:ptCount val="178"/>
                <c:pt idx="0">
                  <c:v>39142</c:v>
                </c:pt>
                <c:pt idx="1">
                  <c:v>39173</c:v>
                </c:pt>
                <c:pt idx="2">
                  <c:v>39203</c:v>
                </c:pt>
                <c:pt idx="3">
                  <c:v>39234</c:v>
                </c:pt>
                <c:pt idx="4">
                  <c:v>39264</c:v>
                </c:pt>
                <c:pt idx="5">
                  <c:v>39295</c:v>
                </c:pt>
                <c:pt idx="6">
                  <c:v>39326</c:v>
                </c:pt>
                <c:pt idx="7">
                  <c:v>39356</c:v>
                </c:pt>
                <c:pt idx="8">
                  <c:v>39387</c:v>
                </c:pt>
                <c:pt idx="9">
                  <c:v>39417</c:v>
                </c:pt>
                <c:pt idx="10">
                  <c:v>39448</c:v>
                </c:pt>
                <c:pt idx="11">
                  <c:v>39479</c:v>
                </c:pt>
                <c:pt idx="12">
                  <c:v>39508</c:v>
                </c:pt>
                <c:pt idx="13">
                  <c:v>39539</c:v>
                </c:pt>
                <c:pt idx="14">
                  <c:v>39569</c:v>
                </c:pt>
                <c:pt idx="15">
                  <c:v>39600</c:v>
                </c:pt>
                <c:pt idx="16">
                  <c:v>39630</c:v>
                </c:pt>
                <c:pt idx="17">
                  <c:v>39661</c:v>
                </c:pt>
                <c:pt idx="18">
                  <c:v>39692</c:v>
                </c:pt>
                <c:pt idx="19">
                  <c:v>39722</c:v>
                </c:pt>
                <c:pt idx="20">
                  <c:v>39753</c:v>
                </c:pt>
                <c:pt idx="21">
                  <c:v>39783</c:v>
                </c:pt>
                <c:pt idx="22">
                  <c:v>39814</c:v>
                </c:pt>
                <c:pt idx="23">
                  <c:v>39845</c:v>
                </c:pt>
                <c:pt idx="24">
                  <c:v>39873</c:v>
                </c:pt>
                <c:pt idx="25">
                  <c:v>39904</c:v>
                </c:pt>
                <c:pt idx="26">
                  <c:v>39934</c:v>
                </c:pt>
                <c:pt idx="27">
                  <c:v>39965</c:v>
                </c:pt>
                <c:pt idx="28">
                  <c:v>39995</c:v>
                </c:pt>
                <c:pt idx="29">
                  <c:v>40026</c:v>
                </c:pt>
                <c:pt idx="30">
                  <c:v>40057</c:v>
                </c:pt>
                <c:pt idx="31">
                  <c:v>40087</c:v>
                </c:pt>
                <c:pt idx="32">
                  <c:v>40118</c:v>
                </c:pt>
                <c:pt idx="33">
                  <c:v>40148</c:v>
                </c:pt>
                <c:pt idx="34">
                  <c:v>40179</c:v>
                </c:pt>
                <c:pt idx="35">
                  <c:v>40210</c:v>
                </c:pt>
                <c:pt idx="36">
                  <c:v>40238</c:v>
                </c:pt>
                <c:pt idx="37">
                  <c:v>40269</c:v>
                </c:pt>
                <c:pt idx="38">
                  <c:v>40299</c:v>
                </c:pt>
                <c:pt idx="39">
                  <c:v>40330</c:v>
                </c:pt>
                <c:pt idx="40">
                  <c:v>40360</c:v>
                </c:pt>
                <c:pt idx="41">
                  <c:v>40391</c:v>
                </c:pt>
                <c:pt idx="42">
                  <c:v>40422</c:v>
                </c:pt>
                <c:pt idx="43">
                  <c:v>40452</c:v>
                </c:pt>
                <c:pt idx="44">
                  <c:v>40483</c:v>
                </c:pt>
                <c:pt idx="45">
                  <c:v>40513</c:v>
                </c:pt>
                <c:pt idx="46">
                  <c:v>40544</c:v>
                </c:pt>
                <c:pt idx="47">
                  <c:v>40575</c:v>
                </c:pt>
                <c:pt idx="48">
                  <c:v>40603</c:v>
                </c:pt>
                <c:pt idx="49">
                  <c:v>40634</c:v>
                </c:pt>
                <c:pt idx="50">
                  <c:v>40664</c:v>
                </c:pt>
                <c:pt idx="51">
                  <c:v>40695</c:v>
                </c:pt>
                <c:pt idx="52">
                  <c:v>40725</c:v>
                </c:pt>
                <c:pt idx="53">
                  <c:v>40756</c:v>
                </c:pt>
                <c:pt idx="54">
                  <c:v>40787</c:v>
                </c:pt>
                <c:pt idx="55">
                  <c:v>40817</c:v>
                </c:pt>
                <c:pt idx="56">
                  <c:v>40848</c:v>
                </c:pt>
                <c:pt idx="57">
                  <c:v>40878</c:v>
                </c:pt>
                <c:pt idx="58">
                  <c:v>40909</c:v>
                </c:pt>
                <c:pt idx="59">
                  <c:v>40940</c:v>
                </c:pt>
                <c:pt idx="60">
                  <c:v>40969</c:v>
                </c:pt>
                <c:pt idx="61">
                  <c:v>41000</c:v>
                </c:pt>
                <c:pt idx="62">
                  <c:v>41030</c:v>
                </c:pt>
                <c:pt idx="63">
                  <c:v>41061</c:v>
                </c:pt>
                <c:pt idx="64">
                  <c:v>41091</c:v>
                </c:pt>
                <c:pt idx="65">
                  <c:v>41122</c:v>
                </c:pt>
                <c:pt idx="66">
                  <c:v>41153</c:v>
                </c:pt>
                <c:pt idx="67">
                  <c:v>41183</c:v>
                </c:pt>
                <c:pt idx="68">
                  <c:v>41214</c:v>
                </c:pt>
                <c:pt idx="69">
                  <c:v>41244</c:v>
                </c:pt>
                <c:pt idx="70">
                  <c:v>41275</c:v>
                </c:pt>
                <c:pt idx="71">
                  <c:v>41306</c:v>
                </c:pt>
                <c:pt idx="72">
                  <c:v>41334</c:v>
                </c:pt>
                <c:pt idx="73">
                  <c:v>41365</c:v>
                </c:pt>
                <c:pt idx="74">
                  <c:v>41395</c:v>
                </c:pt>
                <c:pt idx="75">
                  <c:v>41426</c:v>
                </c:pt>
                <c:pt idx="76">
                  <c:v>41456</c:v>
                </c:pt>
                <c:pt idx="77">
                  <c:v>41487</c:v>
                </c:pt>
                <c:pt idx="78">
                  <c:v>41518</c:v>
                </c:pt>
                <c:pt idx="79">
                  <c:v>41548</c:v>
                </c:pt>
                <c:pt idx="80">
                  <c:v>41579</c:v>
                </c:pt>
                <c:pt idx="81">
                  <c:v>41609</c:v>
                </c:pt>
              </c:numCache>
            </c:numRef>
          </c:cat>
          <c:val>
            <c:numRef>
              <c:f>Monthly!$M$7:$M$184</c:f>
              <c:numCache>
                <c:formatCode>0.00%</c:formatCode>
                <c:ptCount val="178"/>
                <c:pt idx="0">
                  <c:v>2.9399999999999999E-2</c:v>
                </c:pt>
                <c:pt idx="1">
                  <c:v>5.1017400000000102E-2</c:v>
                </c:pt>
                <c:pt idx="2">
                  <c:v>0.13842553719005335</c:v>
                </c:pt>
                <c:pt idx="3">
                  <c:v>0.12624438394211968</c:v>
                </c:pt>
                <c:pt idx="4">
                  <c:v>7.6802255487060656E-2</c:v>
                </c:pt>
                <c:pt idx="5">
                  <c:v>7.2888361156978387E-2</c:v>
                </c:pt>
                <c:pt idx="6">
                  <c:v>8.5011999638052282E-2</c:v>
                </c:pt>
                <c:pt idx="7">
                  <c:v>8.9135045236676813E-2</c:v>
                </c:pt>
                <c:pt idx="8">
                  <c:v>-3.4792682381241669E-3</c:v>
                </c:pt>
                <c:pt idx="9">
                  <c:v>-1.593577738514762E-2</c:v>
                </c:pt>
                <c:pt idx="10">
                  <c:v>-8.8067684902816357E-2</c:v>
                </c:pt>
                <c:pt idx="11">
                  <c:v>-6.4297930398294012E-2</c:v>
                </c:pt>
                <c:pt idx="12">
                  <c:v>-5.0823820596029523E-2</c:v>
                </c:pt>
                <c:pt idx="13">
                  <c:v>-9.1549863201951798E-3</c:v>
                </c:pt>
                <c:pt idx="14">
                  <c:v>3.0048056014104318E-2</c:v>
                </c:pt>
                <c:pt idx="15">
                  <c:v>-5.9257110442318517E-2</c:v>
                </c:pt>
                <c:pt idx="16">
                  <c:v>-2.3791103505993894E-2</c:v>
                </c:pt>
                <c:pt idx="17">
                  <c:v>1.8151967268713154E-2</c:v>
                </c:pt>
                <c:pt idx="18">
                  <c:v>-7.8979730408722082E-2</c:v>
                </c:pt>
                <c:pt idx="19">
                  <c:v>-0.25121052082229112</c:v>
                </c:pt>
                <c:pt idx="20">
                  <c:v>-0.34805501210523004</c:v>
                </c:pt>
                <c:pt idx="21">
                  <c:v>-0.30815597884607016</c:v>
                </c:pt>
                <c:pt idx="22">
                  <c:v>-0.30718739721645461</c:v>
                </c:pt>
                <c:pt idx="23">
                  <c:v>-0.39533722737786858</c:v>
                </c:pt>
                <c:pt idx="24">
                  <c:v>-0.36026678656578492</c:v>
                </c:pt>
                <c:pt idx="25">
                  <c:v>-0.27953245503038693</c:v>
                </c:pt>
                <c:pt idx="26">
                  <c:v>-0.24202112370871121</c:v>
                </c:pt>
                <c:pt idx="27">
                  <c:v>-0.23861021876540045</c:v>
                </c:pt>
                <c:pt idx="28">
                  <c:v>-0.15698923421705135</c:v>
                </c:pt>
                <c:pt idx="29">
                  <c:v>-0.13965249714842609</c:v>
                </c:pt>
                <c:pt idx="30">
                  <c:v>-8.8461820728757523E-2</c:v>
                </c:pt>
                <c:pt idx="31">
                  <c:v>-9.7394894885615702E-2</c:v>
                </c:pt>
                <c:pt idx="32">
                  <c:v>-6.7369499794003862E-2</c:v>
                </c:pt>
                <c:pt idx="33">
                  <c:v>-4.2281739338462687E-2</c:v>
                </c:pt>
                <c:pt idx="34">
                  <c:v>-3.6343886122361169E-2</c:v>
                </c:pt>
                <c:pt idx="35">
                  <c:v>2.7802135348872881E-2</c:v>
                </c:pt>
                <c:pt idx="36">
                  <c:v>9.2759230302921658E-2</c:v>
                </c:pt>
                <c:pt idx="37">
                  <c:v>0.13963860128291694</c:v>
                </c:pt>
                <c:pt idx="38">
                  <c:v>9.3671576617109009E-2</c:v>
                </c:pt>
                <c:pt idx="39">
                  <c:v>5.4627501331878214E-2</c:v>
                </c:pt>
                <c:pt idx="40">
                  <c:v>0.10725341364833896</c:v>
                </c:pt>
                <c:pt idx="41">
                  <c:v>8.1194494397770933E-2</c:v>
                </c:pt>
                <c:pt idx="42">
                  <c:v>0.16520330661247784</c:v>
                </c:pt>
                <c:pt idx="43">
                  <c:v>0.22439563458839173</c:v>
                </c:pt>
                <c:pt idx="44">
                  <c:v>0.2662274319474256</c:v>
                </c:pt>
                <c:pt idx="45">
                  <c:v>0.3418212096346871</c:v>
                </c:pt>
                <c:pt idx="46">
                  <c:v>0.3532266899165819</c:v>
                </c:pt>
                <c:pt idx="47">
                  <c:v>0.40243713272211767</c:v>
                </c:pt>
                <c:pt idx="48">
                  <c:v>0.48994920980397794</c:v>
                </c:pt>
                <c:pt idx="49">
                  <c:v>0.55833787853398054</c:v>
                </c:pt>
                <c:pt idx="50">
                  <c:v>0.56623126780630417</c:v>
                </c:pt>
                <c:pt idx="51">
                  <c:v>0.54571363819804164</c:v>
                </c:pt>
                <c:pt idx="52">
                  <c:v>0.51449022270644118</c:v>
                </c:pt>
                <c:pt idx="53">
                  <c:v>0.39388419026100263</c:v>
                </c:pt>
                <c:pt idx="54">
                  <c:v>0.29882128848520217</c:v>
                </c:pt>
                <c:pt idx="55">
                  <c:v>0.45442007884572932</c:v>
                </c:pt>
                <c:pt idx="56">
                  <c:v>0.47007729171006085</c:v>
                </c:pt>
                <c:pt idx="57">
                  <c:v>0.48962931968980472</c:v>
                </c:pt>
                <c:pt idx="58">
                  <c:v>0.53714849498790951</c:v>
                </c:pt>
                <c:pt idx="59">
                  <c:v>0.5856689896031233</c:v>
                </c:pt>
                <c:pt idx="60">
                  <c:v>0.64846148159140715</c:v>
                </c:pt>
                <c:pt idx="61">
                  <c:v>0.65620925055488666</c:v>
                </c:pt>
                <c:pt idx="62">
                  <c:v>0.53276412760157887</c:v>
                </c:pt>
                <c:pt idx="63">
                  <c:v>0.57092995437885796</c:v>
                </c:pt>
                <c:pt idx="64">
                  <c:v>0.57171541935604719</c:v>
                </c:pt>
                <c:pt idx="65">
                  <c:v>0.61661188172926717</c:v>
                </c:pt>
                <c:pt idx="66">
                  <c:v>0.68628785383179847</c:v>
                </c:pt>
                <c:pt idx="67">
                  <c:v>0.69859775516477063</c:v>
                </c:pt>
                <c:pt idx="68">
                  <c:v>0.74626934579607651</c:v>
                </c:pt>
                <c:pt idx="69">
                  <c:v>0.79446637974004841</c:v>
                </c:pt>
                <c:pt idx="70">
                  <c:v>0.89764819657510131</c:v>
                </c:pt>
                <c:pt idx="71">
                  <c:v>0.94038777964622611</c:v>
                </c:pt>
                <c:pt idx="72">
                  <c:v>1.0482733401945565</c:v>
                </c:pt>
                <c:pt idx="73">
                  <c:v>1.0404899015018172</c:v>
                </c:pt>
                <c:pt idx="74">
                  <c:v>1.1171143729210993</c:v>
                </c:pt>
                <c:pt idx="75">
                  <c:v>1.1035648409344043</c:v>
                </c:pt>
                <c:pt idx="76">
                  <c:v>1.2236783933517588</c:v>
                </c:pt>
                <c:pt idx="77">
                  <c:v>1.2194299832202686</c:v>
                </c:pt>
                <c:pt idx="78">
                  <c:v>1.3401669743074511</c:v>
                </c:pt>
                <c:pt idx="79">
                  <c:v>1.420200684828766</c:v>
                </c:pt>
                <c:pt idx="80">
                  <c:v>1.5049009004983525</c:v>
                </c:pt>
                <c:pt idx="81">
                  <c:v>1.5790459671531041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Monthly!$L$2</c:f>
              <c:strCache>
                <c:ptCount val="1"/>
                <c:pt idx="0">
                  <c:v>Lagged Replication 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Monthly!$A$7:$A$184</c:f>
              <c:numCache>
                <c:formatCode>mmm\-yy</c:formatCode>
                <c:ptCount val="178"/>
                <c:pt idx="0">
                  <c:v>39142</c:v>
                </c:pt>
                <c:pt idx="1">
                  <c:v>39173</c:v>
                </c:pt>
                <c:pt idx="2">
                  <c:v>39203</c:v>
                </c:pt>
                <c:pt idx="3">
                  <c:v>39234</c:v>
                </c:pt>
                <c:pt idx="4">
                  <c:v>39264</c:v>
                </c:pt>
                <c:pt idx="5">
                  <c:v>39295</c:v>
                </c:pt>
                <c:pt idx="6">
                  <c:v>39326</c:v>
                </c:pt>
                <c:pt idx="7">
                  <c:v>39356</c:v>
                </c:pt>
                <c:pt idx="8">
                  <c:v>39387</c:v>
                </c:pt>
                <c:pt idx="9">
                  <c:v>39417</c:v>
                </c:pt>
                <c:pt idx="10">
                  <c:v>39448</c:v>
                </c:pt>
                <c:pt idx="11">
                  <c:v>39479</c:v>
                </c:pt>
                <c:pt idx="12">
                  <c:v>39508</c:v>
                </c:pt>
                <c:pt idx="13">
                  <c:v>39539</c:v>
                </c:pt>
                <c:pt idx="14">
                  <c:v>39569</c:v>
                </c:pt>
                <c:pt idx="15">
                  <c:v>39600</c:v>
                </c:pt>
                <c:pt idx="16">
                  <c:v>39630</c:v>
                </c:pt>
                <c:pt idx="17">
                  <c:v>39661</c:v>
                </c:pt>
                <c:pt idx="18">
                  <c:v>39692</c:v>
                </c:pt>
                <c:pt idx="19">
                  <c:v>39722</c:v>
                </c:pt>
                <c:pt idx="20">
                  <c:v>39753</c:v>
                </c:pt>
                <c:pt idx="21">
                  <c:v>39783</c:v>
                </c:pt>
                <c:pt idx="22">
                  <c:v>39814</c:v>
                </c:pt>
                <c:pt idx="23">
                  <c:v>39845</c:v>
                </c:pt>
                <c:pt idx="24">
                  <c:v>39873</c:v>
                </c:pt>
                <c:pt idx="25">
                  <c:v>39904</c:v>
                </c:pt>
                <c:pt idx="26">
                  <c:v>39934</c:v>
                </c:pt>
                <c:pt idx="27">
                  <c:v>39965</c:v>
                </c:pt>
                <c:pt idx="28">
                  <c:v>39995</c:v>
                </c:pt>
                <c:pt idx="29">
                  <c:v>40026</c:v>
                </c:pt>
                <c:pt idx="30">
                  <c:v>40057</c:v>
                </c:pt>
                <c:pt idx="31">
                  <c:v>40087</c:v>
                </c:pt>
                <c:pt idx="32">
                  <c:v>40118</c:v>
                </c:pt>
                <c:pt idx="33">
                  <c:v>40148</c:v>
                </c:pt>
                <c:pt idx="34">
                  <c:v>40179</c:v>
                </c:pt>
                <c:pt idx="35">
                  <c:v>40210</c:v>
                </c:pt>
                <c:pt idx="36">
                  <c:v>40238</c:v>
                </c:pt>
                <c:pt idx="37">
                  <c:v>40269</c:v>
                </c:pt>
                <c:pt idx="38">
                  <c:v>40299</c:v>
                </c:pt>
                <c:pt idx="39">
                  <c:v>40330</c:v>
                </c:pt>
                <c:pt idx="40">
                  <c:v>40360</c:v>
                </c:pt>
                <c:pt idx="41">
                  <c:v>40391</c:v>
                </c:pt>
                <c:pt idx="42">
                  <c:v>40422</c:v>
                </c:pt>
                <c:pt idx="43">
                  <c:v>40452</c:v>
                </c:pt>
                <c:pt idx="44">
                  <c:v>40483</c:v>
                </c:pt>
                <c:pt idx="45">
                  <c:v>40513</c:v>
                </c:pt>
                <c:pt idx="46">
                  <c:v>40544</c:v>
                </c:pt>
                <c:pt idx="47">
                  <c:v>40575</c:v>
                </c:pt>
                <c:pt idx="48">
                  <c:v>40603</c:v>
                </c:pt>
                <c:pt idx="49">
                  <c:v>40634</c:v>
                </c:pt>
                <c:pt idx="50">
                  <c:v>40664</c:v>
                </c:pt>
                <c:pt idx="51">
                  <c:v>40695</c:v>
                </c:pt>
                <c:pt idx="52">
                  <c:v>40725</c:v>
                </c:pt>
                <c:pt idx="53">
                  <c:v>40756</c:v>
                </c:pt>
                <c:pt idx="54">
                  <c:v>40787</c:v>
                </c:pt>
                <c:pt idx="55">
                  <c:v>40817</c:v>
                </c:pt>
                <c:pt idx="56">
                  <c:v>40848</c:v>
                </c:pt>
                <c:pt idx="57">
                  <c:v>40878</c:v>
                </c:pt>
                <c:pt idx="58">
                  <c:v>40909</c:v>
                </c:pt>
                <c:pt idx="59">
                  <c:v>40940</c:v>
                </c:pt>
                <c:pt idx="60">
                  <c:v>40969</c:v>
                </c:pt>
                <c:pt idx="61">
                  <c:v>41000</c:v>
                </c:pt>
                <c:pt idx="62">
                  <c:v>41030</c:v>
                </c:pt>
                <c:pt idx="63">
                  <c:v>41061</c:v>
                </c:pt>
                <c:pt idx="64">
                  <c:v>41091</c:v>
                </c:pt>
                <c:pt idx="65">
                  <c:v>41122</c:v>
                </c:pt>
                <c:pt idx="66">
                  <c:v>41153</c:v>
                </c:pt>
                <c:pt idx="67">
                  <c:v>41183</c:v>
                </c:pt>
                <c:pt idx="68">
                  <c:v>41214</c:v>
                </c:pt>
                <c:pt idx="69">
                  <c:v>41244</c:v>
                </c:pt>
                <c:pt idx="70">
                  <c:v>41275</c:v>
                </c:pt>
                <c:pt idx="71">
                  <c:v>41306</c:v>
                </c:pt>
                <c:pt idx="72">
                  <c:v>41334</c:v>
                </c:pt>
                <c:pt idx="73">
                  <c:v>41365</c:v>
                </c:pt>
                <c:pt idx="74">
                  <c:v>41395</c:v>
                </c:pt>
                <c:pt idx="75">
                  <c:v>41426</c:v>
                </c:pt>
                <c:pt idx="76">
                  <c:v>41456</c:v>
                </c:pt>
                <c:pt idx="77">
                  <c:v>41487</c:v>
                </c:pt>
                <c:pt idx="78">
                  <c:v>41518</c:v>
                </c:pt>
                <c:pt idx="79">
                  <c:v>41548</c:v>
                </c:pt>
                <c:pt idx="80">
                  <c:v>41579</c:v>
                </c:pt>
                <c:pt idx="81">
                  <c:v>41609</c:v>
                </c:pt>
              </c:numCache>
            </c:numRef>
          </c:cat>
          <c:val>
            <c:numRef>
              <c:f>Monthly!$L$7:$L$184</c:f>
              <c:numCache>
                <c:formatCode>0.00%</c:formatCode>
                <c:ptCount val="178"/>
                <c:pt idx="0">
                  <c:v>2.9399999999999999E-2</c:v>
                </c:pt>
                <c:pt idx="1">
                  <c:v>5.1017400000000102E-2</c:v>
                </c:pt>
                <c:pt idx="2">
                  <c:v>0.13951306508000028</c:v>
                </c:pt>
                <c:pt idx="3">
                  <c:v>0.1273202752836442</c:v>
                </c:pt>
                <c:pt idx="4">
                  <c:v>7.783091519869223E-2</c:v>
                </c:pt>
                <c:pt idx="5">
                  <c:v>7.5028554819175586E-2</c:v>
                </c:pt>
                <c:pt idx="6">
                  <c:v>8.7176377488632273E-2</c:v>
                </c:pt>
                <c:pt idx="7">
                  <c:v>9.1307647723089191E-2</c:v>
                </c:pt>
                <c:pt idx="8">
                  <c:v>-3.6219468565024115E-4</c:v>
                </c:pt>
                <c:pt idx="9">
                  <c:v>-1.2857667252079596E-2</c:v>
                </c:pt>
                <c:pt idx="10">
                  <c:v>-8.5215200242502176E-2</c:v>
                </c:pt>
                <c:pt idx="11">
                  <c:v>-6.0424532169074063E-2</c:v>
                </c:pt>
                <c:pt idx="12">
                  <c:v>-4.6894645432308812E-2</c:v>
                </c:pt>
                <c:pt idx="13">
                  <c:v>-5.053320366787073E-3</c:v>
                </c:pt>
                <c:pt idx="14">
                  <c:v>3.5341514826321418E-2</c:v>
                </c:pt>
                <c:pt idx="15">
                  <c:v>-5.4422594509120681E-2</c:v>
                </c:pt>
                <c:pt idx="16">
                  <c:v>-1.877432632211451E-2</c:v>
                </c:pt>
                <c:pt idx="17">
                  <c:v>2.4399603319712471E-2</c:v>
                </c:pt>
                <c:pt idx="18">
                  <c:v>-7.3328118836988088E-2</c:v>
                </c:pt>
                <c:pt idx="19">
                  <c:v>-0.24661576061447132</c:v>
                </c:pt>
                <c:pt idx="20">
                  <c:v>-0.34327495852763468</c:v>
                </c:pt>
                <c:pt idx="21">
                  <c:v>-0.303083385989526</c:v>
                </c:pt>
                <c:pt idx="22">
                  <c:v>-0.30210770272991128</c:v>
                </c:pt>
                <c:pt idx="23">
                  <c:v>-0.39018171064539642</c:v>
                </c:pt>
                <c:pt idx="24">
                  <c:v>-0.35481224986282933</c:v>
                </c:pt>
                <c:pt idx="25">
                  <c:v>-0.27338955579551838</c:v>
                </c:pt>
                <c:pt idx="26">
                  <c:v>-0.2348065412082605</c:v>
                </c:pt>
                <c:pt idx="27">
                  <c:v>-0.23136317064369771</c:v>
                </c:pt>
                <c:pt idx="28">
                  <c:v>-0.14896530253670215</c:v>
                </c:pt>
                <c:pt idx="29">
                  <c:v>-0.13058295307149481</c:v>
                </c:pt>
                <c:pt idx="30">
                  <c:v>-7.8852638779248863E-2</c:v>
                </c:pt>
                <c:pt idx="31">
                  <c:v>-8.7879882919212227E-2</c:v>
                </c:pt>
                <c:pt idx="32">
                  <c:v>-5.6594162903341183E-2</c:v>
                </c:pt>
                <c:pt idx="33">
                  <c:v>-3.1216545885441094E-2</c:v>
                </c:pt>
                <c:pt idx="34">
                  <c:v>-2.5210088469930891E-2</c:v>
                </c:pt>
                <c:pt idx="35">
                  <c:v>4.0685709549501903E-2</c:v>
                </c:pt>
                <c:pt idx="36">
                  <c:v>0.10645704639303033</c:v>
                </c:pt>
                <c:pt idx="37">
                  <c:v>0.15392405368329132</c:v>
                </c:pt>
                <c:pt idx="38">
                  <c:v>0.10857483837353787</c:v>
                </c:pt>
                <c:pt idx="39">
                  <c:v>6.8998716643602576E-2</c:v>
                </c:pt>
                <c:pt idx="40">
                  <c:v>0.12234175260411839</c:v>
                </c:pt>
                <c:pt idx="41">
                  <c:v>9.708906317052568E-2</c:v>
                </c:pt>
                <c:pt idx="42">
                  <c:v>0.18233288337887554</c:v>
                </c:pt>
                <c:pt idx="43">
                  <c:v>0.24239539385452247</c:v>
                </c:pt>
                <c:pt idx="44">
                  <c:v>0.28612771171820151</c:v>
                </c:pt>
                <c:pt idx="45">
                  <c:v>0.36290953610777832</c:v>
                </c:pt>
                <c:pt idx="46">
                  <c:v>0.37449426716469447</c:v>
                </c:pt>
                <c:pt idx="47">
                  <c:v>0.42590035275665428</c:v>
                </c:pt>
                <c:pt idx="48">
                  <c:v>0.51487653476866946</c:v>
                </c:pt>
                <c:pt idx="49">
                  <c:v>0.58440936771455143</c:v>
                </c:pt>
                <c:pt idx="50">
                  <c:v>0.59407426485761028</c:v>
                </c:pt>
                <c:pt idx="51">
                  <c:v>0.57319189198797549</c:v>
                </c:pt>
                <c:pt idx="52">
                  <c:v>0.5414134157698185</c:v>
                </c:pt>
                <c:pt idx="53">
                  <c:v>0.42025832129031082</c:v>
                </c:pt>
                <c:pt idx="54">
                  <c:v>0.32339670377831164</c:v>
                </c:pt>
                <c:pt idx="55">
                  <c:v>0.48193962889095321</c:v>
                </c:pt>
                <c:pt idx="56">
                  <c:v>0.49942651651186654</c:v>
                </c:pt>
                <c:pt idx="57">
                  <c:v>0.5193688891814745</c:v>
                </c:pt>
                <c:pt idx="58">
                  <c:v>0.56783675674636358</c:v>
                </c:pt>
                <c:pt idx="59">
                  <c:v>0.61894823501629492</c:v>
                </c:pt>
                <c:pt idx="60">
                  <c:v>0.68305858512294026</c:v>
                </c:pt>
                <c:pt idx="61">
                  <c:v>0.69096896047301803</c:v>
                </c:pt>
                <c:pt idx="62">
                  <c:v>0.56668274187825118</c:v>
                </c:pt>
                <c:pt idx="63">
                  <c:v>0.60569314215101944</c:v>
                </c:pt>
                <c:pt idx="64">
                  <c:v>0.60649598872209487</c:v>
                </c:pt>
                <c:pt idx="65">
                  <c:v>0.65404826998826904</c:v>
                </c:pt>
                <c:pt idx="66">
                  <c:v>0.72533775042476334</c:v>
                </c:pt>
                <c:pt idx="67">
                  <c:v>0.73793271600286436</c:v>
                </c:pt>
                <c:pt idx="68">
                  <c:v>0.78850655803854752</c:v>
                </c:pt>
                <c:pt idx="69">
                  <c:v>0.8378693390404115</c:v>
                </c:pt>
                <c:pt idx="70">
                  <c:v>0.94354682603523532</c:v>
                </c:pt>
                <c:pt idx="71">
                  <c:v>0.98844275771664902</c:v>
                </c:pt>
                <c:pt idx="72">
                  <c:v>1.099000175045695</c:v>
                </c:pt>
                <c:pt idx="73">
                  <c:v>1.0910239743805215</c:v>
                </c:pt>
                <c:pt idx="74">
                  <c:v>1.1725739093813616</c:v>
                </c:pt>
                <c:pt idx="75">
                  <c:v>1.158669436361321</c:v>
                </c:pt>
                <c:pt idx="76">
                  <c:v>1.2819294611775525</c:v>
                </c:pt>
                <c:pt idx="77">
                  <c:v>1.2791911458241394</c:v>
                </c:pt>
                <c:pt idx="78">
                  <c:v>1.4031791441569728</c:v>
                </c:pt>
                <c:pt idx="79">
                  <c:v>1.4853678708871412</c:v>
                </c:pt>
                <c:pt idx="80">
                  <c:v>1.5733498935165464</c:v>
                </c:pt>
                <c:pt idx="81">
                  <c:v>1.6495210503646365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146616"/>
        <c:axId val="336147008"/>
      </c:lineChart>
      <c:dateAx>
        <c:axId val="3361466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336147008"/>
        <c:crosses val="autoZero"/>
        <c:auto val="1"/>
        <c:lblOffset val="100"/>
        <c:baseTimeUnit val="months"/>
      </c:dateAx>
      <c:valAx>
        <c:axId val="336147008"/>
        <c:scaling>
          <c:orientation val="minMax"/>
          <c:max val="2.1"/>
          <c:min val="-0.5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361466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1.8012410700318088E-2"/>
          <c:y val="0.89391811144097233"/>
          <c:w val="0.98198759770413313"/>
          <c:h val="0.106081830818188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0.11659</cdr:x>
      <cdr:y>0.69661</cdr:y>
    </cdr:from>
    <cdr:to>
      <cdr:x>0.96753</cdr:x>
      <cdr:y>0.69661</cdr:y>
    </cdr:to>
    <cdr:cxnSp macro="">
      <cdr:nvCxnSpPr>
        <cdr:cNvPr id="4" name="Straight Arrow Connector 3"/>
        <cdr:cNvCxnSpPr/>
      </cdr:nvCxnSpPr>
      <cdr:spPr>
        <a:xfrm xmlns:a="http://schemas.openxmlformats.org/drawingml/2006/main">
          <a:off x="618122" y="2680632"/>
          <a:ext cx="4511536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0.11492</cdr:x>
      <cdr:y>0.16667</cdr:y>
    </cdr:from>
    <cdr:to>
      <cdr:x>0.11492</cdr:x>
      <cdr:y>0.84444</cdr:y>
    </cdr:to>
    <cdr:cxnSp macro="">
      <cdr:nvCxnSpPr>
        <cdr:cNvPr id="6" name="Straight Arrow Connector 5"/>
        <cdr:cNvCxnSpPr/>
      </cdr:nvCxnSpPr>
      <cdr:spPr>
        <a:xfrm xmlns:a="http://schemas.openxmlformats.org/drawingml/2006/main" flipV="1">
          <a:off x="542925" y="571500"/>
          <a:ext cx="0" cy="23241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0.11439</cdr:x>
      <cdr:y>0.66255</cdr:y>
    </cdr:from>
    <cdr:to>
      <cdr:x>0.96533</cdr:x>
      <cdr:y>0.66255</cdr:y>
    </cdr:to>
    <cdr:cxnSp macro="">
      <cdr:nvCxnSpPr>
        <cdr:cNvPr id="4" name="Straight Arrow Connector 3"/>
        <cdr:cNvCxnSpPr/>
      </cdr:nvCxnSpPr>
      <cdr:spPr>
        <a:xfrm xmlns:a="http://schemas.openxmlformats.org/drawingml/2006/main">
          <a:off x="619402" y="2547760"/>
          <a:ext cx="4607641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0.11492</cdr:x>
      <cdr:y>0.16667</cdr:y>
    </cdr:from>
    <cdr:to>
      <cdr:x>0.11492</cdr:x>
      <cdr:y>0.84444</cdr:y>
    </cdr:to>
    <cdr:cxnSp macro="">
      <cdr:nvCxnSpPr>
        <cdr:cNvPr id="6" name="Straight Arrow Connector 5"/>
        <cdr:cNvCxnSpPr/>
      </cdr:nvCxnSpPr>
      <cdr:spPr>
        <a:xfrm xmlns:a="http://schemas.openxmlformats.org/drawingml/2006/main" flipV="1">
          <a:off x="542925" y="571500"/>
          <a:ext cx="0" cy="23241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ysClr val="windowText" lastClr="000000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70" tIns="44385" rIns="88770" bIns="44385" numCol="1" anchor="t" anchorCtr="0" compatLnSpc="1">
            <a:prstTxWarp prst="textNoShape">
              <a:avLst/>
            </a:prstTxWarp>
          </a:bodyPr>
          <a:lstStyle>
            <a:lvl1pPr algn="l" defTabSz="88728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986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70" tIns="44385" rIns="88770" bIns="44385" numCol="1" anchor="t" anchorCtr="0" compatLnSpc="1">
            <a:prstTxWarp prst="textNoShape">
              <a:avLst/>
            </a:prstTxWarp>
          </a:bodyPr>
          <a:lstStyle>
            <a:lvl1pPr algn="r" defTabSz="88728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70" tIns="44385" rIns="88770" bIns="44385" numCol="1" anchor="b" anchorCtr="0" compatLnSpc="1">
            <a:prstTxWarp prst="textNoShape">
              <a:avLst/>
            </a:prstTxWarp>
          </a:bodyPr>
          <a:lstStyle>
            <a:lvl1pPr algn="l" defTabSz="88728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986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70" tIns="44385" rIns="88770" bIns="44385" numCol="1" anchor="b" anchorCtr="0" compatLnSpc="1">
            <a:prstTxWarp prst="textNoShape">
              <a:avLst/>
            </a:prstTxWarp>
          </a:bodyPr>
          <a:lstStyle>
            <a:lvl1pPr algn="r" defTabSz="88728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57210D-560D-4E84-8C51-849AE0D911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10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3" tIns="46705" rIns="93413" bIns="46705" numCol="1" anchor="t" anchorCtr="0" compatLnSpc="1">
            <a:prstTxWarp prst="textNoShape">
              <a:avLst/>
            </a:prstTxWarp>
          </a:bodyPr>
          <a:lstStyle>
            <a:lvl1pPr algn="l" defTabSz="933314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986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3" tIns="46705" rIns="93413" bIns="46705" numCol="1" anchor="t" anchorCtr="0" compatLnSpc="1">
            <a:prstTxWarp prst="textNoShape">
              <a:avLst/>
            </a:prstTxWarp>
          </a:bodyPr>
          <a:lstStyle>
            <a:lvl1pPr algn="r" defTabSz="933314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48" y="4416427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3" tIns="46705" rIns="93413" bIns="46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986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3" tIns="46705" rIns="93413" bIns="46705" numCol="1" anchor="b" anchorCtr="0" compatLnSpc="1">
            <a:prstTxWarp prst="textNoShape">
              <a:avLst/>
            </a:prstTxWarp>
          </a:bodyPr>
          <a:lstStyle>
            <a:lvl1pPr algn="r" defTabSz="933314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CC077B7-A3C4-4B65-93C9-22BE56DA2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53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BB5C7-5385-4C6C-8085-D693443C796E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407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1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propose to replicate </a:t>
            </a:r>
            <a:r>
              <a:rPr lang="en-US" dirty="0" err="1" smtClean="0"/>
              <a:t>ValueAct</a:t>
            </a:r>
            <a:r>
              <a:rPr lang="en-US" dirty="0" smtClean="0"/>
              <a:t>, Blue </a:t>
            </a:r>
            <a:r>
              <a:rPr lang="en-US" dirty="0" err="1" smtClean="0"/>
              <a:t>Harbour</a:t>
            </a:r>
            <a:r>
              <a:rPr lang="en-US" dirty="0" smtClean="0"/>
              <a:t> and </a:t>
            </a:r>
            <a:r>
              <a:rPr lang="en-US" dirty="0" err="1" smtClean="0"/>
              <a:t>Trian</a:t>
            </a:r>
            <a:r>
              <a:rPr lang="en-US" baseline="0" dirty="0" smtClean="0"/>
              <a:t> by forming a following strategy that rebalances quarterly, with a 2-month lag. This replication will be long-only, with no beta adjustment.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0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BB5C7-5385-4C6C-8085-D693443C796E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715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the target fund selection with a list of prominent</a:t>
            </a:r>
            <a:r>
              <a:rPr lang="en-US" baseline="0" dirty="0" smtClean="0"/>
              <a:t> activist hedge funds. This initial list of funds needs to have strong historical performance and a highly experienced investment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used historical 13F filings to form a hypothetical long-only replication portfolio with a 2-month lag. We compared the returns of the replication portfolio to the underlying fund, and measured the explanatory power by R-squared. R-squared is a statistical measure of </a:t>
            </a:r>
            <a:r>
              <a:rPr lang="en-US" dirty="0" smtClean="0"/>
              <a:t>how well the replication predicts the actual fund</a:t>
            </a:r>
            <a:r>
              <a:rPr lang="en-US" baseline="0" dirty="0" smtClean="0"/>
              <a:t> returns.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(R-Squared is calculated as </a:t>
            </a:r>
            <a:r>
              <a:rPr lang="en-US" dirty="0" smtClean="0"/>
              <a:t>the proportion of total variation of actual fund returns explained</a:t>
            </a:r>
            <a:r>
              <a:rPr lang="en-US" baseline="0" dirty="0" smtClean="0"/>
              <a:t> by the replication returns.)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2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give a more specific example:</a:t>
            </a:r>
          </a:p>
          <a:p>
            <a:endParaRPr lang="en-US" dirty="0" smtClean="0"/>
          </a:p>
          <a:p>
            <a:r>
              <a:rPr lang="en-US" dirty="0" smtClean="0"/>
              <a:t>On</a:t>
            </a:r>
            <a:r>
              <a:rPr lang="en-US" baseline="0" dirty="0" smtClean="0"/>
              <a:t> Feb. 14</a:t>
            </a:r>
            <a:r>
              <a:rPr lang="en-US" baseline="30000" dirty="0" smtClean="0"/>
              <a:t>th</a:t>
            </a:r>
            <a:r>
              <a:rPr lang="en-US" baseline="0" dirty="0" smtClean="0"/>
              <a:t> 2014, hedge funds file Form 13Fs to SEC based on their Dec. 31</a:t>
            </a:r>
            <a:r>
              <a:rPr lang="en-US" baseline="30000" dirty="0" smtClean="0"/>
              <a:t>st</a:t>
            </a:r>
            <a:r>
              <a:rPr lang="en-US" baseline="0" dirty="0" smtClean="0"/>
              <a:t> 2013 holdings. We gather the filings, calculate rebalance trades and send those trades to the broker on Feb 28</a:t>
            </a:r>
            <a:r>
              <a:rPr lang="en-US" baseline="30000" dirty="0" smtClean="0"/>
              <a:t>th</a:t>
            </a:r>
            <a:r>
              <a:rPr lang="en-US" baseline="0" dirty="0" smtClean="0"/>
              <a:t> 2014, with a total lag of 2 months. The rebalance repeats quarterly with rebalance trades executed on month ends of February, March, August and November.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6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90"/>
            <a:r>
              <a:rPr lang="en-US" dirty="0" smtClean="0"/>
              <a:t>In</a:t>
            </a:r>
            <a:r>
              <a:rPr lang="en-US" baseline="0" dirty="0" smtClean="0"/>
              <a:t> backtesting, the replication composite showed an equity beta of about 1, some small cap skew, and an alpha of about 7% per year. </a:t>
            </a:r>
          </a:p>
          <a:p>
            <a:pPr defTabSz="881390"/>
            <a:endParaRPr lang="en-US" baseline="0" dirty="0" smtClean="0"/>
          </a:p>
          <a:p>
            <a:pPr defTabSz="881390"/>
            <a:r>
              <a:rPr lang="en-US" dirty="0" smtClean="0"/>
              <a:t>A considerable amount of alpha could be due to selection bias, but we still expect the strategy to produce significant alpha beyond beta exposures.</a:t>
            </a:r>
          </a:p>
          <a:p>
            <a:pPr defTabSz="881390"/>
            <a:endParaRPr lang="en-US" dirty="0" smtClean="0"/>
          </a:p>
          <a:p>
            <a:r>
              <a:rPr lang="en-US" dirty="0" smtClean="0"/>
              <a:t>Due to the high equity beta, the composite will likely outperform HFRI Indices in bull markets and underperform HFRI Indices in bear markets.</a:t>
            </a:r>
          </a:p>
          <a:p>
            <a:endParaRPr lang="en-US" dirty="0" smtClean="0"/>
          </a:p>
          <a:p>
            <a:r>
              <a:rPr lang="en-US" dirty="0" smtClean="0"/>
              <a:t>Alpha captured by replication will influence returns as well, offsetting beta draws in bear markets and adding on top of beta boosts in bull markets.</a:t>
            </a:r>
          </a:p>
          <a:p>
            <a:endParaRPr lang="en-US" dirty="0" smtClean="0"/>
          </a:p>
          <a:p>
            <a:r>
              <a:rPr lang="en-US" dirty="0" smtClean="0"/>
              <a:t>Therefore,</a:t>
            </a:r>
            <a:r>
              <a:rPr lang="en-US" baseline="0" dirty="0" smtClean="0"/>
              <a:t> we suggest evaluating the successfulness of the replication composite by comparing it to the beta adjusted returns of a composite of the underlying funds.</a:t>
            </a:r>
            <a:endParaRPr lang="en-US" dirty="0" smtClean="0"/>
          </a:p>
          <a:p>
            <a:pPr defTabSz="88139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0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66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496300" cy="427037"/>
          </a:xfrm>
        </p:spPr>
        <p:txBody>
          <a:bodyPr/>
          <a:lstStyle>
            <a:lvl1pPr>
              <a:defRPr sz="30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8200"/>
            <a:ext cx="8496300" cy="53991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Description: C:\Users\swong\Desktop\PRIM Logo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5444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13" y="5997514"/>
            <a:ext cx="860487" cy="8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52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323850" y="620713"/>
            <a:ext cx="84963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496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4346575" y="6527800"/>
            <a:ext cx="3968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0F2CE166-A634-44FB-BC1B-51E7140AD3B3}" type="slidenum">
              <a:rPr lang="en-US" sz="12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Description: C:\Users\swong\Desktop\PRIM Logo.jpg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" y="6184900"/>
            <a:ext cx="25444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ma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80" y="5949280"/>
            <a:ext cx="860487" cy="8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i="1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9pPr>
    </p:titleStyle>
    <p:bodyStyle>
      <a:lvl1pPr marL="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68000"/>
        <a:buFont typeface="Wingdings" pitchFamily="2" charset="2"/>
        <a:buChar char="q"/>
        <a:defRPr sz="2400">
          <a:solidFill>
            <a:srgbClr val="002060"/>
          </a:solidFill>
          <a:latin typeface="Calibri" pitchFamily="34" charset="0"/>
          <a:ea typeface="+mn-ea"/>
          <a:cs typeface="Calibri" pitchFamily="34" charset="0"/>
        </a:defRPr>
      </a:lvl1pPr>
      <a:lvl2pPr marL="9144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§"/>
        <a:defRPr sz="2200">
          <a:solidFill>
            <a:srgbClr val="002060"/>
          </a:solidFill>
          <a:latin typeface="Calibri" pitchFamily="34" charset="0"/>
          <a:cs typeface="Calibri" pitchFamily="34" charset="0"/>
        </a:defRPr>
      </a:lvl2pPr>
      <a:lvl3pPr marL="13716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100000"/>
        <a:buFont typeface="Wingdings" pitchFamily="2" charset="2"/>
        <a:buChar char="Ø"/>
        <a:defRPr sz="2000">
          <a:solidFill>
            <a:srgbClr val="002060"/>
          </a:solidFill>
          <a:latin typeface="Calibri" pitchFamily="34" charset="0"/>
          <a:cs typeface="Calibri" pitchFamily="34" charset="0"/>
        </a:defRPr>
      </a:lvl3pPr>
      <a:lvl4pPr marL="18288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v"/>
        <a:defRPr sz="1800">
          <a:solidFill>
            <a:srgbClr val="002060"/>
          </a:solidFill>
          <a:latin typeface="Calibri" pitchFamily="34" charset="0"/>
          <a:cs typeface="Calibri" pitchFamily="34" charset="0"/>
        </a:defRPr>
      </a:lvl4pPr>
      <a:lvl5pPr marL="22860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Arial" pitchFamily="34" charset="0"/>
        <a:buChar char="•"/>
        <a:defRPr sz="1600">
          <a:solidFill>
            <a:srgbClr val="002060"/>
          </a:solidFill>
          <a:latin typeface="Calibri" pitchFamily="34" charset="0"/>
          <a:cs typeface="Calibri" pitchFamily="34" charset="0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Grp="1" noChangeArrowheads="1"/>
          </p:cNvSpPr>
          <p:nvPr>
            <p:ph type="subTitle" idx="4294967295"/>
          </p:nvPr>
        </p:nvSpPr>
        <p:spPr>
          <a:xfrm>
            <a:off x="278259" y="1916832"/>
            <a:ext cx="8515350" cy="3096344"/>
          </a:xfrm>
        </p:spPr>
        <p:txBody>
          <a:bodyPr lIns="45720" tIns="45720" rIns="45720" bIns="45720"/>
          <a:lstStyle/>
          <a:p>
            <a:pPr indent="0" algn="ctr" eaLnBrk="1" hangingPunct="1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Hedge Fund Replication</a:t>
            </a:r>
            <a:endParaRPr lang="en-US" sz="32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0" algn="ctr" eaLnBrk="1" hangingPunct="1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Update and Strategy Change Proposal</a:t>
            </a:r>
          </a:p>
          <a:p>
            <a:pPr indent="0" algn="ctr" eaLnBrk="1" hangingPunct="1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to the PRIM Investment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Committee</a:t>
            </a:r>
          </a:p>
          <a:p>
            <a:pPr marL="0" indent="0" algn="ctr" eaLnBrk="1" hangingPunct="1">
              <a:buFont typeface="Wingdings 2" pitchFamily="18" charset="2"/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Eric Nierenberg</a:t>
            </a:r>
          </a:p>
          <a:p>
            <a:pPr marL="0" indent="0" algn="ctr" eaLnBrk="1" hangingPunct="1">
              <a:buFont typeface="Wingdings 2" pitchFamily="18" charset="2"/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September 21, 2015</a:t>
            </a:r>
          </a:p>
          <a:p>
            <a:pPr marL="0" indent="0" algn="ctr" eaLnBrk="1" hangingPunct="1">
              <a:buFont typeface="Wingdings 2" pitchFamily="18" charset="2"/>
              <a:buNone/>
            </a:pP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968" y="6525344"/>
            <a:ext cx="503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63679"/>
            <a:ext cx="7910194" cy="8002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Deborah B. Goldberg, </a:t>
            </a:r>
            <a:r>
              <a:rPr lang="en-US" sz="1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Treasurer and Receiver General, Chair</a:t>
            </a:r>
          </a:p>
          <a:p>
            <a:r>
              <a:rPr lang="en-US" sz="1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Michael G. Trotsky, CFA, Executive Director and Chief Investment </a:t>
            </a:r>
            <a:r>
              <a:rPr lang="en-US" sz="1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Officer</a:t>
            </a:r>
          </a:p>
          <a:p>
            <a:endParaRPr lang="en-US" sz="10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Description: C:\Users\swong\Desktop\PRIM 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53" y="260648"/>
            <a:ext cx="2670921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rebalance</a:t>
            </a:r>
          </a:p>
          <a:p>
            <a:pPr lvl="1"/>
            <a:r>
              <a:rPr lang="en-US" dirty="0" smtClean="0"/>
              <a:t>45 days following each quarter end, gather position information from SEC website</a:t>
            </a:r>
          </a:p>
          <a:p>
            <a:pPr lvl="1"/>
            <a:r>
              <a:rPr lang="en-US" dirty="0" smtClean="0"/>
              <a:t>Estimate portfolio risk characteristics based on new positions</a:t>
            </a:r>
          </a:p>
          <a:p>
            <a:pPr lvl="1"/>
            <a:r>
              <a:rPr lang="en-US" dirty="0" smtClean="0"/>
              <a:t>Calculated portfolio weights based on risk estimates</a:t>
            </a:r>
            <a:endParaRPr lang="en-US" dirty="0" smtClean="0"/>
          </a:p>
          <a:p>
            <a:pPr lvl="1"/>
            <a:r>
              <a:rPr lang="en-US" dirty="0" smtClean="0"/>
              <a:t>Calculate the amount of S&amp;P 500 futures needed to achieve the target beta of </a:t>
            </a:r>
            <a:r>
              <a:rPr lang="en-US" dirty="0" smtClean="0"/>
              <a:t>0.25</a:t>
            </a:r>
          </a:p>
          <a:p>
            <a:pPr lvl="1"/>
            <a:r>
              <a:rPr lang="en-US" dirty="0" smtClean="0"/>
              <a:t>Compare calculation results with </a:t>
            </a:r>
            <a:r>
              <a:rPr lang="en-US" dirty="0" err="1" smtClean="0"/>
              <a:t>SSgA’s</a:t>
            </a:r>
            <a:r>
              <a:rPr lang="en-US" dirty="0" smtClean="0"/>
              <a:t> calculation, and resolve discrepancies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 smtClean="0"/>
              <a:t>rebalance</a:t>
            </a:r>
          </a:p>
          <a:p>
            <a:pPr lvl="1"/>
            <a:r>
              <a:rPr lang="en-US" dirty="0" smtClean="0"/>
              <a:t>Long individual stocks </a:t>
            </a:r>
          </a:p>
          <a:p>
            <a:pPr lvl="1"/>
            <a:r>
              <a:rPr lang="en-US" dirty="0" smtClean="0"/>
              <a:t>Short S&amp;P 500 </a:t>
            </a:r>
            <a:r>
              <a:rPr lang="en-US" dirty="0" smtClean="0"/>
              <a:t>futures</a:t>
            </a:r>
          </a:p>
          <a:p>
            <a:pPr lvl="1"/>
            <a:r>
              <a:rPr lang="en-US" dirty="0" err="1" smtClean="0"/>
              <a:t>SSgA</a:t>
            </a:r>
            <a:r>
              <a:rPr lang="en-US" dirty="0" smtClean="0"/>
              <a:t> executes trades</a:t>
            </a:r>
            <a:endParaRPr lang="en-US" dirty="0" smtClean="0"/>
          </a:p>
          <a:p>
            <a:r>
              <a:rPr lang="en-US" dirty="0" smtClean="0"/>
              <a:t>After rebalance</a:t>
            </a:r>
          </a:p>
          <a:p>
            <a:pPr lvl="1"/>
            <a:r>
              <a:rPr lang="en-US" dirty="0" smtClean="0"/>
              <a:t>Monitor the portfolio equity beta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Grp="1" noChangeArrowheads="1"/>
          </p:cNvSpPr>
          <p:nvPr>
            <p:ph type="subTitle" idx="4294967295"/>
          </p:nvPr>
        </p:nvSpPr>
        <p:spPr>
          <a:xfrm>
            <a:off x="278259" y="1916832"/>
            <a:ext cx="8515350" cy="3096344"/>
          </a:xfrm>
        </p:spPr>
        <p:txBody>
          <a:bodyPr lIns="45720" tIns="45720" rIns="45720" bIns="45720"/>
          <a:lstStyle/>
          <a:p>
            <a:pPr indent="0" algn="ctr" eaLnBrk="1" hangingPunct="1">
              <a:buNone/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968" y="6525344"/>
            <a:ext cx="503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63679"/>
            <a:ext cx="7910194" cy="8002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Deborah B. Goldberg, </a:t>
            </a:r>
            <a:r>
              <a:rPr lang="en-US" sz="1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Treasurer and Receiver General, Chair</a:t>
            </a:r>
          </a:p>
          <a:p>
            <a:r>
              <a:rPr lang="en-US" sz="1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Michael G. Trotsky, CFA, Executive Director and Chief Investment </a:t>
            </a:r>
            <a:r>
              <a:rPr lang="en-US" sz="1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Officer</a:t>
            </a:r>
          </a:p>
          <a:p>
            <a:endParaRPr lang="en-US" sz="10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Description: C:\Users\swong\Desktop\PRIM 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53" y="260648"/>
            <a:ext cx="2670921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595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Proposed </a:t>
            </a:r>
            <a:r>
              <a:rPr lang="en-US" sz="2800" dirty="0" smtClean="0"/>
              <a:t>Strategy – Target Fund Selection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 fund quality</a:t>
            </a:r>
          </a:p>
          <a:p>
            <a:pPr lvl="1"/>
            <a:r>
              <a:rPr lang="en-US" sz="2400" dirty="0" smtClean="0"/>
              <a:t>Strong historical performance</a:t>
            </a:r>
          </a:p>
          <a:p>
            <a:pPr lvl="1"/>
            <a:r>
              <a:rPr lang="en-US" sz="2400" dirty="0" smtClean="0"/>
              <a:t>Experienced investment team</a:t>
            </a:r>
          </a:p>
          <a:p>
            <a:endParaRPr lang="en-US" dirty="0" smtClean="0"/>
          </a:p>
          <a:p>
            <a:r>
              <a:rPr lang="en-US" dirty="0" smtClean="0"/>
              <a:t>Replication performance</a:t>
            </a:r>
          </a:p>
          <a:p>
            <a:pPr lvl="1"/>
            <a:r>
              <a:rPr lang="en-US" sz="2400" dirty="0" smtClean="0"/>
              <a:t>Replication captures large portion of fund’s alpha</a:t>
            </a:r>
          </a:p>
          <a:p>
            <a:endParaRPr lang="en-US" dirty="0" smtClean="0"/>
          </a:p>
          <a:p>
            <a:r>
              <a:rPr lang="en-US" dirty="0" smtClean="0"/>
              <a:t>Explanatory power</a:t>
            </a:r>
          </a:p>
          <a:p>
            <a:pPr lvl="1"/>
            <a:r>
              <a:rPr lang="en-US" sz="2400" dirty="0" smtClean="0"/>
              <a:t>Replication captures large portion of fund’s variation</a:t>
            </a:r>
          </a:p>
          <a:p>
            <a:pPr lvl="1"/>
            <a:endParaRPr lang="en-US" sz="2400" dirty="0"/>
          </a:p>
          <a:p>
            <a:r>
              <a:rPr lang="en-US" dirty="0" smtClean="0"/>
              <a:t>Target funds are mostly long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Proposed Strategy – Rebalancing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Feb</a:t>
            </a:r>
            <a:r>
              <a:rPr lang="en-US" dirty="0"/>
              <a:t>. 14</a:t>
            </a:r>
            <a:r>
              <a:rPr lang="en-US" baseline="30000" dirty="0"/>
              <a:t>th</a:t>
            </a:r>
            <a:r>
              <a:rPr lang="en-US" dirty="0"/>
              <a:t> 2014, hedge funds file Form 13Fs to SEC based on their Dec. 31</a:t>
            </a:r>
            <a:r>
              <a:rPr lang="en-US" baseline="30000" dirty="0"/>
              <a:t>st</a:t>
            </a:r>
            <a:r>
              <a:rPr lang="en-US" dirty="0"/>
              <a:t> 2013 holdings. </a:t>
            </a:r>
            <a:endParaRPr lang="en-US" dirty="0" smtClean="0"/>
          </a:p>
          <a:p>
            <a:r>
              <a:rPr lang="en-US" dirty="0" err="1" smtClean="0"/>
              <a:t>SSgA</a:t>
            </a:r>
            <a:r>
              <a:rPr lang="en-US" dirty="0" smtClean="0"/>
              <a:t> gathers </a:t>
            </a:r>
            <a:r>
              <a:rPr lang="en-US" dirty="0"/>
              <a:t>the filings, </a:t>
            </a:r>
            <a:r>
              <a:rPr lang="en-US" dirty="0" smtClean="0"/>
              <a:t>calculates </a:t>
            </a:r>
            <a:r>
              <a:rPr lang="en-US" dirty="0"/>
              <a:t>rebalance trades and </a:t>
            </a:r>
            <a:r>
              <a:rPr lang="en-US" dirty="0" smtClean="0"/>
              <a:t>executes </a:t>
            </a:r>
            <a:r>
              <a:rPr lang="en-US" dirty="0"/>
              <a:t>trades </a:t>
            </a:r>
            <a:r>
              <a:rPr lang="en-US" dirty="0" smtClean="0"/>
              <a:t>on </a:t>
            </a:r>
            <a:r>
              <a:rPr lang="en-US" dirty="0"/>
              <a:t>Feb 28</a:t>
            </a:r>
            <a:r>
              <a:rPr lang="en-US" baseline="30000" dirty="0"/>
              <a:t>th</a:t>
            </a:r>
            <a:r>
              <a:rPr lang="en-US" dirty="0"/>
              <a:t> 2014, with a total lag of 2 </a:t>
            </a:r>
            <a:r>
              <a:rPr lang="en-US" dirty="0" smtClean="0"/>
              <a:t>months.</a:t>
            </a:r>
          </a:p>
          <a:p>
            <a:r>
              <a:rPr lang="en-US" dirty="0" smtClean="0"/>
              <a:t>Portfolio weightings are based on estimates of Feb 28</a:t>
            </a:r>
            <a:r>
              <a:rPr lang="en-US" baseline="30000" dirty="0" smtClean="0"/>
              <a:t>th</a:t>
            </a:r>
            <a:r>
              <a:rPr lang="en-US" dirty="0" smtClean="0"/>
              <a:t> closing market values.</a:t>
            </a:r>
          </a:p>
          <a:p>
            <a:r>
              <a:rPr lang="en-US" dirty="0" smtClean="0"/>
              <a:t>The </a:t>
            </a:r>
            <a:r>
              <a:rPr lang="en-US" dirty="0"/>
              <a:t>rebalance repeats quarterly with rebalance trades executed on month ends of February, </a:t>
            </a:r>
            <a:r>
              <a:rPr lang="en-US" dirty="0" smtClean="0"/>
              <a:t>May, </a:t>
            </a:r>
            <a:r>
              <a:rPr lang="en-US" dirty="0"/>
              <a:t>August and November.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Proposed Strategy – </a:t>
            </a:r>
            <a:r>
              <a:rPr lang="en-US" sz="2800" dirty="0" smtClean="0"/>
              <a:t>Rebalancing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" y="651752"/>
            <a:ext cx="899331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5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Return Expectations &amp; Characteristics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composite has an equity beta of about 1</a:t>
            </a:r>
          </a:p>
          <a:p>
            <a:r>
              <a:rPr lang="en-US" dirty="0" smtClean="0"/>
              <a:t>The composite historically shows small cap skew and an alpha of about 7% per year</a:t>
            </a:r>
          </a:p>
          <a:p>
            <a:r>
              <a:rPr lang="en-US" dirty="0" smtClean="0"/>
              <a:t>A considerable amount of alpha could be due to selection bias, but we still expect the strategy to produce significant alpha beyond beta exposures</a:t>
            </a:r>
          </a:p>
          <a:p>
            <a:r>
              <a:rPr lang="en-US" dirty="0" smtClean="0"/>
              <a:t>Due to the high equity beta, the composite will likely outperform HFRI Indices in bull markets and underperform HFRI Indices in bear markets</a:t>
            </a:r>
          </a:p>
          <a:p>
            <a:r>
              <a:rPr lang="en-US" dirty="0" smtClean="0"/>
              <a:t>Alpha captured by replication will influence returns as well, offsetting beta draws in bear markets and adding on top of beta boosts in bull markets</a:t>
            </a:r>
          </a:p>
        </p:txBody>
      </p:sp>
    </p:spTree>
    <p:extLst>
      <p:ext uri="{BB962C8B-B14F-4D97-AF65-F5344CB8AC3E}">
        <p14:creationId xmlns:p14="http://schemas.microsoft.com/office/powerpoint/2010/main" val="6545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4270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Underlying Fund Profiles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8200"/>
            <a:ext cx="8496300" cy="35269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ValueAct</a:t>
            </a:r>
            <a:r>
              <a:rPr lang="en-US" dirty="0"/>
              <a:t> </a:t>
            </a:r>
            <a:r>
              <a:rPr lang="en-US" dirty="0" smtClean="0"/>
              <a:t>is a </a:t>
            </a:r>
            <a:r>
              <a:rPr lang="en-US" dirty="0"/>
              <a:t>concentrated activist </a:t>
            </a:r>
            <a:r>
              <a:rPr lang="en-US" dirty="0" smtClean="0"/>
              <a:t>fund that focuses </a:t>
            </a:r>
            <a:r>
              <a:rPr lang="en-US" dirty="0"/>
              <a:t>on 10 to 18 core investments and 2 to 5 “</a:t>
            </a:r>
            <a:r>
              <a:rPr lang="en-US" dirty="0" smtClean="0"/>
              <a:t>farm team” positions, </a:t>
            </a:r>
            <a:r>
              <a:rPr lang="en-US" dirty="0"/>
              <a:t>predominately in U.S. equities.</a:t>
            </a:r>
            <a:endParaRPr lang="en-US" dirty="0" smtClean="0"/>
          </a:p>
          <a:p>
            <a:r>
              <a:rPr lang="en-US" dirty="0" err="1" smtClean="0"/>
              <a:t>Trian</a:t>
            </a:r>
            <a:r>
              <a:rPr lang="en-US" dirty="0" smtClean="0"/>
              <a:t> is </a:t>
            </a:r>
            <a:r>
              <a:rPr lang="en-US" dirty="0"/>
              <a:t>a concentrated activist fund that focuses on “operational” </a:t>
            </a:r>
            <a:r>
              <a:rPr lang="en-US" dirty="0" smtClean="0"/>
              <a:t>activism.</a:t>
            </a:r>
            <a:r>
              <a:rPr lang="en-US" dirty="0"/>
              <a:t> The fund </a:t>
            </a:r>
            <a:r>
              <a:rPr lang="en-US" dirty="0" smtClean="0"/>
              <a:t>invests in larger </a:t>
            </a:r>
            <a:r>
              <a:rPr lang="en-US" dirty="0"/>
              <a:t>cap names. They tend to focus on consumer products and services, including food and </a:t>
            </a:r>
            <a:r>
              <a:rPr lang="en-US" dirty="0" smtClean="0"/>
              <a:t>beverage companies, </a:t>
            </a:r>
            <a:r>
              <a:rPr lang="en-US" dirty="0"/>
              <a:t>due to operational expertise </a:t>
            </a:r>
            <a:r>
              <a:rPr lang="en-US" dirty="0" smtClean="0"/>
              <a:t>of the </a:t>
            </a:r>
            <a:r>
              <a:rPr lang="en-US" dirty="0"/>
              <a:t>team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Blue </a:t>
            </a:r>
            <a:r>
              <a:rPr lang="en-US" dirty="0" err="1" smtClean="0"/>
              <a:t>Harbour</a:t>
            </a:r>
            <a:r>
              <a:rPr lang="en-US" dirty="0"/>
              <a:t> </a:t>
            </a:r>
            <a:r>
              <a:rPr lang="en-US" dirty="0" smtClean="0"/>
              <a:t>Active Ownership Partners is </a:t>
            </a:r>
            <a:r>
              <a:rPr lang="en-US" dirty="0"/>
              <a:t>a long only concentrated activist </a:t>
            </a:r>
            <a:r>
              <a:rPr lang="en-US" dirty="0" smtClean="0"/>
              <a:t>fund that focuses </a:t>
            </a:r>
            <a:r>
              <a:rPr lang="en-US" dirty="0"/>
              <a:t>on 7 to 10 core positions and 5 </a:t>
            </a:r>
            <a:r>
              <a:rPr lang="en-US" dirty="0" smtClean="0"/>
              <a:t>to 10 “farm team” positions</a:t>
            </a:r>
            <a:r>
              <a:rPr lang="en-US" dirty="0"/>
              <a:t>, predominately in small to midcap U.S. equities</a:t>
            </a:r>
            <a:r>
              <a:rPr lang="en-US" dirty="0" smtClean="0"/>
              <a:t>. They employ a “friendly” activism approach that </a:t>
            </a:r>
            <a:r>
              <a:rPr lang="en-US" dirty="0"/>
              <a:t>has a positive reputation with </a:t>
            </a:r>
            <a:r>
              <a:rPr lang="en-US" dirty="0" smtClean="0"/>
              <a:t>company management.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75549"/>
              </p:ext>
            </p:extLst>
          </p:nvPr>
        </p:nvGraphicFramePr>
        <p:xfrm>
          <a:off x="395536" y="4581128"/>
          <a:ext cx="8496945" cy="15411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60271"/>
                <a:gridCol w="1996572"/>
                <a:gridCol w="1845889"/>
                <a:gridCol w="2394213"/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err="1">
                          <a:effectLst/>
                        </a:rPr>
                        <a:t>ValueAct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err="1">
                          <a:effectLst/>
                        </a:rPr>
                        <a:t>Trian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Blue </a:t>
                      </a:r>
                      <a:r>
                        <a:rPr lang="en-US" sz="1400" b="1" u="none" strike="noStrike" dirty="0" err="1">
                          <a:effectLst/>
                        </a:rPr>
                        <a:t>Harbour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Inception 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2004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Firm Assets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$9.2 Billion (2013)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smtClean="0">
                          <a:effectLst/>
                        </a:rPr>
                        <a:t>$7.5 </a:t>
                      </a:r>
                      <a:r>
                        <a:rPr lang="en-US" sz="1400" u="none" strike="noStrike" dirty="0">
                          <a:effectLst/>
                        </a:rPr>
                        <a:t>Billion (</a:t>
                      </a:r>
                      <a:r>
                        <a:rPr lang="en-US" sz="1400" u="none" strike="noStrike" dirty="0" smtClean="0">
                          <a:effectLst/>
                        </a:rPr>
                        <a:t>2013)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$1.8 Billion (2013)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Staffing (Total/Investment)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29/12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45/15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17/8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Principal Partners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Jeff </a:t>
                      </a:r>
                      <a:r>
                        <a:rPr lang="en-US" sz="1400" u="none" strike="noStrike" dirty="0" err="1">
                          <a:effectLst/>
                        </a:rPr>
                        <a:t>Ubben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Nelson Peltz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Peter May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Edward Garden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Clifton Robbins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9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7775"/>
              </p:ext>
            </p:extLst>
          </p:nvPr>
        </p:nvGraphicFramePr>
        <p:xfrm>
          <a:off x="467544" y="0"/>
          <a:ext cx="8208912" cy="605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642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of Composite Holdings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25" y="5543687"/>
            <a:ext cx="401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Company 13F Filings, as of December 31, 2013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18007"/>
              </p:ext>
            </p:extLst>
          </p:nvPr>
        </p:nvGraphicFramePr>
        <p:xfrm>
          <a:off x="323528" y="940668"/>
          <a:ext cx="8496944" cy="4000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0013"/>
                <a:gridCol w="956397"/>
                <a:gridCol w="3140408"/>
                <a:gridCol w="728004"/>
                <a:gridCol w="94212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Asset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GICS Industry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Fund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Valeant Pharmaceuticals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Pharmaceuticals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10.44%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Microsoft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Software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9.90%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Motorola Solutions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Communications Equipment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Adobe Systems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Software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6.71%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Mondelez International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Cons. Staples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5.89%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Rockwell Collins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Industrials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Aerospace &amp; Defense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Pepsico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Cons. Staples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Akamai Technologies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Internet Software &amp;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CBRE 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Real Estate Management &amp;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3.47%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Wendy's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Cons. Disc.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Hotels Restaurants &amp; Leisure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3.32%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Ingersoll-Rand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Industrials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Machinery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3.06%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CACI </a:t>
                      </a:r>
                      <a:r>
                        <a:rPr lang="en-US" sz="1100" u="none" strike="noStrike" dirty="0">
                          <a:effectLst/>
                        </a:rPr>
                        <a:t>International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Willis 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Insurance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Progressive Waste Solutions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Industrials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Commercial Services &amp;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Legg Mason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Capital Markets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Chicos FAS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Cons. Disc.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Specialty Retail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2.37%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Family Dollar Stores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Cons. Disc.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Multiline Retail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2.29%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Allscripts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Care 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2.28%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Brocade Communications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Communications Equipment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2.16%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Globe Specialty Metals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Metals &amp; Mining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2.15%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 </a:t>
                      </a:r>
                      <a:r>
                        <a:rPr lang="en-US" sz="1100" u="none" strike="noStrike" dirty="0" err="1">
                          <a:effectLst/>
                        </a:rPr>
                        <a:t>Harbour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7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SEC Form 13F Replication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Hedge fund managers report their holdings to SEC quarterly (Form 13F) with 6-week lag</a:t>
            </a:r>
          </a:p>
          <a:p>
            <a:endParaRPr lang="en-US" dirty="0" smtClean="0"/>
          </a:p>
          <a:p>
            <a:r>
              <a:rPr lang="en-US" dirty="0" smtClean="0"/>
              <a:t>One can follow the hedge funds using 13F filings</a:t>
            </a:r>
          </a:p>
          <a:p>
            <a:endParaRPr lang="en-US" dirty="0" smtClean="0"/>
          </a:p>
          <a:p>
            <a:r>
              <a:rPr lang="en-US" dirty="0" smtClean="0"/>
              <a:t>For managers with low turnover, a follower’s strategy will overlap with the fund significantly</a:t>
            </a:r>
          </a:p>
          <a:p>
            <a:endParaRPr lang="en-US" dirty="0" smtClean="0"/>
          </a:p>
          <a:p>
            <a:r>
              <a:rPr lang="en-US" dirty="0" smtClean="0"/>
              <a:t>This strategy can potentially replicate the underlying funds’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 of Composite Holdings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8125" y="5543687"/>
            <a:ext cx="401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Company 13F Filings, as of December 31, 2013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69698"/>
              </p:ext>
            </p:extLst>
          </p:nvPr>
        </p:nvGraphicFramePr>
        <p:xfrm>
          <a:off x="323528" y="940668"/>
          <a:ext cx="8496944" cy="4000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0013"/>
                <a:gridCol w="956397"/>
                <a:gridCol w="3140408"/>
                <a:gridCol w="728004"/>
                <a:gridCol w="94212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Asset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Sector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GICS Industry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Fund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Nabors Industries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Energy Equipment &amp;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Allison Transmission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Cons. Disc.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Auto Components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2.07%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Devry Education 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Cons. Disc.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Diversified Consumer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1.70%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DuPont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Chemicals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1.61%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Micros Systems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Software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1.44%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Lazard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Capital Markets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MSCI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Diversified Financial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ValueAct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Allegion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Industrials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Building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Industrials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Construction &amp; Engineering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Babcock &amp; Wilcox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Industrials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Electrical Equipment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Dominion Diamond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Metals &amp; Mining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Entegris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Semiconductors &amp; Semiconductor Equipment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Ishares Russell 2000 ETF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Dresser-Rand 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Energy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Energy Equipment &amp;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Internet Software &amp;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Kar Auction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Industrials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Commercial Services &amp;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Cons. Disc.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Specialty Retail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Employers Holdings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Financials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Insurance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Interxion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Technology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Harbour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Tiffany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Cons. Disc.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Specialty Retail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Trian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Current Strategy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activist managers </a:t>
            </a:r>
            <a:r>
              <a:rPr lang="en-US" dirty="0" err="1" smtClean="0"/>
              <a:t>ValueAct</a:t>
            </a:r>
            <a:r>
              <a:rPr lang="en-US" dirty="0" smtClean="0"/>
              <a:t>, Blue </a:t>
            </a:r>
            <a:r>
              <a:rPr lang="en-US" dirty="0" err="1" smtClean="0"/>
              <a:t>Harbour</a:t>
            </a:r>
            <a:r>
              <a:rPr lang="en-US" dirty="0" smtClean="0"/>
              <a:t> and </a:t>
            </a:r>
            <a:r>
              <a:rPr lang="en-US" dirty="0" err="1" smtClean="0"/>
              <a:t>Trian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Quarterly rebalance with 8-week lag</a:t>
            </a:r>
          </a:p>
          <a:p>
            <a:endParaRPr lang="en-US" dirty="0" smtClean="0"/>
          </a:p>
          <a:p>
            <a:r>
              <a:rPr lang="en-US" dirty="0" smtClean="0"/>
              <a:t>Long-only replication with no beta adjustment</a:t>
            </a:r>
          </a:p>
          <a:p>
            <a:endParaRPr lang="en-US" dirty="0"/>
          </a:p>
          <a:p>
            <a:r>
              <a:rPr lang="en-US" dirty="0"/>
              <a:t>Composite weightings are</a:t>
            </a:r>
          </a:p>
          <a:p>
            <a:pPr lvl="1"/>
            <a:r>
              <a:rPr lang="en-US" dirty="0" err="1"/>
              <a:t>ValueAct</a:t>
            </a:r>
            <a:r>
              <a:rPr lang="en-US" dirty="0"/>
              <a:t> – 50%</a:t>
            </a:r>
          </a:p>
          <a:p>
            <a:pPr lvl="1"/>
            <a:r>
              <a:rPr lang="en-US" dirty="0" err="1"/>
              <a:t>Trian</a:t>
            </a:r>
            <a:r>
              <a:rPr lang="en-US" dirty="0"/>
              <a:t> – 25%</a:t>
            </a:r>
          </a:p>
          <a:p>
            <a:pPr lvl="1"/>
            <a:r>
              <a:rPr lang="en-US" dirty="0"/>
              <a:t>Blue </a:t>
            </a:r>
            <a:r>
              <a:rPr lang="en-US" dirty="0" err="1"/>
              <a:t>Harbour</a:t>
            </a:r>
            <a:r>
              <a:rPr lang="en-US" dirty="0"/>
              <a:t> – 25%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strategy was launched on 9/30/2014</a:t>
            </a:r>
            <a:endParaRPr lang="en-US" dirty="0"/>
          </a:p>
          <a:p>
            <a:r>
              <a:rPr lang="en-US" dirty="0" smtClean="0"/>
              <a:t>As of 8/31/2015</a:t>
            </a:r>
          </a:p>
          <a:p>
            <a:pPr lvl="1"/>
            <a:r>
              <a:rPr lang="en-US" dirty="0" smtClean="0"/>
              <a:t>Replication strategy returned 7.45%</a:t>
            </a:r>
          </a:p>
          <a:p>
            <a:pPr lvl="1"/>
            <a:r>
              <a:rPr lang="en-US" dirty="0" smtClean="0"/>
              <a:t>S&amp;P 500 returned 1.65%</a:t>
            </a:r>
          </a:p>
          <a:p>
            <a:pPr lvl="1"/>
            <a:r>
              <a:rPr lang="en-US" dirty="0" smtClean="0"/>
              <a:t>Realized an equity beta about 0.94</a:t>
            </a:r>
          </a:p>
          <a:p>
            <a:pPr lvl="1"/>
            <a:r>
              <a:rPr lang="en-US" dirty="0"/>
              <a:t>Realized an information ratio of </a:t>
            </a:r>
            <a:r>
              <a:rPr lang="en-US" dirty="0" smtClean="0"/>
              <a:t>1.28 (appraisal ratio 1.32)</a:t>
            </a:r>
          </a:p>
          <a:p>
            <a:r>
              <a:rPr lang="en-US" dirty="0" smtClean="0"/>
              <a:t>Compared to the actual activist funds (As of 6/30/2015*)</a:t>
            </a:r>
          </a:p>
          <a:p>
            <a:pPr lvl="1"/>
            <a:r>
              <a:rPr lang="en-US" dirty="0" smtClean="0"/>
              <a:t>Replication returned 12.26%</a:t>
            </a:r>
          </a:p>
          <a:p>
            <a:pPr lvl="1"/>
            <a:r>
              <a:rPr lang="en-US" dirty="0" smtClean="0"/>
              <a:t>Actual funds returned 10.75%</a:t>
            </a:r>
          </a:p>
          <a:p>
            <a:pPr lvl="1"/>
            <a:r>
              <a:rPr lang="en-US" dirty="0" smtClean="0"/>
              <a:t>S&amp;P 500 returned 6.25%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5744389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*Actual activist fund returns not yet available for July and August.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Tested More Activist Funds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990977"/>
              </p:ext>
            </p:extLst>
          </p:nvPr>
        </p:nvGraphicFramePr>
        <p:xfrm>
          <a:off x="7164288" y="2276872"/>
          <a:ext cx="2305051" cy="281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972376"/>
              </p:ext>
            </p:extLst>
          </p:nvPr>
        </p:nvGraphicFramePr>
        <p:xfrm>
          <a:off x="308962" y="1581258"/>
          <a:ext cx="6747471" cy="479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850" y="620688"/>
            <a:ext cx="8496300" cy="792088"/>
          </a:xfrm>
        </p:spPr>
        <p:txBody>
          <a:bodyPr/>
          <a:lstStyle/>
          <a:p>
            <a:r>
              <a:rPr lang="en-US" dirty="0" smtClean="0"/>
              <a:t>Using the same method, tested replication performance for several new activist replication targets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7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Tested More Activist Funds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725464"/>
              </p:ext>
            </p:extLst>
          </p:nvPr>
        </p:nvGraphicFramePr>
        <p:xfrm>
          <a:off x="7164288" y="2276872"/>
          <a:ext cx="2305051" cy="281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581086"/>
              </p:ext>
            </p:extLst>
          </p:nvPr>
        </p:nvGraphicFramePr>
        <p:xfrm>
          <a:off x="328850" y="1196752"/>
          <a:ext cx="6691422" cy="490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850" y="620688"/>
            <a:ext cx="8496300" cy="792088"/>
          </a:xfrm>
        </p:spPr>
        <p:txBody>
          <a:bodyPr/>
          <a:lstStyle/>
          <a:p>
            <a:r>
              <a:rPr lang="en-US" dirty="0" smtClean="0"/>
              <a:t>Closely monitored replication performance for activist funds already on our radar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2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 I: Portfolio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20688"/>
            <a:ext cx="8496300" cy="2734816"/>
          </a:xfrm>
        </p:spPr>
        <p:txBody>
          <a:bodyPr/>
          <a:lstStyle/>
          <a:p>
            <a:r>
              <a:rPr lang="en-US" dirty="0" smtClean="0"/>
              <a:t>Add managers: Children’s, Starboard, </a:t>
            </a:r>
            <a:r>
              <a:rPr lang="en-US" dirty="0" smtClean="0"/>
              <a:t>Altai</a:t>
            </a:r>
          </a:p>
          <a:p>
            <a:r>
              <a:rPr lang="en-US" dirty="0" smtClean="0"/>
              <a:t>Some managers exhibit higher risk levels than peers and more fluctuating risk levels over time</a:t>
            </a:r>
          </a:p>
          <a:p>
            <a:r>
              <a:rPr lang="en-US" dirty="0" smtClean="0"/>
              <a:t>Therefore, allocating risk, instead of capital, is more appropriate</a:t>
            </a:r>
            <a:endParaRPr lang="en-US" dirty="0" smtClean="0"/>
          </a:p>
          <a:p>
            <a:r>
              <a:rPr lang="en-US" dirty="0" smtClean="0"/>
              <a:t>Proposed weights: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indent="0">
              <a:buNone/>
            </a:pPr>
            <a:endParaRPr lang="en-US" dirty="0" smtClean="0"/>
          </a:p>
          <a:p>
            <a:r>
              <a:rPr lang="en-US" dirty="0" smtClean="0"/>
              <a:t>Portfolio </a:t>
            </a:r>
            <a:r>
              <a:rPr lang="en-US" dirty="0" smtClean="0"/>
              <a:t>will be rebalanced according to the new capital weights</a:t>
            </a:r>
          </a:p>
          <a:p>
            <a:r>
              <a:rPr lang="en-US" dirty="0" smtClean="0"/>
              <a:t>Risk weights will be closely monitored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07683"/>
              </p:ext>
            </p:extLst>
          </p:nvPr>
        </p:nvGraphicFramePr>
        <p:xfrm>
          <a:off x="647564" y="2451509"/>
          <a:ext cx="7956884" cy="28178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44316"/>
                <a:gridCol w="2664296"/>
                <a:gridCol w="2448272"/>
              </a:tblGrid>
              <a:tr h="56118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Risk Allocation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Capital Allocation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</a:tr>
              <a:tr h="1074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solidFill>
                            <a:srgbClr val="00225A"/>
                          </a:solidFill>
                          <a:effectLst/>
                        </a:rPr>
                        <a:t>ValueAct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50%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55%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</a:tr>
              <a:tr h="21492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solidFill>
                            <a:srgbClr val="00225A"/>
                          </a:solidFill>
                          <a:effectLst/>
                        </a:rPr>
                        <a:t>Childrens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25%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23%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solidFill>
                            <a:srgbClr val="00225A"/>
                          </a:solidFill>
                          <a:effectLst/>
                        </a:rPr>
                        <a:t>StarBoard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10%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9%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</a:tr>
              <a:tr h="29589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solidFill>
                            <a:srgbClr val="00225A"/>
                          </a:solidFill>
                          <a:effectLst/>
                        </a:rPr>
                        <a:t>Trian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5%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7%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</a:tr>
              <a:tr h="29589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Blue </a:t>
                      </a:r>
                      <a:r>
                        <a:rPr lang="en-US" sz="2000" u="none" strike="noStrike" dirty="0" err="1">
                          <a:solidFill>
                            <a:srgbClr val="00225A"/>
                          </a:solidFill>
                          <a:effectLst/>
                        </a:rPr>
                        <a:t>Harbour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5%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5%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</a:tr>
              <a:tr h="29589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Altai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5%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2%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</a:tr>
              <a:tr h="295897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100%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225A"/>
                          </a:solidFill>
                          <a:effectLst/>
                        </a:rPr>
                        <a:t>100%</a:t>
                      </a:r>
                      <a:endParaRPr lang="en-US" sz="2000" b="0" i="0" u="none" strike="noStrike" dirty="0">
                        <a:solidFill>
                          <a:srgbClr val="00225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83" marR="17583" marT="1758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8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 II: Hedging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strategy is unhedged, realized a beta of 0.94.</a:t>
            </a:r>
          </a:p>
          <a:p>
            <a:r>
              <a:rPr lang="en-US" dirty="0" smtClean="0"/>
              <a:t>The current PRIM Hedge Fund Benchmark has a beta of </a:t>
            </a:r>
            <a:r>
              <a:rPr lang="en-US" dirty="0" smtClean="0">
                <a:solidFill>
                  <a:srgbClr val="00225A"/>
                </a:solidFill>
              </a:rPr>
              <a:t>0.25</a:t>
            </a:r>
          </a:p>
          <a:p>
            <a:r>
              <a:rPr lang="en-US" dirty="0" smtClean="0">
                <a:solidFill>
                  <a:srgbClr val="00225A"/>
                </a:solidFill>
              </a:rPr>
              <a:t>We propose to implement an equity hedge</a:t>
            </a:r>
          </a:p>
          <a:p>
            <a:pPr lvl="1"/>
            <a:r>
              <a:rPr lang="en-US" dirty="0" smtClean="0">
                <a:solidFill>
                  <a:srgbClr val="00225A"/>
                </a:solidFill>
              </a:rPr>
              <a:t>Bring down equity </a:t>
            </a:r>
            <a:r>
              <a:rPr lang="en-US" dirty="0">
                <a:solidFill>
                  <a:srgbClr val="00225A"/>
                </a:solidFill>
              </a:rPr>
              <a:t>beta to </a:t>
            </a:r>
            <a:r>
              <a:rPr lang="en-US" dirty="0" smtClean="0">
                <a:solidFill>
                  <a:srgbClr val="00225A"/>
                </a:solidFill>
              </a:rPr>
              <a:t>match the benchmark</a:t>
            </a:r>
            <a:endParaRPr lang="en-US" dirty="0">
              <a:solidFill>
                <a:srgbClr val="00225A"/>
              </a:solidFill>
            </a:endParaRPr>
          </a:p>
          <a:p>
            <a:pPr lvl="1"/>
            <a:r>
              <a:rPr lang="en-US" dirty="0" smtClean="0">
                <a:solidFill>
                  <a:srgbClr val="00225A"/>
                </a:solidFill>
              </a:rPr>
              <a:t>Increase exposure to pure activism and decrease exposure to overall equity market</a:t>
            </a:r>
          </a:p>
          <a:p>
            <a:pPr lvl="1"/>
            <a:r>
              <a:rPr lang="en-US" dirty="0" smtClean="0">
                <a:solidFill>
                  <a:srgbClr val="00225A"/>
                </a:solidFill>
              </a:rPr>
              <a:t>Increase the diversification benefit to the PRIT portfolio</a:t>
            </a:r>
            <a:endParaRPr lang="en-US" dirty="0">
              <a:solidFill>
                <a:srgbClr val="00225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 III: Increase Total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inception </a:t>
            </a:r>
            <a:r>
              <a:rPr lang="en-US" dirty="0"/>
              <a:t>performance </a:t>
            </a:r>
            <a:r>
              <a:rPr lang="en-US" dirty="0" smtClean="0"/>
              <a:t>has been within expectation</a:t>
            </a:r>
          </a:p>
          <a:p>
            <a:r>
              <a:rPr lang="en-US" dirty="0" smtClean="0"/>
              <a:t>Risk per dollar invested will be significantly reduced by hedging</a:t>
            </a:r>
          </a:p>
          <a:p>
            <a:r>
              <a:rPr lang="en-US" dirty="0" smtClean="0"/>
              <a:t>We propose to increase the capital allocation to $200 million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13916"/>
      </p:ext>
    </p:extLst>
  </p:cSld>
  <p:clrMapOvr>
    <a:masterClrMapping/>
  </p:clrMapOvr>
</p:sld>
</file>

<file path=ppt/theme/theme1.xml><?xml version="1.0" encoding="utf-8"?>
<a:theme xmlns:a="http://schemas.openxmlformats.org/drawingml/2006/main" name="CIB_Pres">
  <a:themeElements>
    <a:clrScheme name="CIB_Pres 1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BED8EC"/>
      </a:accent1>
      <a:accent2>
        <a:srgbClr val="003082"/>
      </a:accent2>
      <a:accent3>
        <a:srgbClr val="FFFFFF"/>
      </a:accent3>
      <a:accent4>
        <a:srgbClr val="000000"/>
      </a:accent4>
      <a:accent5>
        <a:srgbClr val="DBE9F4"/>
      </a:accent5>
      <a:accent6>
        <a:srgbClr val="002A75"/>
      </a:accent6>
      <a:hlink>
        <a:srgbClr val="C0C0C0"/>
      </a:hlink>
      <a:folHlink>
        <a:srgbClr val="00A8EC"/>
      </a:folHlink>
    </a:clrScheme>
    <a:fontScheme name="CIB_P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B_Pres 1">
        <a:dk1>
          <a:srgbClr val="000000"/>
        </a:dk1>
        <a:lt1>
          <a:srgbClr val="FFFFFF"/>
        </a:lt1>
        <a:dk2>
          <a:srgbClr val="4E728F"/>
        </a:dk2>
        <a:lt2>
          <a:srgbClr val="969696"/>
        </a:lt2>
        <a:accent1>
          <a:srgbClr val="BED8EC"/>
        </a:accent1>
        <a:accent2>
          <a:srgbClr val="003082"/>
        </a:accent2>
        <a:accent3>
          <a:srgbClr val="FFFFFF"/>
        </a:accent3>
        <a:accent4>
          <a:srgbClr val="000000"/>
        </a:accent4>
        <a:accent5>
          <a:srgbClr val="DBE9F4"/>
        </a:accent5>
        <a:accent6>
          <a:srgbClr val="002A75"/>
        </a:accent6>
        <a:hlink>
          <a:srgbClr val="C0C0C0"/>
        </a:hlink>
        <a:folHlink>
          <a:srgbClr val="00A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D1902DA45EDC458613EFE465F435EC" ma:contentTypeVersion="19" ma:contentTypeDescription="Create a new document." ma:contentTypeScope="" ma:versionID="43e557b01c08104c2b17cab2057f74d5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02d675929bbe562be4ff0c8ded78ee65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3" nillable="true" ma:displayName="E-Mail Headers" ma:hidden="true" ma:internalName="EmailHeader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  <EmailHeaders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071FF1CE-9D77-4484-939D-6337E09828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0EA1B9-AB29-433A-A928-10975B9C7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81035B-D819-4E4E-BF29-9D5C8900CA82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sharepoint/v4"/>
    <ds:schemaRef ds:uri="http://www.w3.org/XML/1998/namespace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14692</TotalTime>
  <Words>1814</Words>
  <Application>Microsoft Office PowerPoint</Application>
  <PresentationFormat>On-screen Show (4:3)</PresentationFormat>
  <Paragraphs>424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Wingdings 2</vt:lpstr>
      <vt:lpstr>CIB_Pres</vt:lpstr>
      <vt:lpstr>PowerPoint Presentation</vt:lpstr>
      <vt:lpstr>SEC Form 13F Replication</vt:lpstr>
      <vt:lpstr>Current Strategy</vt:lpstr>
      <vt:lpstr>Performance Update</vt:lpstr>
      <vt:lpstr>Tested More Activist Funds</vt:lpstr>
      <vt:lpstr>Tested More Activist Funds</vt:lpstr>
      <vt:lpstr>Proposed Change I: Portfolio Weights</vt:lpstr>
      <vt:lpstr>Proposed Change II: Hedging</vt:lpstr>
      <vt:lpstr>Proposed Change III: Increase Total Allocation</vt:lpstr>
      <vt:lpstr>Rebalancing Procedure</vt:lpstr>
      <vt:lpstr>Rebalancing Procedure</vt:lpstr>
      <vt:lpstr>PowerPoint Presentation</vt:lpstr>
      <vt:lpstr>Proposed Strategy – Target Fund Selection</vt:lpstr>
      <vt:lpstr>Proposed Strategy – Rebalancing</vt:lpstr>
      <vt:lpstr>Proposed Strategy – Rebalancing</vt:lpstr>
      <vt:lpstr>Return Expectations &amp; Characteristics</vt:lpstr>
      <vt:lpstr>Underlying Fund Profiles</vt:lpstr>
      <vt:lpstr>PowerPoint Presentation</vt:lpstr>
      <vt:lpstr>Example of Composite Holdings</vt:lpstr>
      <vt:lpstr>Example of Composite Holdings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CMacNaught</dc:creator>
  <cp:lastModifiedBy>Lu, Liying</cp:lastModifiedBy>
  <cp:revision>902</cp:revision>
  <cp:lastPrinted>2014-07-10T14:38:55Z</cp:lastPrinted>
  <dcterms:created xsi:type="dcterms:W3CDTF">2006-09-18T14:27:53Z</dcterms:created>
  <dcterms:modified xsi:type="dcterms:W3CDTF">2015-09-14T16:41:17Z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GlobalPowerPoint</vt:lpwstr>
  </property>
  <property fmtid="{D5CDD505-2E9C-101B-9397-08002B2CF9AE}" pid="3" name="Version">
    <vt:lpwstr>Version 2.54 (20060329)</vt:lpwstr>
  </property>
  <property fmtid="{D5CDD505-2E9C-101B-9397-08002B2CF9AE}" pid="4" name="Design">
    <vt:lpwstr>CIB_Pres.pot</vt:lpwstr>
  </property>
  <property fmtid="{D5CDD505-2E9C-101B-9397-08002B2CF9AE}" pid="5" name="ContentTypeId">
    <vt:lpwstr>0x010100B6D1902DA45EDC458613EFE465F435EC</vt:lpwstr>
  </property>
</Properties>
</file>