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4"/>
  </p:sldMasterIdLst>
  <p:notesMasterIdLst>
    <p:notesMasterId r:id="rId8"/>
  </p:notesMasterIdLst>
  <p:handoutMasterIdLst>
    <p:handoutMasterId r:id="rId9"/>
  </p:handoutMasterIdLst>
  <p:sldIdLst>
    <p:sldId id="281" r:id="rId5"/>
    <p:sldId id="276" r:id="rId6"/>
    <p:sldId id="279" r:id="rId7"/>
  </p:sldIdLst>
  <p:sldSz cx="9144000" cy="6858000" type="screen4x3"/>
  <p:notesSz cx="7010400" cy="9296400"/>
  <p:defaultTextStyle>
    <a:defPPr>
      <a:defRPr lang="en-US"/>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32">
          <p15:clr>
            <a:srgbClr val="A4A3A4"/>
          </p15:clr>
        </p15:guide>
        <p15:guide id="2" orient="horz" pos="436">
          <p15:clr>
            <a:srgbClr val="A4A3A4"/>
          </p15:clr>
        </p15:guide>
        <p15:guide id="3" orient="horz" pos="845">
          <p15:clr>
            <a:srgbClr val="A4A3A4"/>
          </p15:clr>
        </p15:guide>
        <p15:guide id="4" orient="horz" pos="2840">
          <p15:clr>
            <a:srgbClr val="A4A3A4"/>
          </p15:clr>
        </p15:guide>
        <p15:guide id="5" orient="horz" pos="981">
          <p15:clr>
            <a:srgbClr val="A4A3A4"/>
          </p15:clr>
        </p15:guide>
        <p15:guide id="6" orient="horz" pos="528">
          <p15:clr>
            <a:srgbClr val="A4A3A4"/>
          </p15:clr>
        </p15:guide>
        <p15:guide id="7" pos="2880">
          <p15:clr>
            <a:srgbClr val="A4A3A4"/>
          </p15:clr>
        </p15:guide>
        <p15:guide id="8" pos="2832">
          <p15:clr>
            <a:srgbClr val="A4A3A4"/>
          </p15:clr>
        </p15:guide>
        <p15:guide id="9" pos="5556">
          <p15:clr>
            <a:srgbClr val="A4A3A4"/>
          </p15:clr>
        </p15:guide>
        <p15:guide id="10" pos="192">
          <p15:clr>
            <a:srgbClr val="A4A3A4"/>
          </p15:clr>
        </p15:guide>
        <p15:guide id="11" pos="3016">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ne, Donald" initials="PD" lastIdx="1" clrIdx="0">
    <p:extLst>
      <p:ext uri="{19B8F6BF-5375-455C-9EA6-DF929625EA0E}">
        <p15:presenceInfo xmlns:p15="http://schemas.microsoft.com/office/powerpoint/2012/main" userId="S-1-5-21-1757981266-220523388-682003330-1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5A"/>
    <a:srgbClr val="EDEDED"/>
    <a:srgbClr val="FFF05F"/>
    <a:srgbClr val="DC241F"/>
    <a:srgbClr val="808080"/>
    <a:srgbClr val="99C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5501" autoAdjust="0"/>
  </p:normalViewPr>
  <p:slideViewPr>
    <p:cSldViewPr showGuides="1">
      <p:cViewPr varScale="1">
        <p:scale>
          <a:sx n="78" d="100"/>
          <a:sy n="78" d="100"/>
        </p:scale>
        <p:origin x="1158" y="96"/>
      </p:cViewPr>
      <p:guideLst>
        <p:guide orient="horz" pos="1632"/>
        <p:guide orient="horz" pos="436"/>
        <p:guide orient="horz" pos="845"/>
        <p:guide orient="horz" pos="2840"/>
        <p:guide orient="horz" pos="981"/>
        <p:guide orient="horz" pos="528"/>
        <p:guide pos="2880"/>
        <p:guide pos="2832"/>
        <p:guide pos="5556"/>
        <p:guide pos="192"/>
        <p:guide pos="3016"/>
      </p:guideLst>
    </p:cSldViewPr>
  </p:slideViewPr>
  <p:outlineViewPr>
    <p:cViewPr>
      <p:scale>
        <a:sx n="20" d="100"/>
        <a:sy n="20"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2" d="100"/>
          <a:sy n="52" d="100"/>
        </p:scale>
        <p:origin x="-1812" y="-102"/>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965764525335978E-2"/>
          <c:y val="4.1386666565352143E-2"/>
          <c:w val="0.90214534658577517"/>
          <c:h val="0.72498520649641396"/>
        </c:manualLayout>
      </c:layout>
      <c:lineChart>
        <c:grouping val="standard"/>
        <c:varyColors val="0"/>
        <c:ser>
          <c:idx val="0"/>
          <c:order val="0"/>
          <c:tx>
            <c:strRef>
              <c:f>'[Total risk over time v.2.xls]Sheet1'!$B$2</c:f>
              <c:strCache>
                <c:ptCount val="1"/>
                <c:pt idx="0">
                  <c:v>S&amp;P 500 - Long model</c:v>
                </c:pt>
              </c:strCache>
            </c:strRef>
          </c:tx>
          <c:spPr>
            <a:ln>
              <a:solidFill>
                <a:srgbClr val="C00000"/>
              </a:solidFill>
            </a:ln>
          </c:spPr>
          <c:marker>
            <c:symbol val="none"/>
          </c:marker>
          <c:cat>
            <c:numRef>
              <c:f>'[Total risk over time v.2.xls]Sheet1'!$A$39:$A$165</c:f>
              <c:numCache>
                <c:formatCode>mmm\-yy</c:formatCode>
                <c:ptCount val="127"/>
                <c:pt idx="0">
                  <c:v>38384</c:v>
                </c:pt>
                <c:pt idx="1">
                  <c:v>38412</c:v>
                </c:pt>
                <c:pt idx="2">
                  <c:v>38443</c:v>
                </c:pt>
                <c:pt idx="3">
                  <c:v>38473</c:v>
                </c:pt>
                <c:pt idx="4">
                  <c:v>38504</c:v>
                </c:pt>
                <c:pt idx="5">
                  <c:v>38534</c:v>
                </c:pt>
                <c:pt idx="6">
                  <c:v>38565</c:v>
                </c:pt>
                <c:pt idx="7">
                  <c:v>38596</c:v>
                </c:pt>
                <c:pt idx="8">
                  <c:v>38626</c:v>
                </c:pt>
                <c:pt idx="9">
                  <c:v>38657</c:v>
                </c:pt>
                <c:pt idx="10">
                  <c:v>38687</c:v>
                </c:pt>
                <c:pt idx="11">
                  <c:v>38718</c:v>
                </c:pt>
                <c:pt idx="12">
                  <c:v>38749</c:v>
                </c:pt>
                <c:pt idx="13">
                  <c:v>38777</c:v>
                </c:pt>
                <c:pt idx="14">
                  <c:v>38808</c:v>
                </c:pt>
                <c:pt idx="15">
                  <c:v>38838</c:v>
                </c:pt>
                <c:pt idx="16">
                  <c:v>38869</c:v>
                </c:pt>
                <c:pt idx="17">
                  <c:v>38899</c:v>
                </c:pt>
                <c:pt idx="18">
                  <c:v>38930</c:v>
                </c:pt>
                <c:pt idx="19">
                  <c:v>38961</c:v>
                </c:pt>
                <c:pt idx="20">
                  <c:v>38991</c:v>
                </c:pt>
                <c:pt idx="21">
                  <c:v>39022</c:v>
                </c:pt>
                <c:pt idx="22">
                  <c:v>39052</c:v>
                </c:pt>
                <c:pt idx="23">
                  <c:v>39083</c:v>
                </c:pt>
                <c:pt idx="24">
                  <c:v>39114</c:v>
                </c:pt>
                <c:pt idx="25">
                  <c:v>39142</c:v>
                </c:pt>
                <c:pt idx="26">
                  <c:v>39173</c:v>
                </c:pt>
                <c:pt idx="27">
                  <c:v>39203</c:v>
                </c:pt>
                <c:pt idx="28">
                  <c:v>39234</c:v>
                </c:pt>
                <c:pt idx="29">
                  <c:v>39264</c:v>
                </c:pt>
                <c:pt idx="30">
                  <c:v>39295</c:v>
                </c:pt>
                <c:pt idx="31">
                  <c:v>39326</c:v>
                </c:pt>
                <c:pt idx="32">
                  <c:v>39356</c:v>
                </c:pt>
                <c:pt idx="33">
                  <c:v>39387</c:v>
                </c:pt>
                <c:pt idx="34">
                  <c:v>39417</c:v>
                </c:pt>
                <c:pt idx="35">
                  <c:v>39448</c:v>
                </c:pt>
                <c:pt idx="36">
                  <c:v>39479</c:v>
                </c:pt>
                <c:pt idx="37">
                  <c:v>39508</c:v>
                </c:pt>
                <c:pt idx="38">
                  <c:v>39539</c:v>
                </c:pt>
                <c:pt idx="39">
                  <c:v>39569</c:v>
                </c:pt>
                <c:pt idx="40">
                  <c:v>39600</c:v>
                </c:pt>
                <c:pt idx="41">
                  <c:v>39630</c:v>
                </c:pt>
                <c:pt idx="42">
                  <c:v>39661</c:v>
                </c:pt>
                <c:pt idx="43">
                  <c:v>39692</c:v>
                </c:pt>
                <c:pt idx="44">
                  <c:v>39722</c:v>
                </c:pt>
                <c:pt idx="45">
                  <c:v>39753</c:v>
                </c:pt>
                <c:pt idx="46">
                  <c:v>39783</c:v>
                </c:pt>
                <c:pt idx="47">
                  <c:v>39814</c:v>
                </c:pt>
                <c:pt idx="48">
                  <c:v>39845</c:v>
                </c:pt>
                <c:pt idx="49">
                  <c:v>39873</c:v>
                </c:pt>
                <c:pt idx="50">
                  <c:v>39904</c:v>
                </c:pt>
                <c:pt idx="51">
                  <c:v>39934</c:v>
                </c:pt>
                <c:pt idx="52">
                  <c:v>39965</c:v>
                </c:pt>
                <c:pt idx="53">
                  <c:v>39995</c:v>
                </c:pt>
                <c:pt idx="54">
                  <c:v>40026</c:v>
                </c:pt>
                <c:pt idx="55">
                  <c:v>40057</c:v>
                </c:pt>
                <c:pt idx="56">
                  <c:v>40087</c:v>
                </c:pt>
                <c:pt idx="57">
                  <c:v>40118</c:v>
                </c:pt>
                <c:pt idx="58">
                  <c:v>40148</c:v>
                </c:pt>
                <c:pt idx="59">
                  <c:v>40179</c:v>
                </c:pt>
                <c:pt idx="60">
                  <c:v>40210</c:v>
                </c:pt>
                <c:pt idx="61">
                  <c:v>40238</c:v>
                </c:pt>
                <c:pt idx="62">
                  <c:v>40269</c:v>
                </c:pt>
                <c:pt idx="63">
                  <c:v>40299</c:v>
                </c:pt>
                <c:pt idx="64">
                  <c:v>40330</c:v>
                </c:pt>
                <c:pt idx="65">
                  <c:v>40360</c:v>
                </c:pt>
                <c:pt idx="66">
                  <c:v>40391</c:v>
                </c:pt>
                <c:pt idx="67">
                  <c:v>40422</c:v>
                </c:pt>
                <c:pt idx="68">
                  <c:v>40452</c:v>
                </c:pt>
                <c:pt idx="69">
                  <c:v>40483</c:v>
                </c:pt>
                <c:pt idx="70">
                  <c:v>40513</c:v>
                </c:pt>
                <c:pt idx="71">
                  <c:v>40544</c:v>
                </c:pt>
                <c:pt idx="72">
                  <c:v>40575</c:v>
                </c:pt>
                <c:pt idx="73">
                  <c:v>40603</c:v>
                </c:pt>
                <c:pt idx="74">
                  <c:v>40634</c:v>
                </c:pt>
                <c:pt idx="75">
                  <c:v>40664</c:v>
                </c:pt>
                <c:pt idx="76">
                  <c:v>40695</c:v>
                </c:pt>
                <c:pt idx="77">
                  <c:v>40725</c:v>
                </c:pt>
                <c:pt idx="78">
                  <c:v>40756</c:v>
                </c:pt>
                <c:pt idx="79">
                  <c:v>40787</c:v>
                </c:pt>
                <c:pt idx="80">
                  <c:v>40817</c:v>
                </c:pt>
                <c:pt idx="81">
                  <c:v>40848</c:v>
                </c:pt>
                <c:pt idx="82">
                  <c:v>40878</c:v>
                </c:pt>
                <c:pt idx="83">
                  <c:v>40909</c:v>
                </c:pt>
                <c:pt idx="84">
                  <c:v>40940</c:v>
                </c:pt>
                <c:pt idx="85">
                  <c:v>40969</c:v>
                </c:pt>
                <c:pt idx="86">
                  <c:v>41000</c:v>
                </c:pt>
                <c:pt idx="87">
                  <c:v>41030</c:v>
                </c:pt>
                <c:pt idx="88">
                  <c:v>41061</c:v>
                </c:pt>
                <c:pt idx="89">
                  <c:v>41091</c:v>
                </c:pt>
                <c:pt idx="90">
                  <c:v>41122</c:v>
                </c:pt>
                <c:pt idx="91">
                  <c:v>41153</c:v>
                </c:pt>
                <c:pt idx="92">
                  <c:v>41183</c:v>
                </c:pt>
                <c:pt idx="93">
                  <c:v>41214</c:v>
                </c:pt>
                <c:pt idx="94">
                  <c:v>41244</c:v>
                </c:pt>
                <c:pt idx="95">
                  <c:v>41275</c:v>
                </c:pt>
                <c:pt idx="96">
                  <c:v>41306</c:v>
                </c:pt>
                <c:pt idx="97">
                  <c:v>41334</c:v>
                </c:pt>
                <c:pt idx="98">
                  <c:v>41365</c:v>
                </c:pt>
                <c:pt idx="99">
                  <c:v>41395</c:v>
                </c:pt>
                <c:pt idx="100">
                  <c:v>41426</c:v>
                </c:pt>
                <c:pt idx="101">
                  <c:v>41456</c:v>
                </c:pt>
                <c:pt idx="102">
                  <c:v>41487</c:v>
                </c:pt>
                <c:pt idx="103">
                  <c:v>41518</c:v>
                </c:pt>
                <c:pt idx="104">
                  <c:v>41548</c:v>
                </c:pt>
                <c:pt idx="105">
                  <c:v>41579</c:v>
                </c:pt>
                <c:pt idx="106">
                  <c:v>41609</c:v>
                </c:pt>
                <c:pt idx="107">
                  <c:v>41640</c:v>
                </c:pt>
                <c:pt idx="108">
                  <c:v>41671</c:v>
                </c:pt>
                <c:pt idx="109">
                  <c:v>41699</c:v>
                </c:pt>
                <c:pt idx="110">
                  <c:v>41730</c:v>
                </c:pt>
                <c:pt idx="111">
                  <c:v>41760</c:v>
                </c:pt>
                <c:pt idx="112">
                  <c:v>41791</c:v>
                </c:pt>
                <c:pt idx="113">
                  <c:v>41821</c:v>
                </c:pt>
                <c:pt idx="114">
                  <c:v>41852</c:v>
                </c:pt>
                <c:pt idx="115">
                  <c:v>41883</c:v>
                </c:pt>
                <c:pt idx="116">
                  <c:v>41913</c:v>
                </c:pt>
                <c:pt idx="117">
                  <c:v>41944</c:v>
                </c:pt>
                <c:pt idx="118">
                  <c:v>41974</c:v>
                </c:pt>
                <c:pt idx="119">
                  <c:v>42005</c:v>
                </c:pt>
                <c:pt idx="120">
                  <c:v>42036</c:v>
                </c:pt>
                <c:pt idx="121">
                  <c:v>42064</c:v>
                </c:pt>
                <c:pt idx="122">
                  <c:v>42095</c:v>
                </c:pt>
                <c:pt idx="123">
                  <c:v>42125</c:v>
                </c:pt>
                <c:pt idx="124">
                  <c:v>42156</c:v>
                </c:pt>
                <c:pt idx="125">
                  <c:v>42186</c:v>
                </c:pt>
                <c:pt idx="126">
                  <c:v>42217</c:v>
                </c:pt>
              </c:numCache>
            </c:numRef>
          </c:cat>
          <c:val>
            <c:numRef>
              <c:f>'[Total risk over time v.2.xls]Sheet1'!$B$39:$B$165</c:f>
              <c:numCache>
                <c:formatCode>#,##0</c:formatCode>
                <c:ptCount val="127"/>
                <c:pt idx="0">
                  <c:v>14.308538432765692</c:v>
                </c:pt>
                <c:pt idx="1">
                  <c:v>14.02388836493296</c:v>
                </c:pt>
                <c:pt idx="2">
                  <c:v>13.961112405027393</c:v>
                </c:pt>
                <c:pt idx="3">
                  <c:v>13.695490370383894</c:v>
                </c:pt>
                <c:pt idx="4">
                  <c:v>13.400912521383558</c:v>
                </c:pt>
                <c:pt idx="5">
                  <c:v>13.194710138933095</c:v>
                </c:pt>
                <c:pt idx="6">
                  <c:v>12.917889529355511</c:v>
                </c:pt>
                <c:pt idx="7">
                  <c:v>12.753737033281157</c:v>
                </c:pt>
                <c:pt idx="8">
                  <c:v>12.794665035973235</c:v>
                </c:pt>
                <c:pt idx="9">
                  <c:v>12.705735401870283</c:v>
                </c:pt>
                <c:pt idx="10">
                  <c:v>12.392702574523497</c:v>
                </c:pt>
                <c:pt idx="11">
                  <c:v>12.250829774530162</c:v>
                </c:pt>
                <c:pt idx="12">
                  <c:v>12.03701846425383</c:v>
                </c:pt>
                <c:pt idx="13">
                  <c:v>11.852767767180385</c:v>
                </c:pt>
                <c:pt idx="14">
                  <c:v>11.725682581171986</c:v>
                </c:pt>
                <c:pt idx="15">
                  <c:v>11.710383899634756</c:v>
                </c:pt>
                <c:pt idx="16">
                  <c:v>11.750670867549676</c:v>
                </c:pt>
                <c:pt idx="17">
                  <c:v>11.79225817893669</c:v>
                </c:pt>
                <c:pt idx="18">
                  <c:v>11.598261017409813</c:v>
                </c:pt>
                <c:pt idx="19">
                  <c:v>11.463498018506431</c:v>
                </c:pt>
                <c:pt idx="20">
                  <c:v>11.257392312180659</c:v>
                </c:pt>
                <c:pt idx="21">
                  <c:v>11.116146768704708</c:v>
                </c:pt>
                <c:pt idx="22">
                  <c:v>10.950064990357697</c:v>
                </c:pt>
                <c:pt idx="23">
                  <c:v>10.755929987203107</c:v>
                </c:pt>
                <c:pt idx="24">
                  <c:v>10.829752085304094</c:v>
                </c:pt>
                <c:pt idx="25">
                  <c:v>10.815728877893795</c:v>
                </c:pt>
                <c:pt idx="26">
                  <c:v>10.721166406580176</c:v>
                </c:pt>
                <c:pt idx="27">
                  <c:v>10.54616523593546</c:v>
                </c:pt>
                <c:pt idx="28">
                  <c:v>10.511085809143685</c:v>
                </c:pt>
                <c:pt idx="29">
                  <c:v>10.923509797605897</c:v>
                </c:pt>
                <c:pt idx="30">
                  <c:v>11.417415641937435</c:v>
                </c:pt>
                <c:pt idx="31">
                  <c:v>11.484176497283366</c:v>
                </c:pt>
                <c:pt idx="32">
                  <c:v>11.543790528705275</c:v>
                </c:pt>
                <c:pt idx="33">
                  <c:v>12.238054835656607</c:v>
                </c:pt>
                <c:pt idx="34">
                  <c:v>12.20176263129528</c:v>
                </c:pt>
                <c:pt idx="35">
                  <c:v>13.108988053133739</c:v>
                </c:pt>
                <c:pt idx="36">
                  <c:v>13.154001769999176</c:v>
                </c:pt>
                <c:pt idx="37">
                  <c:v>13.696824693245809</c:v>
                </c:pt>
                <c:pt idx="38">
                  <c:v>13.692998368086267</c:v>
                </c:pt>
                <c:pt idx="39">
                  <c:v>13.534374480592893</c:v>
                </c:pt>
                <c:pt idx="40">
                  <c:v>13.783856092019692</c:v>
                </c:pt>
                <c:pt idx="41">
                  <c:v>14.404703885903571</c:v>
                </c:pt>
                <c:pt idx="42">
                  <c:v>14.356131634006996</c:v>
                </c:pt>
                <c:pt idx="43">
                  <c:v>16.074469920367562</c:v>
                </c:pt>
                <c:pt idx="44">
                  <c:v>24.496805062236778</c:v>
                </c:pt>
                <c:pt idx="45">
                  <c:v>27.333226297112109</c:v>
                </c:pt>
                <c:pt idx="46">
                  <c:v>27.27501858776581</c:v>
                </c:pt>
                <c:pt idx="47">
                  <c:v>27.404849076229095</c:v>
                </c:pt>
                <c:pt idx="48">
                  <c:v>27.837472814289882</c:v>
                </c:pt>
                <c:pt idx="49">
                  <c:v>29.364991765588897</c:v>
                </c:pt>
                <c:pt idx="50">
                  <c:v>29.364991765588897</c:v>
                </c:pt>
                <c:pt idx="51">
                  <c:v>29.352329801691244</c:v>
                </c:pt>
                <c:pt idx="52">
                  <c:v>28.721026931812851</c:v>
                </c:pt>
                <c:pt idx="53">
                  <c:v>28.53648465759386</c:v>
                </c:pt>
                <c:pt idx="54">
                  <c:v>27.971371794006043</c:v>
                </c:pt>
                <c:pt idx="55">
                  <c:v>27.262493286044556</c:v>
                </c:pt>
                <c:pt idx="56">
                  <c:v>27.008973806800341</c:v>
                </c:pt>
                <c:pt idx="57">
                  <c:v>26.491724279509224</c:v>
                </c:pt>
                <c:pt idx="58">
                  <c:v>25.722748410806663</c:v>
                </c:pt>
                <c:pt idx="59">
                  <c:v>25.398392233576544</c:v>
                </c:pt>
                <c:pt idx="60">
                  <c:v>24.89202857584938</c:v>
                </c:pt>
                <c:pt idx="61">
                  <c:v>24.353641521303469</c:v>
                </c:pt>
                <c:pt idx="62">
                  <c:v>23.870952086637178</c:v>
                </c:pt>
                <c:pt idx="63">
                  <c:v>24.087309434110857</c:v>
                </c:pt>
                <c:pt idx="64">
                  <c:v>23.9973029392246</c:v>
                </c:pt>
                <c:pt idx="65">
                  <c:v>23.577379140654283</c:v>
                </c:pt>
                <c:pt idx="66">
                  <c:v>23.212271292125923</c:v>
                </c:pt>
                <c:pt idx="67">
                  <c:v>22.846038458847154</c:v>
                </c:pt>
                <c:pt idx="68">
                  <c:v>22.394453469481196</c:v>
                </c:pt>
                <c:pt idx="69">
                  <c:v>22.021107617106779</c:v>
                </c:pt>
                <c:pt idx="70">
                  <c:v>21.494648195201162</c:v>
                </c:pt>
                <c:pt idx="71">
                  <c:v>21.050044665810173</c:v>
                </c:pt>
                <c:pt idx="72">
                  <c:v>21.050039999999999</c:v>
                </c:pt>
                <c:pt idx="73">
                  <c:v>20.389546225478671</c:v>
                </c:pt>
                <c:pt idx="74">
                  <c:v>19.909715199885724</c:v>
                </c:pt>
                <c:pt idx="75">
                  <c:v>20.389546225478671</c:v>
                </c:pt>
                <c:pt idx="76">
                  <c:v>19.170327661139105</c:v>
                </c:pt>
                <c:pt idx="77">
                  <c:v>18.964025915542837</c:v>
                </c:pt>
                <c:pt idx="78">
                  <c:v>20.804462625710208</c:v>
                </c:pt>
                <c:pt idx="79">
                  <c:v>20.807565559563571</c:v>
                </c:pt>
                <c:pt idx="80">
                  <c:v>21.19318854168738</c:v>
                </c:pt>
                <c:pt idx="81">
                  <c:v>21.348626315793133</c:v>
                </c:pt>
                <c:pt idx="82">
                  <c:v>20.912432316311691</c:v>
                </c:pt>
                <c:pt idx="83">
                  <c:v>20.591636263953159</c:v>
                </c:pt>
                <c:pt idx="84">
                  <c:v>20.168415248128788</c:v>
                </c:pt>
                <c:pt idx="85">
                  <c:v>19.73118364817212</c:v>
                </c:pt>
                <c:pt idx="86">
                  <c:v>19.325175912291904</c:v>
                </c:pt>
                <c:pt idx="87">
                  <c:v>19.003739329685349</c:v>
                </c:pt>
                <c:pt idx="88">
                  <c:v>18.828251736687626</c:v>
                </c:pt>
                <c:pt idx="89">
                  <c:v>18.501525573325978</c:v>
                </c:pt>
                <c:pt idx="90">
                  <c:v>18.122348124151461</c:v>
                </c:pt>
                <c:pt idx="91">
                  <c:v>17.901830325499358</c:v>
                </c:pt>
                <c:pt idx="92">
                  <c:v>17.563302961262895</c:v>
                </c:pt>
                <c:pt idx="93">
                  <c:v>17.281882448116651</c:v>
                </c:pt>
                <c:pt idx="94">
                  <c:v>17.063169590985083</c:v>
                </c:pt>
                <c:pt idx="95">
                  <c:v>16.736142691449917</c:v>
                </c:pt>
                <c:pt idx="96">
                  <c:v>16.464827407977648</c:v>
                </c:pt>
                <c:pt idx="97">
                  <c:v>16.109737480753342</c:v>
                </c:pt>
                <c:pt idx="98">
                  <c:v>15.861882027059135</c:v>
                </c:pt>
                <c:pt idx="99">
                  <c:v>15.6742488699694</c:v>
                </c:pt>
                <c:pt idx="100">
                  <c:v>15.583955713961045</c:v>
                </c:pt>
                <c:pt idx="101">
                  <c:v>15.285851705056826</c:v>
                </c:pt>
                <c:pt idx="102">
                  <c:v>15.092152016453559</c:v>
                </c:pt>
                <c:pt idx="103" formatCode="General">
                  <c:v>15.046061560818357</c:v>
                </c:pt>
                <c:pt idx="104" formatCode="General">
                  <c:v>14.857961412394651</c:v>
                </c:pt>
                <c:pt idx="105" formatCode="General">
                  <c:v>14.693281194755158</c:v>
                </c:pt>
                <c:pt idx="106" formatCode="General">
                  <c:v>14.418882723350883</c:v>
                </c:pt>
                <c:pt idx="107" formatCode="General">
                  <c:v>14.218360443308953</c:v>
                </c:pt>
                <c:pt idx="108" formatCode="General">
                  <c:v>14.029164295413393</c:v>
                </c:pt>
                <c:pt idx="109" formatCode="General">
                  <c:v>14.006547883265704</c:v>
                </c:pt>
                <c:pt idx="110" formatCode="General">
                  <c:v>13.788130290601252</c:v>
                </c:pt>
                <c:pt idx="111" formatCode="General">
                  <c:v>13.649820762322083</c:v>
                </c:pt>
                <c:pt idx="112" formatCode="General">
                  <c:v>13.412702053461148</c:v>
                </c:pt>
                <c:pt idx="113" formatCode="General">
                  <c:v>13.115060456995502</c:v>
                </c:pt>
                <c:pt idx="114" formatCode="General">
                  <c:v>12.948722014202698</c:v>
                </c:pt>
                <c:pt idx="115" formatCode="General">
                  <c:v>12.7365122068168</c:v>
                </c:pt>
                <c:pt idx="116" formatCode="General">
                  <c:v>12.56739532290945</c:v>
                </c:pt>
                <c:pt idx="117" formatCode="General">
                  <c:v>13.04001617622837</c:v>
                </c:pt>
                <c:pt idx="118" formatCode="General">
                  <c:v>12.918172654137665</c:v>
                </c:pt>
                <c:pt idx="119" formatCode="General">
                  <c:v>13.007990186294165</c:v>
                </c:pt>
                <c:pt idx="120" formatCode="General">
                  <c:v>13.09096188481692</c:v>
                </c:pt>
                <c:pt idx="121" formatCode="General">
                  <c:v>12.968076462146799</c:v>
                </c:pt>
                <c:pt idx="122" formatCode="General">
                  <c:v>12.969188687952236</c:v>
                </c:pt>
                <c:pt idx="123" formatCode="General">
                  <c:v>12.728686540777044</c:v>
                </c:pt>
                <c:pt idx="124" formatCode="General">
                  <c:v>12.547600856507133</c:v>
                </c:pt>
                <c:pt idx="125" formatCode="General">
                  <c:v>12.425933810220387</c:v>
                </c:pt>
                <c:pt idx="126" formatCode="#,##0.00">
                  <c:v>13.199214520405651</c:v>
                </c:pt>
              </c:numCache>
            </c:numRef>
          </c:val>
          <c:smooth val="0"/>
        </c:ser>
        <c:ser>
          <c:idx val="3"/>
          <c:order val="1"/>
          <c:tx>
            <c:strRef>
              <c:f>'[Total risk over time v.2.xls]Sheet1'!$G$2</c:f>
              <c:strCache>
                <c:ptCount val="1"/>
                <c:pt idx="0">
                  <c:v>S&amp;P 500 - Short model</c:v>
                </c:pt>
              </c:strCache>
            </c:strRef>
          </c:tx>
          <c:spPr>
            <a:ln>
              <a:solidFill>
                <a:srgbClr val="7030A0"/>
              </a:solidFill>
            </a:ln>
          </c:spPr>
          <c:marker>
            <c:symbol val="none"/>
          </c:marker>
          <c:cat>
            <c:numRef>
              <c:f>'[Total risk over time v.2.xls]Sheet1'!$A$39:$A$165</c:f>
              <c:numCache>
                <c:formatCode>mmm\-yy</c:formatCode>
                <c:ptCount val="127"/>
                <c:pt idx="0">
                  <c:v>38384</c:v>
                </c:pt>
                <c:pt idx="1">
                  <c:v>38412</c:v>
                </c:pt>
                <c:pt idx="2">
                  <c:v>38443</c:v>
                </c:pt>
                <c:pt idx="3">
                  <c:v>38473</c:v>
                </c:pt>
                <c:pt idx="4">
                  <c:v>38504</c:v>
                </c:pt>
                <c:pt idx="5">
                  <c:v>38534</c:v>
                </c:pt>
                <c:pt idx="6">
                  <c:v>38565</c:v>
                </c:pt>
                <c:pt idx="7">
                  <c:v>38596</c:v>
                </c:pt>
                <c:pt idx="8">
                  <c:v>38626</c:v>
                </c:pt>
                <c:pt idx="9">
                  <c:v>38657</c:v>
                </c:pt>
                <c:pt idx="10">
                  <c:v>38687</c:v>
                </c:pt>
                <c:pt idx="11">
                  <c:v>38718</c:v>
                </c:pt>
                <c:pt idx="12">
                  <c:v>38749</c:v>
                </c:pt>
                <c:pt idx="13">
                  <c:v>38777</c:v>
                </c:pt>
                <c:pt idx="14">
                  <c:v>38808</c:v>
                </c:pt>
                <c:pt idx="15">
                  <c:v>38838</c:v>
                </c:pt>
                <c:pt idx="16">
                  <c:v>38869</c:v>
                </c:pt>
                <c:pt idx="17">
                  <c:v>38899</c:v>
                </c:pt>
                <c:pt idx="18">
                  <c:v>38930</c:v>
                </c:pt>
                <c:pt idx="19">
                  <c:v>38961</c:v>
                </c:pt>
                <c:pt idx="20">
                  <c:v>38991</c:v>
                </c:pt>
                <c:pt idx="21">
                  <c:v>39022</c:v>
                </c:pt>
                <c:pt idx="22">
                  <c:v>39052</c:v>
                </c:pt>
                <c:pt idx="23">
                  <c:v>39083</c:v>
                </c:pt>
                <c:pt idx="24">
                  <c:v>39114</c:v>
                </c:pt>
                <c:pt idx="25">
                  <c:v>39142</c:v>
                </c:pt>
                <c:pt idx="26">
                  <c:v>39173</c:v>
                </c:pt>
                <c:pt idx="27">
                  <c:v>39203</c:v>
                </c:pt>
                <c:pt idx="28">
                  <c:v>39234</c:v>
                </c:pt>
                <c:pt idx="29">
                  <c:v>39264</c:v>
                </c:pt>
                <c:pt idx="30">
                  <c:v>39295</c:v>
                </c:pt>
                <c:pt idx="31">
                  <c:v>39326</c:v>
                </c:pt>
                <c:pt idx="32">
                  <c:v>39356</c:v>
                </c:pt>
                <c:pt idx="33">
                  <c:v>39387</c:v>
                </c:pt>
                <c:pt idx="34">
                  <c:v>39417</c:v>
                </c:pt>
                <c:pt idx="35">
                  <c:v>39448</c:v>
                </c:pt>
                <c:pt idx="36">
                  <c:v>39479</c:v>
                </c:pt>
                <c:pt idx="37">
                  <c:v>39508</c:v>
                </c:pt>
                <c:pt idx="38">
                  <c:v>39539</c:v>
                </c:pt>
                <c:pt idx="39">
                  <c:v>39569</c:v>
                </c:pt>
                <c:pt idx="40">
                  <c:v>39600</c:v>
                </c:pt>
                <c:pt idx="41">
                  <c:v>39630</c:v>
                </c:pt>
                <c:pt idx="42">
                  <c:v>39661</c:v>
                </c:pt>
                <c:pt idx="43">
                  <c:v>39692</c:v>
                </c:pt>
                <c:pt idx="44">
                  <c:v>39722</c:v>
                </c:pt>
                <c:pt idx="45">
                  <c:v>39753</c:v>
                </c:pt>
                <c:pt idx="46">
                  <c:v>39783</c:v>
                </c:pt>
                <c:pt idx="47">
                  <c:v>39814</c:v>
                </c:pt>
                <c:pt idx="48">
                  <c:v>39845</c:v>
                </c:pt>
                <c:pt idx="49">
                  <c:v>39873</c:v>
                </c:pt>
                <c:pt idx="50">
                  <c:v>39904</c:v>
                </c:pt>
                <c:pt idx="51">
                  <c:v>39934</c:v>
                </c:pt>
                <c:pt idx="52">
                  <c:v>39965</c:v>
                </c:pt>
                <c:pt idx="53">
                  <c:v>39995</c:v>
                </c:pt>
                <c:pt idx="54">
                  <c:v>40026</c:v>
                </c:pt>
                <c:pt idx="55">
                  <c:v>40057</c:v>
                </c:pt>
                <c:pt idx="56">
                  <c:v>40087</c:v>
                </c:pt>
                <c:pt idx="57">
                  <c:v>40118</c:v>
                </c:pt>
                <c:pt idx="58">
                  <c:v>40148</c:v>
                </c:pt>
                <c:pt idx="59">
                  <c:v>40179</c:v>
                </c:pt>
                <c:pt idx="60">
                  <c:v>40210</c:v>
                </c:pt>
                <c:pt idx="61">
                  <c:v>40238</c:v>
                </c:pt>
                <c:pt idx="62">
                  <c:v>40269</c:v>
                </c:pt>
                <c:pt idx="63">
                  <c:v>40299</c:v>
                </c:pt>
                <c:pt idx="64">
                  <c:v>40330</c:v>
                </c:pt>
                <c:pt idx="65">
                  <c:v>40360</c:v>
                </c:pt>
                <c:pt idx="66">
                  <c:v>40391</c:v>
                </c:pt>
                <c:pt idx="67">
                  <c:v>40422</c:v>
                </c:pt>
                <c:pt idx="68">
                  <c:v>40452</c:v>
                </c:pt>
                <c:pt idx="69">
                  <c:v>40483</c:v>
                </c:pt>
                <c:pt idx="70">
                  <c:v>40513</c:v>
                </c:pt>
                <c:pt idx="71">
                  <c:v>40544</c:v>
                </c:pt>
                <c:pt idx="72">
                  <c:v>40575</c:v>
                </c:pt>
                <c:pt idx="73">
                  <c:v>40603</c:v>
                </c:pt>
                <c:pt idx="74">
                  <c:v>40634</c:v>
                </c:pt>
                <c:pt idx="75">
                  <c:v>40664</c:v>
                </c:pt>
                <c:pt idx="76">
                  <c:v>40695</c:v>
                </c:pt>
                <c:pt idx="77">
                  <c:v>40725</c:v>
                </c:pt>
                <c:pt idx="78">
                  <c:v>40756</c:v>
                </c:pt>
                <c:pt idx="79">
                  <c:v>40787</c:v>
                </c:pt>
                <c:pt idx="80">
                  <c:v>40817</c:v>
                </c:pt>
                <c:pt idx="81">
                  <c:v>40848</c:v>
                </c:pt>
                <c:pt idx="82">
                  <c:v>40878</c:v>
                </c:pt>
                <c:pt idx="83">
                  <c:v>40909</c:v>
                </c:pt>
                <c:pt idx="84">
                  <c:v>40940</c:v>
                </c:pt>
                <c:pt idx="85">
                  <c:v>40969</c:v>
                </c:pt>
                <c:pt idx="86">
                  <c:v>41000</c:v>
                </c:pt>
                <c:pt idx="87">
                  <c:v>41030</c:v>
                </c:pt>
                <c:pt idx="88">
                  <c:v>41061</c:v>
                </c:pt>
                <c:pt idx="89">
                  <c:v>41091</c:v>
                </c:pt>
                <c:pt idx="90">
                  <c:v>41122</c:v>
                </c:pt>
                <c:pt idx="91">
                  <c:v>41153</c:v>
                </c:pt>
                <c:pt idx="92">
                  <c:v>41183</c:v>
                </c:pt>
                <c:pt idx="93">
                  <c:v>41214</c:v>
                </c:pt>
                <c:pt idx="94">
                  <c:v>41244</c:v>
                </c:pt>
                <c:pt idx="95">
                  <c:v>41275</c:v>
                </c:pt>
                <c:pt idx="96">
                  <c:v>41306</c:v>
                </c:pt>
                <c:pt idx="97">
                  <c:v>41334</c:v>
                </c:pt>
                <c:pt idx="98">
                  <c:v>41365</c:v>
                </c:pt>
                <c:pt idx="99">
                  <c:v>41395</c:v>
                </c:pt>
                <c:pt idx="100">
                  <c:v>41426</c:v>
                </c:pt>
                <c:pt idx="101">
                  <c:v>41456</c:v>
                </c:pt>
                <c:pt idx="102">
                  <c:v>41487</c:v>
                </c:pt>
                <c:pt idx="103">
                  <c:v>41518</c:v>
                </c:pt>
                <c:pt idx="104">
                  <c:v>41548</c:v>
                </c:pt>
                <c:pt idx="105">
                  <c:v>41579</c:v>
                </c:pt>
                <c:pt idx="106">
                  <c:v>41609</c:v>
                </c:pt>
                <c:pt idx="107">
                  <c:v>41640</c:v>
                </c:pt>
                <c:pt idx="108">
                  <c:v>41671</c:v>
                </c:pt>
                <c:pt idx="109">
                  <c:v>41699</c:v>
                </c:pt>
                <c:pt idx="110">
                  <c:v>41730</c:v>
                </c:pt>
                <c:pt idx="111">
                  <c:v>41760</c:v>
                </c:pt>
                <c:pt idx="112">
                  <c:v>41791</c:v>
                </c:pt>
                <c:pt idx="113">
                  <c:v>41821</c:v>
                </c:pt>
                <c:pt idx="114">
                  <c:v>41852</c:v>
                </c:pt>
                <c:pt idx="115">
                  <c:v>41883</c:v>
                </c:pt>
                <c:pt idx="116">
                  <c:v>41913</c:v>
                </c:pt>
                <c:pt idx="117">
                  <c:v>41944</c:v>
                </c:pt>
                <c:pt idx="118">
                  <c:v>41974</c:v>
                </c:pt>
                <c:pt idx="119">
                  <c:v>42005</c:v>
                </c:pt>
                <c:pt idx="120">
                  <c:v>42036</c:v>
                </c:pt>
                <c:pt idx="121">
                  <c:v>42064</c:v>
                </c:pt>
                <c:pt idx="122">
                  <c:v>42095</c:v>
                </c:pt>
                <c:pt idx="123">
                  <c:v>42125</c:v>
                </c:pt>
                <c:pt idx="124">
                  <c:v>42156</c:v>
                </c:pt>
                <c:pt idx="125">
                  <c:v>42186</c:v>
                </c:pt>
                <c:pt idx="126">
                  <c:v>42217</c:v>
                </c:pt>
              </c:numCache>
            </c:numRef>
          </c:cat>
          <c:val>
            <c:numRef>
              <c:f>'[Total risk over time v.2.xls]Sheet1'!$G$39:$G$165</c:f>
              <c:numCache>
                <c:formatCode>#,##0.00</c:formatCode>
                <c:ptCount val="127"/>
                <c:pt idx="0">
                  <c:v>11.013132412575402</c:v>
                </c:pt>
                <c:pt idx="1">
                  <c:v>10.844264162739622</c:v>
                </c:pt>
                <c:pt idx="2">
                  <c:v>11.225695499938302</c:v>
                </c:pt>
                <c:pt idx="3">
                  <c:v>10.959981256296105</c:v>
                </c:pt>
                <c:pt idx="4">
                  <c:v>10.576053877249102</c:v>
                </c:pt>
                <c:pt idx="5">
                  <c:v>10.352710453725486</c:v>
                </c:pt>
                <c:pt idx="6">
                  <c:v>10.103110833095489</c:v>
                </c:pt>
                <c:pt idx="7">
                  <c:v>10.051062757235004</c:v>
                </c:pt>
                <c:pt idx="8">
                  <c:v>10.580543334246089</c:v>
                </c:pt>
                <c:pt idx="9">
                  <c:v>10.419244277497882</c:v>
                </c:pt>
                <c:pt idx="10">
                  <c:v>10.007844029003527</c:v>
                </c:pt>
                <c:pt idx="11">
                  <c:v>10.000859298653072</c:v>
                </c:pt>
                <c:pt idx="12">
                  <c:v>9.8118711885231242</c:v>
                </c:pt>
                <c:pt idx="13">
                  <c:v>9.5124147295379693</c:v>
                </c:pt>
                <c:pt idx="14">
                  <c:v>9.4476001882085381</c:v>
                </c:pt>
                <c:pt idx="15">
                  <c:v>9.765984805840187</c:v>
                </c:pt>
                <c:pt idx="16">
                  <c:v>10.269328762523219</c:v>
                </c:pt>
                <c:pt idx="17">
                  <c:v>10.580444029531371</c:v>
                </c:pt>
                <c:pt idx="18">
                  <c:v>10.203129945409239</c:v>
                </c:pt>
                <c:pt idx="19">
                  <c:v>9.9651461513574002</c:v>
                </c:pt>
                <c:pt idx="20">
                  <c:v>9.6618341788236073</c:v>
                </c:pt>
                <c:pt idx="21">
                  <c:v>9.4741345043449829</c:v>
                </c:pt>
                <c:pt idx="22">
                  <c:v>9.119014159917711</c:v>
                </c:pt>
                <c:pt idx="23">
                  <c:v>8.9102828220824435</c:v>
                </c:pt>
                <c:pt idx="24">
                  <c:v>9.31590896967354</c:v>
                </c:pt>
                <c:pt idx="25">
                  <c:v>9.5727647233287598</c:v>
                </c:pt>
                <c:pt idx="26">
                  <c:v>9.3913454752354024</c:v>
                </c:pt>
                <c:pt idx="27">
                  <c:v>9.1597086589402448</c:v>
                </c:pt>
                <c:pt idx="28">
                  <c:v>9.3220890817824618</c:v>
                </c:pt>
                <c:pt idx="29">
                  <c:v>10.37027846627555</c:v>
                </c:pt>
                <c:pt idx="30">
                  <c:v>11.860422737695487</c:v>
                </c:pt>
                <c:pt idx="31">
                  <c:v>11.884042466481356</c:v>
                </c:pt>
                <c:pt idx="32">
                  <c:v>11.862193184045092</c:v>
                </c:pt>
                <c:pt idx="33">
                  <c:v>13.352890446987049</c:v>
                </c:pt>
                <c:pt idx="34">
                  <c:v>13.15429971889173</c:v>
                </c:pt>
                <c:pt idx="35">
                  <c:v>14.88532409935379</c:v>
                </c:pt>
                <c:pt idx="36">
                  <c:v>14.817583087653734</c:v>
                </c:pt>
                <c:pt idx="37">
                  <c:v>15.766359722974364</c:v>
                </c:pt>
                <c:pt idx="38">
                  <c:v>15.481525307547921</c:v>
                </c:pt>
                <c:pt idx="39">
                  <c:v>14.887987995064169</c:v>
                </c:pt>
                <c:pt idx="40">
                  <c:v>15.216324454522129</c:v>
                </c:pt>
                <c:pt idx="41">
                  <c:v>16.2368071370446</c:v>
                </c:pt>
                <c:pt idx="42">
                  <c:v>15.994143205983544</c:v>
                </c:pt>
                <c:pt idx="43">
                  <c:v>19.403345882616318</c:v>
                </c:pt>
                <c:pt idx="44">
                  <c:v>34.602508634776513</c:v>
                </c:pt>
                <c:pt idx="45">
                  <c:v>39.160542876254688</c:v>
                </c:pt>
                <c:pt idx="46">
                  <c:v>37.934843467742752</c:v>
                </c:pt>
                <c:pt idx="47">
                  <c:v>37.060305747925639</c:v>
                </c:pt>
                <c:pt idx="48">
                  <c:v>36.688729378307642</c:v>
                </c:pt>
                <c:pt idx="49">
                  <c:v>38.529913340536204</c:v>
                </c:pt>
                <c:pt idx="50">
                  <c:v>37.450052520856815</c:v>
                </c:pt>
                <c:pt idx="51">
                  <c:v>36.165464506910091</c:v>
                </c:pt>
                <c:pt idx="52">
                  <c:v>34.005881891990121</c:v>
                </c:pt>
                <c:pt idx="53">
                  <c:v>32.606015266048672</c:v>
                </c:pt>
                <c:pt idx="54">
                  <c:v>30.67706769558205</c:v>
                </c:pt>
                <c:pt idx="55">
                  <c:v>28.731764325164093</c:v>
                </c:pt>
                <c:pt idx="56">
                  <c:v>27.716201261358677</c:v>
                </c:pt>
                <c:pt idx="57">
                  <c:v>26.292797860222635</c:v>
                </c:pt>
                <c:pt idx="58">
                  <c:v>24.447625669664827</c:v>
                </c:pt>
                <c:pt idx="59">
                  <c:v>23.560333473602839</c:v>
                </c:pt>
                <c:pt idx="60">
                  <c:v>22.559202847321988</c:v>
                </c:pt>
                <c:pt idx="61">
                  <c:v>21.129554499518125</c:v>
                </c:pt>
                <c:pt idx="62">
                  <c:v>20.246871399341018</c:v>
                </c:pt>
                <c:pt idx="63">
                  <c:v>21.567111844467799</c:v>
                </c:pt>
                <c:pt idx="64">
                  <c:v>21.767078146629778</c:v>
                </c:pt>
                <c:pt idx="65">
                  <c:v>21.144226165365406</c:v>
                </c:pt>
                <c:pt idx="66">
                  <c:v>20.471699978868077</c:v>
                </c:pt>
                <c:pt idx="67">
                  <c:v>19.810223600897213</c:v>
                </c:pt>
                <c:pt idx="68">
                  <c:v>18.842136612410396</c:v>
                </c:pt>
                <c:pt idx="69">
                  <c:v>18.155561447051699</c:v>
                </c:pt>
                <c:pt idx="70">
                  <c:v>17.067349409115021</c:v>
                </c:pt>
                <c:pt idx="71">
                  <c:v>16.346286904304876</c:v>
                </c:pt>
                <c:pt idx="72">
                  <c:v>15.88696606227049</c:v>
                </c:pt>
                <c:pt idx="73">
                  <c:v>15.700450734916078</c:v>
                </c:pt>
                <c:pt idx="74">
                  <c:v>15.01411747508938</c:v>
                </c:pt>
                <c:pt idx="75">
                  <c:v>14.433325281276622</c:v>
                </c:pt>
                <c:pt idx="76">
                  <c:v>14.554354308179244</c:v>
                </c:pt>
                <c:pt idx="77">
                  <c:v>14.66851981548184</c:v>
                </c:pt>
                <c:pt idx="78">
                  <c:v>20.806810879977554</c:v>
                </c:pt>
                <c:pt idx="79">
                  <c:v>21.226883190687904</c:v>
                </c:pt>
                <c:pt idx="80">
                  <c:v>22.046308137156831</c:v>
                </c:pt>
                <c:pt idx="81">
                  <c:v>22.47670872668505</c:v>
                </c:pt>
                <c:pt idx="82">
                  <c:v>21.448083303224788</c:v>
                </c:pt>
                <c:pt idx="83">
                  <c:v>20.368519277339573</c:v>
                </c:pt>
                <c:pt idx="84">
                  <c:v>19.221201265194939</c:v>
                </c:pt>
                <c:pt idx="85">
                  <c:v>18.145810704514481</c:v>
                </c:pt>
                <c:pt idx="86">
                  <c:v>17.430760979900715</c:v>
                </c:pt>
                <c:pt idx="87">
                  <c:v>16.881196849357881</c:v>
                </c:pt>
                <c:pt idx="88">
                  <c:v>16.921815024768474</c:v>
                </c:pt>
                <c:pt idx="89">
                  <c:v>16.398789748865358</c:v>
                </c:pt>
                <c:pt idx="90">
                  <c:v>15.523542367437136</c:v>
                </c:pt>
                <c:pt idx="91">
                  <c:v>15.023550839320157</c:v>
                </c:pt>
                <c:pt idx="92">
                  <c:v>14.445958145820956</c:v>
                </c:pt>
                <c:pt idx="93">
                  <c:v>14.190970650295895</c:v>
                </c:pt>
                <c:pt idx="94">
                  <c:v>13.753271935227724</c:v>
                </c:pt>
                <c:pt idx="95">
                  <c:v>13.264908917476392</c:v>
                </c:pt>
                <c:pt idx="96">
                  <c:v>13.009562695395882</c:v>
                </c:pt>
                <c:pt idx="97">
                  <c:v>12.409182378682045</c:v>
                </c:pt>
                <c:pt idx="98">
                  <c:v>12.405779035099586</c:v>
                </c:pt>
                <c:pt idx="99">
                  <c:v>12.230434980363153</c:v>
                </c:pt>
                <c:pt idx="100">
                  <c:v>12.57971114719944</c:v>
                </c:pt>
                <c:pt idx="101">
                  <c:v>12.10098956965844</c:v>
                </c:pt>
                <c:pt idx="102">
                  <c:v>11.932849039860168</c:v>
                </c:pt>
                <c:pt idx="103">
                  <c:v>11.591382153327665</c:v>
                </c:pt>
                <c:pt idx="104">
                  <c:v>11.668176266635113</c:v>
                </c:pt>
                <c:pt idx="105">
                  <c:v>11.343298279587154</c:v>
                </c:pt>
                <c:pt idx="106">
                  <c:v>11.078163093868973</c:v>
                </c:pt>
                <c:pt idx="107">
                  <c:v>11.350273031089353</c:v>
                </c:pt>
                <c:pt idx="108">
                  <c:v>11.487360643525719</c:v>
                </c:pt>
                <c:pt idx="109">
                  <c:v>11.298389257433398</c:v>
                </c:pt>
                <c:pt idx="110">
                  <c:v>11.380812330266577</c:v>
                </c:pt>
                <c:pt idx="111">
                  <c:v>10.989814328788395</c:v>
                </c:pt>
                <c:pt idx="112">
                  <c:v>10.489662823569354</c:v>
                </c:pt>
                <c:pt idx="113">
                  <c:v>10.499019860664895</c:v>
                </c:pt>
                <c:pt idx="114">
                  <c:v>10.225772247492396</c:v>
                </c:pt>
                <c:pt idx="115">
                  <c:v>10.091378319793138</c:v>
                </c:pt>
                <c:pt idx="116">
                  <c:v>11.648598170798465</c:v>
                </c:pt>
                <c:pt idx="117">
                  <c:v>11.414854126743363</c:v>
                </c:pt>
                <c:pt idx="118">
                  <c:v>11.911500171808795</c:v>
                </c:pt>
                <c:pt idx="119">
                  <c:v>12.441566331431249</c:v>
                </c:pt>
                <c:pt idx="120">
                  <c:v>12.148303105947308</c:v>
                </c:pt>
                <c:pt idx="121">
                  <c:v>12.259881480664333</c:v>
                </c:pt>
                <c:pt idx="122">
                  <c:v>11.881789876582488</c:v>
                </c:pt>
                <c:pt idx="123">
                  <c:v>11.492434979843525</c:v>
                </c:pt>
                <c:pt idx="124">
                  <c:v>11.350185982978999</c:v>
                </c:pt>
                <c:pt idx="125">
                  <c:v>11.292313702153882</c:v>
                </c:pt>
                <c:pt idx="126">
                  <c:v>13.563006741119683</c:v>
                </c:pt>
              </c:numCache>
            </c:numRef>
          </c:val>
          <c:smooth val="0"/>
        </c:ser>
        <c:ser>
          <c:idx val="1"/>
          <c:order val="2"/>
          <c:tx>
            <c:strRef>
              <c:f>'[Total risk over time v.2.xls]Sheet1'!$C$2</c:f>
              <c:strCache>
                <c:ptCount val="1"/>
                <c:pt idx="0">
                  <c:v>PRIT Fund - Long model</c:v>
                </c:pt>
              </c:strCache>
            </c:strRef>
          </c:tx>
          <c:spPr>
            <a:ln>
              <a:solidFill>
                <a:sysClr val="windowText" lastClr="000000"/>
              </a:solidFill>
            </a:ln>
          </c:spPr>
          <c:marker>
            <c:symbol val="none"/>
          </c:marker>
          <c:cat>
            <c:numRef>
              <c:f>'[Total risk over time v.2.xls]Sheet1'!$A$39:$A$165</c:f>
              <c:numCache>
                <c:formatCode>mmm\-yy</c:formatCode>
                <c:ptCount val="127"/>
                <c:pt idx="0">
                  <c:v>38384</c:v>
                </c:pt>
                <c:pt idx="1">
                  <c:v>38412</c:v>
                </c:pt>
                <c:pt idx="2">
                  <c:v>38443</c:v>
                </c:pt>
                <c:pt idx="3">
                  <c:v>38473</c:v>
                </c:pt>
                <c:pt idx="4">
                  <c:v>38504</c:v>
                </c:pt>
                <c:pt idx="5">
                  <c:v>38534</c:v>
                </c:pt>
                <c:pt idx="6">
                  <c:v>38565</c:v>
                </c:pt>
                <c:pt idx="7">
                  <c:v>38596</c:v>
                </c:pt>
                <c:pt idx="8">
                  <c:v>38626</c:v>
                </c:pt>
                <c:pt idx="9">
                  <c:v>38657</c:v>
                </c:pt>
                <c:pt idx="10">
                  <c:v>38687</c:v>
                </c:pt>
                <c:pt idx="11">
                  <c:v>38718</c:v>
                </c:pt>
                <c:pt idx="12">
                  <c:v>38749</c:v>
                </c:pt>
                <c:pt idx="13">
                  <c:v>38777</c:v>
                </c:pt>
                <c:pt idx="14">
                  <c:v>38808</c:v>
                </c:pt>
                <c:pt idx="15">
                  <c:v>38838</c:v>
                </c:pt>
                <c:pt idx="16">
                  <c:v>38869</c:v>
                </c:pt>
                <c:pt idx="17">
                  <c:v>38899</c:v>
                </c:pt>
                <c:pt idx="18">
                  <c:v>38930</c:v>
                </c:pt>
                <c:pt idx="19">
                  <c:v>38961</c:v>
                </c:pt>
                <c:pt idx="20">
                  <c:v>38991</c:v>
                </c:pt>
                <c:pt idx="21">
                  <c:v>39022</c:v>
                </c:pt>
                <c:pt idx="22">
                  <c:v>39052</c:v>
                </c:pt>
                <c:pt idx="23">
                  <c:v>39083</c:v>
                </c:pt>
                <c:pt idx="24">
                  <c:v>39114</c:v>
                </c:pt>
                <c:pt idx="25">
                  <c:v>39142</c:v>
                </c:pt>
                <c:pt idx="26">
                  <c:v>39173</c:v>
                </c:pt>
                <c:pt idx="27">
                  <c:v>39203</c:v>
                </c:pt>
                <c:pt idx="28">
                  <c:v>39234</c:v>
                </c:pt>
                <c:pt idx="29">
                  <c:v>39264</c:v>
                </c:pt>
                <c:pt idx="30">
                  <c:v>39295</c:v>
                </c:pt>
                <c:pt idx="31">
                  <c:v>39326</c:v>
                </c:pt>
                <c:pt idx="32">
                  <c:v>39356</c:v>
                </c:pt>
                <c:pt idx="33">
                  <c:v>39387</c:v>
                </c:pt>
                <c:pt idx="34">
                  <c:v>39417</c:v>
                </c:pt>
                <c:pt idx="35">
                  <c:v>39448</c:v>
                </c:pt>
                <c:pt idx="36">
                  <c:v>39479</c:v>
                </c:pt>
                <c:pt idx="37">
                  <c:v>39508</c:v>
                </c:pt>
                <c:pt idx="38">
                  <c:v>39539</c:v>
                </c:pt>
                <c:pt idx="39">
                  <c:v>39569</c:v>
                </c:pt>
                <c:pt idx="40">
                  <c:v>39600</c:v>
                </c:pt>
                <c:pt idx="41">
                  <c:v>39630</c:v>
                </c:pt>
                <c:pt idx="42">
                  <c:v>39661</c:v>
                </c:pt>
                <c:pt idx="43">
                  <c:v>39692</c:v>
                </c:pt>
                <c:pt idx="44">
                  <c:v>39722</c:v>
                </c:pt>
                <c:pt idx="45">
                  <c:v>39753</c:v>
                </c:pt>
                <c:pt idx="46">
                  <c:v>39783</c:v>
                </c:pt>
                <c:pt idx="47">
                  <c:v>39814</c:v>
                </c:pt>
                <c:pt idx="48">
                  <c:v>39845</c:v>
                </c:pt>
                <c:pt idx="49">
                  <c:v>39873</c:v>
                </c:pt>
                <c:pt idx="50">
                  <c:v>39904</c:v>
                </c:pt>
                <c:pt idx="51">
                  <c:v>39934</c:v>
                </c:pt>
                <c:pt idx="52">
                  <c:v>39965</c:v>
                </c:pt>
                <c:pt idx="53">
                  <c:v>39995</c:v>
                </c:pt>
                <c:pt idx="54">
                  <c:v>40026</c:v>
                </c:pt>
                <c:pt idx="55">
                  <c:v>40057</c:v>
                </c:pt>
                <c:pt idx="56">
                  <c:v>40087</c:v>
                </c:pt>
                <c:pt idx="57">
                  <c:v>40118</c:v>
                </c:pt>
                <c:pt idx="58">
                  <c:v>40148</c:v>
                </c:pt>
                <c:pt idx="59">
                  <c:v>40179</c:v>
                </c:pt>
                <c:pt idx="60">
                  <c:v>40210</c:v>
                </c:pt>
                <c:pt idx="61">
                  <c:v>40238</c:v>
                </c:pt>
                <c:pt idx="62">
                  <c:v>40269</c:v>
                </c:pt>
                <c:pt idx="63">
                  <c:v>40299</c:v>
                </c:pt>
                <c:pt idx="64">
                  <c:v>40330</c:v>
                </c:pt>
                <c:pt idx="65">
                  <c:v>40360</c:v>
                </c:pt>
                <c:pt idx="66">
                  <c:v>40391</c:v>
                </c:pt>
                <c:pt idx="67">
                  <c:v>40422</c:v>
                </c:pt>
                <c:pt idx="68">
                  <c:v>40452</c:v>
                </c:pt>
                <c:pt idx="69">
                  <c:v>40483</c:v>
                </c:pt>
                <c:pt idx="70">
                  <c:v>40513</c:v>
                </c:pt>
                <c:pt idx="71">
                  <c:v>40544</c:v>
                </c:pt>
                <c:pt idx="72">
                  <c:v>40575</c:v>
                </c:pt>
                <c:pt idx="73">
                  <c:v>40603</c:v>
                </c:pt>
                <c:pt idx="74">
                  <c:v>40634</c:v>
                </c:pt>
                <c:pt idx="75">
                  <c:v>40664</c:v>
                </c:pt>
                <c:pt idx="76">
                  <c:v>40695</c:v>
                </c:pt>
                <c:pt idx="77">
                  <c:v>40725</c:v>
                </c:pt>
                <c:pt idx="78">
                  <c:v>40756</c:v>
                </c:pt>
                <c:pt idx="79">
                  <c:v>40787</c:v>
                </c:pt>
                <c:pt idx="80">
                  <c:v>40817</c:v>
                </c:pt>
                <c:pt idx="81">
                  <c:v>40848</c:v>
                </c:pt>
                <c:pt idx="82">
                  <c:v>40878</c:v>
                </c:pt>
                <c:pt idx="83">
                  <c:v>40909</c:v>
                </c:pt>
                <c:pt idx="84">
                  <c:v>40940</c:v>
                </c:pt>
                <c:pt idx="85">
                  <c:v>40969</c:v>
                </c:pt>
                <c:pt idx="86">
                  <c:v>41000</c:v>
                </c:pt>
                <c:pt idx="87">
                  <c:v>41030</c:v>
                </c:pt>
                <c:pt idx="88">
                  <c:v>41061</c:v>
                </c:pt>
                <c:pt idx="89">
                  <c:v>41091</c:v>
                </c:pt>
                <c:pt idx="90">
                  <c:v>41122</c:v>
                </c:pt>
                <c:pt idx="91">
                  <c:v>41153</c:v>
                </c:pt>
                <c:pt idx="92">
                  <c:v>41183</c:v>
                </c:pt>
                <c:pt idx="93">
                  <c:v>41214</c:v>
                </c:pt>
                <c:pt idx="94">
                  <c:v>41244</c:v>
                </c:pt>
                <c:pt idx="95">
                  <c:v>41275</c:v>
                </c:pt>
                <c:pt idx="96">
                  <c:v>41306</c:v>
                </c:pt>
                <c:pt idx="97">
                  <c:v>41334</c:v>
                </c:pt>
                <c:pt idx="98">
                  <c:v>41365</c:v>
                </c:pt>
                <c:pt idx="99">
                  <c:v>41395</c:v>
                </c:pt>
                <c:pt idx="100">
                  <c:v>41426</c:v>
                </c:pt>
                <c:pt idx="101">
                  <c:v>41456</c:v>
                </c:pt>
                <c:pt idx="102">
                  <c:v>41487</c:v>
                </c:pt>
                <c:pt idx="103">
                  <c:v>41518</c:v>
                </c:pt>
                <c:pt idx="104">
                  <c:v>41548</c:v>
                </c:pt>
                <c:pt idx="105">
                  <c:v>41579</c:v>
                </c:pt>
                <c:pt idx="106">
                  <c:v>41609</c:v>
                </c:pt>
                <c:pt idx="107">
                  <c:v>41640</c:v>
                </c:pt>
                <c:pt idx="108">
                  <c:v>41671</c:v>
                </c:pt>
                <c:pt idx="109">
                  <c:v>41699</c:v>
                </c:pt>
                <c:pt idx="110">
                  <c:v>41730</c:v>
                </c:pt>
                <c:pt idx="111">
                  <c:v>41760</c:v>
                </c:pt>
                <c:pt idx="112">
                  <c:v>41791</c:v>
                </c:pt>
                <c:pt idx="113">
                  <c:v>41821</c:v>
                </c:pt>
                <c:pt idx="114">
                  <c:v>41852</c:v>
                </c:pt>
                <c:pt idx="115">
                  <c:v>41883</c:v>
                </c:pt>
                <c:pt idx="116">
                  <c:v>41913</c:v>
                </c:pt>
                <c:pt idx="117">
                  <c:v>41944</c:v>
                </c:pt>
                <c:pt idx="118">
                  <c:v>41974</c:v>
                </c:pt>
                <c:pt idx="119">
                  <c:v>42005</c:v>
                </c:pt>
                <c:pt idx="120">
                  <c:v>42036</c:v>
                </c:pt>
                <c:pt idx="121">
                  <c:v>42064</c:v>
                </c:pt>
                <c:pt idx="122">
                  <c:v>42095</c:v>
                </c:pt>
                <c:pt idx="123">
                  <c:v>42125</c:v>
                </c:pt>
                <c:pt idx="124">
                  <c:v>42156</c:v>
                </c:pt>
                <c:pt idx="125">
                  <c:v>42186</c:v>
                </c:pt>
                <c:pt idx="126">
                  <c:v>42217</c:v>
                </c:pt>
              </c:numCache>
            </c:numRef>
          </c:cat>
          <c:val>
            <c:numRef>
              <c:f>'[Total risk over time v.2.xls]Sheet1'!$C$39:$C$165</c:f>
              <c:numCache>
                <c:formatCode>General</c:formatCode>
                <c:ptCount val="127"/>
                <c:pt idx="83" formatCode="#,##0">
                  <c:v>15.49</c:v>
                </c:pt>
                <c:pt idx="84" formatCode="#,##0">
                  <c:v>15.37</c:v>
                </c:pt>
                <c:pt idx="85" formatCode="#,##0">
                  <c:v>14.75</c:v>
                </c:pt>
                <c:pt idx="86" formatCode="#,##0">
                  <c:v>13.81</c:v>
                </c:pt>
                <c:pt idx="87" formatCode="#,##0">
                  <c:v>13.52</c:v>
                </c:pt>
                <c:pt idx="88" formatCode="#,##0">
                  <c:v>13.81</c:v>
                </c:pt>
                <c:pt idx="89" formatCode="#,##0">
                  <c:v>13.669</c:v>
                </c:pt>
                <c:pt idx="90" formatCode="#,##0">
                  <c:v>13.59</c:v>
                </c:pt>
                <c:pt idx="91" formatCode="#,##0">
                  <c:v>13.31</c:v>
                </c:pt>
                <c:pt idx="92" formatCode="#,##0">
                  <c:v>13.09</c:v>
                </c:pt>
                <c:pt idx="93" formatCode="#,##0">
                  <c:v>12.9</c:v>
                </c:pt>
                <c:pt idx="94" formatCode="#,##0">
                  <c:v>12.52</c:v>
                </c:pt>
                <c:pt idx="95" formatCode="#,##0">
                  <c:v>11.86</c:v>
                </c:pt>
                <c:pt idx="96" formatCode="#,##0">
                  <c:v>11.78</c:v>
                </c:pt>
                <c:pt idx="97" formatCode="#,##0">
                  <c:v>11.55</c:v>
                </c:pt>
                <c:pt idx="98" formatCode="#,##0">
                  <c:v>11.28</c:v>
                </c:pt>
                <c:pt idx="99" formatCode="#,##0">
                  <c:v>11.03</c:v>
                </c:pt>
                <c:pt idx="100" formatCode="#,##0">
                  <c:v>10.93</c:v>
                </c:pt>
                <c:pt idx="101" formatCode="#,##0">
                  <c:v>11.05</c:v>
                </c:pt>
                <c:pt idx="102" formatCode="#,##0">
                  <c:v>11</c:v>
                </c:pt>
                <c:pt idx="103" formatCode="#,##0.00">
                  <c:v>11.109893941456459</c:v>
                </c:pt>
                <c:pt idx="104" formatCode="#,##0.00">
                  <c:v>10.918852484296758</c:v>
                </c:pt>
                <c:pt idx="105" formatCode="#,##0.00">
                  <c:v>10.745082466233773</c:v>
                </c:pt>
                <c:pt idx="106" formatCode="#,##0.00">
                  <c:v>10.488064531556024</c:v>
                </c:pt>
                <c:pt idx="107" formatCode="#,##0.00">
                  <c:v>10.276862639040885</c:v>
                </c:pt>
                <c:pt idx="108" formatCode="#,##0.00">
                  <c:v>10.228794738468952</c:v>
                </c:pt>
                <c:pt idx="109" formatCode="#,##0.00">
                  <c:v>10.049074049087443</c:v>
                </c:pt>
                <c:pt idx="110" formatCode="#,##0.00">
                  <c:v>9.5147874872382623</c:v>
                </c:pt>
                <c:pt idx="111" formatCode="#,##0.00">
                  <c:v>9.3869215565847863</c:v>
                </c:pt>
                <c:pt idx="112" formatCode="#,##0.00">
                  <c:v>9.1741470896401722</c:v>
                </c:pt>
                <c:pt idx="113" formatCode="#,##0.00">
                  <c:v>8.8245994484599848</c:v>
                </c:pt>
                <c:pt idx="114" formatCode="#,##0.00">
                  <c:v>8.6657948165958345</c:v>
                </c:pt>
                <c:pt idx="115" formatCode="#,##0.00">
                  <c:v>8.5245703610082124</c:v>
                </c:pt>
                <c:pt idx="116" formatCode="#,##0.00">
                  <c:v>8.3588796714595848</c:v>
                </c:pt>
                <c:pt idx="117" formatCode="#,##0.00">
                  <c:v>8.6471802726370228</c:v>
                </c:pt>
                <c:pt idx="118" formatCode="#,##0.00">
                  <c:v>8.3746095738975388</c:v>
                </c:pt>
                <c:pt idx="119" formatCode="#,##0.00">
                  <c:v>8.0137073638404495</c:v>
                </c:pt>
                <c:pt idx="120" formatCode="#,##0.00">
                  <c:v>8.6420452705448163</c:v>
                </c:pt>
                <c:pt idx="121" formatCode="#,##0.00">
                  <c:v>8.2182356159757823</c:v>
                </c:pt>
                <c:pt idx="122" formatCode="#,##0.00">
                  <c:v>8.2264752551458997</c:v>
                </c:pt>
                <c:pt idx="123" formatCode="#,##0.00">
                  <c:v>8.1806588202693575</c:v>
                </c:pt>
                <c:pt idx="124" formatCode="#,##0.00">
                  <c:v>8.1927332570920974</c:v>
                </c:pt>
                <c:pt idx="125" formatCode="#,##0.00">
                  <c:v>8.1789580356571872</c:v>
                </c:pt>
                <c:pt idx="126" formatCode="#,##0.00">
                  <c:v>8.5913226897849633</c:v>
                </c:pt>
              </c:numCache>
            </c:numRef>
          </c:val>
          <c:smooth val="0"/>
        </c:ser>
        <c:ser>
          <c:idx val="2"/>
          <c:order val="3"/>
          <c:tx>
            <c:strRef>
              <c:f>'[Total risk over time v.2.xls]Sheet1'!$D$2</c:f>
              <c:strCache>
                <c:ptCount val="1"/>
                <c:pt idx="0">
                  <c:v>Barclays Agg - Long model</c:v>
                </c:pt>
              </c:strCache>
            </c:strRef>
          </c:tx>
          <c:spPr>
            <a:ln>
              <a:solidFill>
                <a:srgbClr val="0070C0"/>
              </a:solidFill>
            </a:ln>
          </c:spPr>
          <c:marker>
            <c:symbol val="none"/>
          </c:marker>
          <c:cat>
            <c:numRef>
              <c:f>'[Total risk over time v.2.xls]Sheet1'!$A$39:$A$165</c:f>
              <c:numCache>
                <c:formatCode>mmm\-yy</c:formatCode>
                <c:ptCount val="127"/>
                <c:pt idx="0">
                  <c:v>38384</c:v>
                </c:pt>
                <c:pt idx="1">
                  <c:v>38412</c:v>
                </c:pt>
                <c:pt idx="2">
                  <c:v>38443</c:v>
                </c:pt>
                <c:pt idx="3">
                  <c:v>38473</c:v>
                </c:pt>
                <c:pt idx="4">
                  <c:v>38504</c:v>
                </c:pt>
                <c:pt idx="5">
                  <c:v>38534</c:v>
                </c:pt>
                <c:pt idx="6">
                  <c:v>38565</c:v>
                </c:pt>
                <c:pt idx="7">
                  <c:v>38596</c:v>
                </c:pt>
                <c:pt idx="8">
                  <c:v>38626</c:v>
                </c:pt>
                <c:pt idx="9">
                  <c:v>38657</c:v>
                </c:pt>
                <c:pt idx="10">
                  <c:v>38687</c:v>
                </c:pt>
                <c:pt idx="11">
                  <c:v>38718</c:v>
                </c:pt>
                <c:pt idx="12">
                  <c:v>38749</c:v>
                </c:pt>
                <c:pt idx="13">
                  <c:v>38777</c:v>
                </c:pt>
                <c:pt idx="14">
                  <c:v>38808</c:v>
                </c:pt>
                <c:pt idx="15">
                  <c:v>38838</c:v>
                </c:pt>
                <c:pt idx="16">
                  <c:v>38869</c:v>
                </c:pt>
                <c:pt idx="17">
                  <c:v>38899</c:v>
                </c:pt>
                <c:pt idx="18">
                  <c:v>38930</c:v>
                </c:pt>
                <c:pt idx="19">
                  <c:v>38961</c:v>
                </c:pt>
                <c:pt idx="20">
                  <c:v>38991</c:v>
                </c:pt>
                <c:pt idx="21">
                  <c:v>39022</c:v>
                </c:pt>
                <c:pt idx="22">
                  <c:v>39052</c:v>
                </c:pt>
                <c:pt idx="23">
                  <c:v>39083</c:v>
                </c:pt>
                <c:pt idx="24">
                  <c:v>39114</c:v>
                </c:pt>
                <c:pt idx="25">
                  <c:v>39142</c:v>
                </c:pt>
                <c:pt idx="26">
                  <c:v>39173</c:v>
                </c:pt>
                <c:pt idx="27">
                  <c:v>39203</c:v>
                </c:pt>
                <c:pt idx="28">
                  <c:v>39234</c:v>
                </c:pt>
                <c:pt idx="29">
                  <c:v>39264</c:v>
                </c:pt>
                <c:pt idx="30">
                  <c:v>39295</c:v>
                </c:pt>
                <c:pt idx="31">
                  <c:v>39326</c:v>
                </c:pt>
                <c:pt idx="32">
                  <c:v>39356</c:v>
                </c:pt>
                <c:pt idx="33">
                  <c:v>39387</c:v>
                </c:pt>
                <c:pt idx="34">
                  <c:v>39417</c:v>
                </c:pt>
                <c:pt idx="35">
                  <c:v>39448</c:v>
                </c:pt>
                <c:pt idx="36">
                  <c:v>39479</c:v>
                </c:pt>
                <c:pt idx="37">
                  <c:v>39508</c:v>
                </c:pt>
                <c:pt idx="38">
                  <c:v>39539</c:v>
                </c:pt>
                <c:pt idx="39">
                  <c:v>39569</c:v>
                </c:pt>
                <c:pt idx="40">
                  <c:v>39600</c:v>
                </c:pt>
                <c:pt idx="41">
                  <c:v>39630</c:v>
                </c:pt>
                <c:pt idx="42">
                  <c:v>39661</c:v>
                </c:pt>
                <c:pt idx="43">
                  <c:v>39692</c:v>
                </c:pt>
                <c:pt idx="44">
                  <c:v>39722</c:v>
                </c:pt>
                <c:pt idx="45">
                  <c:v>39753</c:v>
                </c:pt>
                <c:pt idx="46">
                  <c:v>39783</c:v>
                </c:pt>
                <c:pt idx="47">
                  <c:v>39814</c:v>
                </c:pt>
                <c:pt idx="48">
                  <c:v>39845</c:v>
                </c:pt>
                <c:pt idx="49">
                  <c:v>39873</c:v>
                </c:pt>
                <c:pt idx="50">
                  <c:v>39904</c:v>
                </c:pt>
                <c:pt idx="51">
                  <c:v>39934</c:v>
                </c:pt>
                <c:pt idx="52">
                  <c:v>39965</c:v>
                </c:pt>
                <c:pt idx="53">
                  <c:v>39995</c:v>
                </c:pt>
                <c:pt idx="54">
                  <c:v>40026</c:v>
                </c:pt>
                <c:pt idx="55">
                  <c:v>40057</c:v>
                </c:pt>
                <c:pt idx="56">
                  <c:v>40087</c:v>
                </c:pt>
                <c:pt idx="57">
                  <c:v>40118</c:v>
                </c:pt>
                <c:pt idx="58">
                  <c:v>40148</c:v>
                </c:pt>
                <c:pt idx="59">
                  <c:v>40179</c:v>
                </c:pt>
                <c:pt idx="60">
                  <c:v>40210</c:v>
                </c:pt>
                <c:pt idx="61">
                  <c:v>40238</c:v>
                </c:pt>
                <c:pt idx="62">
                  <c:v>40269</c:v>
                </c:pt>
                <c:pt idx="63">
                  <c:v>40299</c:v>
                </c:pt>
                <c:pt idx="64">
                  <c:v>40330</c:v>
                </c:pt>
                <c:pt idx="65">
                  <c:v>40360</c:v>
                </c:pt>
                <c:pt idx="66">
                  <c:v>40391</c:v>
                </c:pt>
                <c:pt idx="67">
                  <c:v>40422</c:v>
                </c:pt>
                <c:pt idx="68">
                  <c:v>40452</c:v>
                </c:pt>
                <c:pt idx="69">
                  <c:v>40483</c:v>
                </c:pt>
                <c:pt idx="70">
                  <c:v>40513</c:v>
                </c:pt>
                <c:pt idx="71">
                  <c:v>40544</c:v>
                </c:pt>
                <c:pt idx="72">
                  <c:v>40575</c:v>
                </c:pt>
                <c:pt idx="73">
                  <c:v>40603</c:v>
                </c:pt>
                <c:pt idx="74">
                  <c:v>40634</c:v>
                </c:pt>
                <c:pt idx="75">
                  <c:v>40664</c:v>
                </c:pt>
                <c:pt idx="76">
                  <c:v>40695</c:v>
                </c:pt>
                <c:pt idx="77">
                  <c:v>40725</c:v>
                </c:pt>
                <c:pt idx="78">
                  <c:v>40756</c:v>
                </c:pt>
                <c:pt idx="79">
                  <c:v>40787</c:v>
                </c:pt>
                <c:pt idx="80">
                  <c:v>40817</c:v>
                </c:pt>
                <c:pt idx="81">
                  <c:v>40848</c:v>
                </c:pt>
                <c:pt idx="82">
                  <c:v>40878</c:v>
                </c:pt>
                <c:pt idx="83">
                  <c:v>40909</c:v>
                </c:pt>
                <c:pt idx="84">
                  <c:v>40940</c:v>
                </c:pt>
                <c:pt idx="85">
                  <c:v>40969</c:v>
                </c:pt>
                <c:pt idx="86">
                  <c:v>41000</c:v>
                </c:pt>
                <c:pt idx="87">
                  <c:v>41030</c:v>
                </c:pt>
                <c:pt idx="88">
                  <c:v>41061</c:v>
                </c:pt>
                <c:pt idx="89">
                  <c:v>41091</c:v>
                </c:pt>
                <c:pt idx="90">
                  <c:v>41122</c:v>
                </c:pt>
                <c:pt idx="91">
                  <c:v>41153</c:v>
                </c:pt>
                <c:pt idx="92">
                  <c:v>41183</c:v>
                </c:pt>
                <c:pt idx="93">
                  <c:v>41214</c:v>
                </c:pt>
                <c:pt idx="94">
                  <c:v>41244</c:v>
                </c:pt>
                <c:pt idx="95">
                  <c:v>41275</c:v>
                </c:pt>
                <c:pt idx="96">
                  <c:v>41306</c:v>
                </c:pt>
                <c:pt idx="97">
                  <c:v>41334</c:v>
                </c:pt>
                <c:pt idx="98">
                  <c:v>41365</c:v>
                </c:pt>
                <c:pt idx="99">
                  <c:v>41395</c:v>
                </c:pt>
                <c:pt idx="100">
                  <c:v>41426</c:v>
                </c:pt>
                <c:pt idx="101">
                  <c:v>41456</c:v>
                </c:pt>
                <c:pt idx="102">
                  <c:v>41487</c:v>
                </c:pt>
                <c:pt idx="103">
                  <c:v>41518</c:v>
                </c:pt>
                <c:pt idx="104">
                  <c:v>41548</c:v>
                </c:pt>
                <c:pt idx="105">
                  <c:v>41579</c:v>
                </c:pt>
                <c:pt idx="106">
                  <c:v>41609</c:v>
                </c:pt>
                <c:pt idx="107">
                  <c:v>41640</c:v>
                </c:pt>
                <c:pt idx="108">
                  <c:v>41671</c:v>
                </c:pt>
                <c:pt idx="109">
                  <c:v>41699</c:v>
                </c:pt>
                <c:pt idx="110">
                  <c:v>41730</c:v>
                </c:pt>
                <c:pt idx="111">
                  <c:v>41760</c:v>
                </c:pt>
                <c:pt idx="112">
                  <c:v>41791</c:v>
                </c:pt>
                <c:pt idx="113">
                  <c:v>41821</c:v>
                </c:pt>
                <c:pt idx="114">
                  <c:v>41852</c:v>
                </c:pt>
                <c:pt idx="115">
                  <c:v>41883</c:v>
                </c:pt>
                <c:pt idx="116">
                  <c:v>41913</c:v>
                </c:pt>
                <c:pt idx="117">
                  <c:v>41944</c:v>
                </c:pt>
                <c:pt idx="118">
                  <c:v>41974</c:v>
                </c:pt>
                <c:pt idx="119">
                  <c:v>42005</c:v>
                </c:pt>
                <c:pt idx="120">
                  <c:v>42036</c:v>
                </c:pt>
                <c:pt idx="121">
                  <c:v>42064</c:v>
                </c:pt>
                <c:pt idx="122">
                  <c:v>42095</c:v>
                </c:pt>
                <c:pt idx="123">
                  <c:v>42125</c:v>
                </c:pt>
                <c:pt idx="124">
                  <c:v>42156</c:v>
                </c:pt>
                <c:pt idx="125">
                  <c:v>42186</c:v>
                </c:pt>
                <c:pt idx="126">
                  <c:v>42217</c:v>
                </c:pt>
              </c:numCache>
            </c:numRef>
          </c:cat>
          <c:val>
            <c:numRef>
              <c:f>'[Total risk over time v.2.xls]Sheet1'!$D$39:$D$165</c:f>
              <c:numCache>
                <c:formatCode>#,##0</c:formatCode>
                <c:ptCount val="127"/>
                <c:pt idx="0">
                  <c:v>3.9354999584726174</c:v>
                </c:pt>
                <c:pt idx="1">
                  <c:v>4.1259757933129331</c:v>
                </c:pt>
                <c:pt idx="2">
                  <c:v>3.9024607970221021</c:v>
                </c:pt>
                <c:pt idx="3">
                  <c:v>3.7374925881532768</c:v>
                </c:pt>
                <c:pt idx="4">
                  <c:v>3.6365431718900956</c:v>
                </c:pt>
                <c:pt idx="5">
                  <c:v>3.7824423557894531</c:v>
                </c:pt>
                <c:pt idx="6">
                  <c:v>3.6041440050221434</c:v>
                </c:pt>
                <c:pt idx="7">
                  <c:v>3.7733992352837333</c:v>
                </c:pt>
                <c:pt idx="8">
                  <c:v>3.9528139179213402</c:v>
                </c:pt>
                <c:pt idx="9">
                  <c:v>3.9674058090450366</c:v>
                </c:pt>
                <c:pt idx="10">
                  <c:v>3.8065802382451839</c:v>
                </c:pt>
                <c:pt idx="11">
                  <c:v>3.7595694182849209</c:v>
                </c:pt>
                <c:pt idx="12">
                  <c:v>3.7164227417890761</c:v>
                </c:pt>
                <c:pt idx="13">
                  <c:v>3.8623451504579491</c:v>
                </c:pt>
                <c:pt idx="14">
                  <c:v>3.9514121245711826</c:v>
                </c:pt>
                <c:pt idx="15">
                  <c:v>3.8931525052031311</c:v>
                </c:pt>
                <c:pt idx="16">
                  <c:v>3.8388175393921489</c:v>
                </c:pt>
                <c:pt idx="17">
                  <c:v>3.7740604119361434</c:v>
                </c:pt>
                <c:pt idx="18">
                  <c:v>3.709364996627849</c:v>
                </c:pt>
                <c:pt idx="19">
                  <c:v>3.6594807442477331</c:v>
                </c:pt>
                <c:pt idx="20">
                  <c:v>3.5600200276727478</c:v>
                </c:pt>
                <c:pt idx="21">
                  <c:v>3.4550759566162754</c:v>
                </c:pt>
                <c:pt idx="22">
                  <c:v>3.4676939847465422</c:v>
                </c:pt>
                <c:pt idx="23">
                  <c:v>3.4487129540436356</c:v>
                </c:pt>
                <c:pt idx="24">
                  <c:v>3.4154732069164218</c:v>
                </c:pt>
                <c:pt idx="25">
                  <c:v>3.4240286427407067</c:v>
                </c:pt>
                <c:pt idx="26">
                  <c:v>3.3444507994614665</c:v>
                </c:pt>
                <c:pt idx="27">
                  <c:v>3.432506010364107</c:v>
                </c:pt>
                <c:pt idx="28">
                  <c:v>3.5784149822754991</c:v>
                </c:pt>
                <c:pt idx="29">
                  <c:v>3.6706096068153387</c:v>
                </c:pt>
                <c:pt idx="30">
                  <c:v>3.6021669834415069</c:v>
                </c:pt>
                <c:pt idx="31">
                  <c:v>3.7068735248547471</c:v>
                </c:pt>
                <c:pt idx="32">
                  <c:v>3.6681778495464004</c:v>
                </c:pt>
                <c:pt idx="33">
                  <c:v>3.6609573476068711</c:v>
                </c:pt>
                <c:pt idx="34">
                  <c:v>3.6999413948809519</c:v>
                </c:pt>
                <c:pt idx="35">
                  <c:v>3.9055626382393047</c:v>
                </c:pt>
                <c:pt idx="36">
                  <c:v>4.1076504256935538</c:v>
                </c:pt>
                <c:pt idx="37">
                  <c:v>3.974284249552376</c:v>
                </c:pt>
                <c:pt idx="38">
                  <c:v>3.7366370989521758</c:v>
                </c:pt>
                <c:pt idx="39">
                  <c:v>4.3377146924011178</c:v>
                </c:pt>
                <c:pt idx="40">
                  <c:v>4.5439665031800027</c:v>
                </c:pt>
                <c:pt idx="41">
                  <c:v>4.508524158452861</c:v>
                </c:pt>
                <c:pt idx="42">
                  <c:v>4.4370807144154192</c:v>
                </c:pt>
                <c:pt idx="43">
                  <c:v>3.8583157298632913</c:v>
                </c:pt>
                <c:pt idx="44">
                  <c:v>4.6649804156158483</c:v>
                </c:pt>
                <c:pt idx="45">
                  <c:v>4.3805727076519085</c:v>
                </c:pt>
                <c:pt idx="46">
                  <c:v>3.9124445395225464</c:v>
                </c:pt>
                <c:pt idx="47">
                  <c:v>5.5960251695910364</c:v>
                </c:pt>
                <c:pt idx="48">
                  <c:v>5.6408633158270662</c:v>
                </c:pt>
                <c:pt idx="49">
                  <c:v>3.6841163326917674</c:v>
                </c:pt>
                <c:pt idx="50">
                  <c:v>5.045182712124789</c:v>
                </c:pt>
                <c:pt idx="51">
                  <c:v>5.420418226579498</c:v>
                </c:pt>
                <c:pt idx="52">
                  <c:v>4.5719867607825266</c:v>
                </c:pt>
                <c:pt idx="53">
                  <c:v>4.7592457331696565</c:v>
                </c:pt>
                <c:pt idx="54">
                  <c:v>5.751101365882592</c:v>
                </c:pt>
                <c:pt idx="55">
                  <c:v>4.440310488333707</c:v>
                </c:pt>
                <c:pt idx="56">
                  <c:v>5.4832841865476718</c:v>
                </c:pt>
                <c:pt idx="57">
                  <c:v>5.1614386464402138</c:v>
                </c:pt>
                <c:pt idx="58">
                  <c:v>5.4819508870287077</c:v>
                </c:pt>
                <c:pt idx="59">
                  <c:v>5.3038683651610325</c:v>
                </c:pt>
                <c:pt idx="60">
                  <c:v>5.276891218057834</c:v>
                </c:pt>
                <c:pt idx="61">
                  <c:v>4.2758964906092505</c:v>
                </c:pt>
                <c:pt idx="62">
                  <c:v>5.5508185733202247</c:v>
                </c:pt>
                <c:pt idx="63">
                  <c:v>4.860981737174086</c:v>
                </c:pt>
                <c:pt idx="64">
                  <c:v>4.5833961773885159</c:v>
                </c:pt>
                <c:pt idx="65">
                  <c:v>4.4897768889749941</c:v>
                </c:pt>
                <c:pt idx="66">
                  <c:v>4.2673876702185201</c:v>
                </c:pt>
                <c:pt idx="67">
                  <c:v>4.4105139291393147</c:v>
                </c:pt>
                <c:pt idx="68">
                  <c:v>4.3952128628316283</c:v>
                </c:pt>
                <c:pt idx="69">
                  <c:v>4.6469227691012227</c:v>
                </c:pt>
                <c:pt idx="70">
                  <c:v>4.9686988143768582</c:v>
                </c:pt>
                <c:pt idx="71">
                  <c:v>4.8506926255853724</c:v>
                </c:pt>
                <c:pt idx="72">
                  <c:v>4.9597312200911379</c:v>
                </c:pt>
                <c:pt idx="73">
                  <c:v>4.9424519525380566</c:v>
                </c:pt>
                <c:pt idx="74">
                  <c:v>4.8212341357929933</c:v>
                </c:pt>
                <c:pt idx="75">
                  <c:v>4.7075913903358098</c:v>
                </c:pt>
                <c:pt idx="76">
                  <c:v>4.7009349169569745</c:v>
                </c:pt>
                <c:pt idx="77">
                  <c:v>4.4886645888892973</c:v>
                </c:pt>
                <c:pt idx="78">
                  <c:v>4.3738945132385902</c:v>
                </c:pt>
                <c:pt idx="79">
                  <c:v>4.2931247622514013</c:v>
                </c:pt>
                <c:pt idx="80">
                  <c:v>4.4306835900392816</c:v>
                </c:pt>
                <c:pt idx="81">
                  <c:v>4.3741197320467116</c:v>
                </c:pt>
                <c:pt idx="82">
                  <c:v>4.3588238161413475</c:v>
                </c:pt>
                <c:pt idx="83">
                  <c:v>4.2926085695697296</c:v>
                </c:pt>
                <c:pt idx="84">
                  <c:v>4.2176438560533427</c:v>
                </c:pt>
                <c:pt idx="85">
                  <c:v>4.3202462221350206</c:v>
                </c:pt>
                <c:pt idx="86">
                  <c:v>4.1650730543087233</c:v>
                </c:pt>
                <c:pt idx="87">
                  <c:v>3.9639896981669271</c:v>
                </c:pt>
                <c:pt idx="88">
                  <c:v>3.9624458717658637</c:v>
                </c:pt>
                <c:pt idx="89">
                  <c:v>3.8728591475433736</c:v>
                </c:pt>
                <c:pt idx="90">
                  <c:v>3.7073018793609878</c:v>
                </c:pt>
                <c:pt idx="91">
                  <c:v>3.7314226579804162</c:v>
                </c:pt>
                <c:pt idx="92">
                  <c:v>3.7547635405211492</c:v>
                </c:pt>
                <c:pt idx="93">
                  <c:v>3.6844089990323905</c:v>
                </c:pt>
                <c:pt idx="94">
                  <c:v>3.6642872745143378</c:v>
                </c:pt>
                <c:pt idx="95">
                  <c:v>3.4423854972619958</c:v>
                </c:pt>
                <c:pt idx="96">
                  <c:v>3.4104521586334804</c:v>
                </c:pt>
                <c:pt idx="97">
                  <c:v>3.3414652522901762</c:v>
                </c:pt>
                <c:pt idx="98">
                  <c:v>3.3205974990283313</c:v>
                </c:pt>
                <c:pt idx="99">
                  <c:v>3.6210960312805303</c:v>
                </c:pt>
                <c:pt idx="100">
                  <c:v>3.8893437408577425</c:v>
                </c:pt>
                <c:pt idx="101">
                  <c:v>4.0348012521618548</c:v>
                </c:pt>
                <c:pt idx="102">
                  <c:v>4.0274602007720945</c:v>
                </c:pt>
                <c:pt idx="103" formatCode="#,##0.00">
                  <c:v>3.9953446255709522</c:v>
                </c:pt>
                <c:pt idx="104" formatCode="#,##0.00">
                  <c:v>4.3971731439032471</c:v>
                </c:pt>
                <c:pt idx="105" formatCode="#,##0.00">
                  <c:v>4.3000281873972774</c:v>
                </c:pt>
                <c:pt idx="106" formatCode="#,##0.00">
                  <c:v>4.290274062088991</c:v>
                </c:pt>
                <c:pt idx="107" formatCode="#,##0.00">
                  <c:v>4.2419238230861636</c:v>
                </c:pt>
                <c:pt idx="108" formatCode="#,##0.00">
                  <c:v>4.1370417347228772</c:v>
                </c:pt>
                <c:pt idx="109" formatCode="#,##0.00">
                  <c:v>4.0878244710318272</c:v>
                </c:pt>
                <c:pt idx="110" formatCode="#,##0.00">
                  <c:v>4.022885893053437</c:v>
                </c:pt>
                <c:pt idx="111" formatCode="#,##0.00">
                  <c:v>3.8882128335839221</c:v>
                </c:pt>
                <c:pt idx="112" formatCode="#,##0.00">
                  <c:v>3.8593915239039336</c:v>
                </c:pt>
                <c:pt idx="113" formatCode="#,##0.00">
                  <c:v>3.8305025358091487</c:v>
                </c:pt>
                <c:pt idx="114" formatCode="#,##0.00">
                  <c:v>3.8728613966006082</c:v>
                </c:pt>
                <c:pt idx="115" formatCode="#,##0.00">
                  <c:v>3.7958235931997359</c:v>
                </c:pt>
                <c:pt idx="116" formatCode="#,##0.00">
                  <c:v>3.7701306614631749</c:v>
                </c:pt>
                <c:pt idx="117" formatCode="#,##0.00">
                  <c:v>3.8165170443103857</c:v>
                </c:pt>
                <c:pt idx="118" formatCode="#,##0.00">
                  <c:v>3.6923260051072488</c:v>
                </c:pt>
                <c:pt idx="119" formatCode="#,##0.00">
                  <c:v>3.4156953452474053</c:v>
                </c:pt>
                <c:pt idx="120" formatCode="#,##0.00">
                  <c:v>3.7159023183377551</c:v>
                </c:pt>
                <c:pt idx="121" formatCode="#,##0.00">
                  <c:v>3.8076580112020872</c:v>
                </c:pt>
                <c:pt idx="122" formatCode="#,##0.00">
                  <c:v>3.8718764860134578</c:v>
                </c:pt>
                <c:pt idx="123" formatCode="#,##0.00">
                  <c:v>3.852299550922373</c:v>
                </c:pt>
                <c:pt idx="124" formatCode="#,##0.00">
                  <c:v>4.0370108957906874</c:v>
                </c:pt>
                <c:pt idx="125" formatCode="#,##0.00">
                  <c:v>4.1501784148087273</c:v>
                </c:pt>
                <c:pt idx="126" formatCode="#,##0.00">
                  <c:v>3.9868207416726986</c:v>
                </c:pt>
              </c:numCache>
            </c:numRef>
          </c:val>
          <c:smooth val="0"/>
        </c:ser>
        <c:ser>
          <c:idx val="4"/>
          <c:order val="4"/>
          <c:tx>
            <c:strRef>
              <c:f>'[Total risk over time v.2.xls]Sheet1'!$I$2</c:f>
              <c:strCache>
                <c:ptCount val="1"/>
                <c:pt idx="0">
                  <c:v>Barclays Agg - Short Model</c:v>
                </c:pt>
              </c:strCache>
            </c:strRef>
          </c:tx>
          <c:spPr>
            <a:ln>
              <a:solidFill>
                <a:srgbClr val="92D050"/>
              </a:solidFill>
            </a:ln>
          </c:spPr>
          <c:marker>
            <c:symbol val="none"/>
          </c:marker>
          <c:cat>
            <c:numRef>
              <c:f>'[Total risk over time v.2.xls]Sheet1'!$A$39:$A$165</c:f>
              <c:numCache>
                <c:formatCode>mmm\-yy</c:formatCode>
                <c:ptCount val="127"/>
                <c:pt idx="0">
                  <c:v>38384</c:v>
                </c:pt>
                <c:pt idx="1">
                  <c:v>38412</c:v>
                </c:pt>
                <c:pt idx="2">
                  <c:v>38443</c:v>
                </c:pt>
                <c:pt idx="3">
                  <c:v>38473</c:v>
                </c:pt>
                <c:pt idx="4">
                  <c:v>38504</c:v>
                </c:pt>
                <c:pt idx="5">
                  <c:v>38534</c:v>
                </c:pt>
                <c:pt idx="6">
                  <c:v>38565</c:v>
                </c:pt>
                <c:pt idx="7">
                  <c:v>38596</c:v>
                </c:pt>
                <c:pt idx="8">
                  <c:v>38626</c:v>
                </c:pt>
                <c:pt idx="9">
                  <c:v>38657</c:v>
                </c:pt>
                <c:pt idx="10">
                  <c:v>38687</c:v>
                </c:pt>
                <c:pt idx="11">
                  <c:v>38718</c:v>
                </c:pt>
                <c:pt idx="12">
                  <c:v>38749</c:v>
                </c:pt>
                <c:pt idx="13">
                  <c:v>38777</c:v>
                </c:pt>
                <c:pt idx="14">
                  <c:v>38808</c:v>
                </c:pt>
                <c:pt idx="15">
                  <c:v>38838</c:v>
                </c:pt>
                <c:pt idx="16">
                  <c:v>38869</c:v>
                </c:pt>
                <c:pt idx="17">
                  <c:v>38899</c:v>
                </c:pt>
                <c:pt idx="18">
                  <c:v>38930</c:v>
                </c:pt>
                <c:pt idx="19">
                  <c:v>38961</c:v>
                </c:pt>
                <c:pt idx="20">
                  <c:v>38991</c:v>
                </c:pt>
                <c:pt idx="21">
                  <c:v>39022</c:v>
                </c:pt>
                <c:pt idx="22">
                  <c:v>39052</c:v>
                </c:pt>
                <c:pt idx="23">
                  <c:v>39083</c:v>
                </c:pt>
                <c:pt idx="24">
                  <c:v>39114</c:v>
                </c:pt>
                <c:pt idx="25">
                  <c:v>39142</c:v>
                </c:pt>
                <c:pt idx="26">
                  <c:v>39173</c:v>
                </c:pt>
                <c:pt idx="27">
                  <c:v>39203</c:v>
                </c:pt>
                <c:pt idx="28">
                  <c:v>39234</c:v>
                </c:pt>
                <c:pt idx="29">
                  <c:v>39264</c:v>
                </c:pt>
                <c:pt idx="30">
                  <c:v>39295</c:v>
                </c:pt>
                <c:pt idx="31">
                  <c:v>39326</c:v>
                </c:pt>
                <c:pt idx="32">
                  <c:v>39356</c:v>
                </c:pt>
                <c:pt idx="33">
                  <c:v>39387</c:v>
                </c:pt>
                <c:pt idx="34">
                  <c:v>39417</c:v>
                </c:pt>
                <c:pt idx="35">
                  <c:v>39448</c:v>
                </c:pt>
                <c:pt idx="36">
                  <c:v>39479</c:v>
                </c:pt>
                <c:pt idx="37">
                  <c:v>39508</c:v>
                </c:pt>
                <c:pt idx="38">
                  <c:v>39539</c:v>
                </c:pt>
                <c:pt idx="39">
                  <c:v>39569</c:v>
                </c:pt>
                <c:pt idx="40">
                  <c:v>39600</c:v>
                </c:pt>
                <c:pt idx="41">
                  <c:v>39630</c:v>
                </c:pt>
                <c:pt idx="42">
                  <c:v>39661</c:v>
                </c:pt>
                <c:pt idx="43">
                  <c:v>39692</c:v>
                </c:pt>
                <c:pt idx="44">
                  <c:v>39722</c:v>
                </c:pt>
                <c:pt idx="45">
                  <c:v>39753</c:v>
                </c:pt>
                <c:pt idx="46">
                  <c:v>39783</c:v>
                </c:pt>
                <c:pt idx="47">
                  <c:v>39814</c:v>
                </c:pt>
                <c:pt idx="48">
                  <c:v>39845</c:v>
                </c:pt>
                <c:pt idx="49">
                  <c:v>39873</c:v>
                </c:pt>
                <c:pt idx="50">
                  <c:v>39904</c:v>
                </c:pt>
                <c:pt idx="51">
                  <c:v>39934</c:v>
                </c:pt>
                <c:pt idx="52">
                  <c:v>39965</c:v>
                </c:pt>
                <c:pt idx="53">
                  <c:v>39995</c:v>
                </c:pt>
                <c:pt idx="54">
                  <c:v>40026</c:v>
                </c:pt>
                <c:pt idx="55">
                  <c:v>40057</c:v>
                </c:pt>
                <c:pt idx="56">
                  <c:v>40087</c:v>
                </c:pt>
                <c:pt idx="57">
                  <c:v>40118</c:v>
                </c:pt>
                <c:pt idx="58">
                  <c:v>40148</c:v>
                </c:pt>
                <c:pt idx="59">
                  <c:v>40179</c:v>
                </c:pt>
                <c:pt idx="60">
                  <c:v>40210</c:v>
                </c:pt>
                <c:pt idx="61">
                  <c:v>40238</c:v>
                </c:pt>
                <c:pt idx="62">
                  <c:v>40269</c:v>
                </c:pt>
                <c:pt idx="63">
                  <c:v>40299</c:v>
                </c:pt>
                <c:pt idx="64">
                  <c:v>40330</c:v>
                </c:pt>
                <c:pt idx="65">
                  <c:v>40360</c:v>
                </c:pt>
                <c:pt idx="66">
                  <c:v>40391</c:v>
                </c:pt>
                <c:pt idx="67">
                  <c:v>40422</c:v>
                </c:pt>
                <c:pt idx="68">
                  <c:v>40452</c:v>
                </c:pt>
                <c:pt idx="69">
                  <c:v>40483</c:v>
                </c:pt>
                <c:pt idx="70">
                  <c:v>40513</c:v>
                </c:pt>
                <c:pt idx="71">
                  <c:v>40544</c:v>
                </c:pt>
                <c:pt idx="72">
                  <c:v>40575</c:v>
                </c:pt>
                <c:pt idx="73">
                  <c:v>40603</c:v>
                </c:pt>
                <c:pt idx="74">
                  <c:v>40634</c:v>
                </c:pt>
                <c:pt idx="75">
                  <c:v>40664</c:v>
                </c:pt>
                <c:pt idx="76">
                  <c:v>40695</c:v>
                </c:pt>
                <c:pt idx="77">
                  <c:v>40725</c:v>
                </c:pt>
                <c:pt idx="78">
                  <c:v>40756</c:v>
                </c:pt>
                <c:pt idx="79">
                  <c:v>40787</c:v>
                </c:pt>
                <c:pt idx="80">
                  <c:v>40817</c:v>
                </c:pt>
                <c:pt idx="81">
                  <c:v>40848</c:v>
                </c:pt>
                <c:pt idx="82">
                  <c:v>40878</c:v>
                </c:pt>
                <c:pt idx="83">
                  <c:v>40909</c:v>
                </c:pt>
                <c:pt idx="84">
                  <c:v>40940</c:v>
                </c:pt>
                <c:pt idx="85">
                  <c:v>40969</c:v>
                </c:pt>
                <c:pt idx="86">
                  <c:v>41000</c:v>
                </c:pt>
                <c:pt idx="87">
                  <c:v>41030</c:v>
                </c:pt>
                <c:pt idx="88">
                  <c:v>41061</c:v>
                </c:pt>
                <c:pt idx="89">
                  <c:v>41091</c:v>
                </c:pt>
                <c:pt idx="90">
                  <c:v>41122</c:v>
                </c:pt>
                <c:pt idx="91">
                  <c:v>41153</c:v>
                </c:pt>
                <c:pt idx="92">
                  <c:v>41183</c:v>
                </c:pt>
                <c:pt idx="93">
                  <c:v>41214</c:v>
                </c:pt>
                <c:pt idx="94">
                  <c:v>41244</c:v>
                </c:pt>
                <c:pt idx="95">
                  <c:v>41275</c:v>
                </c:pt>
                <c:pt idx="96">
                  <c:v>41306</c:v>
                </c:pt>
                <c:pt idx="97">
                  <c:v>41334</c:v>
                </c:pt>
                <c:pt idx="98">
                  <c:v>41365</c:v>
                </c:pt>
                <c:pt idx="99">
                  <c:v>41395</c:v>
                </c:pt>
                <c:pt idx="100">
                  <c:v>41426</c:v>
                </c:pt>
                <c:pt idx="101">
                  <c:v>41456</c:v>
                </c:pt>
                <c:pt idx="102">
                  <c:v>41487</c:v>
                </c:pt>
                <c:pt idx="103">
                  <c:v>41518</c:v>
                </c:pt>
                <c:pt idx="104">
                  <c:v>41548</c:v>
                </c:pt>
                <c:pt idx="105">
                  <c:v>41579</c:v>
                </c:pt>
                <c:pt idx="106">
                  <c:v>41609</c:v>
                </c:pt>
                <c:pt idx="107">
                  <c:v>41640</c:v>
                </c:pt>
                <c:pt idx="108">
                  <c:v>41671</c:v>
                </c:pt>
                <c:pt idx="109">
                  <c:v>41699</c:v>
                </c:pt>
                <c:pt idx="110">
                  <c:v>41730</c:v>
                </c:pt>
                <c:pt idx="111">
                  <c:v>41760</c:v>
                </c:pt>
                <c:pt idx="112">
                  <c:v>41791</c:v>
                </c:pt>
                <c:pt idx="113">
                  <c:v>41821</c:v>
                </c:pt>
                <c:pt idx="114">
                  <c:v>41852</c:v>
                </c:pt>
                <c:pt idx="115">
                  <c:v>41883</c:v>
                </c:pt>
                <c:pt idx="116">
                  <c:v>41913</c:v>
                </c:pt>
                <c:pt idx="117">
                  <c:v>41944</c:v>
                </c:pt>
                <c:pt idx="118">
                  <c:v>41974</c:v>
                </c:pt>
                <c:pt idx="119">
                  <c:v>42005</c:v>
                </c:pt>
                <c:pt idx="120">
                  <c:v>42036</c:v>
                </c:pt>
                <c:pt idx="121">
                  <c:v>42064</c:v>
                </c:pt>
                <c:pt idx="122">
                  <c:v>42095</c:v>
                </c:pt>
                <c:pt idx="123">
                  <c:v>42125</c:v>
                </c:pt>
                <c:pt idx="124">
                  <c:v>42156</c:v>
                </c:pt>
                <c:pt idx="125">
                  <c:v>42186</c:v>
                </c:pt>
                <c:pt idx="126">
                  <c:v>42217</c:v>
                </c:pt>
              </c:numCache>
            </c:numRef>
          </c:cat>
          <c:val>
            <c:numRef>
              <c:f>'[Total risk over time v.2.xls]Sheet1'!$I$39:$I$165</c:f>
              <c:numCache>
                <c:formatCode>General</c:formatCode>
                <c:ptCount val="127"/>
                <c:pt idx="47" formatCode="#,##0.00">
                  <c:v>6.9265986607298453</c:v>
                </c:pt>
                <c:pt idx="48" formatCode="#,##0.00">
                  <c:v>6.8080867215532832</c:v>
                </c:pt>
                <c:pt idx="49" formatCode="#,##0.00">
                  <c:v>4.4640615572158602</c:v>
                </c:pt>
                <c:pt idx="50" formatCode="#,##0.00">
                  <c:v>5.6565557721077937</c:v>
                </c:pt>
                <c:pt idx="51" formatCode="#,##0.00">
                  <c:v>5.8546139846375995</c:v>
                </c:pt>
                <c:pt idx="52" formatCode="#,##0.00">
                  <c:v>5.1059242078266527</c:v>
                </c:pt>
                <c:pt idx="53" formatCode="#,##0.00">
                  <c:v>5.157598893263712</c:v>
                </c:pt>
                <c:pt idx="54" formatCode="#,##0.00">
                  <c:v>5.9223921622466902</c:v>
                </c:pt>
                <c:pt idx="55" formatCode="#,##0.00">
                  <c:v>4.4895417668442841</c:v>
                </c:pt>
                <c:pt idx="56" formatCode="#,##0.00">
                  <c:v>5.2893169270325453</c:v>
                </c:pt>
                <c:pt idx="57" formatCode="#,##0.00">
                  <c:v>4.8518178215335146</c:v>
                </c:pt>
                <c:pt idx="58" formatCode="#,##0.00">
                  <c:v>5.1399931716418372</c:v>
                </c:pt>
                <c:pt idx="59" formatCode="#,##0.00">
                  <c:v>4.9070019351177478</c:v>
                </c:pt>
                <c:pt idx="60" formatCode="#,##0.00">
                  <c:v>4.7738308057393501</c:v>
                </c:pt>
                <c:pt idx="61" formatCode="#,##0.00">
                  <c:v>3.6939738682196808</c:v>
                </c:pt>
                <c:pt idx="62" formatCode="#,##0.00">
                  <c:v>4.5968584818920633</c:v>
                </c:pt>
                <c:pt idx="63" formatCode="#,##0.00">
                  <c:v>4.2263549128981506</c:v>
                </c:pt>
                <c:pt idx="64" formatCode="#,##0.00">
                  <c:v>3.8348194881737681</c:v>
                </c:pt>
                <c:pt idx="65" formatCode="#,##0.00">
                  <c:v>3.6272963970644811</c:v>
                </c:pt>
                <c:pt idx="66" formatCode="#,##0.00">
                  <c:v>3.3898971781129017</c:v>
                </c:pt>
                <c:pt idx="67" formatCode="#,##0.00">
                  <c:v>3.4798698418873792</c:v>
                </c:pt>
                <c:pt idx="68" formatCode="#,##0.00">
                  <c:v>3.4691643132929473</c:v>
                </c:pt>
                <c:pt idx="69" formatCode="#,##0.00">
                  <c:v>3.8667466030014945</c:v>
                </c:pt>
                <c:pt idx="70" formatCode="#,##0.00">
                  <c:v>4.408559489390198</c:v>
                </c:pt>
                <c:pt idx="71" formatCode="#,##0.00">
                  <c:v>4.1267546131959589</c:v>
                </c:pt>
                <c:pt idx="72" formatCode="#,##0.00">
                  <c:v>4.3702187460046424</c:v>
                </c:pt>
                <c:pt idx="73" formatCode="#,##0.00">
                  <c:v>4.2502945841341155</c:v>
                </c:pt>
                <c:pt idx="74" formatCode="#,##0.00">
                  <c:v>4.1817927102456895</c:v>
                </c:pt>
                <c:pt idx="75" formatCode="#,##0.00">
                  <c:v>4.0773755196729624</c:v>
                </c:pt>
                <c:pt idx="76" formatCode="#,##0.00">
                  <c:v>3.950710633615016</c:v>
                </c:pt>
                <c:pt idx="77" formatCode="#,##0.00">
                  <c:v>3.7321694067163866</c:v>
                </c:pt>
                <c:pt idx="78" formatCode="#,##0.00">
                  <c:v>4.0241514079644505</c:v>
                </c:pt>
                <c:pt idx="79" formatCode="#,##0.00">
                  <c:v>3.8600611710341193</c:v>
                </c:pt>
                <c:pt idx="80" formatCode="#,##0.00">
                  <c:v>4.1591626007318911</c:v>
                </c:pt>
                <c:pt idx="81" formatCode="#,##0.00">
                  <c:v>3.9877801926410621</c:v>
                </c:pt>
                <c:pt idx="82" formatCode="#,##0.00">
                  <c:v>3.850553595633373</c:v>
                </c:pt>
                <c:pt idx="83" formatCode="#,##0.00">
                  <c:v>3.719946383560186</c:v>
                </c:pt>
                <c:pt idx="84" formatCode="#,##0.00">
                  <c:v>3.546079767106936</c:v>
                </c:pt>
                <c:pt idx="85" formatCode="#,##0.00">
                  <c:v>3.7102943915043909</c:v>
                </c:pt>
                <c:pt idx="86" formatCode="#,##0.00">
                  <c:v>3.5862569217906994</c:v>
                </c:pt>
                <c:pt idx="87" formatCode="#,##0.00">
                  <c:v>3.3680969975153774</c:v>
                </c:pt>
                <c:pt idx="88" formatCode="#,##0.00">
                  <c:v>3.3994433378399851</c:v>
                </c:pt>
                <c:pt idx="89" formatCode="#,##0.00">
                  <c:v>3.2793013212584068</c:v>
                </c:pt>
                <c:pt idx="90" formatCode="#,##0.00">
                  <c:v>3.2472076489390993</c:v>
                </c:pt>
                <c:pt idx="91" formatCode="#,##0.00">
                  <c:v>3.2457042659320381</c:v>
                </c:pt>
                <c:pt idx="92" formatCode="#,##0.00">
                  <c:v>3.1555178750501778</c:v>
                </c:pt>
                <c:pt idx="93" formatCode="#,##0.00">
                  <c:v>2.9930276941177816</c:v>
                </c:pt>
                <c:pt idx="94" formatCode="#,##0.00">
                  <c:v>2.8904089397107096</c:v>
                </c:pt>
                <c:pt idx="95" formatCode="#,##0.00">
                  <c:v>2.6992127164782413</c:v>
                </c:pt>
                <c:pt idx="96" formatCode="#,##0.00">
                  <c:v>2.5676325846278569</c:v>
                </c:pt>
                <c:pt idx="97" formatCode="#,##0.00">
                  <c:v>2.4787029482817116</c:v>
                </c:pt>
                <c:pt idx="98" formatCode="#,##0.00">
                  <c:v>2.5694200861504153</c:v>
                </c:pt>
                <c:pt idx="99" formatCode="#,##0.00">
                  <c:v>3.1808886677887478</c:v>
                </c:pt>
                <c:pt idx="100" formatCode="#,##0.00">
                  <c:v>3.5934423618005509</c:v>
                </c:pt>
                <c:pt idx="101" formatCode="#,##0.00">
                  <c:v>3.9252028698571948</c:v>
                </c:pt>
                <c:pt idx="102" formatCode="#,##0.00">
                  <c:v>3.7868551589836463</c:v>
                </c:pt>
                <c:pt idx="103" formatCode="#,##0.00">
                  <c:v>4.020875442899607</c:v>
                </c:pt>
                <c:pt idx="104" formatCode="#,##0.00">
                  <c:v>4.3500814120560536</c:v>
                </c:pt>
                <c:pt idx="105" formatCode="#,##0.00">
                  <c:v>4.0090070840142982</c:v>
                </c:pt>
                <c:pt idx="106" formatCode="#,##0.00">
                  <c:v>3.8826965008541063</c:v>
                </c:pt>
                <c:pt idx="107" formatCode="#,##0.00">
                  <c:v>3.9316514120640185</c:v>
                </c:pt>
                <c:pt idx="108" formatCode="#,##0.00">
                  <c:v>3.6883722010170814</c:v>
                </c:pt>
                <c:pt idx="109" formatCode="#,##0.00">
                  <c:v>3.5136818496380164</c:v>
                </c:pt>
                <c:pt idx="110" formatCode="#,##0.00">
                  <c:v>3.381139332606887</c:v>
                </c:pt>
                <c:pt idx="111" formatCode="#,##0.00">
                  <c:v>3.1994553545159308</c:v>
                </c:pt>
                <c:pt idx="112" formatCode="#,##0.00">
                  <c:v>3.1627294212487382</c:v>
                </c:pt>
                <c:pt idx="113" formatCode="#,##0.00">
                  <c:v>3.0377687246242577</c:v>
                </c:pt>
                <c:pt idx="114" formatCode="#,##0.00">
                  <c:v>2.879668411387641</c:v>
                </c:pt>
                <c:pt idx="115" formatCode="#,##0.00">
                  <c:v>3.0565874126619219</c:v>
                </c:pt>
                <c:pt idx="116" formatCode="#,##0.00">
                  <c:v>3.4142280834145349</c:v>
                </c:pt>
                <c:pt idx="117" formatCode="#,##0.00">
                  <c:v>3.2395012880764047</c:v>
                </c:pt>
                <c:pt idx="118" formatCode="#,##0.00">
                  <c:v>3.077906269223901</c:v>
                </c:pt>
                <c:pt idx="119" formatCode="#,##0.00">
                  <c:v>3.4091696892902816</c:v>
                </c:pt>
                <c:pt idx="120" formatCode="#,##0.00">
                  <c:v>4.0709042329156375</c:v>
                </c:pt>
                <c:pt idx="121" formatCode="#,##0.00">
                  <c:v>4.0215963943951678</c:v>
                </c:pt>
                <c:pt idx="122" formatCode="#,##0.00">
                  <c:v>3.9312273430167042</c:v>
                </c:pt>
                <c:pt idx="123" formatCode="#,##0.00">
                  <c:v>4.131641776144706</c:v>
                </c:pt>
                <c:pt idx="124" formatCode="#,##0.00">
                  <c:v>4.2890348146519299</c:v>
                </c:pt>
                <c:pt idx="125" formatCode="#,##0.00">
                  <c:v>4.2144717311011348</c:v>
                </c:pt>
                <c:pt idx="126" formatCode="#,##0.00">
                  <c:v>3.9737773062539716</c:v>
                </c:pt>
              </c:numCache>
            </c:numRef>
          </c:val>
          <c:smooth val="0"/>
        </c:ser>
        <c:dLbls>
          <c:showLegendKey val="0"/>
          <c:showVal val="0"/>
          <c:showCatName val="0"/>
          <c:showSerName val="0"/>
          <c:showPercent val="0"/>
          <c:showBubbleSize val="0"/>
        </c:dLbls>
        <c:smooth val="0"/>
        <c:axId val="278711552"/>
        <c:axId val="280087808"/>
      </c:lineChart>
      <c:dateAx>
        <c:axId val="278711552"/>
        <c:scaling>
          <c:orientation val="minMax"/>
        </c:scaling>
        <c:delete val="0"/>
        <c:axPos val="b"/>
        <c:numFmt formatCode="mmm\-yy" sourceLinked="0"/>
        <c:majorTickMark val="out"/>
        <c:minorTickMark val="none"/>
        <c:tickLblPos val="nextTo"/>
        <c:crossAx val="280087808"/>
        <c:crosses val="autoZero"/>
        <c:auto val="1"/>
        <c:lblOffset val="100"/>
        <c:baseTimeUnit val="months"/>
      </c:dateAx>
      <c:valAx>
        <c:axId val="280087808"/>
        <c:scaling>
          <c:orientation val="minMax"/>
          <c:max val="40"/>
        </c:scaling>
        <c:delete val="0"/>
        <c:axPos val="l"/>
        <c:majorGridlines/>
        <c:numFmt formatCode="#,##0" sourceLinked="1"/>
        <c:majorTickMark val="out"/>
        <c:minorTickMark val="none"/>
        <c:tickLblPos val="nextTo"/>
        <c:crossAx val="278711552"/>
        <c:crosses val="autoZero"/>
        <c:crossBetween val="between"/>
        <c:majorUnit val="5"/>
      </c:valAx>
    </c:plotArea>
    <c:legend>
      <c:legendPos val="r"/>
      <c:layout>
        <c:manualLayout>
          <c:xMode val="edge"/>
          <c:yMode val="edge"/>
          <c:x val="9.797180270498973E-2"/>
          <c:y val="6.9665576585706865E-2"/>
          <c:w val="0.20586813533554205"/>
          <c:h val="0.28324216609186498"/>
        </c:manualLayout>
      </c:layout>
      <c:overlay val="0"/>
      <c:spPr>
        <a:solidFill>
          <a:schemeClr val="bg1"/>
        </a:solidFill>
        <a:ln>
          <a:solidFill>
            <a:sysClr val="windowText" lastClr="000000"/>
          </a:solidFill>
        </a:ln>
      </c:spPr>
    </c:legend>
    <c:plotVisOnly val="1"/>
    <c:dispBlanksAs val="gap"/>
    <c:showDLblsOverMax val="0"/>
  </c:chart>
  <c:txPr>
    <a:bodyPr/>
    <a:lstStyle/>
    <a:p>
      <a:pPr>
        <a:defRPr>
          <a:latin typeface="Calibri" panose="020F0502020204030204"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33797" cy="463550"/>
          </a:xfrm>
          <a:prstGeom prst="rect">
            <a:avLst/>
          </a:prstGeom>
          <a:noFill/>
          <a:ln w="9525">
            <a:noFill/>
            <a:miter lim="800000"/>
            <a:headEnd/>
            <a:tailEnd/>
          </a:ln>
          <a:effectLst/>
        </p:spPr>
        <p:txBody>
          <a:bodyPr vert="horz" wrap="square" lIns="88783" tIns="44391" rIns="88783" bIns="44391" numCol="1" anchor="t" anchorCtr="0" compatLnSpc="1">
            <a:prstTxWarp prst="textNoShape">
              <a:avLst/>
            </a:prstTxWarp>
          </a:bodyPr>
          <a:lstStyle>
            <a:lvl1pPr algn="l" defTabSz="887413">
              <a:defRPr sz="1300">
                <a:latin typeface="Arial" charset="0"/>
                <a:cs typeface="+mn-cs"/>
              </a:defRPr>
            </a:lvl1pPr>
          </a:lstStyle>
          <a:p>
            <a:pPr>
              <a:defRPr/>
            </a:pPr>
            <a:endParaRPr lang="en-US" dirty="0"/>
          </a:p>
        </p:txBody>
      </p:sp>
      <p:sp>
        <p:nvSpPr>
          <p:cNvPr id="196611" name="Rectangle 3"/>
          <p:cNvSpPr>
            <a:spLocks noGrp="1" noChangeArrowheads="1"/>
          </p:cNvSpPr>
          <p:nvPr>
            <p:ph type="dt" sz="quarter" idx="1"/>
          </p:nvPr>
        </p:nvSpPr>
        <p:spPr bwMode="auto">
          <a:xfrm>
            <a:off x="3974985" y="0"/>
            <a:ext cx="3033797" cy="463550"/>
          </a:xfrm>
          <a:prstGeom prst="rect">
            <a:avLst/>
          </a:prstGeom>
          <a:noFill/>
          <a:ln w="9525">
            <a:noFill/>
            <a:miter lim="800000"/>
            <a:headEnd/>
            <a:tailEnd/>
          </a:ln>
          <a:effectLst/>
        </p:spPr>
        <p:txBody>
          <a:bodyPr vert="horz" wrap="square" lIns="88783" tIns="44391" rIns="88783" bIns="44391" numCol="1" anchor="t" anchorCtr="0" compatLnSpc="1">
            <a:prstTxWarp prst="textNoShape">
              <a:avLst/>
            </a:prstTxWarp>
          </a:bodyPr>
          <a:lstStyle>
            <a:lvl1pPr algn="r" defTabSz="887413">
              <a:defRPr sz="1300">
                <a:latin typeface="Arial" charset="0"/>
                <a:cs typeface="+mn-cs"/>
              </a:defRPr>
            </a:lvl1pPr>
          </a:lstStyle>
          <a:p>
            <a:pPr>
              <a:defRPr/>
            </a:pPr>
            <a:endParaRPr lang="en-US" dirty="0"/>
          </a:p>
        </p:txBody>
      </p:sp>
      <p:sp>
        <p:nvSpPr>
          <p:cNvPr id="196612" name="Rectangle 4"/>
          <p:cNvSpPr>
            <a:spLocks noGrp="1" noChangeArrowheads="1"/>
          </p:cNvSpPr>
          <p:nvPr>
            <p:ph type="ftr" sz="quarter" idx="2"/>
          </p:nvPr>
        </p:nvSpPr>
        <p:spPr bwMode="auto">
          <a:xfrm>
            <a:off x="0" y="8831263"/>
            <a:ext cx="3033797" cy="463550"/>
          </a:xfrm>
          <a:prstGeom prst="rect">
            <a:avLst/>
          </a:prstGeom>
          <a:noFill/>
          <a:ln w="9525">
            <a:noFill/>
            <a:miter lim="800000"/>
            <a:headEnd/>
            <a:tailEnd/>
          </a:ln>
          <a:effectLst/>
        </p:spPr>
        <p:txBody>
          <a:bodyPr vert="horz" wrap="square" lIns="88783" tIns="44391" rIns="88783" bIns="44391" numCol="1" anchor="b" anchorCtr="0" compatLnSpc="1">
            <a:prstTxWarp prst="textNoShape">
              <a:avLst/>
            </a:prstTxWarp>
          </a:bodyPr>
          <a:lstStyle>
            <a:lvl1pPr algn="l" defTabSz="887413">
              <a:defRPr sz="1300">
                <a:latin typeface="Arial" charset="0"/>
                <a:cs typeface="+mn-cs"/>
              </a:defRPr>
            </a:lvl1pPr>
          </a:lstStyle>
          <a:p>
            <a:pPr>
              <a:defRPr/>
            </a:pPr>
            <a:endParaRPr lang="en-US" dirty="0"/>
          </a:p>
        </p:txBody>
      </p:sp>
      <p:sp>
        <p:nvSpPr>
          <p:cNvPr id="196613" name="Rectangle 5"/>
          <p:cNvSpPr>
            <a:spLocks noGrp="1" noChangeArrowheads="1"/>
          </p:cNvSpPr>
          <p:nvPr>
            <p:ph type="sldNum" sz="quarter" idx="3"/>
          </p:nvPr>
        </p:nvSpPr>
        <p:spPr bwMode="auto">
          <a:xfrm>
            <a:off x="3974985" y="8831263"/>
            <a:ext cx="3033797" cy="463550"/>
          </a:xfrm>
          <a:prstGeom prst="rect">
            <a:avLst/>
          </a:prstGeom>
          <a:noFill/>
          <a:ln w="9525">
            <a:noFill/>
            <a:miter lim="800000"/>
            <a:headEnd/>
            <a:tailEnd/>
          </a:ln>
          <a:effectLst/>
        </p:spPr>
        <p:txBody>
          <a:bodyPr vert="horz" wrap="square" lIns="88783" tIns="44391" rIns="88783" bIns="44391" numCol="1" anchor="b" anchorCtr="0" compatLnSpc="1">
            <a:prstTxWarp prst="textNoShape">
              <a:avLst/>
            </a:prstTxWarp>
          </a:bodyPr>
          <a:lstStyle>
            <a:lvl1pPr algn="r" defTabSz="887413">
              <a:defRPr sz="1300">
                <a:latin typeface="Arial" charset="0"/>
                <a:cs typeface="+mn-cs"/>
              </a:defRPr>
            </a:lvl1pPr>
          </a:lstStyle>
          <a:p>
            <a:pPr>
              <a:defRPr/>
            </a:pPr>
            <a:fld id="{5857210D-560D-4E84-8C51-849AE0D9116F}" type="slidenum">
              <a:rPr lang="en-US"/>
              <a:pPr>
                <a:defRPr/>
              </a:pPr>
              <a:t>‹#›</a:t>
            </a:fld>
            <a:endParaRPr lang="en-US" dirty="0"/>
          </a:p>
        </p:txBody>
      </p:sp>
    </p:spTree>
    <p:extLst>
      <p:ext uri="{BB962C8B-B14F-4D97-AF65-F5344CB8AC3E}">
        <p14:creationId xmlns:p14="http://schemas.microsoft.com/office/powerpoint/2010/main" val="1047210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3797" cy="463550"/>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lvl1pPr algn="l" defTabSz="933450">
              <a:defRPr sz="1300">
                <a:latin typeface="Arial" charset="0"/>
                <a:cs typeface="+mn-cs"/>
              </a:defRPr>
            </a:lvl1pPr>
          </a:lstStyle>
          <a:p>
            <a:pPr>
              <a:defRPr/>
            </a:pPr>
            <a:endParaRPr lang="en-US" dirty="0"/>
          </a:p>
        </p:txBody>
      </p:sp>
      <p:sp>
        <p:nvSpPr>
          <p:cNvPr id="27651" name="Rectangle 3"/>
          <p:cNvSpPr>
            <a:spLocks noGrp="1" noChangeArrowheads="1"/>
          </p:cNvSpPr>
          <p:nvPr>
            <p:ph type="dt" idx="1"/>
          </p:nvPr>
        </p:nvSpPr>
        <p:spPr bwMode="auto">
          <a:xfrm>
            <a:off x="3974985" y="0"/>
            <a:ext cx="3033797" cy="463550"/>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lvl1pPr algn="r" defTabSz="933450">
              <a:defRPr sz="1300">
                <a:latin typeface="Arial" charset="0"/>
                <a:cs typeface="+mn-cs"/>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1179513" y="698500"/>
            <a:ext cx="4649787"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701848" y="4416426"/>
            <a:ext cx="5608320" cy="4181475"/>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5" name="Rectangle 7"/>
          <p:cNvSpPr>
            <a:spLocks noGrp="1" noChangeArrowheads="1"/>
          </p:cNvSpPr>
          <p:nvPr>
            <p:ph type="sldNum" sz="quarter" idx="5"/>
          </p:nvPr>
        </p:nvSpPr>
        <p:spPr bwMode="auto">
          <a:xfrm>
            <a:off x="3974985" y="8831263"/>
            <a:ext cx="3033797" cy="463550"/>
          </a:xfrm>
          <a:prstGeom prst="rect">
            <a:avLst/>
          </a:prstGeom>
          <a:noFill/>
          <a:ln w="9525">
            <a:noFill/>
            <a:miter lim="800000"/>
            <a:headEnd/>
            <a:tailEnd/>
          </a:ln>
          <a:effectLst/>
        </p:spPr>
        <p:txBody>
          <a:bodyPr vert="horz" wrap="square" lIns="93426" tIns="46712" rIns="93426" bIns="46712" numCol="1" anchor="b" anchorCtr="0" compatLnSpc="1">
            <a:prstTxWarp prst="textNoShape">
              <a:avLst/>
            </a:prstTxWarp>
          </a:bodyPr>
          <a:lstStyle>
            <a:lvl1pPr algn="r" defTabSz="933450">
              <a:defRPr sz="1300">
                <a:latin typeface="Arial" charset="0"/>
                <a:cs typeface="+mn-cs"/>
              </a:defRPr>
            </a:lvl1pPr>
          </a:lstStyle>
          <a:p>
            <a:pPr>
              <a:defRPr/>
            </a:pPr>
            <a:fld id="{CCC077B7-A3C4-4B65-93C9-22BE56DA293D}" type="slidenum">
              <a:rPr lang="en-US"/>
              <a:pPr>
                <a:defRPr/>
              </a:pPr>
              <a:t>‹#›</a:t>
            </a:fld>
            <a:endParaRPr lang="en-US" dirty="0"/>
          </a:p>
        </p:txBody>
      </p:sp>
    </p:spTree>
    <p:extLst>
      <p:ext uri="{BB962C8B-B14F-4D97-AF65-F5344CB8AC3E}">
        <p14:creationId xmlns:p14="http://schemas.microsoft.com/office/powerpoint/2010/main" val="967353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100BB5C7-5385-4C6C-8085-D693443C796E}" type="slidenum">
              <a:rPr lang="en-US" smtClean="0">
                <a:latin typeface="Arial" pitchFamily="34" charset="0"/>
              </a:rPr>
              <a:pPr>
                <a:defRPr/>
              </a:pPr>
              <a:t>0</a:t>
            </a:fld>
            <a:endParaRPr lang="en-US" dirty="0" smtClean="0">
              <a:latin typeface="Arial"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24764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838200"/>
            <a:ext cx="8496300" cy="5399112"/>
          </a:xfrm>
        </p:spPr>
        <p:txBody>
          <a:bodyPr/>
          <a:lstStyle>
            <a:lvl1pPr>
              <a:defRPr sz="2400"/>
            </a:lvl1pPr>
            <a:lvl2pPr>
              <a:defRPr sz="22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Description: C:\Users\swong\Desktop\PRIM Logo.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2544445" cy="685800"/>
          </a:xfrm>
          <a:prstGeom prst="rect">
            <a:avLst/>
          </a:prstGeom>
          <a:noFill/>
          <a:ln>
            <a:noFill/>
          </a:ln>
        </p:spPr>
      </p:pic>
      <p:pic>
        <p:nvPicPr>
          <p:cNvPr id="5" name="Picture 4" descr="m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83513" y="5997514"/>
            <a:ext cx="860487" cy="86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45246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23850" y="838200"/>
            <a:ext cx="84963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Line 3"/>
          <p:cNvSpPr>
            <a:spLocks noChangeShapeType="1"/>
          </p:cNvSpPr>
          <p:nvPr/>
        </p:nvSpPr>
        <p:spPr bwMode="auto">
          <a:xfrm flipV="1">
            <a:off x="323850" y="620713"/>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028" name="Rectangle 5"/>
          <p:cNvSpPr>
            <a:spLocks noGrp="1" noChangeArrowheads="1"/>
          </p:cNvSpPr>
          <p:nvPr>
            <p:ph type="title"/>
          </p:nvPr>
        </p:nvSpPr>
        <p:spPr bwMode="auto">
          <a:xfrm>
            <a:off x="323850" y="122238"/>
            <a:ext cx="8496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Text Box 11"/>
          <p:cNvSpPr txBox="1">
            <a:spLocks noChangeArrowheads="1"/>
          </p:cNvSpPr>
          <p:nvPr/>
        </p:nvSpPr>
        <p:spPr bwMode="auto">
          <a:xfrm>
            <a:off x="4346575" y="6527800"/>
            <a:ext cx="396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45720" rIns="45720">
            <a:spAutoFit/>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algn="ctr" eaLnBrk="1" hangingPunct="1">
              <a:spcBef>
                <a:spcPct val="50000"/>
              </a:spcBef>
              <a:defRPr/>
            </a:pPr>
            <a:fld id="{0F2CE166-A634-44FB-BC1B-51E7140AD3B3}" type="slidenum">
              <a:rPr lang="en-US" sz="1400" smtClean="0">
                <a:solidFill>
                  <a:srgbClr val="002060"/>
                </a:solidFill>
                <a:latin typeface="Calibri" pitchFamily="34" charset="0"/>
                <a:cs typeface="Calibri" pitchFamily="34" charset="0"/>
              </a:rPr>
              <a:pPr algn="ctr" eaLnBrk="1" hangingPunct="1">
                <a:spcBef>
                  <a:spcPct val="50000"/>
                </a:spcBef>
                <a:defRPr/>
              </a:pPr>
              <a:t>‹#›</a:t>
            </a:fld>
            <a:endParaRPr lang="en-US" sz="1400" dirty="0" smtClean="0">
              <a:solidFill>
                <a:srgbClr val="002060"/>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b="1" i="1">
          <a:solidFill>
            <a:srgbClr val="002060"/>
          </a:solidFill>
          <a:effectLst>
            <a:outerShdw blurRad="38100" dist="38100" dir="2700000" algn="tl">
              <a:srgbClr val="000000">
                <a:alpha val="43137"/>
              </a:srgbClr>
            </a:outerShdw>
          </a:effectLst>
          <a:latin typeface="Calibri" pitchFamily="34" charset="0"/>
          <a:ea typeface="+mj-ea"/>
          <a:cs typeface="Calibri" pitchFamily="34" charset="0"/>
        </a:defRPr>
      </a:lvl1pPr>
      <a:lvl2pPr algn="l" rtl="0" eaLnBrk="0" fontAlgn="base" hangingPunct="0">
        <a:spcBef>
          <a:spcPct val="0"/>
        </a:spcBef>
        <a:spcAft>
          <a:spcPct val="0"/>
        </a:spcAft>
        <a:defRPr sz="2000">
          <a:solidFill>
            <a:schemeClr val="accent2"/>
          </a:solidFill>
          <a:latin typeface="Arial" charset="0"/>
        </a:defRPr>
      </a:lvl2pPr>
      <a:lvl3pPr algn="l" rtl="0" eaLnBrk="0" fontAlgn="base" hangingPunct="0">
        <a:spcBef>
          <a:spcPct val="0"/>
        </a:spcBef>
        <a:spcAft>
          <a:spcPct val="0"/>
        </a:spcAft>
        <a:defRPr sz="2000">
          <a:solidFill>
            <a:schemeClr val="accent2"/>
          </a:solidFill>
          <a:latin typeface="Arial" charset="0"/>
        </a:defRPr>
      </a:lvl3pPr>
      <a:lvl4pPr algn="l" rtl="0" eaLnBrk="0" fontAlgn="base" hangingPunct="0">
        <a:spcBef>
          <a:spcPct val="0"/>
        </a:spcBef>
        <a:spcAft>
          <a:spcPct val="0"/>
        </a:spcAft>
        <a:defRPr sz="2000">
          <a:solidFill>
            <a:schemeClr val="accent2"/>
          </a:solidFill>
          <a:latin typeface="Arial" charset="0"/>
        </a:defRPr>
      </a:lvl4pPr>
      <a:lvl5pPr algn="l" rtl="0" eaLnBrk="0" fontAlgn="base" hangingPunct="0">
        <a:spcBef>
          <a:spcPct val="0"/>
        </a:spcBef>
        <a:spcAft>
          <a:spcPct val="0"/>
        </a:spcAft>
        <a:defRPr sz="2000">
          <a:solidFill>
            <a:schemeClr val="accent2"/>
          </a:solidFill>
          <a:latin typeface="Arial" charset="0"/>
        </a:defRPr>
      </a:lvl5pPr>
      <a:lvl6pPr marL="457200" algn="l" rtl="0" fontAlgn="base">
        <a:spcBef>
          <a:spcPct val="0"/>
        </a:spcBef>
        <a:spcAft>
          <a:spcPct val="0"/>
        </a:spcAft>
        <a:defRPr sz="2000">
          <a:solidFill>
            <a:schemeClr val="accent2"/>
          </a:solidFill>
          <a:latin typeface="Arial" charset="0"/>
        </a:defRPr>
      </a:lvl6pPr>
      <a:lvl7pPr marL="914400" algn="l" rtl="0" fontAlgn="base">
        <a:spcBef>
          <a:spcPct val="0"/>
        </a:spcBef>
        <a:spcAft>
          <a:spcPct val="0"/>
        </a:spcAft>
        <a:defRPr sz="2000">
          <a:solidFill>
            <a:schemeClr val="accent2"/>
          </a:solidFill>
          <a:latin typeface="Arial" charset="0"/>
        </a:defRPr>
      </a:lvl7pPr>
      <a:lvl8pPr marL="1371600" algn="l" rtl="0" fontAlgn="base">
        <a:spcBef>
          <a:spcPct val="0"/>
        </a:spcBef>
        <a:spcAft>
          <a:spcPct val="0"/>
        </a:spcAft>
        <a:defRPr sz="2000">
          <a:solidFill>
            <a:schemeClr val="accent2"/>
          </a:solidFill>
          <a:latin typeface="Arial" charset="0"/>
        </a:defRPr>
      </a:lvl8pPr>
      <a:lvl9pPr marL="1828800" algn="l" rtl="0" fontAlgn="base">
        <a:spcBef>
          <a:spcPct val="0"/>
        </a:spcBef>
        <a:spcAft>
          <a:spcPct val="0"/>
        </a:spcAft>
        <a:defRPr sz="2000">
          <a:solidFill>
            <a:schemeClr val="accent2"/>
          </a:solidFill>
          <a:latin typeface="Arial" charset="0"/>
        </a:defRPr>
      </a:lvl9pPr>
    </p:titleStyle>
    <p:bodyStyle>
      <a:lvl1pPr marL="0" indent="-457200" algn="l" rtl="0" eaLnBrk="0" fontAlgn="base" hangingPunct="0">
        <a:spcBef>
          <a:spcPts val="0"/>
        </a:spcBef>
        <a:spcAft>
          <a:spcPts val="1200"/>
        </a:spcAft>
        <a:buClr>
          <a:srgbClr val="002060"/>
        </a:buClr>
        <a:buSzPct val="68000"/>
        <a:buFont typeface="Wingdings" pitchFamily="2" charset="2"/>
        <a:buChar char="q"/>
        <a:defRPr sz="2400">
          <a:solidFill>
            <a:srgbClr val="002060"/>
          </a:solidFill>
          <a:latin typeface="Calibri" pitchFamily="34" charset="0"/>
          <a:ea typeface="+mn-ea"/>
          <a:cs typeface="Calibri" pitchFamily="34" charset="0"/>
        </a:defRPr>
      </a:lvl1pPr>
      <a:lvl2pPr marL="914400" indent="-457200" algn="l" rtl="0" eaLnBrk="0" fontAlgn="base" hangingPunct="0">
        <a:spcBef>
          <a:spcPts val="0"/>
        </a:spcBef>
        <a:spcAft>
          <a:spcPts val="1200"/>
        </a:spcAft>
        <a:buClr>
          <a:srgbClr val="002060"/>
        </a:buClr>
        <a:buFont typeface="Wingdings" pitchFamily="2" charset="2"/>
        <a:buChar char="§"/>
        <a:defRPr sz="2200">
          <a:solidFill>
            <a:srgbClr val="002060"/>
          </a:solidFill>
          <a:latin typeface="Calibri" pitchFamily="34" charset="0"/>
          <a:cs typeface="Calibri" pitchFamily="34" charset="0"/>
        </a:defRPr>
      </a:lvl2pPr>
      <a:lvl3pPr marL="1371600" indent="-457200" algn="l" rtl="0" eaLnBrk="0" fontAlgn="base" hangingPunct="0">
        <a:spcBef>
          <a:spcPts val="0"/>
        </a:spcBef>
        <a:spcAft>
          <a:spcPts val="1200"/>
        </a:spcAft>
        <a:buClr>
          <a:srgbClr val="002060"/>
        </a:buClr>
        <a:buSzPct val="100000"/>
        <a:buFont typeface="Wingdings" pitchFamily="2" charset="2"/>
        <a:buChar char="Ø"/>
        <a:defRPr sz="2000">
          <a:solidFill>
            <a:srgbClr val="002060"/>
          </a:solidFill>
          <a:latin typeface="Calibri" pitchFamily="34" charset="0"/>
          <a:cs typeface="Calibri" pitchFamily="34" charset="0"/>
        </a:defRPr>
      </a:lvl3pPr>
      <a:lvl4pPr marL="1828800" indent="-457200" algn="l" rtl="0" eaLnBrk="0" fontAlgn="base" hangingPunct="0">
        <a:spcBef>
          <a:spcPts val="0"/>
        </a:spcBef>
        <a:spcAft>
          <a:spcPts val="1200"/>
        </a:spcAft>
        <a:buClr>
          <a:srgbClr val="002060"/>
        </a:buClr>
        <a:buFont typeface="Wingdings" pitchFamily="2" charset="2"/>
        <a:buChar char="v"/>
        <a:defRPr sz="1800">
          <a:solidFill>
            <a:srgbClr val="002060"/>
          </a:solidFill>
          <a:latin typeface="Calibri" pitchFamily="34" charset="0"/>
          <a:cs typeface="Calibri" pitchFamily="34" charset="0"/>
        </a:defRPr>
      </a:lvl4pPr>
      <a:lvl5pPr marL="2286000" indent="-457200" algn="l" rtl="0" eaLnBrk="0" fontAlgn="base" hangingPunct="0">
        <a:spcBef>
          <a:spcPts val="0"/>
        </a:spcBef>
        <a:spcAft>
          <a:spcPts val="1200"/>
        </a:spcAft>
        <a:buClr>
          <a:srgbClr val="002060"/>
        </a:buClr>
        <a:buFont typeface="Arial" pitchFamily="34" charset="0"/>
        <a:buChar char="•"/>
        <a:defRPr sz="1600">
          <a:solidFill>
            <a:srgbClr val="002060"/>
          </a:solidFill>
          <a:latin typeface="Calibri" pitchFamily="34" charset="0"/>
          <a:cs typeface="Calibri" pitchFamily="34" charset="0"/>
        </a:defRPr>
      </a:lvl5pPr>
      <a:lvl6pPr marL="1598613" indent="-227013" algn="l" rtl="0" fontAlgn="base">
        <a:spcBef>
          <a:spcPct val="25000"/>
        </a:spcBef>
        <a:spcAft>
          <a:spcPct val="0"/>
        </a:spcAft>
        <a:buClr>
          <a:srgbClr val="DC241F"/>
        </a:buClr>
        <a:buFont typeface="Arial" charset="0"/>
        <a:buChar char="–"/>
        <a:defRPr sz="1200">
          <a:solidFill>
            <a:schemeClr val="tx1"/>
          </a:solidFill>
          <a:latin typeface="+mn-lt"/>
        </a:defRPr>
      </a:lvl6pPr>
      <a:lvl7pPr marL="2055813" indent="-227013" algn="l" rtl="0" fontAlgn="base">
        <a:spcBef>
          <a:spcPct val="25000"/>
        </a:spcBef>
        <a:spcAft>
          <a:spcPct val="0"/>
        </a:spcAft>
        <a:buClr>
          <a:srgbClr val="DC241F"/>
        </a:buClr>
        <a:buFont typeface="Arial" charset="0"/>
        <a:buChar char="–"/>
        <a:defRPr sz="1200">
          <a:solidFill>
            <a:schemeClr val="tx1"/>
          </a:solidFill>
          <a:latin typeface="+mn-lt"/>
        </a:defRPr>
      </a:lvl7pPr>
      <a:lvl8pPr marL="2513013" indent="-227013" algn="l" rtl="0" fontAlgn="base">
        <a:spcBef>
          <a:spcPct val="25000"/>
        </a:spcBef>
        <a:spcAft>
          <a:spcPct val="0"/>
        </a:spcAft>
        <a:buClr>
          <a:srgbClr val="DC241F"/>
        </a:buClr>
        <a:buFont typeface="Arial" charset="0"/>
        <a:buChar char="–"/>
        <a:defRPr sz="1200">
          <a:solidFill>
            <a:schemeClr val="tx1"/>
          </a:solidFill>
          <a:latin typeface="+mn-lt"/>
        </a:defRPr>
      </a:lvl8pPr>
      <a:lvl9pPr marL="2970213" indent="-227013" algn="l" rtl="0" fontAlgn="base">
        <a:spcBef>
          <a:spcPct val="25000"/>
        </a:spcBef>
        <a:spcAft>
          <a:spcPct val="0"/>
        </a:spcAft>
        <a:buClr>
          <a:srgbClr val="DC241F"/>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1"/>
          <p:cNvSpPr>
            <a:spLocks noGrp="1" noChangeArrowheads="1"/>
          </p:cNvSpPr>
          <p:nvPr>
            <p:ph type="subTitle" idx="4294967295"/>
          </p:nvPr>
        </p:nvSpPr>
        <p:spPr>
          <a:xfrm>
            <a:off x="278259" y="2564904"/>
            <a:ext cx="8515350" cy="2016224"/>
          </a:xfrm>
        </p:spPr>
        <p:txBody>
          <a:bodyPr lIns="45720" tIns="45720" rIns="45720" bIns="45720"/>
          <a:lstStyle/>
          <a:p>
            <a:pPr indent="0" algn="ctr" eaLnBrk="1" hangingPunct="1">
              <a:buNone/>
            </a:pPr>
            <a:r>
              <a:rPr lang="en-US" sz="3200" b="1" i="1" dirty="0" smtClean="0">
                <a:effectLst>
                  <a:outerShdw blurRad="38100" dist="38100" dir="2700000" algn="tl">
                    <a:srgbClr val="000000">
                      <a:alpha val="43137"/>
                    </a:srgbClr>
                  </a:outerShdw>
                </a:effectLst>
              </a:rPr>
              <a:t>Volatility</a:t>
            </a:r>
          </a:p>
          <a:p>
            <a:pPr indent="0" algn="ctr" eaLnBrk="1" hangingPunct="1">
              <a:buNone/>
            </a:pPr>
            <a:endParaRPr lang="en-US" sz="3200" b="1" i="1" dirty="0">
              <a:effectLst>
                <a:outerShdw blurRad="38100" dist="38100" dir="2700000" algn="tl">
                  <a:srgbClr val="000000">
                    <a:alpha val="43137"/>
                  </a:srgbClr>
                </a:outerShdw>
              </a:effectLst>
            </a:endParaRPr>
          </a:p>
          <a:p>
            <a:pPr indent="0" algn="ctr" eaLnBrk="1" hangingPunct="1">
              <a:buNone/>
            </a:pPr>
            <a:r>
              <a:rPr lang="en-US" sz="1200" b="1" i="1" dirty="0" smtClean="0">
                <a:effectLst>
                  <a:outerShdw blurRad="38100" dist="38100" dir="2700000" algn="tl">
                    <a:srgbClr val="000000">
                      <a:alpha val="43137"/>
                    </a:srgbClr>
                  </a:outerShdw>
                </a:effectLst>
              </a:rPr>
              <a:t>September 21, 2015</a:t>
            </a:r>
          </a:p>
        </p:txBody>
      </p:sp>
      <p:sp>
        <p:nvSpPr>
          <p:cNvPr id="3" name="TextBox 2"/>
          <p:cNvSpPr txBox="1"/>
          <p:nvPr/>
        </p:nvSpPr>
        <p:spPr>
          <a:xfrm>
            <a:off x="4283968" y="6525344"/>
            <a:ext cx="503932" cy="276999"/>
          </a:xfrm>
          <a:prstGeom prst="rect">
            <a:avLst/>
          </a:prstGeom>
          <a:solidFill>
            <a:schemeClr val="bg1"/>
          </a:solidFill>
          <a:ln>
            <a:solidFill>
              <a:schemeClr val="bg1"/>
            </a:solidFill>
          </a:ln>
        </p:spPr>
        <p:txBody>
          <a:bodyPr wrap="square" rtlCol="0">
            <a:spAutoFit/>
          </a:bodyPr>
          <a:lstStyle/>
          <a:p>
            <a:endParaRPr lang="en-US" dirty="0">
              <a:solidFill>
                <a:schemeClr val="bg1"/>
              </a:solidFill>
            </a:endParaRPr>
          </a:p>
        </p:txBody>
      </p:sp>
      <p:pic>
        <p:nvPicPr>
          <p:cNvPr id="8" name="Picture 7" descr="Description: C:\Users\swong\Desktop\PRIM Logo.jpg"/>
          <p:cNvPicPr/>
          <p:nvPr/>
        </p:nvPicPr>
        <p:blipFill>
          <a:blip r:embed="rId3">
            <a:extLst>
              <a:ext uri="{28A0092B-C50C-407E-A947-70E740481C1C}">
                <a14:useLocalDpi xmlns:a14="http://schemas.microsoft.com/office/drawing/2010/main" val="0"/>
              </a:ext>
            </a:extLst>
          </a:blip>
          <a:srcRect/>
          <a:stretch>
            <a:fillRect/>
          </a:stretch>
        </p:blipFill>
        <p:spPr bwMode="auto">
          <a:xfrm>
            <a:off x="3297953" y="260648"/>
            <a:ext cx="2670921" cy="685800"/>
          </a:xfrm>
          <a:prstGeom prst="rect">
            <a:avLst/>
          </a:prstGeom>
          <a:noFill/>
          <a:ln>
            <a:noFill/>
          </a:ln>
        </p:spPr>
      </p:pic>
    </p:spTree>
    <p:extLst>
      <p:ext uri="{BB962C8B-B14F-4D97-AF65-F5344CB8AC3E}">
        <p14:creationId xmlns:p14="http://schemas.microsoft.com/office/powerpoint/2010/main" val="12435690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Volatility: Standard Deviation</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2218915758"/>
              </p:ext>
            </p:extLst>
          </p:nvPr>
        </p:nvGraphicFramePr>
        <p:xfrm>
          <a:off x="104775" y="692695"/>
          <a:ext cx="8715375" cy="526413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323850" y="5187389"/>
            <a:ext cx="8064896" cy="938719"/>
          </a:xfrm>
          <a:prstGeom prst="rect">
            <a:avLst/>
          </a:prstGeom>
          <a:noFill/>
        </p:spPr>
        <p:txBody>
          <a:bodyPr wrap="square" rtlCol="0">
            <a:spAutoFit/>
          </a:bodyPr>
          <a:lstStyle/>
          <a:p>
            <a:pPr marL="228600" indent="-228600" algn="just">
              <a:buAutoNum type="arabicPeriod"/>
            </a:pPr>
            <a:r>
              <a:rPr lang="en-US" sz="1100" dirty="0" smtClean="0">
                <a:latin typeface="Calibri" panose="020F0502020204030204" pitchFamily="34" charset="0"/>
              </a:rPr>
              <a:t>S&amp;P 500 volatility </a:t>
            </a:r>
            <a:r>
              <a:rPr lang="en-US" sz="1100" dirty="0">
                <a:latin typeface="Calibri" panose="020F0502020204030204" pitchFamily="34" charset="0"/>
              </a:rPr>
              <a:t>has fallen steadily since the </a:t>
            </a:r>
            <a:r>
              <a:rPr lang="en-US" sz="1100" dirty="0" smtClean="0">
                <a:latin typeface="Calibri" panose="020F0502020204030204" pitchFamily="34" charset="0"/>
              </a:rPr>
              <a:t>Global Financial </a:t>
            </a:r>
            <a:r>
              <a:rPr lang="en-US" sz="1100" dirty="0">
                <a:latin typeface="Calibri" panose="020F0502020204030204" pitchFamily="34" charset="0"/>
              </a:rPr>
              <a:t>Crisis, spiking only once during the summer of 2011, the last market correction the S&amp;P 500 experienced until this August</a:t>
            </a:r>
            <a:r>
              <a:rPr lang="en-US" sz="1100" dirty="0" smtClean="0">
                <a:latin typeface="Calibri" panose="020F0502020204030204" pitchFamily="34" charset="0"/>
              </a:rPr>
              <a:t>.</a:t>
            </a:r>
          </a:p>
          <a:p>
            <a:pPr marL="228600" indent="-228600" algn="just">
              <a:buAutoNum type="arabicPeriod"/>
            </a:pPr>
            <a:endParaRPr lang="en-US" sz="1100" dirty="0">
              <a:latin typeface="Calibri" panose="020F0502020204030204" pitchFamily="34" charset="0"/>
            </a:endParaRPr>
          </a:p>
          <a:p>
            <a:pPr marL="228600" indent="-228600" algn="just">
              <a:buAutoNum type="arabicPeriod"/>
            </a:pPr>
            <a:r>
              <a:rPr lang="en-US" sz="1100" dirty="0">
                <a:latin typeface="Calibri" panose="020F0502020204030204" pitchFamily="34" charset="0"/>
              </a:rPr>
              <a:t>The PRIT Fund’s volatility has steadily </a:t>
            </a:r>
            <a:r>
              <a:rPr lang="en-US" sz="1100" dirty="0" smtClean="0">
                <a:latin typeface="Calibri" panose="020F0502020204030204" pitchFamily="34" charset="0"/>
              </a:rPr>
              <a:t>decreased as overall market volatility has come down.  In addition, PRIT Fund asset allocation changes, including lowering the equity exposure and the addition of the STRIPs, have contributed to reducing volatility.</a:t>
            </a:r>
            <a:endParaRPr lang="en-US" sz="1100" dirty="0">
              <a:latin typeface="Calibri" panose="020F0502020204030204" pitchFamily="34" charset="0"/>
            </a:endParaRPr>
          </a:p>
        </p:txBody>
      </p:sp>
    </p:spTree>
    <p:extLst>
      <p:ext uri="{BB962C8B-B14F-4D97-AF65-F5344CB8AC3E}">
        <p14:creationId xmlns:p14="http://schemas.microsoft.com/office/powerpoint/2010/main" val="4256296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How the current PRIT Fund might behave given these scenarios:</a:t>
            </a:r>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200" dirty="0" smtClean="0"/>
          </a:p>
          <a:p>
            <a:r>
              <a:rPr lang="en-US" sz="2200" dirty="0" smtClean="0"/>
              <a:t>Given its high equity exposure, the PRIT Fund is susceptible to equity markets sell-offs, and could experience significant losses.</a:t>
            </a:r>
          </a:p>
          <a:p>
            <a:endParaRPr lang="en-US" sz="2600" dirty="0"/>
          </a:p>
          <a:p>
            <a:endParaRPr lang="en-US" sz="2600" dirty="0"/>
          </a:p>
        </p:txBody>
      </p:sp>
      <p:sp>
        <p:nvSpPr>
          <p:cNvPr id="3" name="Title 2"/>
          <p:cNvSpPr>
            <a:spLocks noGrp="1"/>
          </p:cNvSpPr>
          <p:nvPr>
            <p:ph type="title"/>
          </p:nvPr>
        </p:nvSpPr>
        <p:spPr/>
        <p:txBody>
          <a:bodyPr/>
          <a:lstStyle/>
          <a:p>
            <a:r>
              <a:rPr lang="en-US" dirty="0" smtClean="0"/>
              <a:t>Volatility: Stress Test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1577456"/>
              </p:ext>
            </p:extLst>
          </p:nvPr>
        </p:nvGraphicFramePr>
        <p:xfrm>
          <a:off x="1907704" y="1628800"/>
          <a:ext cx="4680520" cy="2736300"/>
        </p:xfrm>
        <a:graphic>
          <a:graphicData uri="http://schemas.openxmlformats.org/drawingml/2006/table">
            <a:tbl>
              <a:tblPr/>
              <a:tblGrid>
                <a:gridCol w="607060"/>
                <a:gridCol w="2190694"/>
                <a:gridCol w="1882766"/>
              </a:tblGrid>
              <a:tr h="390900">
                <a:tc gridSpan="2">
                  <a:txBody>
                    <a:bodyPr/>
                    <a:lstStyle/>
                    <a:p>
                      <a:pPr algn="l" fontAlgn="ctr"/>
                      <a:r>
                        <a:rPr lang="en-US" sz="1000" b="0" i="0" u="none" strike="noStrike" dirty="0">
                          <a:effectLst/>
                          <a:latin typeface="Calibri" panose="020F0502020204030204" pitchFamily="34" charset="0"/>
                        </a:rPr>
                        <a:t>Historical Scenarios:</a:t>
                      </a:r>
                    </a:p>
                  </a:txBody>
                  <a:tcPr marL="9525" marR="9525" marT="9525" marB="0" anchor="ctr">
                    <a:lnL>
                      <a:noFill/>
                    </a:lnL>
                    <a:lnR>
                      <a:noFill/>
                    </a:lnR>
                    <a:lnT>
                      <a:noFill/>
                    </a:lnT>
                    <a:lnB>
                      <a:noFill/>
                    </a:lnB>
                    <a:solidFill>
                      <a:srgbClr val="BDD7EE"/>
                    </a:solidFill>
                  </a:tcPr>
                </a:tc>
                <a:tc hMerge="1">
                  <a:txBody>
                    <a:bodyPr/>
                    <a:lstStyle/>
                    <a:p>
                      <a:endParaRPr lang="en-US"/>
                    </a:p>
                  </a:txBody>
                  <a:tcPr/>
                </a:tc>
                <a:tc>
                  <a:txBody>
                    <a:bodyPr/>
                    <a:lstStyle/>
                    <a:p>
                      <a:pPr algn="l" fontAlgn="ctr"/>
                      <a:r>
                        <a:rPr lang="en-US" sz="1000" b="0" i="0" u="none" strike="noStrike">
                          <a:effectLst/>
                          <a:latin typeface="Calibri" panose="020F0502020204030204" pitchFamily="34" charset="0"/>
                        </a:rPr>
                        <a:t> </a:t>
                      </a:r>
                    </a:p>
                  </a:txBody>
                  <a:tcPr marL="9525" marR="9525" marT="9525" marB="0" anchor="ctr">
                    <a:lnL>
                      <a:noFill/>
                    </a:lnL>
                    <a:lnR>
                      <a:noFill/>
                    </a:lnR>
                    <a:lnT>
                      <a:noFill/>
                    </a:lnT>
                    <a:lnB>
                      <a:noFill/>
                    </a:lnB>
                    <a:solidFill>
                      <a:srgbClr val="BDD7EE"/>
                    </a:solidFill>
                  </a:tcPr>
                </a:tc>
              </a:tr>
              <a:tr h="390900">
                <a:tc>
                  <a:txBody>
                    <a:bodyPr/>
                    <a:lstStyle/>
                    <a:p>
                      <a:pPr algn="l" fontAlgn="ctr"/>
                      <a:endParaRPr lang="en-US" sz="1000" b="0" i="0" u="none" strike="noStrike" dirty="0">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Calibri" panose="020F0502020204030204" pitchFamily="34" charset="0"/>
                        </a:rPr>
                        <a:t>2008 September-November</a:t>
                      </a:r>
                    </a:p>
                  </a:txBody>
                  <a:tcPr marL="9525" marR="9525" marT="9525" marB="0" anchor="ctr">
                    <a:lnL>
                      <a:noFill/>
                    </a:lnL>
                    <a:lnR>
                      <a:noFill/>
                    </a:lnR>
                    <a:lnT>
                      <a:noFill/>
                    </a:lnT>
                    <a:lnB>
                      <a:noFill/>
                    </a:lnB>
                  </a:tcPr>
                </a:tc>
                <a:tc>
                  <a:txBody>
                    <a:bodyPr/>
                    <a:lstStyle/>
                    <a:p>
                      <a:pPr algn="r" fontAlgn="ctr"/>
                      <a:r>
                        <a:rPr lang="en-US" sz="1000" b="0" i="0" u="none" strike="noStrike">
                          <a:solidFill>
                            <a:srgbClr val="FF0000"/>
                          </a:solidFill>
                          <a:effectLst/>
                          <a:latin typeface="Calibri" panose="020F0502020204030204" pitchFamily="34" charset="0"/>
                        </a:rPr>
                        <a:t>-22.77%</a:t>
                      </a:r>
                    </a:p>
                  </a:txBody>
                  <a:tcPr marL="9525" marR="9525" marT="9525" marB="0" anchor="ctr">
                    <a:lnL>
                      <a:noFill/>
                    </a:lnL>
                    <a:lnR>
                      <a:noFill/>
                    </a:lnR>
                    <a:lnT>
                      <a:noFill/>
                    </a:lnT>
                    <a:lnB>
                      <a:noFill/>
                    </a:lnB>
                  </a:tcPr>
                </a:tc>
              </a:tr>
              <a:tr h="390900">
                <a:tc>
                  <a:txBody>
                    <a:bodyPr/>
                    <a:lstStyle/>
                    <a:p>
                      <a:pPr algn="l" fontAlgn="ctr"/>
                      <a:endParaRPr lang="en-US" sz="1000" b="0" i="0" u="none" strike="noStrike">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Calibri" panose="020F0502020204030204" pitchFamily="34" charset="0"/>
                        </a:rPr>
                        <a:t>1994 US Rate Hike</a:t>
                      </a:r>
                    </a:p>
                  </a:txBody>
                  <a:tcPr marL="9525" marR="9525" marT="9525" marB="0" anchor="ctr">
                    <a:lnL>
                      <a:noFill/>
                    </a:lnL>
                    <a:lnR>
                      <a:noFill/>
                    </a:lnR>
                    <a:lnT>
                      <a:noFill/>
                    </a:lnT>
                    <a:lnB>
                      <a:noFill/>
                    </a:lnB>
                  </a:tcPr>
                </a:tc>
                <a:tc>
                  <a:txBody>
                    <a:bodyPr/>
                    <a:lstStyle/>
                    <a:p>
                      <a:pPr algn="r" fontAlgn="ctr"/>
                      <a:r>
                        <a:rPr lang="en-US" sz="1000" b="0" i="0" u="none" strike="noStrike" dirty="0">
                          <a:solidFill>
                            <a:srgbClr val="FF0000"/>
                          </a:solidFill>
                          <a:effectLst/>
                          <a:latin typeface="Calibri" panose="020F0502020204030204" pitchFamily="34" charset="0"/>
                        </a:rPr>
                        <a:t>-4.37%</a:t>
                      </a:r>
                    </a:p>
                  </a:txBody>
                  <a:tcPr marL="9525" marR="9525" marT="9525" marB="0" anchor="ctr">
                    <a:lnL>
                      <a:noFill/>
                    </a:lnL>
                    <a:lnR>
                      <a:noFill/>
                    </a:lnR>
                    <a:lnT>
                      <a:noFill/>
                    </a:lnT>
                    <a:lnB>
                      <a:noFill/>
                    </a:lnB>
                  </a:tcPr>
                </a:tc>
              </a:tr>
              <a:tr h="390900">
                <a:tc>
                  <a:txBody>
                    <a:bodyPr/>
                    <a:lstStyle/>
                    <a:p>
                      <a:pPr algn="l" fontAlgn="ctr"/>
                      <a:endParaRPr lang="en-US" sz="1000" b="0" i="0" u="none" strike="noStrike">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000" b="0" i="0" u="none" strike="noStrike">
                          <a:effectLst/>
                          <a:latin typeface="Calibri" panose="020F0502020204030204" pitchFamily="34" charset="0"/>
                        </a:rPr>
                        <a:t>2000 Tech Bubble</a:t>
                      </a:r>
                    </a:p>
                  </a:txBody>
                  <a:tcPr marL="9525" marR="9525" marT="9525" marB="0" anchor="ctr">
                    <a:lnL>
                      <a:noFill/>
                    </a:lnL>
                    <a:lnR>
                      <a:noFill/>
                    </a:lnR>
                    <a:lnT>
                      <a:noFill/>
                    </a:lnT>
                    <a:lnB>
                      <a:noFill/>
                    </a:lnB>
                  </a:tcPr>
                </a:tc>
                <a:tc>
                  <a:txBody>
                    <a:bodyPr/>
                    <a:lstStyle/>
                    <a:p>
                      <a:pPr algn="r" fontAlgn="ctr"/>
                      <a:r>
                        <a:rPr lang="en-US" sz="1000" b="0" i="0" u="none" strike="noStrike" dirty="0">
                          <a:solidFill>
                            <a:srgbClr val="FF0000"/>
                          </a:solidFill>
                          <a:effectLst/>
                          <a:latin typeface="Calibri" panose="020F0502020204030204" pitchFamily="34" charset="0"/>
                        </a:rPr>
                        <a:t>-3.95%</a:t>
                      </a:r>
                    </a:p>
                  </a:txBody>
                  <a:tcPr marL="9525" marR="9525" marT="9525" marB="0" anchor="ctr">
                    <a:lnL>
                      <a:noFill/>
                    </a:lnL>
                    <a:lnR>
                      <a:noFill/>
                    </a:lnR>
                    <a:lnT>
                      <a:noFill/>
                    </a:lnT>
                    <a:lnB>
                      <a:noFill/>
                    </a:lnB>
                  </a:tcPr>
                </a:tc>
              </a:tr>
              <a:tr h="390900">
                <a:tc gridSpan="2">
                  <a:txBody>
                    <a:bodyPr/>
                    <a:lstStyle/>
                    <a:p>
                      <a:pPr algn="l" fontAlgn="ctr"/>
                      <a:r>
                        <a:rPr lang="en-US" sz="1000" b="0" i="0" u="none" strike="noStrike" dirty="0">
                          <a:effectLst/>
                          <a:latin typeface="Calibri" panose="020F0502020204030204" pitchFamily="34" charset="0"/>
                        </a:rPr>
                        <a:t>Hypothetical Scenarios:</a:t>
                      </a:r>
                    </a:p>
                  </a:txBody>
                  <a:tcPr marL="9525" marR="9525" marT="9525" marB="0" anchor="ctr">
                    <a:lnL>
                      <a:noFill/>
                    </a:lnL>
                    <a:lnR>
                      <a:noFill/>
                    </a:lnR>
                    <a:lnT>
                      <a:noFill/>
                    </a:lnT>
                    <a:lnB>
                      <a:noFill/>
                    </a:lnB>
                    <a:solidFill>
                      <a:srgbClr val="8497B0"/>
                    </a:solidFill>
                  </a:tcPr>
                </a:tc>
                <a:tc hMerge="1">
                  <a:txBody>
                    <a:bodyPr/>
                    <a:lstStyle/>
                    <a:p>
                      <a:endParaRPr lang="en-US"/>
                    </a:p>
                  </a:txBody>
                  <a:tcPr/>
                </a:tc>
                <a:tc>
                  <a:txBody>
                    <a:bodyPr/>
                    <a:lstStyle/>
                    <a:p>
                      <a:pPr algn="l" fontAlgn="ctr"/>
                      <a:r>
                        <a:rPr lang="en-US" sz="1000" b="0" i="0" u="none" strike="noStrike" dirty="0">
                          <a:effectLst/>
                          <a:latin typeface="Calibri" panose="020F0502020204030204" pitchFamily="34" charset="0"/>
                        </a:rPr>
                        <a:t> </a:t>
                      </a:r>
                    </a:p>
                  </a:txBody>
                  <a:tcPr marL="9525" marR="9525" marT="9525" marB="0" anchor="ctr">
                    <a:lnL>
                      <a:noFill/>
                    </a:lnL>
                    <a:lnR>
                      <a:noFill/>
                    </a:lnR>
                    <a:lnT>
                      <a:noFill/>
                    </a:lnT>
                    <a:lnB>
                      <a:noFill/>
                    </a:lnB>
                    <a:solidFill>
                      <a:srgbClr val="8497B0"/>
                    </a:solidFill>
                  </a:tcPr>
                </a:tc>
              </a:tr>
              <a:tr h="390900">
                <a:tc>
                  <a:txBody>
                    <a:bodyPr/>
                    <a:lstStyle/>
                    <a:p>
                      <a:pPr algn="l" fontAlgn="ctr"/>
                      <a:endParaRPr lang="en-US" sz="1000" b="0" i="0" u="none" strike="noStrike">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000" b="0" i="0" u="none" strike="noStrike" dirty="0" smtClean="0">
                          <a:effectLst/>
                          <a:latin typeface="Calibri" panose="020F0502020204030204" pitchFamily="34" charset="0"/>
                        </a:rPr>
                        <a:t>Oil</a:t>
                      </a:r>
                      <a:r>
                        <a:rPr lang="en-US" sz="1000" b="0" i="0" u="none" strike="noStrike" baseline="0" dirty="0" smtClean="0">
                          <a:effectLst/>
                          <a:latin typeface="Calibri" panose="020F0502020204030204" pitchFamily="34" charset="0"/>
                        </a:rPr>
                        <a:t> to $20 per barrel</a:t>
                      </a:r>
                      <a:endParaRPr lang="en-US" sz="1000" b="0" i="0" u="none" strike="noStrike" dirty="0">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r" fontAlgn="ctr"/>
                      <a:r>
                        <a:rPr lang="en-US" sz="1000" b="0" i="0" u="none" strike="noStrike" dirty="0" smtClean="0">
                          <a:solidFill>
                            <a:srgbClr val="FF0000"/>
                          </a:solidFill>
                          <a:effectLst/>
                          <a:latin typeface="Calibri" panose="020F0502020204030204" pitchFamily="34" charset="0"/>
                        </a:rPr>
                        <a:t>-5.09%</a:t>
                      </a:r>
                      <a:endParaRPr lang="en-US" sz="1000" b="0" i="0" u="none" strike="noStrike" dirty="0">
                        <a:solidFill>
                          <a:srgbClr val="FF0000"/>
                        </a:solidFill>
                        <a:effectLst/>
                        <a:latin typeface="Calibri" panose="020F0502020204030204" pitchFamily="34" charset="0"/>
                      </a:endParaRPr>
                    </a:p>
                  </a:txBody>
                  <a:tcPr marL="9525" marR="9525" marT="9525" marB="0" anchor="ctr">
                    <a:lnL>
                      <a:noFill/>
                    </a:lnL>
                    <a:lnR>
                      <a:noFill/>
                    </a:lnR>
                    <a:lnT>
                      <a:noFill/>
                    </a:lnT>
                    <a:lnB>
                      <a:noFill/>
                    </a:lnB>
                  </a:tcPr>
                </a:tc>
              </a:tr>
              <a:tr h="390900">
                <a:tc>
                  <a:txBody>
                    <a:bodyPr/>
                    <a:lstStyle/>
                    <a:p>
                      <a:pPr algn="l" fontAlgn="ctr"/>
                      <a:endParaRPr lang="en-US" sz="1000" b="0" i="0" u="none" strike="noStrike">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fontAlgn="ctr"/>
                      <a:r>
                        <a:rPr lang="en-US" sz="1000" b="0" i="0" u="none" strike="noStrike">
                          <a:effectLst/>
                          <a:latin typeface="Calibri" panose="020F0502020204030204" pitchFamily="34" charset="0"/>
                        </a:rPr>
                        <a:t>Chinese Hard Landing</a:t>
                      </a:r>
                    </a:p>
                  </a:txBody>
                  <a:tcPr marL="9525" marR="9525" marT="9525" marB="0" anchor="ctr">
                    <a:lnL>
                      <a:noFill/>
                    </a:lnL>
                    <a:lnR>
                      <a:noFill/>
                    </a:lnR>
                    <a:lnT>
                      <a:noFill/>
                    </a:lnT>
                    <a:lnB>
                      <a:noFill/>
                    </a:lnB>
                  </a:tcPr>
                </a:tc>
                <a:tc>
                  <a:txBody>
                    <a:bodyPr/>
                    <a:lstStyle/>
                    <a:p>
                      <a:pPr algn="r" fontAlgn="ctr"/>
                      <a:r>
                        <a:rPr lang="en-US" sz="1000" b="0" i="0" u="none" strike="noStrike" dirty="0">
                          <a:solidFill>
                            <a:srgbClr val="FF0000"/>
                          </a:solidFill>
                          <a:effectLst/>
                          <a:latin typeface="Calibri" panose="020F0502020204030204" pitchFamily="34" charset="0"/>
                        </a:rPr>
                        <a:t>-7.54%</a:t>
                      </a: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3795414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IB_Pres">
  <a:themeElements>
    <a:clrScheme name="CIB_Pres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C"/>
      </a:folHlink>
    </a:clrScheme>
    <a:fontScheme name="CIB_P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CIB_Pres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B85B3C8A3F2B4BA83BB6C7F43D7EBC" ma:contentTypeVersion="18" ma:contentTypeDescription="Create a new document." ma:contentTypeScope="" ma:versionID="55d66f2c5ddbc70ac10e2c3d45647979">
  <xsd:schema xmlns:xsd="http://www.w3.org/2001/XMLSchema" xmlns:xs="http://www.w3.org/2001/XMLSchema" xmlns:p="http://schemas.microsoft.com/office/2006/metadata/properties" targetNamespace="http://schemas.microsoft.com/office/2006/metadata/properties" ma:root="true" ma:fieldsID="39bace1d726681ff1c2ee1331591c67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81035B-D819-4E4E-BF29-9D5C8900CA82}">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C012CB1-CFBB-4F24-873E-628938B5EA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71FF1CE-9D77-4484-939D-6337E09828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20620</TotalTime>
  <Words>161</Words>
  <Application>Microsoft Office PowerPoint</Application>
  <PresentationFormat>On-screen Show (4:3)</PresentationFormat>
  <Paragraphs>32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CIB_Pres</vt:lpstr>
      <vt:lpstr>PowerPoint Presentation</vt:lpstr>
      <vt:lpstr>Volatility: Standard Deviation</vt:lpstr>
      <vt:lpstr>Volatility: Stress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CMacNaught</dc:creator>
  <cp:lastModifiedBy>Soja, Amaran</cp:lastModifiedBy>
  <cp:revision>968</cp:revision>
  <cp:lastPrinted>2015-09-18T20:48:30Z</cp:lastPrinted>
  <dcterms:created xsi:type="dcterms:W3CDTF">2006-09-18T14:27:53Z</dcterms:created>
  <dcterms:modified xsi:type="dcterms:W3CDTF">2015-09-21T12:53:44Z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GlobalPowerPoint</vt:lpwstr>
  </property>
  <property fmtid="{D5CDD505-2E9C-101B-9397-08002B2CF9AE}" pid="3" name="Version">
    <vt:lpwstr>Version 2.54 (20060329)</vt:lpwstr>
  </property>
  <property fmtid="{D5CDD505-2E9C-101B-9397-08002B2CF9AE}" pid="4" name="Design">
    <vt:lpwstr>CIB_Pres.pot</vt:lpwstr>
  </property>
  <property fmtid="{D5CDD505-2E9C-101B-9397-08002B2CF9AE}" pid="5" name="ContentTypeId">
    <vt:lpwstr>0x01010099B85B3C8A3F2B4BA83BB6C7F43D7EBC</vt:lpwstr>
  </property>
</Properties>
</file>