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theme/themeOverride2.xml" ContentType="application/vnd.openxmlformats-officedocument.themeOverride+xml"/>
  <Override PartName="/ppt/drawings/drawing4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theme/themeOverride3.xml" ContentType="application/vnd.openxmlformats-officedocument.themeOverride+xml"/>
  <Override PartName="/ppt/drawings/drawing5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4"/>
  </p:sldMasterIdLst>
  <p:notesMasterIdLst>
    <p:notesMasterId r:id="rId13"/>
  </p:notesMasterIdLst>
  <p:handoutMasterIdLst>
    <p:handoutMasterId r:id="rId14"/>
  </p:handoutMasterIdLst>
  <p:sldIdLst>
    <p:sldId id="261" r:id="rId5"/>
    <p:sldId id="262" r:id="rId6"/>
    <p:sldId id="263" r:id="rId7"/>
    <p:sldId id="283" r:id="rId8"/>
    <p:sldId id="282" r:id="rId9"/>
    <p:sldId id="266" r:id="rId10"/>
    <p:sldId id="264" r:id="rId11"/>
    <p:sldId id="267" r:id="rId1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32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2840">
          <p15:clr>
            <a:srgbClr val="A4A3A4"/>
          </p15:clr>
        </p15:guide>
        <p15:guide id="5" orient="horz" pos="981">
          <p15:clr>
            <a:srgbClr val="A4A3A4"/>
          </p15:clr>
        </p15:guide>
        <p15:guide id="6" orient="horz" pos="528">
          <p15:clr>
            <a:srgbClr val="A4A3A4"/>
          </p15:clr>
        </p15:guide>
        <p15:guide id="7" pos="2880">
          <p15:clr>
            <a:srgbClr val="A4A3A4"/>
          </p15:clr>
        </p15:guide>
        <p15:guide id="8" pos="2832">
          <p15:clr>
            <a:srgbClr val="A4A3A4"/>
          </p15:clr>
        </p15:guide>
        <p15:guide id="9" pos="5556">
          <p15:clr>
            <a:srgbClr val="A4A3A4"/>
          </p15:clr>
        </p15:guide>
        <p15:guide id="10" pos="192">
          <p15:clr>
            <a:srgbClr val="A4A3A4"/>
          </p15:clr>
        </p15:guide>
        <p15:guide id="11" pos="30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Samuels" initials="SS" lastIdx="1" clrIdx="0">
    <p:extLst>
      <p:ext uri="{19B8F6BF-5375-455C-9EA6-DF929625EA0E}">
        <p15:presenceInfo xmlns:p15="http://schemas.microsoft.com/office/powerpoint/2012/main" userId="S-1-5-21-1757981266-220523388-682003330-26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DE4"/>
    <a:srgbClr val="F1839D"/>
    <a:srgbClr val="C2E29C"/>
    <a:srgbClr val="EC5A7D"/>
    <a:srgbClr val="004C22"/>
    <a:srgbClr val="3333FF"/>
    <a:srgbClr val="00823B"/>
    <a:srgbClr val="AFE09E"/>
    <a:srgbClr val="DC241F"/>
    <a:srgbClr val="BF95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9" autoAdjust="0"/>
    <p:restoredTop sz="94245" autoAdjust="0"/>
  </p:normalViewPr>
  <p:slideViewPr>
    <p:cSldViewPr showGuides="1">
      <p:cViewPr varScale="1">
        <p:scale>
          <a:sx n="83" d="100"/>
          <a:sy n="83" d="100"/>
        </p:scale>
        <p:origin x="924" y="60"/>
      </p:cViewPr>
      <p:guideLst>
        <p:guide orient="horz" pos="1632"/>
        <p:guide orient="horz" pos="436"/>
        <p:guide orient="horz" pos="845"/>
        <p:guide orient="horz" pos="2840"/>
        <p:guide orient="horz" pos="981"/>
        <p:guide orient="horz" pos="528"/>
        <p:guide pos="2880"/>
        <p:guide pos="2832"/>
        <p:guide pos="5556"/>
        <p:guide pos="192"/>
        <p:guide pos="3016"/>
      </p:guideLst>
    </p:cSldViewPr>
  </p:slideViewPr>
  <p:outlineViewPr>
    <p:cViewPr>
      <p:scale>
        <a:sx n="20" d="100"/>
        <a:sy n="20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-1812" y="-102"/>
      </p:cViewPr>
      <p:guideLst>
        <p:guide orient="horz" pos="2928"/>
        <p:guide pos="22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3.xml"/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4.xml"/><Relationship Id="rId2" Type="http://schemas.openxmlformats.org/officeDocument/2006/relationships/oleObject" Target="file:///C:\Users\ssamuels\Desktop\Investment%20Committee%20Notes\Inv%20Comm%20Notes%2020150921\Performance%20Charts%20for%20Board%20Package%20-%2001272015.xlsx" TargetMode="External"/><Relationship Id="rId1" Type="http://schemas.openxmlformats.org/officeDocument/2006/relationships/themeOverride" Target="../theme/themeOverrid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5.xml"/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6183180227471572E-2"/>
          <c:y val="5.7149979646768885E-2"/>
          <c:w val="0.89881681977252836"/>
          <c:h val="0.780449577631010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Fund Return 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1200" b="1">
                    <a:latin typeface="Calibri" panose="020F0502020204030204" pitchFamily="34" charset="0"/>
                    <a:cs typeface="Calibri" panose="020F050202020403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1 Year</c:v>
                </c:pt>
                <c:pt idx="1">
                  <c:v>3 Years</c:v>
                </c:pt>
                <c:pt idx="2">
                  <c:v>5 Years</c:v>
                </c:pt>
                <c:pt idx="3">
                  <c:v>10 Years</c:v>
                </c:pt>
              </c:strCache>
            </c:strRef>
          </c:cat>
          <c:val>
            <c:numRef>
              <c:f>Sheet1!$B$2:$B$5</c:f>
              <c:numCache>
                <c:formatCode>0.0%</c:formatCode>
                <c:ptCount val="4"/>
                <c:pt idx="0">
                  <c:v>-6.9999999999999999E-4</c:v>
                </c:pt>
                <c:pt idx="1">
                  <c:v>9.2999999999999999E-2</c:v>
                </c:pt>
                <c:pt idx="2">
                  <c:v>9.6799999999999997E-2</c:v>
                </c:pt>
                <c:pt idx="3">
                  <c:v>6.3799999999999996E-2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Core Benchmark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1200" b="1">
                    <a:latin typeface="Calibri" panose="020F0502020204030204" pitchFamily="34" charset="0"/>
                    <a:cs typeface="Calibri" panose="020F050202020403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1 Year</c:v>
                </c:pt>
                <c:pt idx="1">
                  <c:v>3 Years</c:v>
                </c:pt>
                <c:pt idx="2">
                  <c:v>5 Years</c:v>
                </c:pt>
                <c:pt idx="3">
                  <c:v>10 Years</c:v>
                </c:pt>
              </c:strCache>
            </c:strRef>
          </c:cat>
          <c:val>
            <c:numRef>
              <c:f>Sheet1!$C$2:$C$5</c:f>
              <c:numCache>
                <c:formatCode>0.0%</c:formatCode>
                <c:ptCount val="4"/>
                <c:pt idx="0">
                  <c:v>-1.41E-2</c:v>
                </c:pt>
                <c:pt idx="1">
                  <c:v>7.3899999999999993E-2</c:v>
                </c:pt>
                <c:pt idx="2">
                  <c:v>7.9899999999999999E-2</c:v>
                </c:pt>
                <c:pt idx="3">
                  <c:v>5.91E-2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Value Added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tx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1200" b="1">
                    <a:latin typeface="Calibri" panose="020F0502020204030204" pitchFamily="34" charset="0"/>
                    <a:cs typeface="Calibri" panose="020F050202020403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1 Year</c:v>
                </c:pt>
                <c:pt idx="1">
                  <c:v>3 Years</c:v>
                </c:pt>
                <c:pt idx="2">
                  <c:v>5 Years</c:v>
                </c:pt>
                <c:pt idx="3">
                  <c:v>10 Years</c:v>
                </c:pt>
              </c:strCache>
            </c:strRef>
          </c:cat>
          <c:val>
            <c:numRef>
              <c:f>Sheet1!$D$2:$D$5</c:f>
              <c:numCache>
                <c:formatCode>0.0%</c:formatCode>
                <c:ptCount val="4"/>
                <c:pt idx="0">
                  <c:v>1.34E-2</c:v>
                </c:pt>
                <c:pt idx="1">
                  <c:v>1.9100000000000006E-2</c:v>
                </c:pt>
                <c:pt idx="2">
                  <c:v>1.6899999999999998E-2</c:v>
                </c:pt>
                <c:pt idx="3">
                  <c:v>4.6999999999999958E-3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3"/>
        <c:axId val="277842808"/>
        <c:axId val="277843200"/>
      </c:barChart>
      <c:catAx>
        <c:axId val="2778428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txPr>
          <a:bodyPr/>
          <a:lstStyle/>
          <a:p>
            <a: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277843200"/>
        <c:crosses val="autoZero"/>
        <c:auto val="1"/>
        <c:lblAlgn val="ctr"/>
        <c:lblOffset val="100"/>
        <c:noMultiLvlLbl val="0"/>
      </c:catAx>
      <c:valAx>
        <c:axId val="277843200"/>
        <c:scaling>
          <c:orientation val="minMax"/>
          <c:max val="0.12000000000000001"/>
          <c:min val="-4.0000000000000008E-2"/>
        </c:scaling>
        <c:delete val="0"/>
        <c:axPos val="l"/>
        <c:majorGridlines>
          <c:spPr>
            <a:ln w="3175">
              <a:solidFill>
                <a:schemeClr val="bg1">
                  <a:lumMod val="50000"/>
                </a:schemeClr>
              </a:solidFill>
              <a:prstDash val="dash"/>
            </a:ln>
          </c:spPr>
        </c:majorGridlines>
        <c:numFmt formatCode="0.0%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277842808"/>
        <c:crosses val="autoZero"/>
        <c:crossBetween val="between"/>
      </c:valAx>
      <c:spPr>
        <a:solidFill>
          <a:schemeClr val="bg1"/>
        </a:solidFill>
        <a:ln w="3175">
          <a:solidFill>
            <a:schemeClr val="tx1"/>
          </a:solidFill>
        </a:ln>
      </c:spPr>
    </c:plotArea>
    <c:legend>
      <c:legendPos val="b"/>
      <c:layout>
        <c:manualLayout>
          <c:xMode val="edge"/>
          <c:yMode val="edge"/>
          <c:x val="0.35378203945081366"/>
          <c:y val="0.92803002811585877"/>
          <c:w val="0.59817233569029959"/>
          <c:h val="5.7405381141863596E-2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1400">
              <a:latin typeface="Calibri" panose="020F0502020204030204" pitchFamily="34" charset="0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0351994334757454E-2"/>
          <c:y val="4.3692810299660746E-2"/>
          <c:w val="0.89881681977252836"/>
          <c:h val="0.730756246176090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Asset Class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1200" b="1">
                    <a:latin typeface="Calibri" panose="020F0502020204030204" pitchFamily="34" charset="0"/>
                    <a:cs typeface="Calibri" panose="020F050202020403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Total Private Equity*</c:v>
                </c:pt>
                <c:pt idx="1">
                  <c:v>Total Real Estate</c:v>
                </c:pt>
                <c:pt idx="2">
                  <c:v>Total Timber</c:v>
                </c:pt>
                <c:pt idx="3">
                  <c:v>Total Core Fixed Income</c:v>
                </c:pt>
                <c:pt idx="4">
                  <c:v>Total Hedge Funds**</c:v>
                </c:pt>
                <c:pt idx="5">
                  <c:v>Total Value Added Fixed Income</c:v>
                </c:pt>
                <c:pt idx="6">
                  <c:v>Total Global Equity</c:v>
                </c:pt>
              </c:strCache>
            </c:strRef>
          </c:cat>
          <c:val>
            <c:numRef>
              <c:f>Sheet1!$B$2:$B$8</c:f>
              <c:numCache>
                <c:formatCode>0.0%</c:formatCode>
                <c:ptCount val="7"/>
                <c:pt idx="0">
                  <c:v>0.16300000000000001</c:v>
                </c:pt>
                <c:pt idx="1">
                  <c:v>0.107</c:v>
                </c:pt>
                <c:pt idx="2">
                  <c:v>8.8800000000000004E-2</c:v>
                </c:pt>
                <c:pt idx="3">
                  <c:v>3.5299999999999998E-2</c:v>
                </c:pt>
                <c:pt idx="4">
                  <c:v>1.47E-2</c:v>
                </c:pt>
                <c:pt idx="5">
                  <c:v>-4.6199999999999998E-2</c:v>
                </c:pt>
                <c:pt idx="6">
                  <c:v>-6.3E-2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Benchmark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dLbls>
            <c:dLbl>
              <c:idx val="6"/>
              <c:layout>
                <c:manualLayout>
                  <c:x val="0"/>
                  <c:y val="1.02243068000494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1200" b="1">
                    <a:latin typeface="Calibri" panose="020F0502020204030204" pitchFamily="34" charset="0"/>
                    <a:cs typeface="Calibri" panose="020F050202020403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Total Private Equity*</c:v>
                </c:pt>
                <c:pt idx="1">
                  <c:v>Total Real Estate</c:v>
                </c:pt>
                <c:pt idx="2">
                  <c:v>Total Timber</c:v>
                </c:pt>
                <c:pt idx="3">
                  <c:v>Total Core Fixed Income</c:v>
                </c:pt>
                <c:pt idx="4">
                  <c:v>Total Hedge Funds**</c:v>
                </c:pt>
                <c:pt idx="5">
                  <c:v>Total Value Added Fixed Income</c:v>
                </c:pt>
                <c:pt idx="6">
                  <c:v>Total Global Equity</c:v>
                </c:pt>
              </c:strCache>
            </c:strRef>
          </c:cat>
          <c:val>
            <c:numRef>
              <c:f>Sheet1!$C$2:$C$8</c:f>
              <c:numCache>
                <c:formatCode>0.0%</c:formatCode>
                <c:ptCount val="7"/>
                <c:pt idx="0">
                  <c:v>0.16300000000000001</c:v>
                </c:pt>
                <c:pt idx="1">
                  <c:v>9.4E-2</c:v>
                </c:pt>
                <c:pt idx="2">
                  <c:v>0.10639999999999999</c:v>
                </c:pt>
                <c:pt idx="3">
                  <c:v>3.4099999999999998E-2</c:v>
                </c:pt>
                <c:pt idx="4">
                  <c:v>1.6299999999999999E-2</c:v>
                </c:pt>
                <c:pt idx="5">
                  <c:v>-0.1061</c:v>
                </c:pt>
                <c:pt idx="6">
                  <c:v>-6.8400000000000002E-2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Value Added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tx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 sz="1200" b="1">
                    <a:latin typeface="Calibri" panose="020F0502020204030204" pitchFamily="34" charset="0"/>
                    <a:cs typeface="Calibri" panose="020F050202020403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Total Private Equity*</c:v>
                </c:pt>
                <c:pt idx="1">
                  <c:v>Total Real Estate</c:v>
                </c:pt>
                <c:pt idx="2">
                  <c:v>Total Timber</c:v>
                </c:pt>
                <c:pt idx="3">
                  <c:v>Total Core Fixed Income</c:v>
                </c:pt>
                <c:pt idx="4">
                  <c:v>Total Hedge Funds**</c:v>
                </c:pt>
                <c:pt idx="5">
                  <c:v>Total Value Added Fixed Income</c:v>
                </c:pt>
                <c:pt idx="6">
                  <c:v>Total Global Equity</c:v>
                </c:pt>
              </c:strCache>
            </c:strRef>
          </c:cat>
          <c:val>
            <c:numRef>
              <c:f>Sheet1!$D$2:$D$8</c:f>
              <c:numCache>
                <c:formatCode>0.0%</c:formatCode>
                <c:ptCount val="7"/>
                <c:pt idx="0">
                  <c:v>0</c:v>
                </c:pt>
                <c:pt idx="1">
                  <c:v>1.2999999999999998E-2</c:v>
                </c:pt>
                <c:pt idx="2">
                  <c:v>-1.7599999999999991E-2</c:v>
                </c:pt>
                <c:pt idx="3">
                  <c:v>1.1999999999999997E-3</c:v>
                </c:pt>
                <c:pt idx="4">
                  <c:v>-1.599999999999999E-3</c:v>
                </c:pt>
                <c:pt idx="5">
                  <c:v>5.9900000000000002E-2</c:v>
                </c:pt>
                <c:pt idx="6">
                  <c:v>5.400000000000002E-3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77843984"/>
        <c:axId val="277844376"/>
      </c:barChart>
      <c:catAx>
        <c:axId val="2778439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txPr>
          <a:bodyPr/>
          <a:lstStyle/>
          <a:p>
            <a: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277844376"/>
        <c:crosses val="autoZero"/>
        <c:auto val="1"/>
        <c:lblAlgn val="ctr"/>
        <c:lblOffset val="100"/>
        <c:noMultiLvlLbl val="0"/>
      </c:catAx>
      <c:valAx>
        <c:axId val="277844376"/>
        <c:scaling>
          <c:orientation val="minMax"/>
          <c:max val="0.2"/>
          <c:min val="-0.16000000000000003"/>
        </c:scaling>
        <c:delete val="0"/>
        <c:axPos val="l"/>
        <c:majorGridlines>
          <c:spPr>
            <a:ln w="3175">
              <a:solidFill>
                <a:schemeClr val="bg1">
                  <a:lumMod val="50000"/>
                </a:schemeClr>
              </a:solidFill>
              <a:prstDash val="dash"/>
            </a:ln>
          </c:spPr>
        </c:majorGridlines>
        <c:numFmt formatCode="0.0%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277843984"/>
        <c:crosses val="autoZero"/>
        <c:crossBetween val="between"/>
        <c:majorUnit val="3.0000000000000006E-2"/>
      </c:valAx>
      <c:spPr>
        <a:ln w="3175">
          <a:solidFill>
            <a:schemeClr val="tx1"/>
          </a:solidFill>
        </a:ln>
      </c:spPr>
    </c:plotArea>
    <c:legend>
      <c:legendPos val="b"/>
      <c:layout>
        <c:manualLayout>
          <c:xMode val="edge"/>
          <c:yMode val="edge"/>
          <c:x val="0.29250543977498433"/>
          <c:y val="0.94118246120801397"/>
          <c:w val="0.66439851308300879"/>
          <c:h val="4.4661048612611137E-2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1400">
              <a:latin typeface="Calibri" panose="020F0502020204030204" pitchFamily="34" charset="0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600"/>
            </a:pPr>
            <a:r>
              <a:rPr lang="en-US" sz="1600"/>
              <a:t>Public Markets Fixed</a:t>
            </a:r>
            <a:r>
              <a:rPr lang="en-US" sz="1600" baseline="0"/>
              <a:t> Income Returns</a:t>
            </a:r>
            <a:endParaRPr lang="en-US" sz="1600"/>
          </a:p>
        </c:rich>
      </c:tx>
      <c:layout>
        <c:manualLayout>
          <c:xMode val="edge"/>
          <c:yMode val="edge"/>
          <c:x val="0.33389024268194262"/>
          <c:y val="7.3061567867819845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9.603489878535075E-2"/>
          <c:y val="8.3400567290269123E-2"/>
          <c:w val="0.88438600945165879"/>
          <c:h val="0.771794122609887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FINAL!$B$3</c:f>
              <c:strCache>
                <c:ptCount val="1"/>
                <c:pt idx="0">
                  <c:v>Asset Class 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Pt>
            <c:idx val="8"/>
            <c:invertIfNegative val="0"/>
            <c:bubble3D val="0"/>
          </c:dPt>
          <c:dPt>
            <c:idx val="9"/>
            <c:invertIfNegative val="0"/>
            <c:bubble3D val="0"/>
          </c:dPt>
          <c:dPt>
            <c:idx val="10"/>
            <c:invertIfNegative val="0"/>
            <c:bubble3D val="0"/>
          </c:dPt>
          <c:dPt>
            <c:idx val="11"/>
            <c:invertIfNegative val="0"/>
            <c:bubble3D val="0"/>
          </c:dPt>
          <c:dPt>
            <c:idx val="12"/>
            <c:invertIfNegative val="0"/>
            <c:bubble3D val="0"/>
          </c:dPt>
          <c:dPt>
            <c:idx val="13"/>
            <c:invertIfNegative val="0"/>
            <c:bubble3D val="0"/>
          </c:dPt>
          <c:dLbls>
            <c:dLbl>
              <c:idx val="0"/>
              <c:layout>
                <c:manualLayout>
                  <c:x val="0"/>
                  <c:y val="-2.908020562915360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8.7455847421912328E-3"/>
                  <c:y val="-1.27249531967491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2.9151949140638336E-3"/>
                  <c:y val="1.52704247943602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2.823529202517521E-3"/>
                  <c:y val="2.462490211402680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1.1660779656255013E-2"/>
                  <c:y val="2.545271198335656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5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FINAL!$A$9:$A$15</c:f>
              <c:strCache>
                <c:ptCount val="7"/>
                <c:pt idx="0">
                  <c:v>20+ Yr STRIPS</c:v>
                </c:pt>
                <c:pt idx="1">
                  <c:v>Bank Loans</c:v>
                </c:pt>
                <c:pt idx="2">
                  <c:v>Core FI (Agg)</c:v>
                </c:pt>
                <c:pt idx="3">
                  <c:v>TIPS/ILBs</c:v>
                </c:pt>
                <c:pt idx="4">
                  <c:v>High Yield</c:v>
                </c:pt>
                <c:pt idx="5">
                  <c:v>EMD $</c:v>
                </c:pt>
                <c:pt idx="6">
                  <c:v>EMD Local</c:v>
                </c:pt>
              </c:strCache>
            </c:strRef>
          </c:cat>
          <c:val>
            <c:numRef>
              <c:f>FINAL!$B$9:$B$15</c:f>
              <c:numCache>
                <c:formatCode>0.0%</c:formatCode>
                <c:ptCount val="7"/>
                <c:pt idx="0">
                  <c:v>6.3100000000000003E-2</c:v>
                </c:pt>
                <c:pt idx="1">
                  <c:v>2.1999999999999999E-2</c:v>
                </c:pt>
                <c:pt idx="2">
                  <c:v>2.1000000000000001E-2</c:v>
                </c:pt>
                <c:pt idx="3">
                  <c:v>-5.0000000000000001E-3</c:v>
                </c:pt>
                <c:pt idx="4">
                  <c:v>-1.83E-2</c:v>
                </c:pt>
                <c:pt idx="5">
                  <c:v>-5.0299999999999997E-2</c:v>
                </c:pt>
                <c:pt idx="6">
                  <c:v>-0.20880000000000001</c:v>
                </c:pt>
              </c:numCache>
            </c:numRef>
          </c:val>
        </c:ser>
        <c:ser>
          <c:idx val="1"/>
          <c:order val="1"/>
          <c:tx>
            <c:strRef>
              <c:f>FINAL!$C$3</c:f>
              <c:strCache>
                <c:ptCount val="1"/>
                <c:pt idx="0">
                  <c:v>Benchmark 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c:spPr>
          <c:invertIfNegative val="0"/>
          <c:dLbls>
            <c:dLbl>
              <c:idx val="0"/>
              <c:layout>
                <c:manualLayout>
                  <c:x val="7.8289051446074395E-3"/>
                  <c:y val="2.379540997483385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6.27972006783452E-3"/>
                  <c:y val="-2.4829470236499199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3.7311051756416412E-3"/>
                  <c:y val="1.23115294913585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2.2735077186097782E-3"/>
                  <c:y val="-2.378539001105803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2.4569125009985117E-3"/>
                  <c:y val="2.462506297547233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8.1038975467372307E-3"/>
                  <c:y val="-6.1542617511129176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1.068892453886527E-16"/>
                  <c:y val="2.545070799060140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FINAL!$A$9:$A$15</c:f>
              <c:strCache>
                <c:ptCount val="7"/>
                <c:pt idx="0">
                  <c:v>20+ Yr STRIPS</c:v>
                </c:pt>
                <c:pt idx="1">
                  <c:v>Bank Loans</c:v>
                </c:pt>
                <c:pt idx="2">
                  <c:v>Core FI (Agg)</c:v>
                </c:pt>
                <c:pt idx="3">
                  <c:v>TIPS/ILBs</c:v>
                </c:pt>
                <c:pt idx="4">
                  <c:v>High Yield</c:v>
                </c:pt>
                <c:pt idx="5">
                  <c:v>EMD $</c:v>
                </c:pt>
                <c:pt idx="6">
                  <c:v>EMD Local</c:v>
                </c:pt>
              </c:strCache>
            </c:strRef>
          </c:cat>
          <c:val>
            <c:numRef>
              <c:f>FINAL!$C$9:$C$15</c:f>
              <c:numCache>
                <c:formatCode>0.0%</c:formatCode>
                <c:ptCount val="7"/>
                <c:pt idx="0">
                  <c:v>6.3299999999999995E-2</c:v>
                </c:pt>
                <c:pt idx="1">
                  <c:v>9.7999999999999997E-3</c:v>
                </c:pt>
                <c:pt idx="2">
                  <c:v>1.5599999999999999E-2</c:v>
                </c:pt>
                <c:pt idx="3">
                  <c:v>-3.0000000000000001E-3</c:v>
                </c:pt>
                <c:pt idx="4">
                  <c:v>-3.0800000000000001E-2</c:v>
                </c:pt>
                <c:pt idx="5">
                  <c:v>-2.98E-2</c:v>
                </c:pt>
                <c:pt idx="6">
                  <c:v>-0.21540000000000001</c:v>
                </c:pt>
              </c:numCache>
            </c:numRef>
          </c:val>
        </c:ser>
        <c:ser>
          <c:idx val="2"/>
          <c:order val="2"/>
          <c:tx>
            <c:strRef>
              <c:f>FINAL!$D$3</c:f>
              <c:strCache>
                <c:ptCount val="1"/>
                <c:pt idx="0">
                  <c:v>Value Added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dLbls>
            <c:dLbl>
              <c:idx val="0"/>
              <c:layout>
                <c:manualLayout>
                  <c:x val="1.2568392309027215E-2"/>
                  <c:y val="4.92481219581894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9.653197394963408E-3"/>
                  <c:y val="-1.27253539953002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1.8123789735024796E-2"/>
                  <c:y val="2.545070799060047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1.4117646012587604E-2"/>
                  <c:y val="4.924592659603818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4.0060975777713257E-3"/>
                  <c:y val="4.924611796543433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1.6940952889971068E-2"/>
                  <c:y val="9.849456516525700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5.4998480425958178E-4"/>
                  <c:y val="5.007777495882797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FINAL!$A$9:$A$15</c:f>
              <c:strCache>
                <c:ptCount val="7"/>
                <c:pt idx="0">
                  <c:v>20+ Yr STRIPS</c:v>
                </c:pt>
                <c:pt idx="1">
                  <c:v>Bank Loans</c:v>
                </c:pt>
                <c:pt idx="2">
                  <c:v>Core FI (Agg)</c:v>
                </c:pt>
                <c:pt idx="3">
                  <c:v>TIPS/ILBs</c:v>
                </c:pt>
                <c:pt idx="4">
                  <c:v>High Yield</c:v>
                </c:pt>
                <c:pt idx="5">
                  <c:v>EMD $</c:v>
                </c:pt>
                <c:pt idx="6">
                  <c:v>EMD Local</c:v>
                </c:pt>
              </c:strCache>
            </c:strRef>
          </c:cat>
          <c:val>
            <c:numRef>
              <c:f>FINAL!$D$9:$D$15</c:f>
              <c:numCache>
                <c:formatCode>0.0%</c:formatCode>
                <c:ptCount val="7"/>
                <c:pt idx="0">
                  <c:v>-1.9999999999999185E-4</c:v>
                </c:pt>
                <c:pt idx="1">
                  <c:v>1.2199999999999999E-2</c:v>
                </c:pt>
                <c:pt idx="2">
                  <c:v>5.400000000000002E-3</c:v>
                </c:pt>
                <c:pt idx="3">
                  <c:v>-2E-3</c:v>
                </c:pt>
                <c:pt idx="4">
                  <c:v>1.2500000000000001E-2</c:v>
                </c:pt>
                <c:pt idx="5">
                  <c:v>-2.0499999999999997E-2</c:v>
                </c:pt>
                <c:pt idx="6">
                  <c:v>6.5999999999999948E-3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77845160"/>
        <c:axId val="282341968"/>
      </c:barChart>
      <c:catAx>
        <c:axId val="277845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txPr>
          <a:bodyPr/>
          <a:lstStyle/>
          <a:p>
            <a:pPr>
              <a:defRPr sz="1400"/>
            </a:pPr>
            <a:endParaRPr lang="en-US"/>
          </a:p>
        </c:txPr>
        <c:crossAx val="282341968"/>
        <c:crosses val="autoZero"/>
        <c:auto val="1"/>
        <c:lblAlgn val="ctr"/>
        <c:lblOffset val="100"/>
        <c:noMultiLvlLbl val="0"/>
      </c:catAx>
      <c:valAx>
        <c:axId val="2823419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Return (%)</a:t>
                </a:r>
              </a:p>
            </c:rich>
          </c:tx>
          <c:layout>
            <c:manualLayout>
              <c:xMode val="edge"/>
              <c:yMode val="edge"/>
              <c:x val="1.5322648239173824E-3"/>
              <c:y val="0.37141551925657518"/>
            </c:manualLayout>
          </c:layout>
          <c:overlay val="0"/>
        </c:title>
        <c:numFmt formatCode="0.0%" sourceLinked="1"/>
        <c:majorTickMark val="out"/>
        <c:minorTickMark val="none"/>
        <c:tickLblPos val="nextTo"/>
        <c:crossAx val="277845160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43295151955894251"/>
          <c:y val="0.95547460386879379"/>
          <c:w val="0.51244987401946274"/>
          <c:h val="4.4525491262047079E-2"/>
        </c:manualLayout>
      </c:layout>
      <c:overlay val="0"/>
    </c:legend>
    <c:plotVisOnly val="1"/>
    <c:dispBlanksAs val="gap"/>
    <c:showDLblsOverMax val="0"/>
  </c:chart>
  <c:spPr>
    <a:ln>
      <a:solidFill>
        <a:srgbClr val="000000"/>
      </a:solidFill>
    </a:ln>
  </c:spPr>
  <c:externalData r:id="rId2">
    <c:autoUpdate val="0"/>
  </c:externalData>
  <c:userShapes r:id="rId3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800"/>
            </a:pPr>
            <a:r>
              <a:rPr lang="en-US" sz="1800"/>
              <a:t>Public Markets Equity Returns</a:t>
            </a:r>
          </a:p>
        </c:rich>
      </c:tx>
      <c:layout>
        <c:manualLayout>
          <c:xMode val="edge"/>
          <c:yMode val="edge"/>
          <c:x val="0.32814786770036747"/>
          <c:y val="4.7828857973646485E-5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250343190548847"/>
          <c:y val="8.1700333188502172E-2"/>
          <c:w val="0.86338116640441076"/>
          <c:h val="0.762601175322153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FINAL!$B$3</c:f>
              <c:strCache>
                <c:ptCount val="1"/>
                <c:pt idx="0">
                  <c:v>Asset Class 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Pt>
            <c:idx val="8"/>
            <c:invertIfNegative val="0"/>
            <c:bubble3D val="0"/>
          </c:dPt>
          <c:dPt>
            <c:idx val="9"/>
            <c:invertIfNegative val="0"/>
            <c:bubble3D val="0"/>
          </c:dPt>
          <c:dPt>
            <c:idx val="10"/>
            <c:invertIfNegative val="0"/>
            <c:bubble3D val="0"/>
          </c:dPt>
          <c:dPt>
            <c:idx val="11"/>
            <c:invertIfNegative val="0"/>
            <c:bubble3D val="0"/>
          </c:dPt>
          <c:dPt>
            <c:idx val="12"/>
            <c:invertIfNegative val="0"/>
            <c:bubble3D val="0"/>
          </c:dPt>
          <c:dPt>
            <c:idx val="13"/>
            <c:invertIfNegative val="0"/>
            <c:bubble3D val="0"/>
          </c:dPt>
          <c:dLbls>
            <c:dLbl>
              <c:idx val="0"/>
              <c:layout>
                <c:manualLayout>
                  <c:x val="0"/>
                  <c:y val="-7.386888989405727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2.8235292025176246E-3"/>
                  <c:y val="-9.849185319207637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FINAL!$A$4:$A$7</c:f>
              <c:strCache>
                <c:ptCount val="4"/>
                <c:pt idx="0">
                  <c:v>US Large Cap Equity</c:v>
                </c:pt>
                <c:pt idx="1">
                  <c:v>US SMID Cap Equity</c:v>
                </c:pt>
                <c:pt idx="2">
                  <c:v>Int'l Equities</c:v>
                </c:pt>
                <c:pt idx="3">
                  <c:v>Emerging Markets Equity</c:v>
                </c:pt>
              </c:strCache>
            </c:strRef>
          </c:cat>
          <c:val>
            <c:numRef>
              <c:f>FINAL!$B$4:$B$7</c:f>
              <c:numCache>
                <c:formatCode>0.0%</c:formatCode>
                <c:ptCount val="4"/>
                <c:pt idx="0">
                  <c:v>6.1999999999999998E-3</c:v>
                </c:pt>
                <c:pt idx="1">
                  <c:v>-2.6499999999999999E-2</c:v>
                </c:pt>
                <c:pt idx="2">
                  <c:v>-6.3700000000000007E-2</c:v>
                </c:pt>
                <c:pt idx="3">
                  <c:v>-0.21890000000000001</c:v>
                </c:pt>
              </c:numCache>
            </c:numRef>
          </c:val>
        </c:ser>
        <c:ser>
          <c:idx val="1"/>
          <c:order val="1"/>
          <c:tx>
            <c:strRef>
              <c:f>FINAL!$C$3</c:f>
              <c:strCache>
                <c:ptCount val="1"/>
                <c:pt idx="0">
                  <c:v>Benchmark 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c:spPr>
          <c:invertIfNegative val="0"/>
          <c:dLbls>
            <c:dLbl>
              <c:idx val="0"/>
              <c:layout>
                <c:manualLayout>
                  <c:x val="3.0378226366279083E-3"/>
                  <c:y val="-7.272675584731799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6.7457892503397401E-5"/>
                  <c:y val="6.8958072339514979E-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2.1190881560278958E-3"/>
                  <c:y val="1.35630347852176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9.248383694890519E-3"/>
                  <c:y val="9.872145203034463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1.4117646012587604E-2"/>
                  <c:y val="2.46229632980190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2.8235292025174173E-3"/>
                  <c:y val="-4.92459265960390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FINAL!$A$4:$A$7</c:f>
              <c:strCache>
                <c:ptCount val="4"/>
                <c:pt idx="0">
                  <c:v>US Large Cap Equity</c:v>
                </c:pt>
                <c:pt idx="1">
                  <c:v>US SMID Cap Equity</c:v>
                </c:pt>
                <c:pt idx="2">
                  <c:v>Int'l Equities</c:v>
                </c:pt>
                <c:pt idx="3">
                  <c:v>Emerging Markets Equity</c:v>
                </c:pt>
              </c:strCache>
            </c:strRef>
          </c:cat>
          <c:val>
            <c:numRef>
              <c:f>FINAL!$C$4:$C$7</c:f>
              <c:numCache>
                <c:formatCode>0.0%</c:formatCode>
                <c:ptCount val="4"/>
                <c:pt idx="0">
                  <c:v>4.7999999999999996E-3</c:v>
                </c:pt>
                <c:pt idx="1">
                  <c:v>-5.1000000000000004E-3</c:v>
                </c:pt>
                <c:pt idx="2">
                  <c:v>-8.2600000000000007E-2</c:v>
                </c:pt>
                <c:pt idx="3">
                  <c:v>-0.21940000000000001</c:v>
                </c:pt>
              </c:numCache>
            </c:numRef>
          </c:val>
        </c:ser>
        <c:ser>
          <c:idx val="2"/>
          <c:order val="2"/>
          <c:tx>
            <c:strRef>
              <c:f>FINAL!$D$3</c:f>
              <c:strCache>
                <c:ptCount val="1"/>
                <c:pt idx="0">
                  <c:v>Value Added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dLbls>
            <c:dLbl>
              <c:idx val="0"/>
              <c:layout>
                <c:manualLayout>
                  <c:x val="1.6941175215105124E-2"/>
                  <c:y val="4.924592659603818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1.694117521510517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1.6964843000508386E-3"/>
                  <c:y val="7.318391521268859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1.4117646012587604E-2"/>
                  <c:y val="4.924592659603818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1.1294116810070188E-2"/>
                  <c:y val="4.924592659603727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2.823529202517521E-3"/>
                  <c:y val="9.849185319207637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FINAL!$A$4:$A$7</c:f>
              <c:strCache>
                <c:ptCount val="4"/>
                <c:pt idx="0">
                  <c:v>US Large Cap Equity</c:v>
                </c:pt>
                <c:pt idx="1">
                  <c:v>US SMID Cap Equity</c:v>
                </c:pt>
                <c:pt idx="2">
                  <c:v>Int'l Equities</c:v>
                </c:pt>
                <c:pt idx="3">
                  <c:v>Emerging Markets Equity</c:v>
                </c:pt>
              </c:strCache>
            </c:strRef>
          </c:cat>
          <c:val>
            <c:numRef>
              <c:f>FINAL!$D$4:$D$7</c:f>
              <c:numCache>
                <c:formatCode>0.0%</c:formatCode>
                <c:ptCount val="4"/>
                <c:pt idx="0">
                  <c:v>1.4000000000000002E-3</c:v>
                </c:pt>
                <c:pt idx="1">
                  <c:v>-2.1399999999999999E-2</c:v>
                </c:pt>
                <c:pt idx="2">
                  <c:v>1.89E-2</c:v>
                </c:pt>
                <c:pt idx="3">
                  <c:v>5.0000000000000044E-4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3085432"/>
        <c:axId val="173124320"/>
      </c:barChart>
      <c:catAx>
        <c:axId val="173085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txPr>
          <a:bodyPr/>
          <a:lstStyle/>
          <a:p>
            <a:pPr>
              <a:defRPr sz="1400"/>
            </a:pPr>
            <a:endParaRPr lang="en-US"/>
          </a:p>
        </c:txPr>
        <c:crossAx val="173124320"/>
        <c:crosses val="autoZero"/>
        <c:auto val="1"/>
        <c:lblAlgn val="ctr"/>
        <c:lblOffset val="100"/>
        <c:noMultiLvlLbl val="0"/>
      </c:catAx>
      <c:valAx>
        <c:axId val="1731243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Return (%)</a:t>
                </a:r>
              </a:p>
            </c:rich>
          </c:tx>
          <c:layout>
            <c:manualLayout>
              <c:xMode val="edge"/>
              <c:yMode val="edge"/>
              <c:x val="1.5322648239173824E-3"/>
              <c:y val="0.37141551925657518"/>
            </c:manualLayout>
          </c:layout>
          <c:overlay val="0"/>
        </c:title>
        <c:numFmt formatCode="0.0%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7308543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38495152311614467"/>
          <c:y val="0.95547439616277974"/>
          <c:w val="0.51244987401946274"/>
          <c:h val="4.4525491262047079E-2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spPr>
    <a:ln>
      <a:solidFill>
        <a:srgbClr val="000000"/>
      </a:solidFill>
    </a:ln>
  </c:spPr>
  <c:externalData r:id="rId2">
    <c:autoUpdate val="0"/>
  </c:externalData>
  <c:userShapes r:id="rId3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800">
                <a:latin typeface="Calibri" panose="020F0502020204030204" pitchFamily="34" charset="0"/>
              </a:defRPr>
            </a:pPr>
            <a:r>
              <a:rPr lang="en-US" sz="1800">
                <a:latin typeface="Calibri" panose="020F0502020204030204" pitchFamily="34" charset="0"/>
              </a:rPr>
              <a:t>PRIT</a:t>
            </a:r>
            <a:r>
              <a:rPr lang="en-US" sz="1800" baseline="0">
                <a:latin typeface="Calibri" panose="020F0502020204030204" pitchFamily="34" charset="0"/>
              </a:rPr>
              <a:t> Fund Asset Class Snapshot</a:t>
            </a:r>
            <a:endParaRPr lang="en-US" sz="1800">
              <a:latin typeface="Calibri" panose="020F0502020204030204" pitchFamily="34" charset="0"/>
            </a:endParaRPr>
          </a:p>
        </c:rich>
      </c:tx>
      <c:layout>
        <c:manualLayout>
          <c:xMode val="edge"/>
          <c:yMode val="edge"/>
          <c:x val="0.26615040075859481"/>
          <c:y val="0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4.9530383814130857E-2"/>
          <c:y val="8.639020267589316E-2"/>
          <c:w val="0.78112037004343071"/>
          <c:h val="0.7754391445090576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'Contribution to Return 100%'!$A$5</c:f>
              <c:strCache>
                <c:ptCount val="1"/>
                <c:pt idx="0">
                  <c:v>Global Equities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cat>
            <c:strRef>
              <c:f>'Contribution to Return 100%'!$B$4:$D$4</c:f>
              <c:strCache>
                <c:ptCount val="3"/>
                <c:pt idx="0">
                  <c:v>% of PRIT Fund</c:v>
                </c:pt>
                <c:pt idx="1">
                  <c:v>Contribution to Total Return</c:v>
                </c:pt>
                <c:pt idx="2">
                  <c:v>Contribution to Total Risk</c:v>
                </c:pt>
              </c:strCache>
            </c:strRef>
          </c:cat>
          <c:val>
            <c:numRef>
              <c:f>'Contribution to Return 100%'!$B$5:$D$5</c:f>
              <c:numCache>
                <c:formatCode>0.0%</c:formatCode>
                <c:ptCount val="3"/>
                <c:pt idx="0">
                  <c:v>0.41899999999999998</c:v>
                </c:pt>
                <c:pt idx="1">
                  <c:v>-2.8000000000000001E-2</c:v>
                </c:pt>
                <c:pt idx="2" formatCode="0.00%">
                  <c:v>5.4100000000000002E-2</c:v>
                </c:pt>
              </c:numCache>
            </c:numRef>
          </c:val>
        </c:ser>
        <c:ser>
          <c:idx val="1"/>
          <c:order val="1"/>
          <c:tx>
            <c:strRef>
              <c:f>'Contribution to Return 100%'!$A$6</c:f>
              <c:strCache>
                <c:ptCount val="1"/>
                <c:pt idx="0">
                  <c:v>Private Equity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cat>
            <c:strRef>
              <c:f>'Contribution to Return 100%'!$B$4:$D$4</c:f>
              <c:strCache>
                <c:ptCount val="3"/>
                <c:pt idx="0">
                  <c:v>% of PRIT Fund</c:v>
                </c:pt>
                <c:pt idx="1">
                  <c:v>Contribution to Total Return</c:v>
                </c:pt>
                <c:pt idx="2">
                  <c:v>Contribution to Total Risk</c:v>
                </c:pt>
              </c:strCache>
            </c:strRef>
          </c:cat>
          <c:val>
            <c:numRef>
              <c:f>'Contribution to Return 100%'!$B$6:$D$6</c:f>
              <c:numCache>
                <c:formatCode>0.0%</c:formatCode>
                <c:ptCount val="3"/>
                <c:pt idx="0">
                  <c:v>0.113</c:v>
                </c:pt>
                <c:pt idx="1">
                  <c:v>1.6199999999999999E-2</c:v>
                </c:pt>
                <c:pt idx="2" formatCode="0.00%">
                  <c:v>1.18E-2</c:v>
                </c:pt>
              </c:numCache>
            </c:numRef>
          </c:val>
        </c:ser>
        <c:ser>
          <c:idx val="2"/>
          <c:order val="2"/>
          <c:tx>
            <c:strRef>
              <c:f>'Contribution to Return 100%'!$A$7</c:f>
              <c:strCache>
                <c:ptCount val="1"/>
                <c:pt idx="0">
                  <c:v>Value-Added FI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cat>
            <c:strRef>
              <c:f>'Contribution to Return 100%'!$B$4:$D$4</c:f>
              <c:strCache>
                <c:ptCount val="3"/>
                <c:pt idx="0">
                  <c:v>% of PRIT Fund</c:v>
                </c:pt>
                <c:pt idx="1">
                  <c:v>Contribution to Total Return</c:v>
                </c:pt>
                <c:pt idx="2">
                  <c:v>Contribution to Total Risk</c:v>
                </c:pt>
              </c:strCache>
            </c:strRef>
          </c:cat>
          <c:val>
            <c:numRef>
              <c:f>'Contribution to Return 100%'!$B$7:$D$7</c:f>
              <c:numCache>
                <c:formatCode>0.0%</c:formatCode>
                <c:ptCount val="3"/>
                <c:pt idx="0">
                  <c:v>8.5000000000000006E-2</c:v>
                </c:pt>
                <c:pt idx="1">
                  <c:v>-3.8999999999999998E-3</c:v>
                </c:pt>
                <c:pt idx="2" formatCode="0.00%">
                  <c:v>5.1999999999999998E-3</c:v>
                </c:pt>
              </c:numCache>
            </c:numRef>
          </c:val>
        </c:ser>
        <c:ser>
          <c:idx val="3"/>
          <c:order val="3"/>
          <c:tx>
            <c:strRef>
              <c:f>'Contribution to Return 100%'!$A$8</c:f>
              <c:strCache>
                <c:ptCount val="1"/>
                <c:pt idx="0">
                  <c:v>Hedge Funds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</c:spPr>
          <c:invertIfNegative val="0"/>
          <c:cat>
            <c:strRef>
              <c:f>'Contribution to Return 100%'!$B$4:$D$4</c:f>
              <c:strCache>
                <c:ptCount val="3"/>
                <c:pt idx="0">
                  <c:v>% of PRIT Fund</c:v>
                </c:pt>
                <c:pt idx="1">
                  <c:v>Contribution to Total Return</c:v>
                </c:pt>
                <c:pt idx="2">
                  <c:v>Contribution to Total Risk</c:v>
                </c:pt>
              </c:strCache>
            </c:strRef>
          </c:cat>
          <c:val>
            <c:numRef>
              <c:f>'Contribution to Return 100%'!$B$8:$D$8</c:f>
              <c:numCache>
                <c:formatCode>0.0%</c:formatCode>
                <c:ptCount val="3"/>
                <c:pt idx="0">
                  <c:v>9.0999999999999998E-2</c:v>
                </c:pt>
                <c:pt idx="1">
                  <c:v>1.4E-3</c:v>
                </c:pt>
                <c:pt idx="2" formatCode="0.00%">
                  <c:v>2.2000000000000001E-3</c:v>
                </c:pt>
              </c:numCache>
            </c:numRef>
          </c:val>
        </c:ser>
        <c:ser>
          <c:idx val="4"/>
          <c:order val="4"/>
          <c:tx>
            <c:strRef>
              <c:f>'Contribution to Return 100%'!$A$9</c:f>
              <c:strCache>
                <c:ptCount val="1"/>
                <c:pt idx="0">
                  <c:v>Core Fixed Income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cat>
            <c:strRef>
              <c:f>'Contribution to Return 100%'!$B$4:$D$4</c:f>
              <c:strCache>
                <c:ptCount val="3"/>
                <c:pt idx="0">
                  <c:v>% of PRIT Fund</c:v>
                </c:pt>
                <c:pt idx="1">
                  <c:v>Contribution to Total Return</c:v>
                </c:pt>
                <c:pt idx="2">
                  <c:v>Contribution to Total Risk</c:v>
                </c:pt>
              </c:strCache>
            </c:strRef>
          </c:cat>
          <c:val>
            <c:numRef>
              <c:f>'Contribution to Return 100%'!$B$9:$D$9</c:f>
              <c:numCache>
                <c:formatCode>0.0%</c:formatCode>
                <c:ptCount val="3"/>
                <c:pt idx="0">
                  <c:v>0.14000000000000001</c:v>
                </c:pt>
                <c:pt idx="1">
                  <c:v>1.0499999999999999E-2</c:v>
                </c:pt>
                <c:pt idx="2" formatCode="0.00%">
                  <c:v>-5.9999999999999995E-4</c:v>
                </c:pt>
              </c:numCache>
            </c:numRef>
          </c:val>
        </c:ser>
        <c:ser>
          <c:idx val="5"/>
          <c:order val="5"/>
          <c:tx>
            <c:strRef>
              <c:f>'Contribution to Return 100%'!$A$10</c:f>
              <c:strCache>
                <c:ptCount val="1"/>
                <c:pt idx="0">
                  <c:v>Real Estate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</c:spPr>
          <c:invertIfNegative val="0"/>
          <c:cat>
            <c:strRef>
              <c:f>'Contribution to Return 100%'!$B$4:$D$4</c:f>
              <c:strCache>
                <c:ptCount val="3"/>
                <c:pt idx="0">
                  <c:v>% of PRIT Fund</c:v>
                </c:pt>
                <c:pt idx="1">
                  <c:v>Contribution to Total Return</c:v>
                </c:pt>
                <c:pt idx="2">
                  <c:v>Contribution to Total Risk</c:v>
                </c:pt>
              </c:strCache>
            </c:strRef>
          </c:cat>
          <c:val>
            <c:numRef>
              <c:f>'Contribution to Return 100%'!$B$10:$D$10</c:f>
              <c:numCache>
                <c:formatCode>0.0%</c:formatCode>
                <c:ptCount val="3"/>
                <c:pt idx="0">
                  <c:v>0.10299999999999999</c:v>
                </c:pt>
                <c:pt idx="1">
                  <c:v>9.5999999999999992E-3</c:v>
                </c:pt>
                <c:pt idx="2" formatCode="0.00%">
                  <c:v>6.1000000000000004E-3</c:v>
                </c:pt>
              </c:numCache>
            </c:numRef>
          </c:val>
        </c:ser>
        <c:ser>
          <c:idx val="6"/>
          <c:order val="6"/>
          <c:tx>
            <c:strRef>
              <c:f>'Contribution to Return 100%'!$A$11</c:f>
              <c:strCache>
                <c:ptCount val="1"/>
                <c:pt idx="0">
                  <c:v>Timber/Nat. Resources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'Contribution to Return 100%'!$B$4:$D$4</c:f>
              <c:strCache>
                <c:ptCount val="3"/>
                <c:pt idx="0">
                  <c:v>% of PRIT Fund</c:v>
                </c:pt>
                <c:pt idx="1">
                  <c:v>Contribution to Total Return</c:v>
                </c:pt>
                <c:pt idx="2">
                  <c:v>Contribution to Total Risk</c:v>
                </c:pt>
              </c:strCache>
            </c:strRef>
          </c:cat>
          <c:val>
            <c:numRef>
              <c:f>'Contribution to Return 100%'!$B$11:$D$11</c:f>
              <c:numCache>
                <c:formatCode>0.0%</c:formatCode>
                <c:ptCount val="3"/>
                <c:pt idx="0">
                  <c:v>3.7999999999999999E-2</c:v>
                </c:pt>
                <c:pt idx="1">
                  <c:v>-1.2999999999999999E-3</c:v>
                </c:pt>
                <c:pt idx="2" formatCode="0.00%">
                  <c:v>3.0000000000000001E-3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3"/>
        <c:overlap val="100"/>
        <c:axId val="282342752"/>
        <c:axId val="282343144"/>
      </c:barChart>
      <c:catAx>
        <c:axId val="2823427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txPr>
          <a:bodyPr/>
          <a:lstStyle/>
          <a:p>
            <a:pPr>
              <a:defRPr sz="1200">
                <a:latin typeface="Calibri" panose="020F0502020204030204" pitchFamily="34" charset="0"/>
              </a:defRPr>
            </a:pPr>
            <a:endParaRPr lang="en-US"/>
          </a:p>
        </c:txPr>
        <c:crossAx val="282343144"/>
        <c:crosses val="autoZero"/>
        <c:auto val="1"/>
        <c:lblAlgn val="ctr"/>
        <c:lblOffset val="100"/>
        <c:noMultiLvlLbl val="0"/>
      </c:catAx>
      <c:valAx>
        <c:axId val="282343144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282342752"/>
        <c:crosses val="autoZero"/>
        <c:crossBetween val="between"/>
      </c:valAx>
      <c:spPr>
        <a:ln w="6350"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83794487011993457"/>
          <c:y val="7.1549192946815429E-2"/>
          <c:w val="0.16158009957275521"/>
          <c:h val="0.67150872125319405"/>
        </c:manualLayout>
      </c:layout>
      <c:overlay val="0"/>
      <c:txPr>
        <a:bodyPr/>
        <a:lstStyle/>
        <a:p>
          <a:pPr>
            <a:defRPr sz="1200">
              <a:latin typeface="Calibri" panose="020F050202020403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ln>
      <a:solidFill>
        <a:srgbClr val="000000"/>
      </a:solidFill>
    </a:ln>
  </c:spPr>
  <c:externalData r:id="rId2">
    <c:autoUpdate val="0"/>
  </c:externalData>
  <c:userShapes r:id="rId3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0.88049</cdr:y>
    </cdr:from>
    <cdr:to>
      <cdr:x>0.89857</cdr:x>
      <cdr:y>0.99865</cdr:y>
    </cdr:to>
    <cdr:sp macro="" textlink="">
      <cdr:nvSpPr>
        <cdr:cNvPr id="2" name="Text Placeholder 21"/>
        <cdr:cNvSpPr>
          <a:spLocks xmlns:a="http://schemas.openxmlformats.org/drawingml/2006/main" noGrp="1"/>
        </cdr:cNvSpPr>
      </cdr:nvSpPr>
      <cdr:spPr bwMode="auto">
        <a:xfrm xmlns:a="http://schemas.openxmlformats.org/drawingml/2006/main">
          <a:off x="0" y="4464497"/>
          <a:ext cx="8023324" cy="59912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="horz" wrap="square" lIns="0" tIns="0" rIns="91440" bIns="45720" numCol="1" anchor="t" anchorCtr="0" compatLnSpc="1">
          <a:prstTxWarp prst="textNoShape">
            <a:avLst/>
          </a:prstTxWarp>
        </a:bodyPr>
        <a:lstStyle xmlns:a="http://schemas.openxmlformats.org/drawingml/2006/main">
          <a:defPPr>
            <a:defRPr lang="en-US"/>
          </a:defPPr>
          <a:lvl1pPr algn="l" defTabSz="508000" rtl="0" fontAlgn="base">
            <a:spcBef>
              <a:spcPct val="0"/>
            </a:spcBef>
            <a:spcAft>
              <a:spcPct val="0"/>
            </a:spcAft>
            <a:defRPr sz="2000" kern="1200">
              <a:solidFill>
                <a:schemeClr val="tx1"/>
              </a:solidFill>
              <a:latin typeface="Arial" charset="0"/>
              <a:ea typeface="+mn-ea"/>
              <a:cs typeface="+mn-cs"/>
            </a:defRPr>
          </a:lvl1pPr>
          <a:lvl2pPr marL="508000" indent="-50800" algn="l" defTabSz="508000" rtl="0" fontAlgn="base">
            <a:spcBef>
              <a:spcPct val="0"/>
            </a:spcBef>
            <a:spcAft>
              <a:spcPct val="0"/>
            </a:spcAft>
            <a:defRPr sz="2000" kern="1200">
              <a:solidFill>
                <a:schemeClr val="tx1"/>
              </a:solidFill>
              <a:latin typeface="Arial" charset="0"/>
              <a:ea typeface="+mn-ea"/>
              <a:cs typeface="+mn-cs"/>
            </a:defRPr>
          </a:lvl2pPr>
          <a:lvl3pPr marL="1017588" indent="-103188" algn="l" defTabSz="508000" rtl="0" fontAlgn="base">
            <a:spcBef>
              <a:spcPct val="0"/>
            </a:spcBef>
            <a:spcAft>
              <a:spcPct val="0"/>
            </a:spcAft>
            <a:defRPr sz="2000" kern="1200">
              <a:solidFill>
                <a:schemeClr val="tx1"/>
              </a:solidFill>
              <a:latin typeface="Arial" charset="0"/>
              <a:ea typeface="+mn-ea"/>
              <a:cs typeface="+mn-cs"/>
            </a:defRPr>
          </a:lvl3pPr>
          <a:lvl4pPr marL="1527175" indent="-155575" algn="l" defTabSz="508000" rtl="0" fontAlgn="base">
            <a:spcBef>
              <a:spcPct val="0"/>
            </a:spcBef>
            <a:spcAft>
              <a:spcPct val="0"/>
            </a:spcAft>
            <a:defRPr sz="2000" kern="1200">
              <a:solidFill>
                <a:schemeClr val="tx1"/>
              </a:solidFill>
              <a:latin typeface="Arial" charset="0"/>
              <a:ea typeface="+mn-ea"/>
              <a:cs typeface="+mn-cs"/>
            </a:defRPr>
          </a:lvl4pPr>
          <a:lvl5pPr marL="2036763" indent="-207963" algn="l" defTabSz="508000" rtl="0" fontAlgn="base">
            <a:spcBef>
              <a:spcPct val="0"/>
            </a:spcBef>
            <a:spcAft>
              <a:spcPct val="0"/>
            </a:spcAft>
            <a:defRPr sz="2000" kern="1200">
              <a:solidFill>
                <a:schemeClr val="tx1"/>
              </a:solidFill>
              <a:latin typeface="Arial" charset="0"/>
              <a:ea typeface="+mn-ea"/>
              <a:cs typeface="+mn-cs"/>
            </a:defRPr>
          </a:lvl5pPr>
          <a:lvl6pPr marL="2286000" algn="l" defTabSz="914400" rtl="0" eaLnBrk="1" latinLnBrk="0" hangingPunct="1">
            <a:defRPr sz="2000" kern="1200">
              <a:solidFill>
                <a:schemeClr val="tx1"/>
              </a:solidFill>
              <a:latin typeface="Arial" charset="0"/>
              <a:ea typeface="+mn-ea"/>
              <a:cs typeface="+mn-cs"/>
            </a:defRPr>
          </a:lvl6pPr>
          <a:lvl7pPr marL="2743200" algn="l" defTabSz="914400" rtl="0" eaLnBrk="1" latinLnBrk="0" hangingPunct="1">
            <a:defRPr sz="2000" kern="1200">
              <a:solidFill>
                <a:schemeClr val="tx1"/>
              </a:solidFill>
              <a:latin typeface="Arial" charset="0"/>
              <a:ea typeface="+mn-ea"/>
              <a:cs typeface="+mn-cs"/>
            </a:defRPr>
          </a:lvl7pPr>
          <a:lvl8pPr marL="3200400" algn="l" defTabSz="914400" rtl="0" eaLnBrk="1" latinLnBrk="0" hangingPunct="1">
            <a:defRPr sz="2000" kern="1200">
              <a:solidFill>
                <a:schemeClr val="tx1"/>
              </a:solidFill>
              <a:latin typeface="Arial" charset="0"/>
              <a:ea typeface="+mn-ea"/>
              <a:cs typeface="+mn-cs"/>
            </a:defRPr>
          </a:lvl8pPr>
          <a:lvl9pPr marL="3657600" algn="l" defTabSz="914400" rtl="0" eaLnBrk="1" latinLnBrk="0" hangingPunct="1">
            <a:defRPr sz="2000" kern="1200">
              <a:solidFill>
                <a:schemeClr val="tx1"/>
              </a:solidFill>
              <a:latin typeface="Arial" charset="0"/>
              <a:ea typeface="+mn-ea"/>
              <a:cs typeface="+mn-cs"/>
            </a:defRPr>
          </a:lvl9pPr>
        </a:lstStyle>
        <a:p xmlns:a="http://schemas.openxmlformats.org/drawingml/2006/main">
          <a:endParaRPr lang="en-US" sz="1800" i="0" dirty="0" smtClean="0">
            <a:latin typeface="Calibri" panose="020F0502020204030204" pitchFamily="34" charset="0"/>
            <a:cs typeface="Calibri" panose="020F0502020204030204" pitchFamily="34" charset="0"/>
          </a:endParaRPr>
        </a:p>
        <a:p xmlns:a="http://schemas.openxmlformats.org/drawingml/2006/main">
          <a:pPr marL="0" indent="0">
            <a:buNone/>
          </a:pPr>
          <a:r>
            <a:rPr lang="en-US" sz="900" dirty="0" smtClean="0">
              <a:latin typeface="Calibri" panose="020F0502020204030204" pitchFamily="34" charset="0"/>
              <a:cs typeface="Calibri" panose="020F0502020204030204" pitchFamily="34" charset="0"/>
            </a:rPr>
            <a:t>Total Core Benchmark </a:t>
          </a:r>
          <a:r>
            <a:rPr lang="en-US" sz="900" dirty="0">
              <a:latin typeface="Calibri" panose="020F0502020204030204" pitchFamily="34" charset="0"/>
              <a:cs typeface="Calibri" panose="020F0502020204030204" pitchFamily="34" charset="0"/>
            </a:rPr>
            <a:t>i</a:t>
          </a:r>
          <a:r>
            <a:rPr lang="en-US" sz="900" dirty="0" smtClean="0">
              <a:latin typeface="Calibri" panose="020F0502020204030204" pitchFamily="34" charset="0"/>
              <a:cs typeface="Calibri" panose="020F0502020204030204" pitchFamily="34" charset="0"/>
            </a:rPr>
            <a:t>ncludes private </a:t>
          </a:r>
          <a:r>
            <a:rPr lang="en-US" sz="900" dirty="0">
              <a:latin typeface="Calibri" panose="020F0502020204030204" pitchFamily="34" charset="0"/>
              <a:cs typeface="Calibri" panose="020F0502020204030204" pitchFamily="34" charset="0"/>
            </a:rPr>
            <a:t>e</a:t>
          </a:r>
          <a:r>
            <a:rPr lang="en-US" sz="900" dirty="0" smtClean="0">
              <a:latin typeface="Calibri" panose="020F0502020204030204" pitchFamily="34" charset="0"/>
              <a:cs typeface="Calibri" panose="020F0502020204030204" pitchFamily="34" charset="0"/>
            </a:rPr>
            <a:t>quity benchmark.</a:t>
          </a:r>
          <a:endParaRPr lang="en-US" sz="900" i="0" dirty="0" smtClean="0">
            <a:latin typeface="Calibri" panose="020F0502020204030204" pitchFamily="34" charset="0"/>
            <a:cs typeface="Calibri" panose="020F0502020204030204" pitchFamily="34" charset="0"/>
          </a:endParaRPr>
        </a:p>
        <a:p xmlns:a="http://schemas.openxmlformats.org/drawingml/2006/main">
          <a:pPr marL="0" indent="0">
            <a:buNone/>
          </a:pPr>
          <a:r>
            <a:rPr lang="en-US" sz="900" dirty="0" smtClean="0">
              <a:latin typeface="Calibri" panose="020F0502020204030204" pitchFamily="34" charset="0"/>
              <a:cs typeface="Calibri" panose="020F0502020204030204" pitchFamily="34" charset="0"/>
            </a:rPr>
            <a:t>Source: Mellon.  </a:t>
          </a:r>
          <a:r>
            <a:rPr lang="en-US" sz="900" i="0" dirty="0" smtClean="0">
              <a:latin typeface="Calibri" panose="020F0502020204030204" pitchFamily="34" charset="0"/>
              <a:cs typeface="Calibri" panose="020F0502020204030204" pitchFamily="34" charset="0"/>
            </a:rPr>
            <a:t>Totals may not add due to rounding.</a:t>
          </a:r>
          <a:endParaRPr lang="en-US" sz="900" i="0" dirty="0">
            <a:latin typeface="Calibri" panose="020F0502020204030204" pitchFamily="34" charset="0"/>
            <a:cs typeface="Calibri" panose="020F0502020204030204" pitchFamily="3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0.86957</cdr:y>
    </cdr:from>
    <cdr:to>
      <cdr:x>0.90657</cdr:x>
      <cdr:y>1</cdr:y>
    </cdr:to>
    <cdr:sp macro="" textlink="">
      <cdr:nvSpPr>
        <cdr:cNvPr id="2" name="Text Placeholder 21"/>
        <cdr:cNvSpPr>
          <a:spLocks xmlns:a="http://schemas.openxmlformats.org/drawingml/2006/main" noGrp="1"/>
        </cdr:cNvSpPr>
      </cdr:nvSpPr>
      <cdr:spPr bwMode="auto">
        <a:xfrm xmlns:a="http://schemas.openxmlformats.org/drawingml/2006/main">
          <a:off x="0" y="4320480"/>
          <a:ext cx="8029476" cy="648072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>
          <a:noFill/>
          <a:miter lim="800000"/>
          <a:headEnd/>
          <a:tailEnd/>
        </a:ln>
      </cdr:spPr>
      <cdr:txBody>
        <a:bodyPr xmlns:a="http://schemas.openxmlformats.org/drawingml/2006/main" vert="horz" wrap="square" lIns="0" tIns="0" rIns="91440" bIns="45720" numCol="1" anchor="t" anchorCtr="0" compatLnSpc="1">
          <a:prstTxWarp prst="textNoShape">
            <a:avLst/>
          </a:prstTxWarp>
        </a:bodyPr>
        <a:lstStyle xmlns:a="http://schemas.openxmlformats.org/drawingml/2006/main">
          <a:lvl1pPr marL="168275" indent="-168275" algn="l" defTabSz="457200" rtl="0" eaLnBrk="0" fontAlgn="base" hangingPunct="0">
            <a:spcBef>
              <a:spcPts val="900"/>
            </a:spcBef>
            <a:spcAft>
              <a:spcPts val="300"/>
            </a:spcAft>
            <a:buClr>
              <a:srgbClr val="9FB400"/>
            </a:buClr>
            <a:buSzPct val="100000"/>
            <a:buFont typeface="Arial" charset="0"/>
            <a:buChar char="●"/>
            <a:defRPr sz="16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342900" indent="-137160" algn="l" defTabSz="457200" rtl="0" eaLnBrk="0" fontAlgn="base" hangingPunct="0">
            <a:spcBef>
              <a:spcPts val="0"/>
            </a:spcBef>
            <a:spcAft>
              <a:spcPts val="300"/>
            </a:spcAft>
            <a:buClr>
              <a:srgbClr val="9FB400"/>
            </a:buClr>
            <a:buFont typeface="Arial"/>
            <a:buChar char="–"/>
            <a:defRPr sz="1400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lvl2pPr>
          <a:lvl3pPr marL="455613" indent="-112713" algn="l" defTabSz="457200" rtl="0" eaLnBrk="0" fontAlgn="base" hangingPunct="0">
            <a:spcBef>
              <a:spcPts val="0"/>
            </a:spcBef>
            <a:spcAft>
              <a:spcPts val="300"/>
            </a:spcAft>
            <a:buClr>
              <a:srgbClr val="9FB400"/>
            </a:buClr>
            <a:buSzPct val="100000"/>
            <a:buFont typeface="Lucida Grande"/>
            <a:buChar char="–"/>
            <a:defRPr sz="1200" i="1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lvl3pPr>
          <a:lvl4pPr marL="457200" indent="-109728" algn="l" defTabSz="457200" rtl="0" eaLnBrk="0" fontAlgn="base" hangingPunct="0">
            <a:spcBef>
              <a:spcPts val="0"/>
            </a:spcBef>
            <a:spcAft>
              <a:spcPts val="300"/>
            </a:spcAft>
            <a:buClr>
              <a:srgbClr val="9FB400"/>
            </a:buClr>
            <a:buFont typeface="Lucida Grande"/>
            <a:buChar char="–"/>
            <a:defRPr sz="1200" i="1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lvl4pPr>
          <a:lvl5pPr marL="457200" indent="-109728" algn="l" defTabSz="457200" rtl="0" eaLnBrk="0" fontAlgn="base" hangingPunct="0">
            <a:spcBef>
              <a:spcPts val="0"/>
            </a:spcBef>
            <a:spcAft>
              <a:spcPts val="300"/>
            </a:spcAft>
            <a:buClr>
              <a:srgbClr val="9FB400"/>
            </a:buClr>
            <a:buFont typeface="Lucida Grande"/>
            <a:buChar char="–"/>
            <a:defRPr sz="1200" i="1" kern="1200">
              <a:solidFill>
                <a:srgbClr val="000000"/>
              </a:solidFill>
              <a:latin typeface="+mn-lt"/>
              <a:ea typeface="+mn-ea"/>
              <a:cs typeface="+mn-cs"/>
            </a:defRPr>
          </a:lvl5pPr>
          <a:lvl6pPr marL="2286000" indent="0" algn="l" defTabSz="457200" rtl="0" eaLnBrk="1" latinLnBrk="0" hangingPunct="1">
            <a:spcBef>
              <a:spcPct val="20000"/>
            </a:spcBef>
            <a:buFont typeface="Arial"/>
            <a:buNone/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971800" indent="-228600" algn="l" defTabSz="457200" rtl="0" eaLnBrk="1" latinLnBrk="0" hangingPunct="1">
            <a:spcBef>
              <a:spcPct val="20000"/>
            </a:spcBef>
            <a:buFont typeface="Arial"/>
            <a:buChar char="•"/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429000" indent="-228600" algn="l" defTabSz="457200" rtl="0" eaLnBrk="1" latinLnBrk="0" hangingPunct="1">
            <a:spcBef>
              <a:spcPct val="20000"/>
            </a:spcBef>
            <a:buFont typeface="Arial"/>
            <a:buChar char="•"/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 algn="l" defTabSz="457200" rtl="0" eaLnBrk="1" latinLnBrk="0" hangingPunct="1">
            <a:spcBef>
              <a:spcPct val="20000"/>
            </a:spcBef>
            <a:buFont typeface="Arial"/>
            <a:buNone/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sz="1400" i="0" dirty="0" smtClean="0">
            <a:latin typeface="Calibri" panose="020F0502020204030204" pitchFamily="34" charset="0"/>
            <a:cs typeface="Calibri" panose="020F0502020204030204" pitchFamily="34" charset="0"/>
          </a:endParaRPr>
        </a:p>
        <a:p xmlns:a="http://schemas.openxmlformats.org/drawingml/2006/main">
          <a:pPr marL="0" indent="0">
            <a:spcBef>
              <a:spcPts val="0"/>
            </a:spcBef>
            <a:spcAft>
              <a:spcPts val="0"/>
            </a:spcAft>
            <a:buNone/>
          </a:pPr>
          <a:r>
            <a:rPr lang="en-US" sz="900" dirty="0">
              <a:latin typeface="Calibri" panose="020F0502020204030204" pitchFamily="34" charset="0"/>
              <a:cs typeface="Calibri" panose="020F0502020204030204" pitchFamily="34" charset="0"/>
            </a:rPr>
            <a:t>*</a:t>
          </a:r>
          <a:r>
            <a:rPr lang="en-US" sz="900" i="0" dirty="0" smtClean="0">
              <a:latin typeface="Calibri" panose="020F0502020204030204" pitchFamily="34" charset="0"/>
              <a:cs typeface="Calibri" panose="020F0502020204030204" pitchFamily="34" charset="0"/>
            </a:rPr>
            <a:t>Benchmark is actual performance.</a:t>
          </a:r>
        </a:p>
        <a:p xmlns:a="http://schemas.openxmlformats.org/drawingml/2006/main">
          <a:pPr marL="0" indent="0">
            <a:spcBef>
              <a:spcPts val="0"/>
            </a:spcBef>
            <a:spcAft>
              <a:spcPts val="0"/>
            </a:spcAft>
            <a:buNone/>
          </a:pPr>
          <a:r>
            <a:rPr lang="en-US" sz="900" dirty="0" smtClean="0">
              <a:latin typeface="Calibri" panose="020F0502020204030204" pitchFamily="34" charset="0"/>
              <a:cs typeface="Calibri" panose="020F0502020204030204" pitchFamily="34" charset="0"/>
            </a:rPr>
            <a:t>**Hedge Fund returns are net of fees.</a:t>
          </a:r>
          <a:endParaRPr lang="en-US" sz="900" i="0" dirty="0" smtClean="0">
            <a:latin typeface="Calibri" panose="020F0502020204030204" pitchFamily="34" charset="0"/>
            <a:cs typeface="Calibri" panose="020F0502020204030204" pitchFamily="34" charset="0"/>
          </a:endParaRPr>
        </a:p>
        <a:p xmlns:a="http://schemas.openxmlformats.org/drawingml/2006/main">
          <a:pPr marL="0" indent="0">
            <a:spcBef>
              <a:spcPts val="0"/>
            </a:spcBef>
            <a:spcAft>
              <a:spcPts val="0"/>
            </a:spcAft>
            <a:buNone/>
          </a:pPr>
          <a:r>
            <a:rPr lang="en-US" sz="900" i="0" dirty="0" smtClean="0">
              <a:latin typeface="Calibri" panose="020F0502020204030204" pitchFamily="34" charset="0"/>
              <a:cs typeface="Calibri" panose="020F0502020204030204" pitchFamily="34" charset="0"/>
            </a:rPr>
            <a:t>Source: Mellon.  Totals may not add due to rounding.</a:t>
          </a:r>
          <a:endParaRPr lang="en-US" sz="900" i="0" dirty="0">
            <a:latin typeface="Calibri" panose="020F0502020204030204" pitchFamily="34" charset="0"/>
            <a:cs typeface="Calibri" panose="020F0502020204030204" pitchFamily="34" charset="0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0.91787</cdr:y>
    </cdr:from>
    <cdr:to>
      <cdr:x>0.1738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3471333"/>
          <a:ext cx="781738" cy="3106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800">
              <a:effectLst/>
              <a:latin typeface="+mn-lt"/>
              <a:ea typeface="+mn-ea"/>
              <a:cs typeface="+mn-cs"/>
            </a:rPr>
            <a:t>Source: Mellon</a:t>
          </a:r>
        </a:p>
        <a:p xmlns:a="http://schemas.openxmlformats.org/drawingml/2006/main"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800">
              <a:effectLst/>
              <a:latin typeface="+mn-lt"/>
              <a:ea typeface="+mn-ea"/>
              <a:cs typeface="+mn-cs"/>
            </a:rPr>
            <a:t>Totals may not add due to rounding.</a:t>
          </a:r>
          <a:endParaRPr lang="en-US" sz="500">
            <a:effectLst/>
          </a:endParaRPr>
        </a:p>
        <a:p xmlns:a="http://schemas.openxmlformats.org/drawingml/2006/main">
          <a:endParaRPr lang="en-US" sz="50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</cdr:x>
      <cdr:y>0.91701</cdr:y>
    </cdr:from>
    <cdr:to>
      <cdr:x>0.1738</cdr:x>
      <cdr:y>0.99721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4774014"/>
          <a:ext cx="1489172" cy="41752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800" dirty="0"/>
            <a:t>Source: Mellon</a:t>
          </a:r>
        </a:p>
        <a:p xmlns:a="http://schemas.openxmlformats.org/drawingml/2006/main">
          <a:r>
            <a:rPr lang="en-US" sz="800" dirty="0"/>
            <a:t>Totals may not add due to rounding.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0.62717</cdr:x>
      <cdr:y>0.15068</cdr:y>
    </cdr:from>
    <cdr:to>
      <cdr:x>0.65259</cdr:x>
      <cdr:y>0.57534</cdr:y>
    </cdr:to>
    <cdr:sp macro="" textlink="">
      <cdr:nvSpPr>
        <cdr:cNvPr id="3" name="Left Brace 2"/>
        <cdr:cNvSpPr/>
      </cdr:nvSpPr>
      <cdr:spPr bwMode="auto">
        <a:xfrm xmlns:a="http://schemas.openxmlformats.org/drawingml/2006/main">
          <a:off x="5328623" y="792088"/>
          <a:ext cx="215992" cy="2232248"/>
        </a:xfrm>
        <a:prstGeom xmlns:a="http://schemas.openxmlformats.org/drawingml/2006/main" prst="leftBrace">
          <a:avLst/>
        </a:prstGeom>
        <a:noFill xmlns:a="http://schemas.openxmlformats.org/drawingml/2006/main"/>
        <a:ln xmlns:a="http://schemas.openxmlformats.org/drawingml/2006/main"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 xmlns:a="http://schemas.openxmlformats.org/drawingml/2006/main"/>
      </cdr:spPr>
      <cdr:txBody>
        <a:bodyPr xmlns:a="http://schemas.openxmlformats.org/drawingml/2006/main" vertOverflow="clip" vert="horz" wrap="square" lIns="45720" tIns="45720" rIns="45720" bIns="45720" numCol="1" anchor="ctr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0.05085</cdr:x>
      <cdr:y>0.37018</cdr:y>
    </cdr:from>
    <cdr:to>
      <cdr:x>0.11865</cdr:x>
      <cdr:y>0.49348</cdr:y>
    </cdr:to>
    <cdr:sp macro="" textlink="">
      <cdr:nvSpPr>
        <cdr:cNvPr id="4" name="Rectangle 3"/>
        <cdr:cNvSpPr/>
      </cdr:nvSpPr>
      <cdr:spPr bwMode="auto">
        <a:xfrm xmlns:a="http://schemas.openxmlformats.org/drawingml/2006/main">
          <a:off x="432047" y="1945875"/>
          <a:ext cx="576064" cy="648137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 xmlns:a="http://schemas.openxmlformats.org/drawingml/2006/main"/>
      </cdr:spPr>
      <cdr:txBody>
        <a:bodyPr xmlns:a="http://schemas.openxmlformats.org/drawingml/2006/main" vertOverflow="clip" vert="horz" wrap="square" lIns="45720" tIns="45720" rIns="45720" bIns="45720" numCol="1" anchor="ctr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pPr algn="ctr"/>
          <a:r>
            <a:rPr lang="en-US" sz="1000" dirty="0" smtClean="0"/>
            <a:t>61% “growth” assets</a:t>
          </a:r>
          <a:endParaRPr lang="en-US" sz="1000" dirty="0"/>
        </a:p>
      </cdr:txBody>
    </cdr:sp>
  </cdr:relSizeAnchor>
  <cdr:relSizeAnchor xmlns:cdr="http://schemas.openxmlformats.org/drawingml/2006/chartDrawing">
    <cdr:from>
      <cdr:x>0.11018</cdr:x>
      <cdr:y>0.27397</cdr:y>
    </cdr:from>
    <cdr:to>
      <cdr:x>0.12713</cdr:x>
      <cdr:y>0.57534</cdr:y>
    </cdr:to>
    <cdr:sp macro="" textlink="">
      <cdr:nvSpPr>
        <cdr:cNvPr id="5" name="Left Brace 4"/>
        <cdr:cNvSpPr/>
      </cdr:nvSpPr>
      <cdr:spPr bwMode="auto">
        <a:xfrm xmlns:a="http://schemas.openxmlformats.org/drawingml/2006/main">
          <a:off x="936103" y="1440160"/>
          <a:ext cx="144016" cy="1584176"/>
        </a:xfrm>
        <a:prstGeom xmlns:a="http://schemas.openxmlformats.org/drawingml/2006/main" prst="leftBrace">
          <a:avLst/>
        </a:prstGeom>
        <a:noFill xmlns:a="http://schemas.openxmlformats.org/drawingml/2006/main"/>
        <a:ln xmlns:a="http://schemas.openxmlformats.org/drawingml/2006/main"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 xmlns:a="http://schemas.openxmlformats.org/drawingml/2006/main"/>
      </cdr:spPr>
      <cdr:txBody>
        <a:bodyPr xmlns:a="http://schemas.openxmlformats.org/drawingml/2006/main" vert="horz" wrap="square" lIns="45720" tIns="45720" rIns="45720" bIns="45720" numCol="1" anchor="ctr" anchorCtr="0" compatLnSpc="1">
          <a:prstTxWarp prst="textNoShape">
            <a:avLst/>
          </a:prstTxWarp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0.54241</cdr:x>
      <cdr:y>0.28767</cdr:y>
    </cdr:from>
    <cdr:to>
      <cdr:x>0.62717</cdr:x>
      <cdr:y>0.41781</cdr:y>
    </cdr:to>
    <cdr:sp macro="" textlink="">
      <cdr:nvSpPr>
        <cdr:cNvPr id="8" name="Rectangle 7"/>
        <cdr:cNvSpPr/>
      </cdr:nvSpPr>
      <cdr:spPr bwMode="auto">
        <a:xfrm xmlns:a="http://schemas.openxmlformats.org/drawingml/2006/main">
          <a:off x="4608511" y="1512168"/>
          <a:ext cx="720113" cy="684077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 xmlns:a="http://schemas.openxmlformats.org/drawingml/2006/main"/>
      </cdr:spPr>
      <cdr:txBody>
        <a:bodyPr xmlns:a="http://schemas.openxmlformats.org/drawingml/2006/main" vert="horz" wrap="square" lIns="45720" tIns="45720" rIns="45720" bIns="45720" numCol="1" anchor="ctr" anchorCtr="0" compatLnSpc="1">
          <a:prstTxWarp prst="textNoShape">
            <a:avLst/>
          </a:prstTxWarp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50" dirty="0" smtClean="0"/>
            <a:t>85%</a:t>
          </a:r>
          <a:r>
            <a:rPr lang="en-US" sz="1050" dirty="0"/>
            <a:t> </a:t>
          </a:r>
          <a:r>
            <a:rPr lang="en-US" sz="1050" dirty="0" smtClean="0"/>
            <a:t>of risk from “growth” assets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03379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757" tIns="44379" rIns="88757" bIns="44379" numCol="1" anchor="t" anchorCtr="0" compatLnSpc="1">
            <a:prstTxWarp prst="textNoShape">
              <a:avLst/>
            </a:prstTxWarp>
          </a:bodyPr>
          <a:lstStyle>
            <a:lvl1pPr algn="l" defTabSz="887153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4987" y="0"/>
            <a:ext cx="303379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757" tIns="44379" rIns="88757" bIns="44379" numCol="1" anchor="t" anchorCtr="0" compatLnSpc="1">
            <a:prstTxWarp prst="textNoShape">
              <a:avLst/>
            </a:prstTxWarp>
          </a:bodyPr>
          <a:lstStyle>
            <a:lvl1pPr algn="r" defTabSz="887153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8831263"/>
            <a:ext cx="303379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757" tIns="44379" rIns="88757" bIns="44379" numCol="1" anchor="b" anchorCtr="0" compatLnSpc="1">
            <a:prstTxWarp prst="textNoShape">
              <a:avLst/>
            </a:prstTxWarp>
          </a:bodyPr>
          <a:lstStyle>
            <a:lvl1pPr algn="l" defTabSz="887153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4987" y="8831263"/>
            <a:ext cx="303379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757" tIns="44379" rIns="88757" bIns="44379" numCol="1" anchor="b" anchorCtr="0" compatLnSpc="1">
            <a:prstTxWarp prst="textNoShape">
              <a:avLst/>
            </a:prstTxWarp>
          </a:bodyPr>
          <a:lstStyle>
            <a:lvl1pPr algn="r" defTabSz="887153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857210D-560D-4E84-8C51-849AE0D911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210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03379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9" tIns="46698" rIns="93399" bIns="46698" numCol="1" anchor="t" anchorCtr="0" compatLnSpc="1">
            <a:prstTxWarp prst="textNoShape">
              <a:avLst/>
            </a:prstTxWarp>
          </a:bodyPr>
          <a:lstStyle>
            <a:lvl1pPr algn="l" defTabSz="933178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4987" y="0"/>
            <a:ext cx="303379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9" tIns="46698" rIns="93399" bIns="46698" numCol="1" anchor="t" anchorCtr="0" compatLnSpc="1">
            <a:prstTxWarp prst="textNoShape">
              <a:avLst/>
            </a:prstTxWarp>
          </a:bodyPr>
          <a:lstStyle>
            <a:lvl1pPr algn="r" defTabSz="933178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6613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848" y="4416428"/>
            <a:ext cx="560832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9" tIns="46698" rIns="93399" bIns="466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4987" y="8831263"/>
            <a:ext cx="303379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99" tIns="46698" rIns="93399" bIns="46698" numCol="1" anchor="b" anchorCtr="0" compatLnSpc="1">
            <a:prstTxWarp prst="textNoShape">
              <a:avLst/>
            </a:prstTxWarp>
          </a:bodyPr>
          <a:lstStyle>
            <a:lvl1pPr algn="r" defTabSz="933178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CC077B7-A3C4-4B65-93C9-22BE56DA29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3537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0BB5C7-5385-4C6C-8085-D693443C796E}" type="slidenum">
              <a:rPr lang="en-US" smtClean="0">
                <a:latin typeface="Arial" pitchFamily="34" charset="0"/>
              </a:rPr>
              <a:pPr>
                <a:defRPr/>
              </a:pPr>
              <a:t>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68441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8500"/>
            <a:ext cx="46466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447843-8F9F-419D-BF7A-17564A42C35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865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077B7-A3C4-4B65-93C9-22BE56DA293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08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22238"/>
            <a:ext cx="8496300" cy="427037"/>
          </a:xfrm>
        </p:spPr>
        <p:txBody>
          <a:bodyPr/>
          <a:lstStyle>
            <a:lvl1pPr>
              <a:defRPr sz="3000" b="1" i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838200"/>
            <a:ext cx="8496300" cy="539911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3" descr="Description: C:\Users\swong\Desktop\PRIM Logo.jp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254444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ma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513" y="5997514"/>
            <a:ext cx="860487" cy="860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452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2"/>
          <p:cNvSpPr>
            <a:spLocks noGrp="1"/>
          </p:cNvSpPr>
          <p:nvPr>
            <p:ph sz="quarter" idx="15"/>
          </p:nvPr>
        </p:nvSpPr>
        <p:spPr>
          <a:xfrm>
            <a:off x="418524" y="1411941"/>
            <a:ext cx="8308397" cy="46392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15637" y="891332"/>
            <a:ext cx="8312727" cy="403412"/>
          </a:xfrm>
        </p:spPr>
        <p:txBody>
          <a:bodyPr wrap="none" lIns="0" rIns="0" bIns="0"/>
          <a:lstStyle>
            <a:lvl1pPr marL="0" indent="0">
              <a:buNone/>
              <a:defRPr sz="1600">
                <a:solidFill>
                  <a:srgbClr val="003E36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234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838200"/>
            <a:ext cx="8496300" cy="518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 flipV="1">
            <a:off x="323850" y="620713"/>
            <a:ext cx="84963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22238"/>
            <a:ext cx="84963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9" name="Text Box 11"/>
          <p:cNvSpPr txBox="1">
            <a:spLocks noChangeArrowheads="1"/>
          </p:cNvSpPr>
          <p:nvPr/>
        </p:nvSpPr>
        <p:spPr bwMode="auto">
          <a:xfrm>
            <a:off x="4346575" y="6527800"/>
            <a:ext cx="3968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0F2CE166-A634-44FB-BC1B-51E7140AD3B3}" type="slidenum">
              <a:rPr lang="en-US" sz="140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pPr algn="ctr" eaLnBrk="1" hangingPunct="1">
                <a:spcBef>
                  <a:spcPct val="50000"/>
                </a:spcBef>
                <a:defRPr/>
              </a:pPr>
              <a:t>‹#›</a:t>
            </a:fld>
            <a:endParaRPr lang="en-US" sz="1400" dirty="0" smtClean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 descr="Description: C:\Users\swong\Desktop\PRIM Logo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0" y="6184900"/>
            <a:ext cx="254444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4" descr="m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480" y="5949280"/>
            <a:ext cx="860487" cy="860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i="1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accent2"/>
          </a:solidFill>
          <a:latin typeface="Arial" charset="0"/>
        </a:defRPr>
      </a:lvl9pPr>
    </p:titleStyle>
    <p:bodyStyle>
      <a:lvl1pPr marL="0" indent="-457200" algn="l" rtl="0" eaLnBrk="0" fontAlgn="base" hangingPunct="0">
        <a:spcBef>
          <a:spcPts val="0"/>
        </a:spcBef>
        <a:spcAft>
          <a:spcPts val="1200"/>
        </a:spcAft>
        <a:buClr>
          <a:srgbClr val="002060"/>
        </a:buClr>
        <a:buSzPct val="68000"/>
        <a:buFont typeface="Wingdings" pitchFamily="2" charset="2"/>
        <a:buChar char="q"/>
        <a:defRPr sz="2400">
          <a:solidFill>
            <a:srgbClr val="002060"/>
          </a:solidFill>
          <a:latin typeface="Calibri" pitchFamily="34" charset="0"/>
          <a:ea typeface="+mn-ea"/>
          <a:cs typeface="Calibri" pitchFamily="34" charset="0"/>
        </a:defRPr>
      </a:lvl1pPr>
      <a:lvl2pPr marL="914400" indent="-457200" algn="l" rtl="0" eaLnBrk="0" fontAlgn="base" hangingPunct="0">
        <a:spcBef>
          <a:spcPts val="0"/>
        </a:spcBef>
        <a:spcAft>
          <a:spcPts val="1200"/>
        </a:spcAft>
        <a:buClr>
          <a:srgbClr val="002060"/>
        </a:buClr>
        <a:buFont typeface="Wingdings" pitchFamily="2" charset="2"/>
        <a:buChar char="§"/>
        <a:defRPr sz="2200">
          <a:solidFill>
            <a:srgbClr val="002060"/>
          </a:solidFill>
          <a:latin typeface="Calibri" pitchFamily="34" charset="0"/>
          <a:cs typeface="Calibri" pitchFamily="34" charset="0"/>
        </a:defRPr>
      </a:lvl2pPr>
      <a:lvl3pPr marL="1371600" indent="-457200" algn="l" rtl="0" eaLnBrk="0" fontAlgn="base" hangingPunct="0">
        <a:spcBef>
          <a:spcPts val="0"/>
        </a:spcBef>
        <a:spcAft>
          <a:spcPts val="1200"/>
        </a:spcAft>
        <a:buClr>
          <a:srgbClr val="002060"/>
        </a:buClr>
        <a:buSzPct val="100000"/>
        <a:buFont typeface="Wingdings" pitchFamily="2" charset="2"/>
        <a:buChar char="Ø"/>
        <a:defRPr sz="2000">
          <a:solidFill>
            <a:srgbClr val="002060"/>
          </a:solidFill>
          <a:latin typeface="Calibri" pitchFamily="34" charset="0"/>
          <a:cs typeface="Calibri" pitchFamily="34" charset="0"/>
        </a:defRPr>
      </a:lvl3pPr>
      <a:lvl4pPr marL="1828800" indent="-457200" algn="l" rtl="0" eaLnBrk="0" fontAlgn="base" hangingPunct="0">
        <a:spcBef>
          <a:spcPts val="0"/>
        </a:spcBef>
        <a:spcAft>
          <a:spcPts val="1200"/>
        </a:spcAft>
        <a:buClr>
          <a:srgbClr val="002060"/>
        </a:buClr>
        <a:buFont typeface="Wingdings" pitchFamily="2" charset="2"/>
        <a:buChar char="v"/>
        <a:defRPr sz="1800">
          <a:solidFill>
            <a:srgbClr val="002060"/>
          </a:solidFill>
          <a:latin typeface="Calibri" pitchFamily="34" charset="0"/>
          <a:cs typeface="Calibri" pitchFamily="34" charset="0"/>
        </a:defRPr>
      </a:lvl4pPr>
      <a:lvl5pPr marL="2286000" indent="-457200" algn="l" rtl="0" eaLnBrk="0" fontAlgn="base" hangingPunct="0">
        <a:spcBef>
          <a:spcPts val="0"/>
        </a:spcBef>
        <a:spcAft>
          <a:spcPts val="1200"/>
        </a:spcAft>
        <a:buClr>
          <a:srgbClr val="002060"/>
        </a:buClr>
        <a:buFont typeface="Arial" pitchFamily="34" charset="0"/>
        <a:buChar char="•"/>
        <a:defRPr sz="1600">
          <a:solidFill>
            <a:srgbClr val="002060"/>
          </a:solidFill>
          <a:latin typeface="Calibri" pitchFamily="34" charset="0"/>
          <a:cs typeface="Calibri" pitchFamily="34" charset="0"/>
        </a:defRPr>
      </a:lvl5pPr>
      <a:lvl6pPr marL="1598613" indent="-227013" algn="l" rtl="0" fontAlgn="base">
        <a:spcBef>
          <a:spcPct val="25000"/>
        </a:spcBef>
        <a:spcAft>
          <a:spcPct val="0"/>
        </a:spcAft>
        <a:buClr>
          <a:srgbClr val="DC241F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2055813" indent="-227013" algn="l" rtl="0" fontAlgn="base">
        <a:spcBef>
          <a:spcPct val="25000"/>
        </a:spcBef>
        <a:spcAft>
          <a:spcPct val="0"/>
        </a:spcAft>
        <a:buClr>
          <a:srgbClr val="DC241F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513013" indent="-227013" algn="l" rtl="0" fontAlgn="base">
        <a:spcBef>
          <a:spcPct val="25000"/>
        </a:spcBef>
        <a:spcAft>
          <a:spcPct val="0"/>
        </a:spcAft>
        <a:buClr>
          <a:srgbClr val="DC241F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970213" indent="-227013" algn="l" rtl="0" fontAlgn="base">
        <a:spcBef>
          <a:spcPct val="25000"/>
        </a:spcBef>
        <a:spcAft>
          <a:spcPct val="0"/>
        </a:spcAft>
        <a:buClr>
          <a:srgbClr val="DC241F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1"/>
          <p:cNvSpPr>
            <a:spLocks noGrp="1" noChangeArrowheads="1"/>
          </p:cNvSpPr>
          <p:nvPr>
            <p:ph type="subTitle" idx="4294967295"/>
          </p:nvPr>
        </p:nvSpPr>
        <p:spPr>
          <a:xfrm>
            <a:off x="179450" y="1700808"/>
            <a:ext cx="8712968" cy="2016224"/>
          </a:xfrm>
        </p:spPr>
        <p:txBody>
          <a:bodyPr lIns="45720" tIns="45720" rIns="45720" bIns="45720"/>
          <a:lstStyle/>
          <a:p>
            <a:pPr marL="0" indent="0" algn="ctr" eaLnBrk="1" hangingPunct="1">
              <a:spcAft>
                <a:spcPts val="0"/>
              </a:spcAft>
              <a:buFont typeface="Wingdings 2" pitchFamily="18" charset="2"/>
              <a:buNone/>
            </a:pPr>
            <a:r>
              <a:rPr lang="en-US" sz="31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PRIT Fund Performance</a:t>
            </a:r>
          </a:p>
          <a:p>
            <a:pPr marL="0" indent="0" algn="ctr" eaLnBrk="1" hangingPunct="1">
              <a:spcAft>
                <a:spcPts val="0"/>
              </a:spcAft>
              <a:buFont typeface="Wingdings 2" pitchFamily="18" charset="2"/>
              <a:buNone/>
            </a:pPr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en-US" sz="31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 algn="ctr" eaLnBrk="1" hangingPunct="1">
              <a:spcAft>
                <a:spcPts val="0"/>
              </a:spcAft>
              <a:buFont typeface="Wingdings 2" pitchFamily="18" charset="2"/>
              <a:buNone/>
            </a:pPr>
            <a:r>
              <a:rPr lang="en-US" sz="31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Markets Performance Detail</a:t>
            </a:r>
            <a:endParaRPr lang="en-US" sz="11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 eaLnBrk="1" hangingPunct="1">
              <a:buFont typeface="Wingdings 2" pitchFamily="18" charset="2"/>
              <a:buNone/>
            </a:pPr>
            <a:endParaRPr 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 eaLnBrk="1" hangingPunct="1">
              <a:buFont typeface="Wingdings 2" pitchFamily="18" charset="2"/>
              <a:buNone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to the PRIM Investment Committee</a:t>
            </a:r>
          </a:p>
          <a:p>
            <a:pPr marL="0" indent="0" algn="ctr" eaLnBrk="1" hangingPunct="1">
              <a:buFont typeface="Wingdings 2" pitchFamily="18" charset="2"/>
              <a:buNone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September 21, 2015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 eaLnBrk="1" hangingPunct="1">
              <a:buFont typeface="Wingdings 2" pitchFamily="18" charset="2"/>
              <a:buNone/>
            </a:pPr>
            <a:endParaRPr 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83968" y="6525344"/>
            <a:ext cx="50393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93" y="6171401"/>
            <a:ext cx="7910194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Deborah B. Goldberg, </a:t>
            </a:r>
            <a:r>
              <a:rPr lang="en-US" sz="2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Treasurer and Receiver General, Chair</a:t>
            </a:r>
          </a:p>
          <a:p>
            <a:r>
              <a:rPr lang="en-US" sz="2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Michael G. Trotsky, CFA, Executive Director and Chief Investment Officer</a:t>
            </a:r>
          </a:p>
        </p:txBody>
      </p:sp>
      <p:pic>
        <p:nvPicPr>
          <p:cNvPr id="8" name="Picture 7" descr="Description: C:\Users\swong\Desktop\PRIM Logo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953" y="260648"/>
            <a:ext cx="2670921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1782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800" dirty="0" smtClean="0"/>
              <a:t>Total PRIT Fund Returns (Gross of Fees)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23528" y="692696"/>
            <a:ext cx="8312727" cy="403412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5000"/>
                  </a:schemeClr>
                </a:solidFill>
              </a:rPr>
              <a:t>Annualized Returns as of August 31, 2015</a:t>
            </a:r>
            <a:endParaRPr 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graphicFrame>
        <p:nvGraphicFramePr>
          <p:cNvPr id="7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0313825"/>
              </p:ext>
            </p:extLst>
          </p:nvPr>
        </p:nvGraphicFramePr>
        <p:xfrm>
          <a:off x="107504" y="980728"/>
          <a:ext cx="8928992" cy="489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005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PRIT Asset Class Performance (Gross of Fees)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23528" y="692696"/>
            <a:ext cx="8312727" cy="403412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5000"/>
                  </a:schemeClr>
                </a:solidFill>
              </a:rPr>
              <a:t>One Year Ended August 31, 2015</a:t>
            </a:r>
            <a:endParaRPr 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graphicFrame>
        <p:nvGraphicFramePr>
          <p:cNvPr id="6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4466771"/>
              </p:ext>
            </p:extLst>
          </p:nvPr>
        </p:nvGraphicFramePr>
        <p:xfrm>
          <a:off x="179512" y="980728"/>
          <a:ext cx="8784976" cy="5112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2130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PRIT Asset Class Performance (Gross of Fees)</a:t>
            </a:r>
            <a:endParaRPr lang="en-US" sz="2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23850" y="620688"/>
            <a:ext cx="8312727" cy="40341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Annualized Returns as of 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</a:rPr>
              <a:t>August 31, 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</a:rPr>
              <a:t>2015</a:t>
            </a:r>
          </a:p>
        </p:txBody>
      </p:sp>
      <p:sp>
        <p:nvSpPr>
          <p:cNvPr id="9" name="Text Placeholder 21"/>
          <p:cNvSpPr>
            <a:spLocks noGrp="1"/>
          </p:cNvSpPr>
          <p:nvPr/>
        </p:nvSpPr>
        <p:spPr bwMode="auto">
          <a:xfrm>
            <a:off x="179512" y="5728830"/>
            <a:ext cx="3168352" cy="66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n-US" sz="1400" i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Hedge fund returns are net of fees.</a:t>
            </a:r>
            <a:endParaRPr lang="en-US" sz="900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822394"/>
            <a:ext cx="5257259" cy="499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7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938" y="186999"/>
            <a:ext cx="8496300" cy="427037"/>
          </a:xfrm>
        </p:spPr>
        <p:txBody>
          <a:bodyPr/>
          <a:lstStyle/>
          <a:p>
            <a:r>
              <a:rPr lang="en-US" sz="2600" dirty="0"/>
              <a:t>Asset Classes &amp; </a:t>
            </a:r>
            <a:r>
              <a:rPr lang="en-US" sz="2600" dirty="0" smtClean="0"/>
              <a:t>Regimes – One Year Ended August 31, 2015</a:t>
            </a:r>
            <a:endParaRPr lang="en-US" sz="26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475656" y="2335560"/>
            <a:ext cx="3096344" cy="174151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475656" y="4077072"/>
            <a:ext cx="3096344" cy="174151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572000" y="2348880"/>
            <a:ext cx="3096344" cy="174151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572000" y="4077072"/>
            <a:ext cx="3096344" cy="174151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629326" y="3876449"/>
            <a:ext cx="909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Growth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17068" y="5949280"/>
            <a:ext cx="99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Inflation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5220072" y="6133946"/>
            <a:ext cx="1584176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2411760" y="6133946"/>
            <a:ext cx="1592560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084257" y="4516047"/>
            <a:ext cx="0" cy="785161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1084257" y="2852936"/>
            <a:ext cx="0" cy="753247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6975715" y="5995446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High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91680" y="5995445"/>
            <a:ext cx="440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Low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824509" y="5519323"/>
            <a:ext cx="582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Falling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808381" y="2398456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Rising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3023829" y="3015283"/>
            <a:ext cx="1597104" cy="896586"/>
          </a:xfrm>
          <a:prstGeom prst="ellipse">
            <a:avLst/>
          </a:prstGeom>
          <a:solidFill>
            <a:srgbClr val="C2E29C"/>
          </a:solidFill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Large Cap US Equities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+1%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2267744" y="3776121"/>
            <a:ext cx="1025957" cy="363185"/>
          </a:xfrm>
          <a:prstGeom prst="ellipse">
            <a:avLst/>
          </a:prstGeom>
          <a:solidFill>
            <a:srgbClr val="FBDDE4"/>
          </a:solidFill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High Yield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-2%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2543499" y="2299785"/>
            <a:ext cx="1152128" cy="666614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Emerging</a:t>
            </a:r>
            <a:r>
              <a:rPr kumimoji="0" lang="en-US" sz="105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Market Equities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-22%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1567053" y="2930137"/>
            <a:ext cx="1774276" cy="783750"/>
          </a:xfrm>
          <a:prstGeom prst="ellipse">
            <a:avLst/>
          </a:prstGeom>
          <a:solidFill>
            <a:srgbClr val="F1839D"/>
          </a:solidFill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International 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Equities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aseline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-6%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4731844" y="3333082"/>
            <a:ext cx="992284" cy="317117"/>
          </a:xfrm>
          <a:prstGeom prst="ellipse">
            <a:avLst/>
          </a:prstGeom>
          <a:solidFill>
            <a:srgbClr val="F1839D"/>
          </a:solidFill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EMD $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-5%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4349700" y="4715837"/>
            <a:ext cx="1024074" cy="418350"/>
          </a:xfrm>
          <a:prstGeom prst="ellipse">
            <a:avLst/>
          </a:prstGeom>
          <a:solidFill>
            <a:srgbClr val="FBDDE4"/>
          </a:solidFill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latin typeface="Calibri" panose="020F0502020204030204" pitchFamily="34" charset="0"/>
                <a:cs typeface="Calibri" panose="020F0502020204030204" pitchFamily="34" charset="0"/>
              </a:rPr>
              <a:t>Inflation-Linked Bonds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-0.5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3208040" y="3842663"/>
            <a:ext cx="841089" cy="547534"/>
          </a:xfrm>
          <a:prstGeom prst="ellipse">
            <a:avLst/>
          </a:prstGeom>
          <a:solidFill>
            <a:srgbClr val="C2E29C"/>
          </a:solidFill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Barclays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Agg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+2%</a:t>
            </a:r>
          </a:p>
        </p:txBody>
      </p:sp>
      <p:sp>
        <p:nvSpPr>
          <p:cNvPr id="42" name="Oval 41"/>
          <p:cNvSpPr/>
          <p:nvPr/>
        </p:nvSpPr>
        <p:spPr bwMode="auto">
          <a:xfrm>
            <a:off x="6318193" y="4025207"/>
            <a:ext cx="1125919" cy="342749"/>
          </a:xfrm>
          <a:prstGeom prst="ellipse">
            <a:avLst/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Timber         +9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1749138" y="5033948"/>
            <a:ext cx="1592191" cy="587695"/>
          </a:xfrm>
          <a:prstGeom prst="ellipse">
            <a:avLst/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Long US Treasuries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+6%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2543499" y="3460141"/>
            <a:ext cx="904292" cy="315981"/>
          </a:xfrm>
          <a:prstGeom prst="ellipse">
            <a:avLst/>
          </a:prstGeom>
          <a:solidFill>
            <a:srgbClr val="FBDDE4"/>
          </a:solidFill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REITs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-3%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6120172" y="3033810"/>
            <a:ext cx="1404156" cy="584322"/>
          </a:xfrm>
          <a:prstGeom prst="ellipse">
            <a:avLst/>
          </a:prstGeom>
          <a:solidFill>
            <a:srgbClr val="004C22"/>
          </a:solidFill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 Real Estate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+15%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3341329" y="2536955"/>
            <a:ext cx="1229759" cy="623071"/>
          </a:xfrm>
          <a:prstGeom prst="ellipse">
            <a:avLst/>
          </a:prstGeom>
          <a:solidFill>
            <a:srgbClr val="004C22"/>
          </a:solidFill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Private Equity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+16%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934924" y="3731635"/>
            <a:ext cx="1372016" cy="577126"/>
          </a:xfrm>
          <a:prstGeom prst="ellipse">
            <a:avLst/>
          </a:prstGeom>
          <a:solidFill>
            <a:srgbClr val="C2E29C"/>
          </a:solidFill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Hedge Funds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1699312" y="2565500"/>
            <a:ext cx="1018309" cy="443100"/>
          </a:xfrm>
          <a:prstGeom prst="ellipse">
            <a:avLst/>
          </a:prstGeom>
          <a:solidFill>
            <a:srgbClr val="FBDDE4"/>
          </a:solidFill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SMID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Cap US Equities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-3%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9512" y="657840"/>
            <a:ext cx="8496300" cy="864096"/>
          </a:xfrm>
        </p:spPr>
        <p:txBody>
          <a:bodyPr/>
          <a:lstStyle/>
          <a:p>
            <a:pPr marL="463550" indent="-288925">
              <a:spcAft>
                <a:spcPts val="0"/>
              </a:spcAft>
              <a:buSzPct val="70000"/>
            </a:pPr>
            <a:r>
              <a:rPr lang="en-US" sz="1400" dirty="0" smtClean="0"/>
              <a:t>GDP Growth: +2.7% </a:t>
            </a:r>
          </a:p>
          <a:p>
            <a:pPr marL="463550" indent="-288925">
              <a:spcAft>
                <a:spcPts val="0"/>
              </a:spcAft>
              <a:buSzPct val="70000"/>
            </a:pPr>
            <a:r>
              <a:rPr lang="en-US" sz="1400" dirty="0" smtClean="0"/>
              <a:t>CPI: +1.8%</a:t>
            </a:r>
          </a:p>
          <a:p>
            <a:pPr marL="463550" indent="-288925">
              <a:spcAft>
                <a:spcPts val="0"/>
              </a:spcAft>
              <a:buSzPct val="70000"/>
            </a:pPr>
            <a:r>
              <a:rPr lang="en-US" sz="1400" dirty="0" smtClean="0"/>
              <a:t>30yr yields: -12 bps</a:t>
            </a:r>
          </a:p>
          <a:p>
            <a:pPr indent="0">
              <a:buNone/>
            </a:pPr>
            <a:endParaRPr lang="en-US" sz="200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6750012" y="1837080"/>
            <a:ext cx="918332" cy="194919"/>
          </a:xfrm>
          <a:prstGeom prst="rect">
            <a:avLst/>
          </a:prstGeom>
          <a:solidFill>
            <a:srgbClr val="004C22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Return &gt;10%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4649840" y="1842706"/>
            <a:ext cx="1038213" cy="189058"/>
          </a:xfrm>
          <a:prstGeom prst="rect">
            <a:avLst/>
          </a:prstGeom>
          <a:solidFill>
            <a:srgbClr val="C2E29C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alibri" panose="020F0502020204030204" pitchFamily="34" charset="0"/>
              </a:rPr>
              <a:t>Return 0%-5%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476778" y="1838506"/>
            <a:ext cx="1151806" cy="195012"/>
          </a:xfrm>
          <a:prstGeom prst="rect">
            <a:avLst/>
          </a:prstGeom>
          <a:solidFill>
            <a:srgbClr val="F1839D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alibri" panose="020F0502020204030204" pitchFamily="34" charset="0"/>
              </a:rPr>
              <a:t>Return -10%-5%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475978" y="1842705"/>
            <a:ext cx="1008120" cy="192240"/>
          </a:xfrm>
          <a:prstGeom prst="rect">
            <a:avLst/>
          </a:prstGeom>
          <a:solidFill>
            <a:srgbClr val="DC241F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  <a:latin typeface="Calibri" panose="020F0502020204030204" pitchFamily="34" charset="0"/>
              </a:rPr>
              <a:t>Return &lt;-10%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1475656" y="1599073"/>
            <a:ext cx="6192688" cy="186385"/>
          </a:xfrm>
          <a:prstGeom prst="rect">
            <a:avLst/>
          </a:prstGeom>
          <a:noFill/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Calibri" panose="020F0502020204030204" pitchFamily="34" charset="0"/>
              </a:rPr>
              <a:t>LEGEND: One Year Return Ended August 31, 2015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628584" y="1837080"/>
            <a:ext cx="1021256" cy="194920"/>
          </a:xfrm>
          <a:prstGeom prst="rect">
            <a:avLst/>
          </a:prstGeom>
          <a:solidFill>
            <a:srgbClr val="FBDDE4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alibri" panose="020F0502020204030204" pitchFamily="34" charset="0"/>
              </a:rPr>
              <a:t>Return -5%-0%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5688053" y="1837080"/>
            <a:ext cx="1061959" cy="196438"/>
          </a:xfrm>
          <a:prstGeom prst="rect">
            <a:avLst/>
          </a:prstGeom>
          <a:solidFill>
            <a:srgbClr val="00B050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Calibri" panose="020F0502020204030204" pitchFamily="34" charset="0"/>
              </a:rPr>
              <a:t>Return 5%-10%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5294120" y="3033810"/>
            <a:ext cx="1024073" cy="299272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EMD Local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-21%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6123863" y="2752124"/>
            <a:ext cx="1085315" cy="311317"/>
          </a:xfrm>
          <a:prstGeom prst="ellipse">
            <a:avLst/>
          </a:prstGeom>
          <a:solidFill>
            <a:srgbClr val="C2E29C"/>
          </a:solidFill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Bank Loans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+2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</a:p>
        </p:txBody>
      </p:sp>
      <p:sp>
        <p:nvSpPr>
          <p:cNvPr id="57" name="Oval 56"/>
          <p:cNvSpPr/>
          <p:nvPr/>
        </p:nvSpPr>
        <p:spPr bwMode="auto">
          <a:xfrm>
            <a:off x="5376754" y="3946376"/>
            <a:ext cx="453057" cy="144016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5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-35%</a:t>
            </a:r>
          </a:p>
        </p:txBody>
      </p:sp>
      <p:sp>
        <p:nvSpPr>
          <p:cNvPr id="47" name="Oval 46"/>
          <p:cNvSpPr/>
          <p:nvPr/>
        </p:nvSpPr>
        <p:spPr bwMode="auto">
          <a:xfrm>
            <a:off x="120812" y="1824702"/>
            <a:ext cx="1133655" cy="486145"/>
          </a:xfrm>
          <a:prstGeom prst="ellipse">
            <a:avLst/>
          </a:prstGeom>
          <a:solidFill>
            <a:srgbClr val="FBDDE4"/>
          </a:solidFill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PRIT Fund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-0.1%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5" name="Curved Connector 54"/>
          <p:cNvCxnSpPr/>
          <p:nvPr/>
        </p:nvCxnSpPr>
        <p:spPr bwMode="auto">
          <a:xfrm>
            <a:off x="1254467" y="2067775"/>
            <a:ext cx="2034658" cy="928165"/>
          </a:xfrm>
          <a:prstGeom prst="curvedConnector2">
            <a:avLst/>
          </a:prstGeom>
          <a:solidFill>
            <a:schemeClr val="accent1"/>
          </a:solidFill>
          <a:ln w="6350" cap="flat" cmpd="sng" algn="ctr">
            <a:solidFill>
              <a:srgbClr val="004C22">
                <a:alpha val="24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Oval 57"/>
          <p:cNvSpPr/>
          <p:nvPr/>
        </p:nvSpPr>
        <p:spPr bwMode="auto">
          <a:xfrm>
            <a:off x="3232458" y="2995940"/>
            <a:ext cx="113334" cy="94503"/>
          </a:xfrm>
          <a:prstGeom prst="ellipse">
            <a:avLst/>
          </a:prstGeom>
          <a:solidFill>
            <a:srgbClr val="004C22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rgbClr val="004C22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4283" y="4219295"/>
            <a:ext cx="705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Calibri" panose="020F0502020204030204" pitchFamily="34" charset="0"/>
              </a:rPr>
              <a:t>Natural Resource Equities</a:t>
            </a:r>
          </a:p>
        </p:txBody>
      </p:sp>
      <p:cxnSp>
        <p:nvCxnSpPr>
          <p:cNvPr id="10" name="Straight Connector 9"/>
          <p:cNvCxnSpPr>
            <a:stCxn id="5" idx="0"/>
          </p:cNvCxnSpPr>
          <p:nvPr/>
        </p:nvCxnSpPr>
        <p:spPr bwMode="auto">
          <a:xfrm flipH="1" flipV="1">
            <a:off x="5663272" y="4120023"/>
            <a:ext cx="103956" cy="9927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0720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93651"/>
            <a:ext cx="8496300" cy="427037"/>
          </a:xfrm>
        </p:spPr>
        <p:txBody>
          <a:bodyPr/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Public Markets Performance – Fixed Income (20.2% of PRIT Fund) 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79512" y="620688"/>
            <a:ext cx="28991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5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Year Ended </a:t>
            </a:r>
            <a:r>
              <a:rPr lang="en-US" sz="1600" dirty="0" smtClean="0">
                <a:solidFill>
                  <a:schemeClr val="accent5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August 31, 2015</a:t>
            </a:r>
            <a:endParaRPr lang="en-US" sz="1600" dirty="0">
              <a:solidFill>
                <a:schemeClr val="accent5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3966866"/>
              </p:ext>
            </p:extLst>
          </p:nvPr>
        </p:nvGraphicFramePr>
        <p:xfrm>
          <a:off x="179512" y="959242"/>
          <a:ext cx="8712968" cy="4990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431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93651"/>
            <a:ext cx="8496300" cy="427037"/>
          </a:xfrm>
        </p:spPr>
        <p:txBody>
          <a:bodyPr/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Public Markets Performance – Equities (41.9% of PRIT Fund)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79512" y="620688"/>
            <a:ext cx="28991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5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Year </a:t>
            </a:r>
            <a:r>
              <a:rPr lang="en-US" sz="1600" dirty="0" smtClean="0">
                <a:solidFill>
                  <a:schemeClr val="accent5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Ended August 31, 2015</a:t>
            </a:r>
            <a:endParaRPr lang="en-US" sz="1600" dirty="0">
              <a:solidFill>
                <a:schemeClr val="accent5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8423027"/>
              </p:ext>
            </p:extLst>
          </p:nvPr>
        </p:nvGraphicFramePr>
        <p:xfrm>
          <a:off x="179512" y="1012193"/>
          <a:ext cx="8568308" cy="4793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262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300" cy="427037"/>
          </a:xfrm>
        </p:spPr>
        <p:txBody>
          <a:bodyPr/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Appendix: Overall PRIT Fund – Risk &amp; Return </a:t>
            </a:r>
            <a:endParaRPr lang="en-US" sz="20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0691519"/>
              </p:ext>
            </p:extLst>
          </p:nvPr>
        </p:nvGraphicFramePr>
        <p:xfrm>
          <a:off x="323529" y="764704"/>
          <a:ext cx="8496300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323528" y="5661248"/>
            <a:ext cx="72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Calibri" panose="020F0502020204030204" pitchFamily="34" charset="0"/>
              </a:rPr>
              <a:t>Sources: Barra, Mellon, PRIM Staff</a:t>
            </a:r>
          </a:p>
          <a:p>
            <a:r>
              <a:rPr lang="en-US" sz="900" dirty="0">
                <a:latin typeface="Calibri" panose="020F0502020204030204" pitchFamily="34" charset="0"/>
              </a:rPr>
              <a:t>Contribution to Return = One Year </a:t>
            </a:r>
            <a:r>
              <a:rPr lang="en-US" sz="900" dirty="0" smtClean="0">
                <a:latin typeface="Calibri" panose="020F0502020204030204" pitchFamily="34" charset="0"/>
              </a:rPr>
              <a:t>Ended 8/31/15 (-0.1%); </a:t>
            </a:r>
            <a:r>
              <a:rPr lang="en-US" sz="900" dirty="0">
                <a:latin typeface="Calibri" panose="020F0502020204030204" pitchFamily="34" charset="0"/>
              </a:rPr>
              <a:t>Contribution to Total Risk = forward-looking from Barra (</a:t>
            </a:r>
            <a:r>
              <a:rPr lang="en-US" sz="900" dirty="0" smtClean="0">
                <a:latin typeface="Calibri" panose="020F0502020204030204" pitchFamily="34" charset="0"/>
              </a:rPr>
              <a:t>8.2%)</a:t>
            </a:r>
            <a:endParaRPr lang="en-US" sz="9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24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B_Pres">
  <a:themeElements>
    <a:clrScheme name="CIB_Pres 1">
      <a:dk1>
        <a:srgbClr val="000000"/>
      </a:dk1>
      <a:lt1>
        <a:srgbClr val="FFFFFF"/>
      </a:lt1>
      <a:dk2>
        <a:srgbClr val="4E728F"/>
      </a:dk2>
      <a:lt2>
        <a:srgbClr val="969696"/>
      </a:lt2>
      <a:accent1>
        <a:srgbClr val="BED8EC"/>
      </a:accent1>
      <a:accent2>
        <a:srgbClr val="003082"/>
      </a:accent2>
      <a:accent3>
        <a:srgbClr val="FFFFFF"/>
      </a:accent3>
      <a:accent4>
        <a:srgbClr val="000000"/>
      </a:accent4>
      <a:accent5>
        <a:srgbClr val="DBE9F4"/>
      </a:accent5>
      <a:accent6>
        <a:srgbClr val="002A75"/>
      </a:accent6>
      <a:hlink>
        <a:srgbClr val="C0C0C0"/>
      </a:hlink>
      <a:folHlink>
        <a:srgbClr val="00A8EC"/>
      </a:folHlink>
    </a:clrScheme>
    <a:fontScheme name="CIB_Pr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45720" tIns="45720" rIns="4572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IB_Pres 1">
        <a:dk1>
          <a:srgbClr val="000000"/>
        </a:dk1>
        <a:lt1>
          <a:srgbClr val="FFFFFF"/>
        </a:lt1>
        <a:dk2>
          <a:srgbClr val="4E728F"/>
        </a:dk2>
        <a:lt2>
          <a:srgbClr val="969696"/>
        </a:lt2>
        <a:accent1>
          <a:srgbClr val="BED8EC"/>
        </a:accent1>
        <a:accent2>
          <a:srgbClr val="003082"/>
        </a:accent2>
        <a:accent3>
          <a:srgbClr val="FFFFFF"/>
        </a:accent3>
        <a:accent4>
          <a:srgbClr val="000000"/>
        </a:accent4>
        <a:accent5>
          <a:srgbClr val="DBE9F4"/>
        </a:accent5>
        <a:accent6>
          <a:srgbClr val="002A75"/>
        </a:accent6>
        <a:hlink>
          <a:srgbClr val="C0C0C0"/>
        </a:hlink>
        <a:folHlink>
          <a:srgbClr val="00A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Other Business" ma:contentTypeID="0x010100B801406A75A97C47A4DC54F2E196F8C20049D9B6047DC8AD4092643974E3B0E02C" ma:contentTypeVersion="2" ma:contentTypeDescription="Create the other business section of the board agenda." ma:contentTypeScope="" ma:versionID="c2c691657ebf55ab34a792b2e89ceda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49cb8924c87f56f56f13eb7db593a8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32EA11D-005F-46E2-9660-590146CC23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71FF1CE-9D77-4484-939D-6337E09828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81035B-D819-4E4E-BF29-9D5C8900CA82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145613</TotalTime>
  <Words>420</Words>
  <Application>Microsoft Office PowerPoint</Application>
  <PresentationFormat>On-screen Show (4:3)</PresentationFormat>
  <Paragraphs>96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Wingdings</vt:lpstr>
      <vt:lpstr>Wingdings 2</vt:lpstr>
      <vt:lpstr>CIB_Pres</vt:lpstr>
      <vt:lpstr>PowerPoint Presentation</vt:lpstr>
      <vt:lpstr>Total PRIT Fund Returns (Gross of Fees)</vt:lpstr>
      <vt:lpstr>PRIT Asset Class Performance (Gross of Fees)</vt:lpstr>
      <vt:lpstr>PRIT Asset Class Performance (Gross of Fees)</vt:lpstr>
      <vt:lpstr>Asset Classes &amp; Regimes – One Year Ended August 31, 2015</vt:lpstr>
      <vt:lpstr> Public Markets Performance – Fixed Income (20.2% of PRIT Fund) </vt:lpstr>
      <vt:lpstr> Public Markets Performance – Equities (41.9% of PRIT Fund)</vt:lpstr>
      <vt:lpstr> Appendix: Overall PRIT Fund – Risk &amp; Return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CMacNaught</dc:creator>
  <cp:lastModifiedBy>Soja, Amaran</cp:lastModifiedBy>
  <cp:revision>1465</cp:revision>
  <cp:lastPrinted>2015-09-15T13:30:04Z</cp:lastPrinted>
  <dcterms:created xsi:type="dcterms:W3CDTF">2006-09-18T14:27:53Z</dcterms:created>
  <dcterms:modified xsi:type="dcterms:W3CDTF">2015-09-21T12:36:27Z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">
    <vt:lpwstr>GlobalPowerPoint</vt:lpwstr>
  </property>
  <property fmtid="{D5CDD505-2E9C-101B-9397-08002B2CF9AE}" pid="3" name="Version">
    <vt:lpwstr>Version 2.54 (20060329)</vt:lpwstr>
  </property>
  <property fmtid="{D5CDD505-2E9C-101B-9397-08002B2CF9AE}" pid="4" name="Design">
    <vt:lpwstr>CIB_Pres.pot</vt:lpwstr>
  </property>
  <property fmtid="{D5CDD505-2E9C-101B-9397-08002B2CF9AE}" pid="5" name="ContentTypeId">
    <vt:lpwstr>0x010100B801406A75A97C47A4DC54F2E196F8C20049D9B6047DC8AD4092643974E3B0E02C</vt:lpwstr>
  </property>
</Properties>
</file>