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1" r:id="rId4"/>
    <p:sldId id="263" r:id="rId5"/>
    <p:sldId id="264" r:id="rId6"/>
    <p:sldId id="257" r:id="rId7"/>
    <p:sldId id="262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86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Mangers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Lbls>
            <c:dLbl>
              <c:idx val="0"/>
              <c:tx>
                <c:rich>
                  <a:bodyPr/>
                  <a:lstStyle/>
                  <a:p>
                    <a:fld id="{9412D251-2517-4D52-946B-E9DD11535DAC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 </a:t>
                    </a:r>
                  </a:p>
                  <a:p>
                    <a:r>
                      <a:rPr lang="en-US" dirty="0" smtClean="0"/>
                      <a:t>Managers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marL="0" marR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600" b="0" i="0" u="none" strike="noStrike" kern="1200" baseline="0">
                        <a:solidFill>
                          <a:srgbClr val="5B9BD5">
                            <a:lumMod val="5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5B725F9-F54D-454A-AE10-694AC93A57EE}" type="VALUE">
                      <a:rPr lang="en-US" smtClean="0"/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00">
                          <a:solidFill>
                            <a:srgbClr val="5B9BD5">
                              <a:lumMod val="50000"/>
                            </a:srgbClr>
                          </a:solidFill>
                        </a:defRPr>
                      </a:pPr>
                      <a:t>[VALUE]</a:t>
                    </a:fld>
                    <a:r>
                      <a:rPr lang="en-US" dirty="0" smtClean="0"/>
                      <a:t> </a:t>
                    </a:r>
                    <a:endParaRPr lang="en-US" sz="1600" b="0" i="0" u="none" strike="noStrike" kern="1200" baseline="0" dirty="0" smtClean="0">
                      <a:solidFill>
                        <a:srgbClr val="5B9BD5">
                          <a:lumMod val="50000"/>
                        </a:srgbClr>
                      </a:solidFill>
                    </a:endParaRPr>
                  </a:p>
                  <a:p>
                    <a:pPr marL="0" marR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600">
                        <a:solidFill>
                          <a:srgbClr val="5B9BD5">
                            <a:lumMod val="50000"/>
                          </a:srgbClr>
                        </a:solidFill>
                      </a:defRPr>
                    </a:pPr>
                    <a:r>
                      <a:rPr lang="en-US" sz="1600" b="0" i="0" u="none" strike="noStrike" kern="1200" baseline="0" dirty="0" smtClean="0">
                        <a:solidFill>
                          <a:srgbClr val="5B9BD5">
                            <a:lumMod val="50000"/>
                          </a:srgbClr>
                        </a:solidFill>
                      </a:rPr>
                      <a:t>Managers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600" b="0" i="0" u="none" strike="noStrike" kern="1200" baseline="0">
                      <a:solidFill>
                        <a:srgbClr val="5B9BD5">
                          <a:lumMod val="50000"/>
                        </a:srgb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marL="0" marR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600" b="0" i="0" u="none" strike="noStrike" kern="1200" baseline="0">
                        <a:solidFill>
                          <a:srgbClr val="5B9BD5">
                            <a:lumMod val="5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86DF47A-68A3-4EF7-A519-EA3840B9F948}" type="VALUE">
                      <a:rPr lang="en-US" smtClean="0"/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00">
                          <a:solidFill>
                            <a:srgbClr val="5B9BD5">
                              <a:lumMod val="50000"/>
                            </a:srgbClr>
                          </a:solidFill>
                        </a:defRPr>
                      </a:pPr>
                      <a:t>[VALUE]</a:t>
                    </a:fld>
                    <a:r>
                      <a:rPr lang="en-US" dirty="0" smtClean="0"/>
                      <a:t> </a:t>
                    </a:r>
                  </a:p>
                  <a:p>
                    <a:pPr marL="0" marR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600">
                        <a:solidFill>
                          <a:srgbClr val="5B9BD5">
                            <a:lumMod val="50000"/>
                          </a:srgbClr>
                        </a:solidFill>
                      </a:defRPr>
                    </a:pPr>
                    <a:r>
                      <a:rPr lang="en-US" sz="1600" b="0" i="0" u="none" strike="noStrike" kern="1200" baseline="0" dirty="0" smtClean="0">
                        <a:solidFill>
                          <a:srgbClr val="5B9BD5">
                            <a:lumMod val="50000"/>
                          </a:srgbClr>
                        </a:solidFill>
                      </a:rPr>
                      <a:t>Managers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600" b="0" i="0" u="none" strike="noStrike" kern="1200" baseline="0">
                      <a:solidFill>
                        <a:srgbClr val="5B9BD5">
                          <a:lumMod val="50000"/>
                        </a:srgb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HFR</c:v>
                </c:pt>
                <c:pt idx="1">
                  <c:v>TASS</c:v>
                </c:pt>
                <c:pt idx="2">
                  <c:v>MorningStar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2310</c:v>
                </c:pt>
                <c:pt idx="1">
                  <c:v>2368</c:v>
                </c:pt>
                <c:pt idx="2">
                  <c:v>2396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Funds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Lbls>
            <c:dLbl>
              <c:idx val="0"/>
              <c:tx>
                <c:rich>
                  <a:bodyPr/>
                  <a:lstStyle/>
                  <a:p>
                    <a:fld id="{6AD43035-F5B3-401A-97D1-AFFAE98F4107}" type="VALUE">
                      <a:rPr lang="en-US" smtClean="0"/>
                      <a:pPr/>
                      <a:t>[VALUE]</a:t>
                    </a:fld>
                    <a:endParaRPr lang="en-US" smtClean="0"/>
                  </a:p>
                  <a:p>
                    <a:r>
                      <a:rPr lang="en-US" smtClean="0"/>
                      <a:t>Funds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9330872-FFA7-4591-A70C-07F139FC89B4}" type="VALUE">
                      <a:rPr lang="en-US" smtClean="0"/>
                      <a:pPr/>
                      <a:t>[VALUE]</a:t>
                    </a:fld>
                    <a:endParaRPr lang="en-US" smtClean="0"/>
                  </a:p>
                  <a:p>
                    <a:r>
                      <a:rPr lang="en-US" smtClean="0"/>
                      <a:t>Funds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2880108-5274-4AB9-B775-B44072CD6648}" type="VALUE">
                      <a:rPr lang="en-US" smtClean="0"/>
                      <a:pPr/>
                      <a:t>[VALUE]</a:t>
                    </a:fld>
                    <a:endParaRPr lang="en-US" smtClean="0"/>
                  </a:p>
                  <a:p>
                    <a:r>
                      <a:rPr lang="en-US" smtClean="0"/>
                      <a:t>Funds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HFR</c:v>
                </c:pt>
                <c:pt idx="1">
                  <c:v>TASS</c:v>
                </c:pt>
                <c:pt idx="2">
                  <c:v>MorningStar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7784</c:v>
                </c:pt>
                <c:pt idx="1">
                  <c:v>5280</c:v>
                </c:pt>
                <c:pt idx="2">
                  <c:v>8013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2107760"/>
        <c:axId val="240951776"/>
      </c:barChart>
      <c:catAx>
        <c:axId val="24210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0951776"/>
        <c:crosses val="autoZero"/>
        <c:auto val="1"/>
        <c:lblAlgn val="ctr"/>
        <c:lblOffset val="100"/>
        <c:noMultiLvlLbl val="0"/>
      </c:catAx>
      <c:valAx>
        <c:axId val="240951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107760"/>
        <c:crosses val="autoZero"/>
        <c:crossBetween val="between"/>
      </c:valAx>
      <c:dTable>
        <c:showHorzBorder val="0"/>
        <c:showVertBorder val="0"/>
        <c:showOutline val="0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Lbls>
            <c:dLbl>
              <c:idx val="0"/>
              <c:tx>
                <c:rich>
                  <a:bodyPr/>
                  <a:lstStyle/>
                  <a:p>
                    <a:fld id="{6AD43035-F5B3-401A-97D1-AFFAE98F4107}" type="VALUE">
                      <a:rPr lang="en-US" smtClean="0"/>
                      <a:pPr/>
                      <a:t>[VALUE]</a:t>
                    </a:fld>
                    <a:endParaRPr lang="en-US" smtClean="0"/>
                  </a:p>
                  <a:p>
                    <a:r>
                      <a:rPr lang="en-US" smtClean="0"/>
                      <a:t>Funds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mtClean="0"/>
                      <a:t>16417</a:t>
                    </a:r>
                    <a:endParaRPr lang="en-US" dirty="0" smtClean="0"/>
                  </a:p>
                  <a:p>
                    <a:r>
                      <a:rPr lang="en-US" dirty="0" smtClean="0"/>
                      <a:t>Funds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fld id="{F2880108-5274-4AB9-B775-B44072CD6648}" type="VALUE">
                      <a:rPr lang="en-US" smtClean="0"/>
                      <a:pPr/>
                      <a:t>[VALUE]</a:t>
                    </a:fld>
                    <a:endParaRPr lang="en-US" smtClean="0"/>
                  </a:p>
                  <a:p>
                    <a:r>
                      <a:rPr lang="en-US" smtClean="0"/>
                      <a:t>Funds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HFR</c:v>
                </c:pt>
                <c:pt idx="1">
                  <c:v>TASS</c:v>
                </c:pt>
                <c:pt idx="2">
                  <c:v>MorningStar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15000</c:v>
                </c:pt>
                <c:pt idx="1">
                  <c:v>16417</c:v>
                </c:pt>
                <c:pt idx="2">
                  <c:v>12000</c:v>
                </c:pt>
              </c:numCache>
            </c:numRef>
          </c:val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Funds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HFR</c:v>
                </c:pt>
                <c:pt idx="1">
                  <c:v>TASS</c:v>
                </c:pt>
                <c:pt idx="2">
                  <c:v>MorningStar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537216"/>
        <c:axId val="181128480"/>
      </c:barChart>
      <c:catAx>
        <c:axId val="18053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128480"/>
        <c:crosses val="autoZero"/>
        <c:auto val="1"/>
        <c:lblAlgn val="ctr"/>
        <c:lblOffset val="100"/>
        <c:noMultiLvlLbl val="0"/>
      </c:catAx>
      <c:valAx>
        <c:axId val="181128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537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Lbls>
            <c:dLbl>
              <c:idx val="0"/>
              <c:tx>
                <c:rich>
                  <a:bodyPr/>
                  <a:lstStyle/>
                  <a:p>
                    <a:fld id="{6AD43035-F5B3-401A-97D1-AFFAE98F4107}" type="VALUE">
                      <a:rPr lang="en-US" smtClean="0"/>
                      <a:pPr/>
                      <a:t>[VALUE]</a:t>
                    </a:fld>
                    <a:endParaRPr lang="en-US" smtClean="0"/>
                  </a:p>
                  <a:p>
                    <a:r>
                      <a:rPr lang="en-US" smtClean="0"/>
                      <a:t>Funds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 smtClean="0"/>
                      <a:t>9</a:t>
                    </a:r>
                  </a:p>
                  <a:p>
                    <a:r>
                      <a:rPr lang="en-US" dirty="0" smtClean="0"/>
                      <a:t>Funds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fld id="{F2880108-5274-4AB9-B775-B44072CD6648}" type="VALUE">
                      <a:rPr lang="en-US" smtClean="0"/>
                      <a:pPr/>
                      <a:t>[VALUE]</a:t>
                    </a:fld>
                    <a:endParaRPr lang="en-US" smtClean="0"/>
                  </a:p>
                  <a:p>
                    <a:r>
                      <a:rPr lang="en-US" smtClean="0"/>
                      <a:t>Funds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HFR</c:v>
                </c:pt>
                <c:pt idx="1">
                  <c:v>TASS</c:v>
                </c:pt>
                <c:pt idx="2">
                  <c:v>MorningStar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7</c:v>
                </c:pt>
                <c:pt idx="2">
                  <c:v>16</c:v>
                </c:pt>
              </c:numCache>
            </c:numRef>
          </c:val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Funds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HFR</c:v>
                </c:pt>
                <c:pt idx="1">
                  <c:v>TASS</c:v>
                </c:pt>
                <c:pt idx="2">
                  <c:v>MorningStar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0941568"/>
        <c:axId val="241698120"/>
      </c:barChart>
      <c:catAx>
        <c:axId val="240941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698120"/>
        <c:crosses val="autoZero"/>
        <c:auto val="1"/>
        <c:lblAlgn val="ctr"/>
        <c:lblOffset val="100"/>
        <c:noMultiLvlLbl val="0"/>
      </c:catAx>
      <c:valAx>
        <c:axId val="241698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0941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89DE-2DDD-4141-85A1-76361516CFDD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0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89DE-2DDD-4141-85A1-76361516CFDD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4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89DE-2DDD-4141-85A1-76361516CFDD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9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89DE-2DDD-4141-85A1-76361516CFDD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89DE-2DDD-4141-85A1-76361516CFDD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89DE-2DDD-4141-85A1-76361516CFDD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8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89DE-2DDD-4141-85A1-76361516CFDD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8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89DE-2DDD-4141-85A1-76361516CFDD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3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89DE-2DDD-4141-85A1-76361516CFDD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0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89DE-2DDD-4141-85A1-76361516CFDD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7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89DE-2DDD-4141-85A1-76361516CFDD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A89DE-2DDD-4141-85A1-76361516CFDD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3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Hedge Fund Database Coverage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836727" cy="1655762"/>
          </a:xfrm>
        </p:spPr>
        <p:txBody>
          <a:bodyPr/>
          <a:lstStyle/>
          <a:p>
            <a:r>
              <a:rPr lang="en-US" dirty="0" smtClean="0"/>
              <a:t>Simple comparison between Lipper TASS, </a:t>
            </a:r>
            <a:r>
              <a:rPr lang="en-US" dirty="0" err="1" smtClean="0"/>
              <a:t>MorningStar</a:t>
            </a:r>
            <a:r>
              <a:rPr lang="en-US" dirty="0" smtClean="0"/>
              <a:t> and HFR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0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3" y="-136753"/>
            <a:ext cx="1125016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 </a:t>
            </a:r>
            <a:r>
              <a:rPr lang="en-US" sz="3200" dirty="0"/>
              <a:t>Number of investment managers based in each geographic area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384501"/>
              </p:ext>
            </p:extLst>
          </p:nvPr>
        </p:nvGraphicFramePr>
        <p:xfrm>
          <a:off x="392450" y="840467"/>
          <a:ext cx="11195506" cy="5739921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2258939"/>
                <a:gridCol w="1501452"/>
                <a:gridCol w="3210310"/>
                <a:gridCol w="1136233"/>
                <a:gridCol w="2204834"/>
                <a:gridCol w="883738"/>
              </a:tblGrid>
              <a:tr h="24501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HFR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2" marR="4972" marT="4972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2" marR="4972" marT="4972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MorningStar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2" marR="4972" marT="4972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2" marR="4972" marT="4972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TASS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2" marR="4972" marT="4972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2" marR="4972" marT="4972" marB="0" anchor="ctr"/>
                </a:tc>
              </a:tr>
              <a:tr h="245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North America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2" marR="4972" marT="49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48.4%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2" marR="4972" marT="4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2" marR="4972" marT="49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37.3%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2" marR="4972" marT="4972" marB="0" anchor="ctr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Americas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smtClean="0">
                          <a:effectLst/>
                        </a:rPr>
                        <a:t>US, Canada, Brazil, Other</a:t>
                      </a:r>
                      <a:r>
                        <a:rPr lang="en-US" sz="1600" u="none" strike="noStrike" dirty="0">
                          <a:effectLst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2" marR="4972" marT="497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36.1%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2" marR="4972" marT="4972" marB="0" anchor="ctr"/>
                </a:tc>
              </a:tr>
              <a:tr h="7257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South America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2" marR="4972" marT="49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1.5%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2" marR="4972" marT="4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Latin America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smtClean="0">
                          <a:effectLst/>
                        </a:rPr>
                        <a:t>Brazil, Chile , Grenada, Mexico, Argentina</a:t>
                      </a:r>
                      <a:r>
                        <a:rPr lang="en-US" sz="1600" u="none" strike="noStrike" dirty="0">
                          <a:effectLst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2" marR="4972" marT="49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0.4%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2" marR="4972" marT="4972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9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Europe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2" marR="4972" marT="49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43.7%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2" marR="4972" marT="4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Europe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2" marR="4972" marT="49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32.3%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2" marR="4972" marT="4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EMEA 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smtClean="0">
                          <a:effectLst/>
                        </a:rPr>
                        <a:t>Luxembourg,Malta,Ireland,France,Switzerland,Italy,Liechtenstein,Sweden,Spain,Netherlands,Finland,United Kingdom, Other</a:t>
                      </a:r>
                      <a:r>
                        <a:rPr lang="en-US" sz="1600" u="none" strike="noStrike" dirty="0">
                          <a:effectLst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2" marR="4972" marT="49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26.0%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2" marR="4972" marT="4972" marB="0" anchor="ctr"/>
                </a:tc>
              </a:tr>
              <a:tr h="245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Asia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2" marR="4972" marT="49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5.2%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2" marR="4972" marT="4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Asia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2" marR="4972" marT="49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28.5%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2" marR="4972" marT="4972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Asia\Australia</a:t>
                      </a:r>
                      <a:br>
                        <a:rPr lang="en-US" sz="1600" u="none" strike="noStrike">
                          <a:effectLst/>
                        </a:rPr>
                      </a:br>
                      <a:r>
                        <a:rPr lang="en-US" sz="1600" u="none" strike="noStrike">
                          <a:effectLst/>
                        </a:rPr>
                        <a:t>(Austrilia, China, Other)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2" marR="4972" marT="497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1.3%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2" marR="4972" marT="4972" marB="0" anchor="ctr"/>
                </a:tc>
              </a:tr>
              <a:tr h="245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2" marR="4972" marT="49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2" marR="4972" marT="4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Aus</a:t>
                      </a:r>
                      <a:r>
                        <a:rPr lang="en-US" sz="1600" u="none" strike="noStrike" dirty="0">
                          <a:effectLst/>
                        </a:rPr>
                        <a:t>/NZ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2" marR="4972" marT="49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0.4%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2" marR="4972" marT="4972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67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Middle East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2" marR="4972" marT="49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0.6%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2" marR="4972" marT="4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Middle East 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smtClean="0">
                          <a:effectLst/>
                        </a:rPr>
                        <a:t>UAE, Israel, Saudi Arabia, Cyprus, Qatar, Oman</a:t>
                      </a:r>
                      <a:r>
                        <a:rPr lang="en-US" sz="1600" u="none" strike="noStrike" dirty="0">
                          <a:effectLst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2" marR="4972" marT="49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0.3%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2" marR="4972" marT="4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2" marR="4972" marT="49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2" marR="4972" marT="4972" marB="0" anchor="ctr"/>
                </a:tc>
              </a:tr>
              <a:tr h="12054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Africa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2" marR="4972" marT="49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0.6%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2" marR="4972" marT="4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Africa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(South </a:t>
                      </a:r>
                      <a:r>
                        <a:rPr lang="en-US" sz="1600" u="none" strike="noStrike" dirty="0" smtClean="0">
                          <a:effectLst/>
                        </a:rPr>
                        <a:t>Africa, Mauritius</a:t>
                      </a:r>
                      <a:r>
                        <a:rPr lang="en-US" sz="1600" u="none" strike="noStrike" dirty="0">
                          <a:effectLst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2" marR="4972" marT="49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0.8%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2" marR="4972" marT="49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Offshore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(Cayman </a:t>
                      </a:r>
                      <a:r>
                        <a:rPr lang="en-US" sz="1600" u="none" strike="noStrike" dirty="0" smtClean="0">
                          <a:effectLst/>
                        </a:rPr>
                        <a:t>Islands, Virgin Islands, Bermuda, Guernsey, Mauritius, Jersey, Other</a:t>
                      </a:r>
                      <a:r>
                        <a:rPr lang="en-US" sz="1600" u="none" strike="noStrike" dirty="0">
                          <a:effectLst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2" marR="4972" marT="49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36.6%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72" marR="4972" marT="497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32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22678510"/>
              </p:ext>
            </p:extLst>
          </p:nvPr>
        </p:nvGraphicFramePr>
        <p:xfrm>
          <a:off x="535709" y="955194"/>
          <a:ext cx="11129818" cy="5320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357809" y="240241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Managers and Active Funds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1337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0411004"/>
              </p:ext>
            </p:extLst>
          </p:nvPr>
        </p:nvGraphicFramePr>
        <p:xfrm>
          <a:off x="1062182" y="1177636"/>
          <a:ext cx="11129818" cy="4682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357809" y="240241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Dead Funds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6301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47262347"/>
              </p:ext>
            </p:extLst>
          </p:nvPr>
        </p:nvGraphicFramePr>
        <p:xfrm>
          <a:off x="1062182" y="1177636"/>
          <a:ext cx="11129818" cy="4682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357809" y="240241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Coverage of existing managers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3264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409364"/>
              </p:ext>
            </p:extLst>
          </p:nvPr>
        </p:nvGraphicFramePr>
        <p:xfrm>
          <a:off x="832427" y="104197"/>
          <a:ext cx="9807863" cy="6657175"/>
        </p:xfrm>
        <a:graphic>
          <a:graphicData uri="http://schemas.openxmlformats.org/drawingml/2006/table">
            <a:tbl>
              <a:tblPr firstRow="1" lastRow="1">
                <a:tableStyleId>{93296810-A885-4BE3-A3E7-6D5BEEA58F35}</a:tableStyleId>
              </a:tblPr>
              <a:tblGrid>
                <a:gridCol w="4839236"/>
                <a:gridCol w="1656209"/>
                <a:gridCol w="1656209"/>
                <a:gridCol w="1656209"/>
              </a:tblGrid>
              <a:tr h="327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Existing managers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j-lt"/>
                        </a:rPr>
                        <a:t>HFR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j-lt"/>
                        </a:rPr>
                        <a:t>TASS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  <a:latin typeface="+mj-lt"/>
                        </a:rPr>
                        <a:t>MorningStar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Anchorage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Davidson Kempner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King Street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Mudrick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400 Capital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Brigade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Claren</a:t>
                      </a:r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 Road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Winton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Cantab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Panagora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Highfields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Pershing Square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Samlyn</a:t>
                      </a:r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Ascend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Steadfast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u="none" strike="noStrike" kern="1200" dirty="0" smtClean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Indus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Capula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Brevan Howard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Och-Ziff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Arrowgrass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Glenview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Taconic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York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Elliott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u="none" strike="noStrike" kern="1200" dirty="0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u="none" strike="noStrike" kern="1200" dirty="0" smtClean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+mj-lt"/>
                        </a:rPr>
                        <a:t>Sum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27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1898066" y="2479965"/>
            <a:ext cx="4648200" cy="3463635"/>
          </a:xfrm>
          <a:prstGeom prst="ellipse">
            <a:avLst/>
          </a:prstGeom>
          <a:solidFill>
            <a:srgbClr val="0070C0">
              <a:alpha val="48000"/>
            </a:srgbClr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2583866" y="3928654"/>
            <a:ext cx="1676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1756 </a:t>
            </a:r>
            <a: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Managers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29.46%</a:t>
            </a:r>
          </a:p>
          <a:p>
            <a:pPr>
              <a:spcBef>
                <a:spcPct val="50000"/>
              </a:spcBef>
            </a:pPr>
            <a:endParaRPr lang="zh-CN" altLang="en-US" sz="2400" dirty="0">
              <a:latin typeface="AngsanaUPC" panose="02020603050405020304" pitchFamily="18" charset="-34"/>
              <a:ea typeface="黑体" panose="02010609060101010101" pitchFamily="49" charset="-122"/>
              <a:cs typeface="AngsanaUPC" panose="02020603050405020304" pitchFamily="18" charset="-34"/>
            </a:endParaRPr>
          </a:p>
        </p:txBody>
      </p:sp>
      <p:sp>
        <p:nvSpPr>
          <p:cNvPr id="7181" name="Oval 13"/>
          <p:cNvSpPr>
            <a:spLocks noChangeArrowheads="1"/>
          </p:cNvSpPr>
          <p:nvPr/>
        </p:nvSpPr>
        <p:spPr bwMode="auto">
          <a:xfrm>
            <a:off x="5022266" y="2420602"/>
            <a:ext cx="4648200" cy="3600089"/>
          </a:xfrm>
          <a:prstGeom prst="ellipse">
            <a:avLst/>
          </a:prstGeom>
          <a:solidFill>
            <a:schemeClr val="accent2">
              <a:lumMod val="75000"/>
              <a:alpha val="28000"/>
            </a:schemeClr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7030A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315184" y="3343879"/>
            <a:ext cx="19050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70C0"/>
                </a:solidFill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TASS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70C0"/>
                </a:solidFill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2368 Managers</a:t>
            </a:r>
            <a:endParaRPr lang="zh-CN" altLang="en-US" sz="2800" b="1" dirty="0">
              <a:solidFill>
                <a:srgbClr val="0070C0"/>
              </a:solidFill>
              <a:latin typeface="AngsanaUPC" panose="02020603050405020304" pitchFamily="18" charset="-34"/>
              <a:ea typeface="黑体" panose="02010609060101010101" pitchFamily="49" charset="-122"/>
              <a:cs typeface="AngsanaUPC" panose="02020603050405020304" pitchFamily="18" charset="-34"/>
            </a:endParaRP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9899066" y="3624985"/>
            <a:ext cx="2140534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err="1" smtClean="0">
                <a:solidFill>
                  <a:schemeClr val="accent2">
                    <a:lumMod val="75000"/>
                  </a:schemeClr>
                </a:solidFill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MorningStar</a:t>
            </a:r>
            <a:endParaRPr lang="en-US" altLang="zh-CN" sz="2800" b="1" dirty="0" smtClean="0">
              <a:solidFill>
                <a:schemeClr val="accent2">
                  <a:lumMod val="75000"/>
                </a:schemeClr>
              </a:solidFill>
              <a:latin typeface="AngsanaUPC" panose="02020603050405020304" pitchFamily="18" charset="-34"/>
              <a:ea typeface="黑体" panose="02010609060101010101" pitchFamily="49" charset="-122"/>
              <a:cs typeface="AngsanaUPC" panose="02020603050405020304" pitchFamily="18" charset="-34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accent2">
                    <a:lumMod val="75000"/>
                  </a:schemeClr>
                </a:solidFill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2396 Managers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3723396" y="6233352"/>
            <a:ext cx="388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5961 </a:t>
            </a:r>
            <a:r>
              <a:rPr lang="en-US" altLang="zh-CN" sz="32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Unique Managers in total</a:t>
            </a:r>
            <a:endParaRPr lang="zh-CN" altLang="en-US" sz="3200" dirty="0">
              <a:latin typeface="AngsanaUPC" panose="02020603050405020304" pitchFamily="18" charset="-34"/>
              <a:ea typeface="黑体" panose="02010609060101010101" pitchFamily="49" charset="-122"/>
              <a:cs typeface="AngsanaUPC" panose="02020603050405020304" pitchFamily="18" charset="-34"/>
            </a:endParaRPr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3449777" y="387927"/>
            <a:ext cx="4648200" cy="3540727"/>
          </a:xfrm>
          <a:prstGeom prst="ellipse">
            <a:avLst/>
          </a:prstGeom>
          <a:solidFill>
            <a:schemeClr val="accent6">
              <a:lumMod val="40000"/>
              <a:lumOff val="60000"/>
              <a:alpha val="69000"/>
            </a:schemeClr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7609596" y="204932"/>
            <a:ext cx="746068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accent6"/>
                </a:solidFill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HFR</a:t>
            </a:r>
          </a:p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chemeClr val="accent6"/>
                </a:solidFill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2310 </a:t>
            </a:r>
            <a:r>
              <a:rPr lang="en-US" altLang="zh-CN" sz="2800" b="1" dirty="0" smtClean="0">
                <a:solidFill>
                  <a:schemeClr val="accent6"/>
                </a:solidFill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Managers</a:t>
            </a:r>
            <a:endParaRPr lang="zh-CN" altLang="en-US" sz="2800" b="1" dirty="0">
              <a:solidFill>
                <a:schemeClr val="accent6"/>
              </a:solidFill>
              <a:latin typeface="AngsanaUPC" panose="02020603050405020304" pitchFamily="18" charset="-34"/>
              <a:ea typeface="黑体" panose="02010609060101010101" pitchFamily="49" charset="-122"/>
              <a:cs typeface="AngsanaUPC" panose="02020603050405020304" pitchFamily="18" charset="-34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022266" y="1236867"/>
            <a:ext cx="1676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1618 </a:t>
            </a:r>
            <a: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Managers</a:t>
            </a:r>
          </a:p>
          <a:p>
            <a:pPr>
              <a:spcBef>
                <a:spcPct val="50000"/>
              </a:spcBef>
            </a:pPr>
            <a:r>
              <a:rPr lang="en-US" altLang="zh-CN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27.14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%</a:t>
            </a:r>
          </a:p>
          <a:p>
            <a:pPr>
              <a:spcBef>
                <a:spcPct val="50000"/>
              </a:spcBef>
            </a:pPr>
            <a:endParaRPr lang="zh-CN" altLang="en-US" sz="2400" dirty="0">
              <a:latin typeface="AngsanaUPC" panose="02020603050405020304" pitchFamily="18" charset="-34"/>
              <a:ea typeface="黑体" panose="02010609060101010101" pitchFamily="49" charset="-122"/>
              <a:cs typeface="AngsanaUPC" panose="02020603050405020304" pitchFamily="18" charset="-34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7211271" y="3886223"/>
            <a:ext cx="1676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1659 </a:t>
            </a:r>
            <a: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Managers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27.83%</a:t>
            </a:r>
          </a:p>
          <a:p>
            <a:pPr>
              <a:spcBef>
                <a:spcPct val="50000"/>
              </a:spcBef>
            </a:pPr>
            <a:endParaRPr lang="zh-CN" altLang="en-US" sz="2400" dirty="0">
              <a:latin typeface="AngsanaUPC" panose="02020603050405020304" pitchFamily="18" charset="-34"/>
              <a:ea typeface="黑体" panose="02010609060101010101" pitchFamily="49" charset="-122"/>
              <a:cs typeface="AngsanaUPC" panose="02020603050405020304" pitchFamily="18" charset="-34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250866" y="3193725"/>
            <a:ext cx="1676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184 </a:t>
            </a:r>
            <a: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Managers</a:t>
            </a:r>
            <a:b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</a:br>
            <a: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3.09%</a:t>
            </a:r>
          </a:p>
          <a:p>
            <a:pPr>
              <a:spcBef>
                <a:spcPct val="50000"/>
              </a:spcBef>
            </a:pPr>
            <a:endParaRPr lang="zh-CN" altLang="en-US" sz="2400" dirty="0">
              <a:latin typeface="AngsanaUPC" panose="02020603050405020304" pitchFamily="18" charset="-34"/>
              <a:ea typeface="黑体" panose="02010609060101010101" pitchFamily="49" charset="-122"/>
              <a:cs typeface="AngsanaUPC" panose="02020603050405020304" pitchFamily="18" charset="-34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6367880" y="2601858"/>
            <a:ext cx="1676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316 </a:t>
            </a:r>
            <a: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Managers</a:t>
            </a:r>
            <a:b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</a:b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5.30%</a:t>
            </a:r>
          </a:p>
          <a:p>
            <a:pPr>
              <a:spcBef>
                <a:spcPct val="50000"/>
              </a:spcBef>
            </a:pPr>
            <a:endParaRPr lang="zh-CN" altLang="en-US" sz="2400" dirty="0">
              <a:latin typeface="AngsanaUPC" panose="02020603050405020304" pitchFamily="18" charset="-34"/>
              <a:ea typeface="黑体" panose="02010609060101010101" pitchFamily="49" charset="-122"/>
              <a:cs typeface="AngsanaUPC" panose="02020603050405020304" pitchFamily="18" charset="-34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920816" y="2635991"/>
            <a:ext cx="1676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191 </a:t>
            </a:r>
            <a: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Managers</a:t>
            </a:r>
            <a:b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</a:b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3.20%</a:t>
            </a:r>
          </a:p>
          <a:p>
            <a:pPr>
              <a:spcBef>
                <a:spcPct val="50000"/>
              </a:spcBef>
            </a:pPr>
            <a:endParaRPr lang="zh-CN" altLang="en-US" sz="2400" dirty="0">
              <a:latin typeface="AngsanaUPC" panose="02020603050405020304" pitchFamily="18" charset="-34"/>
              <a:ea typeface="黑体" panose="02010609060101010101" pitchFamily="49" charset="-122"/>
              <a:cs typeface="AngsanaUPC" panose="02020603050405020304" pitchFamily="18" charset="-34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261264" y="4233647"/>
            <a:ext cx="1676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237 Managers</a:t>
            </a:r>
            <a:b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</a:b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3.98%</a:t>
            </a:r>
          </a:p>
          <a:p>
            <a:pPr>
              <a:spcBef>
                <a:spcPct val="50000"/>
              </a:spcBef>
            </a:pPr>
            <a:endParaRPr lang="zh-CN" altLang="en-US" sz="2400" dirty="0">
              <a:latin typeface="AngsanaUPC" panose="02020603050405020304" pitchFamily="18" charset="-34"/>
              <a:ea typeface="黑体" panose="02010609060101010101" pitchFamily="49" charset="-122"/>
              <a:cs typeface="AngsanaUPC" panose="02020603050405020304" pitchFamily="18" charset="-34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7809" y="240241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Managers Overlap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74164803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503070"/>
              </p:ext>
            </p:extLst>
          </p:nvPr>
        </p:nvGraphicFramePr>
        <p:xfrm>
          <a:off x="907471" y="2049702"/>
          <a:ext cx="10446328" cy="3894102"/>
        </p:xfrm>
        <a:graphic>
          <a:graphicData uri="http://schemas.openxmlformats.org/drawingml/2006/table">
            <a:tbl>
              <a:tblPr bandRow="1">
                <a:tableStyleId>{10A1B5D5-9B99-4C35-A422-299274C87663}</a:tableStyleId>
              </a:tblPr>
              <a:tblGrid>
                <a:gridCol w="4260274"/>
                <a:gridCol w="6186054"/>
              </a:tblGrid>
              <a:tr h="12841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HFR Database </a:t>
                      </a:r>
                      <a:endParaRPr lang="en-US" sz="2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$14,000/ year</a:t>
                      </a:r>
                      <a:endParaRPr lang="en-US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2841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Lipper TASS Database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$24,000/ year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($2000/ month, billed quarterly,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minimum term of 12 months)</a:t>
                      </a:r>
                      <a:endParaRPr lang="en-US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841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Morningstar CISDM Database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$10,100/ year</a:t>
                      </a:r>
                      <a:endParaRPr lang="en-US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03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Number </a:t>
            </a:r>
            <a:r>
              <a:rPr lang="en-US" sz="3600" dirty="0"/>
              <a:t>of investment managers whose actively reporting funds </a:t>
            </a:r>
            <a:r>
              <a:rPr lang="en-US" sz="3600" dirty="0" smtClean="0"/>
              <a:t>AUM</a:t>
            </a:r>
            <a:endParaRPr lang="en-US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205387"/>
              </p:ext>
            </p:extLst>
          </p:nvPr>
        </p:nvGraphicFramePr>
        <p:xfrm>
          <a:off x="620939" y="1801356"/>
          <a:ext cx="11190061" cy="4261986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2257840"/>
                <a:gridCol w="1500721"/>
                <a:gridCol w="2685329"/>
                <a:gridCol w="1659101"/>
                <a:gridCol w="3087070"/>
              </a:tblGrid>
              <a:tr h="92830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HFR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sz="1800" u="none" strike="noStrike" dirty="0" err="1">
                          <a:effectLst/>
                        </a:rPr>
                        <a:t>MorningStar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r>
                        <a:rPr lang="en-US" sz="1800" u="none" strike="noStrike" dirty="0" smtClean="0">
                          <a:effectLst/>
                        </a:rPr>
                        <a:t>TASS</a:t>
                      </a:r>
                      <a:endParaRPr lang="en-US" sz="1800" b="1" i="0" u="none" strike="noStrike" dirty="0" smtClean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720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Below $500mm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1910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Below $100mm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1365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5"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N/A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345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$100mm - $1 billion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449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283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 $500mm - $1 billion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139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283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$1 billion - $5 billion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186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Over $1 billion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47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0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 Over $5 billion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59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7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Number of funds for each strategy category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512598"/>
              </p:ext>
            </p:extLst>
          </p:nvPr>
        </p:nvGraphicFramePr>
        <p:xfrm>
          <a:off x="497304" y="1478717"/>
          <a:ext cx="11149264" cy="3959557"/>
        </p:xfrm>
        <a:graphic>
          <a:graphicData uri="http://schemas.openxmlformats.org/drawingml/2006/table">
            <a:tbl>
              <a:tblPr firstRow="1">
                <a:tableStyleId>{74C1A8A3-306A-4EB7-A6B1-4F7E0EB9C5D6}</a:tableStyleId>
              </a:tblPr>
              <a:tblGrid>
                <a:gridCol w="2787316"/>
                <a:gridCol w="2787316"/>
                <a:gridCol w="2787316"/>
                <a:gridCol w="2787316"/>
              </a:tblGrid>
              <a:tr h="651516">
                <a:tc>
                  <a:txBody>
                    <a:bodyPr/>
                    <a:lstStyle/>
                    <a:p>
                      <a:pPr algn="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5" marR="5465" marT="54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 dirty="0">
                          <a:effectLst/>
                        </a:rPr>
                        <a:t>HFR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5" marR="5465" marT="54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>
                          <a:effectLst/>
                        </a:rPr>
                        <a:t>MorningStar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5" marR="5465" marT="54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 dirty="0">
                          <a:effectLst/>
                        </a:rPr>
                        <a:t>TASS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5" marR="5465" marT="5465" marB="0" anchor="ctr"/>
                </a:tc>
              </a:tr>
              <a:tr h="4846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Equity Hedge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5" marR="5465" marT="54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 dirty="0">
                          <a:effectLst/>
                        </a:rPr>
                        <a:t>39.6%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5" marR="5465" marT="54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 dirty="0">
                          <a:effectLst/>
                        </a:rPr>
                        <a:t>33.2%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5" marR="5465" marT="54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>
                          <a:effectLst/>
                        </a:rPr>
                        <a:t>21.7%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5" marR="5465" marT="5465" marB="0" anchor="ctr"/>
                </a:tc>
              </a:tr>
              <a:tr h="5817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Event‐Driven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5" marR="5465" marT="54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>
                          <a:effectLst/>
                        </a:rPr>
                        <a:t>8.3%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5" marR="5465" marT="54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 dirty="0">
                          <a:effectLst/>
                        </a:rPr>
                        <a:t>6.7%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5" marR="5465" marT="54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>
                          <a:effectLst/>
                        </a:rPr>
                        <a:t>3.2%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5" marR="5465" marT="5465" marB="0" anchor="ctr"/>
                </a:tc>
              </a:tr>
              <a:tr h="5091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Macro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5" marR="5465" marT="54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>
                          <a:effectLst/>
                        </a:rPr>
                        <a:t>18.1%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5" marR="5465" marT="54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 dirty="0">
                          <a:effectLst/>
                        </a:rPr>
                        <a:t>10.5%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5" marR="5465" marT="54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>
                          <a:effectLst/>
                        </a:rPr>
                        <a:t>13.2%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5" marR="5465" marT="5465" marB="0" anchor="ctr"/>
                </a:tc>
              </a:tr>
              <a:tr h="609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Relative Value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5" marR="5465" marT="54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>
                          <a:effectLst/>
                        </a:rPr>
                        <a:t>16.5%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5" marR="5465" marT="54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 dirty="0">
                          <a:effectLst/>
                        </a:rPr>
                        <a:t>13.3%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5" marR="5465" marT="54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>
                          <a:effectLst/>
                        </a:rPr>
                        <a:t>5.8%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5" marR="5465" marT="5465" marB="0" anchor="ctr"/>
                </a:tc>
              </a:tr>
              <a:tr h="6898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Fund of Funds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5" marR="5465" marT="54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>
                          <a:effectLst/>
                        </a:rPr>
                        <a:t>17.6%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5" marR="5465" marT="54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 dirty="0">
                          <a:effectLst/>
                        </a:rPr>
                        <a:t>27.5%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5" marR="5465" marT="54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 dirty="0">
                          <a:effectLst/>
                        </a:rPr>
                        <a:t>33.1%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5" marR="5465" marT="5465" marB="0" anchor="ctr"/>
                </a:tc>
              </a:tr>
              <a:tr h="433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Multistrategy/Other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5" marR="5465" marT="54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>
                          <a:effectLst/>
                        </a:rPr>
                        <a:t>0.0%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5" marR="5465" marT="54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>
                          <a:effectLst/>
                        </a:rPr>
                        <a:t>8.8%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5" marR="5465" marT="546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u="none" strike="noStrike" dirty="0">
                          <a:effectLst/>
                        </a:rPr>
                        <a:t>23.0%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5" marR="5465" marT="546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28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364</Words>
  <Application>Microsoft Office PowerPoint</Application>
  <PresentationFormat>Widescreen</PresentationFormat>
  <Paragraphs>214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黑体</vt:lpstr>
      <vt:lpstr>AngsanaUPC</vt:lpstr>
      <vt:lpstr>Arial</vt:lpstr>
      <vt:lpstr>Calibri</vt:lpstr>
      <vt:lpstr>Calibri Light</vt:lpstr>
      <vt:lpstr>Office Theme</vt:lpstr>
      <vt:lpstr>Hedge Fund Database Coverage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Pricing</vt:lpstr>
      <vt:lpstr>Number of investment managers whose actively reporting funds AUM</vt:lpstr>
      <vt:lpstr>Number of funds for each strategy category</vt:lpstr>
      <vt:lpstr> Number of investment managers based in each geographic area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Lu, Liying</dc:creator>
  <cp:lastModifiedBy>Lu, Liying</cp:lastModifiedBy>
  <cp:revision>37</cp:revision>
  <dcterms:created xsi:type="dcterms:W3CDTF">2015-11-19T18:50:09Z</dcterms:created>
  <dcterms:modified xsi:type="dcterms:W3CDTF">2015-12-04T16:25:05Z</dcterms:modified>
</cp:coreProperties>
</file>