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1" r:id="rId4"/>
    <p:sldId id="263" r:id="rId5"/>
    <p:sldId id="264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86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Mangers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9412D251-2517-4D52-946B-E9DD11535DAC}" type="VALUE">
                      <a:rPr lang="en-US" smtClean="0"/>
                      <a:pPr/>
                      <a:t>[VALUE]</a:t>
                    </a:fld>
                    <a:r>
                      <a:rPr lang="en-US" dirty="0" smtClean="0"/>
                      <a:t> </a:t>
                    </a:r>
                  </a:p>
                  <a:p>
                    <a:r>
                      <a:rPr lang="en-US" dirty="0" smtClean="0"/>
                      <a:t>Managers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marL="0" marR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600" b="0" i="0" u="none" strike="noStrike" kern="1200" baseline="0">
                        <a:solidFill>
                          <a:srgbClr val="5B9BD5">
                            <a:lumMod val="50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5B725F9-F54D-454A-AE10-694AC93A57EE}" type="VALUE">
                      <a:rPr lang="en-US" smtClean="0"/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00">
                          <a:solidFill>
                            <a:srgbClr val="5B9BD5">
                              <a:lumMod val="50000"/>
                            </a:srgbClr>
                          </a:solidFill>
                        </a:defRPr>
                      </a:pPr>
                      <a:t>[VALUE]</a:t>
                    </a:fld>
                    <a:r>
                      <a:rPr lang="en-US" dirty="0" smtClean="0"/>
                      <a:t> </a:t>
                    </a:r>
                    <a:endParaRPr lang="en-US" sz="1600" b="0" i="0" u="none" strike="noStrike" kern="1200" baseline="0" dirty="0" smtClean="0">
                      <a:solidFill>
                        <a:srgbClr val="5B9BD5">
                          <a:lumMod val="50000"/>
                        </a:srgbClr>
                      </a:solidFill>
                    </a:endParaRPr>
                  </a:p>
                  <a:p>
                    <a:pPr marL="0" marR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600">
                        <a:solidFill>
                          <a:srgbClr val="5B9BD5">
                            <a:lumMod val="50000"/>
                          </a:srgbClr>
                        </a:solidFill>
                      </a:defRPr>
                    </a:pPr>
                    <a:r>
                      <a:rPr lang="en-US" sz="1600" b="0" i="0" u="none" strike="noStrike" kern="1200" baseline="0" dirty="0" smtClean="0">
                        <a:solidFill>
                          <a:srgbClr val="5B9BD5">
                            <a:lumMod val="50000"/>
                          </a:srgbClr>
                        </a:solidFill>
                      </a:rPr>
                      <a:t>Managers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600" b="0" i="0" u="none" strike="noStrike" kern="1200" baseline="0">
                      <a:solidFill>
                        <a:srgbClr val="5B9BD5">
                          <a:lumMod val="50000"/>
                        </a:srgb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marL="0" marR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600" b="0" i="0" u="none" strike="noStrike" kern="1200" baseline="0">
                        <a:solidFill>
                          <a:srgbClr val="5B9BD5">
                            <a:lumMod val="50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86DF47A-68A3-4EF7-A519-EA3840B9F948}" type="VALUE">
                      <a:rPr lang="en-US" smtClean="0"/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00">
                          <a:solidFill>
                            <a:srgbClr val="5B9BD5">
                              <a:lumMod val="50000"/>
                            </a:srgbClr>
                          </a:solidFill>
                        </a:defRPr>
                      </a:pPr>
                      <a:t>[VALUE]</a:t>
                    </a:fld>
                    <a:r>
                      <a:rPr lang="en-US" dirty="0" smtClean="0"/>
                      <a:t> </a:t>
                    </a:r>
                  </a:p>
                  <a:p>
                    <a:pPr marL="0" marR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600">
                        <a:solidFill>
                          <a:srgbClr val="5B9BD5">
                            <a:lumMod val="50000"/>
                          </a:srgbClr>
                        </a:solidFill>
                      </a:defRPr>
                    </a:pPr>
                    <a:r>
                      <a:rPr lang="en-US" sz="1600" b="0" i="0" u="none" strike="noStrike" kern="1200" baseline="0" dirty="0" smtClean="0">
                        <a:solidFill>
                          <a:srgbClr val="5B9BD5">
                            <a:lumMod val="50000"/>
                          </a:srgbClr>
                        </a:solidFill>
                      </a:rPr>
                      <a:t>Managers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600" b="0" i="0" u="none" strike="noStrike" kern="1200" baseline="0">
                      <a:solidFill>
                        <a:srgbClr val="5B9BD5">
                          <a:lumMod val="50000"/>
                        </a:srgb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HFR</c:v>
                </c:pt>
                <c:pt idx="1">
                  <c:v>TASS</c:v>
                </c:pt>
                <c:pt idx="2">
                  <c:v>MorningStar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2310</c:v>
                </c:pt>
                <c:pt idx="1">
                  <c:v>2368</c:v>
                </c:pt>
                <c:pt idx="2">
                  <c:v>2396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Funds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6AD43035-F5B3-401A-97D1-AFFAE98F4107}" type="VALUE">
                      <a:rPr lang="en-US" smtClean="0"/>
                      <a:pPr/>
                      <a:t>[VALUE]</a:t>
                    </a:fld>
                    <a:endParaRPr lang="en-US" smtClean="0"/>
                  </a:p>
                  <a:p>
                    <a:r>
                      <a:rPr lang="en-US" smtClean="0"/>
                      <a:t>Funds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29330872-FFA7-4591-A70C-07F139FC89B4}" type="VALUE">
                      <a:rPr lang="en-US" smtClean="0"/>
                      <a:pPr/>
                      <a:t>[VALUE]</a:t>
                    </a:fld>
                    <a:endParaRPr lang="en-US" smtClean="0"/>
                  </a:p>
                  <a:p>
                    <a:r>
                      <a:rPr lang="en-US" smtClean="0"/>
                      <a:t>Funds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F2880108-5274-4AB9-B775-B44072CD6648}" type="VALUE">
                      <a:rPr lang="en-US" smtClean="0"/>
                      <a:pPr/>
                      <a:t>[VALUE]</a:t>
                    </a:fld>
                    <a:endParaRPr lang="en-US" smtClean="0"/>
                  </a:p>
                  <a:p>
                    <a:r>
                      <a:rPr lang="en-US" smtClean="0"/>
                      <a:t>Funds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HFR</c:v>
                </c:pt>
                <c:pt idx="1">
                  <c:v>TASS</c:v>
                </c:pt>
                <c:pt idx="2">
                  <c:v>MorningStar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7784</c:v>
                </c:pt>
                <c:pt idx="1">
                  <c:v>5280</c:v>
                </c:pt>
                <c:pt idx="2">
                  <c:v>8013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5178864"/>
        <c:axId val="334919936"/>
      </c:barChart>
      <c:catAx>
        <c:axId val="335178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919936"/>
        <c:crosses val="autoZero"/>
        <c:auto val="1"/>
        <c:lblAlgn val="ctr"/>
        <c:lblOffset val="100"/>
        <c:noMultiLvlLbl val="0"/>
      </c:catAx>
      <c:valAx>
        <c:axId val="334919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5178864"/>
        <c:crosses val="autoZero"/>
        <c:crossBetween val="between"/>
      </c:valAx>
      <c:dTable>
        <c:showHorzBorder val="0"/>
        <c:showVertBorder val="0"/>
        <c:showOutline val="0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6AD43035-F5B3-401A-97D1-AFFAE98F4107}" type="VALUE">
                      <a:rPr lang="en-US" smtClean="0"/>
                      <a:pPr/>
                      <a:t>[VALUE]</a:t>
                    </a:fld>
                    <a:endParaRPr lang="en-US" smtClean="0"/>
                  </a:p>
                  <a:p>
                    <a:r>
                      <a:rPr lang="en-US" smtClean="0"/>
                      <a:t>Funds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16417</a:t>
                    </a:r>
                    <a:endParaRPr lang="en-US" dirty="0" smtClean="0"/>
                  </a:p>
                  <a:p>
                    <a:r>
                      <a:rPr lang="en-US" dirty="0" smtClean="0"/>
                      <a:t>Funds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F2880108-5274-4AB9-B775-B44072CD6648}" type="VALUE">
                      <a:rPr lang="en-US" smtClean="0"/>
                      <a:pPr/>
                      <a:t>[VALUE]</a:t>
                    </a:fld>
                    <a:endParaRPr lang="en-US" smtClean="0"/>
                  </a:p>
                  <a:p>
                    <a:r>
                      <a:rPr lang="en-US" smtClean="0"/>
                      <a:t>Funds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HFR</c:v>
                </c:pt>
                <c:pt idx="1">
                  <c:v>TASS</c:v>
                </c:pt>
                <c:pt idx="2">
                  <c:v>MorningStar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15000</c:v>
                </c:pt>
                <c:pt idx="1">
                  <c:v>16417</c:v>
                </c:pt>
                <c:pt idx="2">
                  <c:v>12000</c:v>
                </c:pt>
              </c:numCache>
            </c:numRef>
          </c:val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Funds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HFR</c:v>
                </c:pt>
                <c:pt idx="1">
                  <c:v>TASS</c:v>
                </c:pt>
                <c:pt idx="2">
                  <c:v>MorningStar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7816472"/>
        <c:axId val="397816864"/>
      </c:barChart>
      <c:catAx>
        <c:axId val="397816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816864"/>
        <c:crosses val="autoZero"/>
        <c:auto val="1"/>
        <c:lblAlgn val="ctr"/>
        <c:lblOffset val="100"/>
        <c:noMultiLvlLbl val="0"/>
      </c:catAx>
      <c:valAx>
        <c:axId val="39781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816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6AD43035-F5B3-401A-97D1-AFFAE98F4107}" type="VALUE">
                      <a:rPr lang="en-US" smtClean="0"/>
                      <a:pPr/>
                      <a:t>[VALUE]</a:t>
                    </a:fld>
                    <a:endParaRPr lang="en-US" smtClean="0"/>
                  </a:p>
                  <a:p>
                    <a:r>
                      <a:rPr lang="en-US" smtClean="0"/>
                      <a:t>Funds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9</a:t>
                    </a:r>
                  </a:p>
                  <a:p>
                    <a:r>
                      <a:rPr lang="en-US" dirty="0" smtClean="0"/>
                      <a:t>Funds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F2880108-5274-4AB9-B775-B44072CD6648}" type="VALUE">
                      <a:rPr lang="en-US" smtClean="0"/>
                      <a:pPr/>
                      <a:t>[VALUE]</a:t>
                    </a:fld>
                    <a:endParaRPr lang="en-US" smtClean="0"/>
                  </a:p>
                  <a:p>
                    <a:r>
                      <a:rPr lang="en-US" smtClean="0"/>
                      <a:t>Funds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HFR</c:v>
                </c:pt>
                <c:pt idx="1">
                  <c:v>TASS</c:v>
                </c:pt>
                <c:pt idx="2">
                  <c:v>MorningStar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7</c:v>
                </c:pt>
                <c:pt idx="2">
                  <c:v>16</c:v>
                </c:pt>
              </c:numCache>
            </c:numRef>
          </c:val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Funds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HFR</c:v>
                </c:pt>
                <c:pt idx="1">
                  <c:v>TASS</c:v>
                </c:pt>
                <c:pt idx="2">
                  <c:v>MorningStar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7817648"/>
        <c:axId val="397818040"/>
      </c:barChart>
      <c:catAx>
        <c:axId val="39781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818040"/>
        <c:crosses val="autoZero"/>
        <c:auto val="1"/>
        <c:lblAlgn val="ctr"/>
        <c:lblOffset val="100"/>
        <c:noMultiLvlLbl val="0"/>
      </c:catAx>
      <c:valAx>
        <c:axId val="397818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817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89DE-2DDD-4141-85A1-76361516CFD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A9DD-C49B-4773-8728-CF6B86BC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0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89DE-2DDD-4141-85A1-76361516CFD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A9DD-C49B-4773-8728-CF6B86BC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4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89DE-2DDD-4141-85A1-76361516CFD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A9DD-C49B-4773-8728-CF6B86BC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9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89DE-2DDD-4141-85A1-76361516CFD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A9DD-C49B-4773-8728-CF6B86BC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89DE-2DDD-4141-85A1-76361516CFD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A9DD-C49B-4773-8728-CF6B86BC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89DE-2DDD-4141-85A1-76361516CFD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A9DD-C49B-4773-8728-CF6B86BC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8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89DE-2DDD-4141-85A1-76361516CFD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A9DD-C49B-4773-8728-CF6B86BC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8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89DE-2DDD-4141-85A1-76361516CFD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A9DD-C49B-4773-8728-CF6B86BC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3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89DE-2DDD-4141-85A1-76361516CFD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A9DD-C49B-4773-8728-CF6B86BC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0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89DE-2DDD-4141-85A1-76361516CFD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A9DD-C49B-4773-8728-CF6B86BC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7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89DE-2DDD-4141-85A1-76361516CFD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A9DD-C49B-4773-8728-CF6B86BC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A89DE-2DDD-4141-85A1-76361516CFD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1A9DD-C49B-4773-8728-CF6B86BC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3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Hedge Fund Database Coverage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836727" cy="1655762"/>
          </a:xfrm>
        </p:spPr>
        <p:txBody>
          <a:bodyPr/>
          <a:lstStyle/>
          <a:p>
            <a:r>
              <a:rPr lang="en-US" dirty="0" smtClean="0"/>
              <a:t>Simple comparison between Lipper TASS, </a:t>
            </a:r>
            <a:r>
              <a:rPr lang="en-US" dirty="0" err="1" smtClean="0"/>
              <a:t>MorningStar</a:t>
            </a:r>
            <a:r>
              <a:rPr lang="en-US" dirty="0" smtClean="0"/>
              <a:t> and HFR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0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22678510"/>
              </p:ext>
            </p:extLst>
          </p:nvPr>
        </p:nvGraphicFramePr>
        <p:xfrm>
          <a:off x="535709" y="955194"/>
          <a:ext cx="11129818" cy="5320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357809" y="240241"/>
            <a:ext cx="9144000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Managers and Active Funds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1337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0411004"/>
              </p:ext>
            </p:extLst>
          </p:nvPr>
        </p:nvGraphicFramePr>
        <p:xfrm>
          <a:off x="1062182" y="1177636"/>
          <a:ext cx="11129818" cy="4682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357809" y="240241"/>
            <a:ext cx="9144000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Dead Funds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6301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847262347"/>
              </p:ext>
            </p:extLst>
          </p:nvPr>
        </p:nvGraphicFramePr>
        <p:xfrm>
          <a:off x="1062182" y="1177636"/>
          <a:ext cx="11129818" cy="4682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357809" y="240241"/>
            <a:ext cx="9144000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Coverage of existing managers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3264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409364"/>
              </p:ext>
            </p:extLst>
          </p:nvPr>
        </p:nvGraphicFramePr>
        <p:xfrm>
          <a:off x="832427" y="104197"/>
          <a:ext cx="9807863" cy="6657175"/>
        </p:xfrm>
        <a:graphic>
          <a:graphicData uri="http://schemas.openxmlformats.org/drawingml/2006/table">
            <a:tbl>
              <a:tblPr firstRow="1" lastRow="1">
                <a:tableStyleId>{93296810-A885-4BE3-A3E7-6D5BEEA58F35}</a:tableStyleId>
              </a:tblPr>
              <a:tblGrid>
                <a:gridCol w="4839236"/>
                <a:gridCol w="1656209"/>
                <a:gridCol w="1656209"/>
                <a:gridCol w="1656209"/>
              </a:tblGrid>
              <a:tr h="327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Existing managers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j-lt"/>
                        </a:rPr>
                        <a:t>HFR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j-lt"/>
                        </a:rPr>
                        <a:t>TASS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  <a:latin typeface="+mj-lt"/>
                        </a:rPr>
                        <a:t>MorningStar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Anchorage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Davidson Kempner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King Street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Mudrick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400 Capital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Brigade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+mj-lt"/>
                        </a:rPr>
                        <a:t>Claren</a:t>
                      </a:r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 Road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Winton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Cantab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Panagora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Highfields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Pershing Square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+mj-lt"/>
                        </a:rPr>
                        <a:t>Samlyn</a:t>
                      </a:r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Ascend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Steadfast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u="none" strike="noStrike" kern="1200" dirty="0" smtClean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Indus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Capula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Brevan Howard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Och-Ziff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Arrowgrass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Glenview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Taconic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York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Elliott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u="none" strike="noStrike" kern="1200" dirty="0" smtClean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u="none" strike="noStrike" kern="1200" dirty="0" smtClean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u="none" strike="noStrike" kern="1200" dirty="0" smtClean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+mj-lt"/>
                        </a:rPr>
                        <a:t>Sum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27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Oval 4"/>
          <p:cNvSpPr>
            <a:spLocks noChangeArrowheads="1"/>
          </p:cNvSpPr>
          <p:nvPr/>
        </p:nvSpPr>
        <p:spPr bwMode="auto">
          <a:xfrm>
            <a:off x="1898066" y="2479965"/>
            <a:ext cx="4648200" cy="3463635"/>
          </a:xfrm>
          <a:prstGeom prst="ellipse">
            <a:avLst/>
          </a:prstGeom>
          <a:solidFill>
            <a:srgbClr val="0070C0">
              <a:alpha val="48000"/>
            </a:srgbClr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2583866" y="3928654"/>
            <a:ext cx="1676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1756 </a:t>
            </a:r>
            <a:r>
              <a:rPr lang="en-US" altLang="zh-CN" sz="2400" dirty="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Managers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29.46%</a:t>
            </a:r>
          </a:p>
          <a:p>
            <a:pPr>
              <a:spcBef>
                <a:spcPct val="50000"/>
              </a:spcBef>
            </a:pPr>
            <a:endParaRPr lang="zh-CN" altLang="en-US" sz="2400" dirty="0">
              <a:latin typeface="AngsanaUPC" panose="02020603050405020304" pitchFamily="18" charset="-34"/>
              <a:ea typeface="黑体" panose="02010609060101010101" pitchFamily="49" charset="-122"/>
              <a:cs typeface="AngsanaUPC" panose="02020603050405020304" pitchFamily="18" charset="-34"/>
            </a:endParaRPr>
          </a:p>
        </p:txBody>
      </p:sp>
      <p:sp>
        <p:nvSpPr>
          <p:cNvPr id="7181" name="Oval 13"/>
          <p:cNvSpPr>
            <a:spLocks noChangeArrowheads="1"/>
          </p:cNvSpPr>
          <p:nvPr/>
        </p:nvSpPr>
        <p:spPr bwMode="auto">
          <a:xfrm>
            <a:off x="5022266" y="2420602"/>
            <a:ext cx="4648200" cy="3600089"/>
          </a:xfrm>
          <a:prstGeom prst="ellipse">
            <a:avLst/>
          </a:prstGeom>
          <a:solidFill>
            <a:schemeClr val="accent2">
              <a:lumMod val="75000"/>
              <a:alpha val="28000"/>
            </a:schemeClr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7030A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315184" y="3343879"/>
            <a:ext cx="19050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70C0"/>
                </a:solidFill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TASS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70C0"/>
                </a:solidFill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2368 Managers</a:t>
            </a:r>
            <a:endParaRPr lang="zh-CN" altLang="en-US" sz="2800" b="1" dirty="0">
              <a:solidFill>
                <a:srgbClr val="0070C0"/>
              </a:solidFill>
              <a:latin typeface="AngsanaUPC" panose="02020603050405020304" pitchFamily="18" charset="-34"/>
              <a:ea typeface="黑体" panose="02010609060101010101" pitchFamily="49" charset="-122"/>
              <a:cs typeface="AngsanaUPC" panose="02020603050405020304" pitchFamily="18" charset="-34"/>
            </a:endParaRP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9899066" y="3624985"/>
            <a:ext cx="2140534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err="1" smtClean="0">
                <a:solidFill>
                  <a:schemeClr val="accent2">
                    <a:lumMod val="75000"/>
                  </a:schemeClr>
                </a:solidFill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MorningStar</a:t>
            </a:r>
            <a:endParaRPr lang="en-US" altLang="zh-CN" sz="2800" b="1" dirty="0" smtClean="0">
              <a:solidFill>
                <a:schemeClr val="accent2">
                  <a:lumMod val="75000"/>
                </a:schemeClr>
              </a:solidFill>
              <a:latin typeface="AngsanaUPC" panose="02020603050405020304" pitchFamily="18" charset="-34"/>
              <a:ea typeface="黑体" panose="02010609060101010101" pitchFamily="49" charset="-122"/>
              <a:cs typeface="AngsanaUPC" panose="02020603050405020304" pitchFamily="18" charset="-34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accent2">
                    <a:lumMod val="75000"/>
                  </a:schemeClr>
                </a:solidFill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2396 Managers</a:t>
            </a: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3723396" y="6233352"/>
            <a:ext cx="388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5961 </a:t>
            </a:r>
            <a:r>
              <a:rPr lang="en-US" altLang="zh-CN" sz="3200" dirty="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Unique Managers in total</a:t>
            </a:r>
            <a:endParaRPr lang="zh-CN" altLang="en-US" sz="3200" dirty="0">
              <a:latin typeface="AngsanaUPC" panose="02020603050405020304" pitchFamily="18" charset="-34"/>
              <a:ea typeface="黑体" panose="02010609060101010101" pitchFamily="49" charset="-122"/>
              <a:cs typeface="AngsanaUPC" panose="02020603050405020304" pitchFamily="18" charset="-34"/>
            </a:endParaRPr>
          </a:p>
        </p:txBody>
      </p:sp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3449777" y="387927"/>
            <a:ext cx="4648200" cy="3540727"/>
          </a:xfrm>
          <a:prstGeom prst="ellipse">
            <a:avLst/>
          </a:prstGeom>
          <a:solidFill>
            <a:schemeClr val="accent6">
              <a:lumMod val="40000"/>
              <a:lumOff val="60000"/>
              <a:alpha val="69000"/>
            </a:schemeClr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7609596" y="204932"/>
            <a:ext cx="746068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accent6"/>
                </a:solidFill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HFR</a:t>
            </a:r>
          </a:p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chemeClr val="accent6"/>
                </a:solidFill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2310 </a:t>
            </a:r>
            <a:r>
              <a:rPr lang="en-US" altLang="zh-CN" sz="2800" b="1" dirty="0" smtClean="0">
                <a:solidFill>
                  <a:schemeClr val="accent6"/>
                </a:solidFill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Managers</a:t>
            </a:r>
            <a:endParaRPr lang="zh-CN" altLang="en-US" sz="2800" b="1" dirty="0">
              <a:solidFill>
                <a:schemeClr val="accent6"/>
              </a:solidFill>
              <a:latin typeface="AngsanaUPC" panose="02020603050405020304" pitchFamily="18" charset="-34"/>
              <a:ea typeface="黑体" panose="02010609060101010101" pitchFamily="49" charset="-122"/>
              <a:cs typeface="AngsanaUPC" panose="02020603050405020304" pitchFamily="18" charset="-34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022266" y="1236867"/>
            <a:ext cx="1676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1618 </a:t>
            </a:r>
            <a:r>
              <a:rPr lang="en-US" altLang="zh-CN" sz="2400" dirty="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Managers</a:t>
            </a:r>
          </a:p>
          <a:p>
            <a:pPr>
              <a:spcBef>
                <a:spcPct val="50000"/>
              </a:spcBef>
            </a:pPr>
            <a:r>
              <a:rPr lang="en-US" altLang="zh-CN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27.14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%</a:t>
            </a:r>
          </a:p>
          <a:p>
            <a:pPr>
              <a:spcBef>
                <a:spcPct val="50000"/>
              </a:spcBef>
            </a:pPr>
            <a:endParaRPr lang="zh-CN" altLang="en-US" sz="2400" dirty="0">
              <a:latin typeface="AngsanaUPC" panose="02020603050405020304" pitchFamily="18" charset="-34"/>
              <a:ea typeface="黑体" panose="02010609060101010101" pitchFamily="49" charset="-122"/>
              <a:cs typeface="AngsanaUPC" panose="02020603050405020304" pitchFamily="18" charset="-34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7211271" y="3886223"/>
            <a:ext cx="1676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1659 </a:t>
            </a:r>
            <a:r>
              <a:rPr lang="en-US" altLang="zh-CN" sz="2400" dirty="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Managers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27.83%</a:t>
            </a:r>
          </a:p>
          <a:p>
            <a:pPr>
              <a:spcBef>
                <a:spcPct val="50000"/>
              </a:spcBef>
            </a:pPr>
            <a:endParaRPr lang="zh-CN" altLang="en-US" sz="2400" dirty="0">
              <a:latin typeface="AngsanaUPC" panose="02020603050405020304" pitchFamily="18" charset="-34"/>
              <a:ea typeface="黑体" panose="02010609060101010101" pitchFamily="49" charset="-122"/>
              <a:cs typeface="AngsanaUPC" panose="02020603050405020304" pitchFamily="18" charset="-34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250866" y="3193725"/>
            <a:ext cx="1676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184 </a:t>
            </a:r>
            <a:r>
              <a:rPr lang="en-US" altLang="zh-CN" sz="2400" dirty="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Managers</a:t>
            </a:r>
            <a:br>
              <a:rPr lang="en-US" altLang="zh-CN" sz="2400" dirty="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</a:br>
            <a:r>
              <a:rPr lang="en-US" altLang="zh-CN" sz="2400" dirty="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3.09%</a:t>
            </a:r>
          </a:p>
          <a:p>
            <a:pPr>
              <a:spcBef>
                <a:spcPct val="50000"/>
              </a:spcBef>
            </a:pPr>
            <a:endParaRPr lang="zh-CN" altLang="en-US" sz="2400" dirty="0">
              <a:latin typeface="AngsanaUPC" panose="02020603050405020304" pitchFamily="18" charset="-34"/>
              <a:ea typeface="黑体" panose="02010609060101010101" pitchFamily="49" charset="-122"/>
              <a:cs typeface="AngsanaUPC" panose="02020603050405020304" pitchFamily="18" charset="-34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6367880" y="2601858"/>
            <a:ext cx="1676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316 </a:t>
            </a:r>
            <a:r>
              <a:rPr lang="en-US" altLang="zh-CN" sz="2400" dirty="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Managers</a:t>
            </a:r>
            <a:br>
              <a:rPr lang="en-US" altLang="zh-CN" sz="2400" dirty="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</a:b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5.30%</a:t>
            </a:r>
          </a:p>
          <a:p>
            <a:pPr>
              <a:spcBef>
                <a:spcPct val="50000"/>
              </a:spcBef>
            </a:pPr>
            <a:endParaRPr lang="zh-CN" altLang="en-US" sz="2400" dirty="0">
              <a:latin typeface="AngsanaUPC" panose="02020603050405020304" pitchFamily="18" charset="-34"/>
              <a:ea typeface="黑体" panose="02010609060101010101" pitchFamily="49" charset="-122"/>
              <a:cs typeface="AngsanaUPC" panose="02020603050405020304" pitchFamily="18" charset="-34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3920816" y="2635991"/>
            <a:ext cx="1676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191 </a:t>
            </a:r>
            <a:r>
              <a:rPr lang="en-US" altLang="zh-CN" sz="2400" dirty="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Managers</a:t>
            </a:r>
            <a:br>
              <a:rPr lang="en-US" altLang="zh-CN" sz="2400" dirty="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</a:b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3.20%</a:t>
            </a:r>
          </a:p>
          <a:p>
            <a:pPr>
              <a:spcBef>
                <a:spcPct val="50000"/>
              </a:spcBef>
            </a:pPr>
            <a:endParaRPr lang="zh-CN" altLang="en-US" sz="2400" dirty="0">
              <a:latin typeface="AngsanaUPC" panose="02020603050405020304" pitchFamily="18" charset="-34"/>
              <a:ea typeface="黑体" panose="02010609060101010101" pitchFamily="49" charset="-122"/>
              <a:cs typeface="AngsanaUPC" panose="02020603050405020304" pitchFamily="18" charset="-34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5261264" y="4233647"/>
            <a:ext cx="1676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237 Managers</a:t>
            </a:r>
            <a:br>
              <a:rPr lang="en-US" altLang="zh-CN" sz="2400" dirty="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</a:b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3.98%</a:t>
            </a:r>
          </a:p>
          <a:p>
            <a:pPr>
              <a:spcBef>
                <a:spcPct val="50000"/>
              </a:spcBef>
            </a:pPr>
            <a:endParaRPr lang="zh-CN" altLang="en-US" sz="2400" dirty="0">
              <a:latin typeface="AngsanaUPC" panose="02020603050405020304" pitchFamily="18" charset="-34"/>
              <a:ea typeface="黑体" panose="02010609060101010101" pitchFamily="49" charset="-122"/>
              <a:cs typeface="AngsanaUPC" panose="02020603050405020304" pitchFamily="18" charset="-34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7809" y="240241"/>
            <a:ext cx="9144000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Managers Overlap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74164803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503070"/>
              </p:ext>
            </p:extLst>
          </p:nvPr>
        </p:nvGraphicFramePr>
        <p:xfrm>
          <a:off x="907471" y="2049702"/>
          <a:ext cx="10446328" cy="3852333"/>
        </p:xfrm>
        <a:graphic>
          <a:graphicData uri="http://schemas.openxmlformats.org/drawingml/2006/table">
            <a:tbl>
              <a:tblPr bandRow="1">
                <a:tableStyleId>{10A1B5D5-9B99-4C35-A422-299274C87663}</a:tableStyleId>
              </a:tblPr>
              <a:tblGrid>
                <a:gridCol w="4260274"/>
                <a:gridCol w="6186054"/>
              </a:tblGrid>
              <a:tr h="128411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HFR Database </a:t>
                      </a:r>
                      <a:endParaRPr lang="en-US" sz="20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$14,000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year</a:t>
                      </a:r>
                      <a:endParaRPr lang="en-US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28411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Lipper TASS Database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$24,000/ year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($2000/ month, billed quarterly,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minimum term 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12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months)</a:t>
                      </a:r>
                      <a:endParaRPr lang="en-US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8411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Morningstar CISDM Database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$10,100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year</a:t>
                      </a:r>
                      <a:endParaRPr lang="en-US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03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191</Words>
  <Application>Microsoft Office PowerPoint</Application>
  <PresentationFormat>Widescreen</PresentationFormat>
  <Paragraphs>120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黑体</vt:lpstr>
      <vt:lpstr>AngsanaUPC</vt:lpstr>
      <vt:lpstr>Arial</vt:lpstr>
      <vt:lpstr>Calibri</vt:lpstr>
      <vt:lpstr>Calibri Light</vt:lpstr>
      <vt:lpstr>Office Theme</vt:lpstr>
      <vt:lpstr>Hedge Fund Database Coverage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Pricing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Lu, Liying</dc:creator>
  <cp:lastModifiedBy>Lu, Liying</cp:lastModifiedBy>
  <cp:revision>27</cp:revision>
  <dcterms:created xsi:type="dcterms:W3CDTF">2015-11-19T18:50:09Z</dcterms:created>
  <dcterms:modified xsi:type="dcterms:W3CDTF">2015-11-23T13:40:09Z</dcterms:modified>
</cp:coreProperties>
</file>