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tags/tag8.xml" ContentType="application/vnd.openxmlformats-officedocument.presentationml.tags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tags/tag4.xml" ContentType="application/vnd.openxmlformats-officedocument.presentationml.tags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49.xml" ContentType="application/vnd.openxmlformats-officedocument.presentationml.tags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38.xml" ContentType="application/vnd.openxmlformats-officedocument.presentationml.tags+xml"/>
  <Override PartName="/ppt/tags/tag56.xml" ContentType="application/vnd.openxmlformats-officedocument.presentationml.tags+xml"/>
  <Override PartName="/ppt/tags/tag67.xml" ContentType="application/vnd.openxmlformats-officedocument.presentationml.tags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tags/tag16.xml" ContentType="application/vnd.openxmlformats-officedocument.presentationml.tags+xml"/>
  <Override PartName="/ppt/tags/tag27.xml" ContentType="application/vnd.openxmlformats-officedocument.presentationml.tags+xml"/>
  <Override PartName="/ppt/tags/tag45.xml" ContentType="application/vnd.openxmlformats-officedocument.presentationml.tags+xml"/>
  <Override PartName="/ppt/tags/tag63.xml" ContentType="application/vnd.openxmlformats-officedocument.presentationml.tags+xml"/>
  <Override PartName="/docProps/custom.xml" ContentType="application/vnd.openxmlformats-officedocument.custom-properties+xml"/>
  <Override PartName="/ppt/tags/tag34.xml" ContentType="application/vnd.openxmlformats-officedocument.presentationml.tags+xml"/>
  <Override PartName="/ppt/tags/tag52.xml" ContentType="application/vnd.openxmlformats-officedocument.presentationml.tags+xml"/>
  <Override PartName="/ppt/tags/tag12.xml" ContentType="application/vnd.openxmlformats-officedocument.presentationml.tags+xml"/>
  <Override PartName="/ppt/tags/tag23.xml" ContentType="application/vnd.openxmlformats-officedocument.presentationml.tags+xml"/>
  <Override PartName="/ppt/diagrams/layout1.xml" ContentType="application/vnd.openxmlformats-officedocument.drawingml.diagramLayout+xml"/>
  <Override PartName="/ppt/tags/tag32.xml" ContentType="application/vnd.openxmlformats-officedocument.presentationml.tags+xml"/>
  <Override PartName="/ppt/tags/tag41.xml" ContentType="application/vnd.openxmlformats-officedocument.presentationml.tags+xml"/>
  <Override PartName="/ppt/tags/tag50.xml" ContentType="application/vnd.openxmlformats-officedocument.presentationml.tags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21.xml" ContentType="application/vnd.openxmlformats-officedocument.presentationml.tags+xml"/>
  <Override PartName="/ppt/tags/tag30.xml" ContentType="application/vnd.openxmlformats-officedocument.presentationml.tag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Default Extension="png" ContentType="image/png"/>
  <Override PartName="/ppt/tags/tag7.xml" ContentType="application/vnd.openxmlformats-officedocument.presentationml.tag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tags/tag3.xml" ContentType="application/vnd.openxmlformats-officedocument.presentationml.tags+xml"/>
  <Default Extension="jpeg" ContentType="image/jpeg"/>
  <Override PartName="/ppt/diagrams/quickStyle1.xml" ContentType="application/vnd.openxmlformats-officedocument.drawingml.diagramStyle+xml"/>
  <Override PartName="/ppt/tags/tag39.xml" ContentType="application/vnd.openxmlformats-officedocument.presentationml.tags+xml"/>
  <Override PartName="/ppt/tags/tag59.xml" ContentType="application/vnd.openxmlformats-officedocument.presentationml.tags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ppt/tags/tag19.xml" ContentType="application/vnd.openxmlformats-officedocument.presentationml.tags+xml"/>
  <Override PartName="/ppt/tags/tag28.xml" ContentType="application/vnd.openxmlformats-officedocument.presentationml.tags+xml"/>
  <Override PartName="/ppt/tags/tag37.xml" ContentType="application/vnd.openxmlformats-officedocument.presentationml.tags+xml"/>
  <Override PartName="/ppt/tags/tag48.xml" ContentType="application/vnd.openxmlformats-officedocument.presentationml.tags+xml"/>
  <Override PartName="/ppt/tags/tag57.xml" ContentType="application/vnd.openxmlformats-officedocument.presentationml.tags+xml"/>
  <Override PartName="/ppt/tags/tag66.xml" ContentType="application/vnd.openxmlformats-officedocument.presentationml.tag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tags/tag17.xml" ContentType="application/vnd.openxmlformats-officedocument.presentationml.tags+xml"/>
  <Override PartName="/ppt/tags/tag26.xml" ContentType="application/vnd.openxmlformats-officedocument.presentationml.tags+xml"/>
  <Override PartName="/ppt/tags/tag35.xml" ContentType="application/vnd.openxmlformats-officedocument.presentationml.tags+xml"/>
  <Override PartName="/ppt/tags/tag46.xml" ContentType="application/vnd.openxmlformats-officedocument.presentationml.tags+xml"/>
  <Override PartName="/ppt/tags/tag55.xml" ContentType="application/vnd.openxmlformats-officedocument.presentationml.tags+xml"/>
  <Override PartName="/ppt/tags/tag64.xml" ContentType="application/vnd.openxmlformats-officedocument.presentationml.tags+xml"/>
  <Override PartName="/ppt/tags/tag15.xml" ContentType="application/vnd.openxmlformats-officedocument.presentationml.tags+xml"/>
  <Override PartName="/ppt/tags/tag24.xml" ContentType="application/vnd.openxmlformats-officedocument.presentationml.tags+xml"/>
  <Override PartName="/ppt/tags/tag33.xml" ContentType="application/vnd.openxmlformats-officedocument.presentationml.tags+xml"/>
  <Override PartName="/ppt/tags/tag44.xml" ContentType="application/vnd.openxmlformats-officedocument.presentationml.tags+xml"/>
  <Override PartName="/ppt/tags/tag53.xml" ContentType="application/vnd.openxmlformats-officedocument.presentationml.tags+xml"/>
  <Override PartName="/ppt/tags/tag62.xml" ContentType="application/vnd.openxmlformats-officedocument.presentationml.tags+xml"/>
  <Override PartName="/ppt/tags/tag13.xml" ContentType="application/vnd.openxmlformats-officedocument.presentationml.tags+xml"/>
  <Override PartName="/ppt/tags/tag22.xml" ContentType="application/vnd.openxmlformats-officedocument.presentationml.tags+xml"/>
  <Override PartName="/ppt/tags/tag31.xml" ContentType="application/vnd.openxmlformats-officedocument.presentationml.tags+xml"/>
  <Override PartName="/ppt/tags/tag40.xml" ContentType="application/vnd.openxmlformats-officedocument.presentationml.tags+xml"/>
  <Override PartName="/ppt/tags/tag42.xml" ContentType="application/vnd.openxmlformats-officedocument.presentationml.tags+xml"/>
  <Override PartName="/ppt/tags/tag51.xml" ContentType="application/vnd.openxmlformats-officedocument.presentationml.tags+xml"/>
  <Override PartName="/ppt/tags/tag60.xml" ContentType="application/vnd.openxmlformats-officedocument.presentationml.tags+xml"/>
  <Override PartName="/ppt/slides/slide8.xml" ContentType="application/vnd.openxmlformats-officedocument.presentationml.slide+xml"/>
  <Override PartName="/ppt/tags/tag11.xml" ContentType="application/vnd.openxmlformats-officedocument.presentationml.tags+xml"/>
  <Override PartName="/ppt/tags/tag20.xml" ContentType="application/vnd.openxmlformats-officedocument.presentationml.tags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tags/tag6.xml" ContentType="application/vnd.openxmlformats-officedocument.presentationml.tags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tags/tag2.xml" ContentType="application/vnd.openxmlformats-officedocument.presentationml.tags+xml"/>
  <Override PartName="/ppt/tags/tag58.xml" ContentType="application/vnd.openxmlformats-officedocument.presentationml.tags+xml"/>
  <Default Extension="rels" ContentType="application/vnd.openxmlformats-package.relationships+xml"/>
  <Override PartName="/ppt/slides/slide23.xml" ContentType="application/vnd.openxmlformats-officedocument.presentationml.slide+xml"/>
  <Override PartName="/ppt/tags/tag29.xml" ContentType="application/vnd.openxmlformats-officedocument.presentationml.tags+xml"/>
  <Override PartName="/ppt/tags/tag47.xml" ContentType="application/vnd.openxmlformats-officedocument.presentationml.tags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tags/tag18.xml" ContentType="application/vnd.openxmlformats-officedocument.presentationml.tags+xml"/>
  <Override PartName="/ppt/tags/tag36.xml" ContentType="application/vnd.openxmlformats-officedocument.presentationml.tags+xml"/>
  <Override PartName="/ppt/tags/tag54.xml" ContentType="application/vnd.openxmlformats-officedocument.presentationml.tags+xml"/>
  <Override PartName="/ppt/tags/tag65.xml" ContentType="application/vnd.openxmlformats-officedocument.presentationml.tags+xml"/>
  <Override PartName="/ppt/tags/tag14.xml" ContentType="application/vnd.openxmlformats-officedocument.presentationml.tags+xml"/>
  <Override PartName="/ppt/tags/tag25.xml" ContentType="application/vnd.openxmlformats-officedocument.presentationml.tags+xml"/>
  <Override PartName="/ppt/tags/tag43.xml" ContentType="application/vnd.openxmlformats-officedocument.presentationml.tags+xml"/>
  <Override PartName="/ppt/tags/tag61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9"/>
  </p:notesMasterIdLst>
  <p:sldIdLst>
    <p:sldId id="314" r:id="rId2"/>
    <p:sldId id="345" r:id="rId3"/>
    <p:sldId id="379" r:id="rId4"/>
    <p:sldId id="380" r:id="rId5"/>
    <p:sldId id="317" r:id="rId6"/>
    <p:sldId id="324" r:id="rId7"/>
    <p:sldId id="299" r:id="rId8"/>
    <p:sldId id="325" r:id="rId9"/>
    <p:sldId id="318" r:id="rId10"/>
    <p:sldId id="321" r:id="rId11"/>
    <p:sldId id="326" r:id="rId12"/>
    <p:sldId id="322" r:id="rId13"/>
    <p:sldId id="302" r:id="rId14"/>
    <p:sldId id="327" r:id="rId15"/>
    <p:sldId id="344" r:id="rId16"/>
    <p:sldId id="304" r:id="rId17"/>
    <p:sldId id="349" r:id="rId18"/>
    <p:sldId id="347" r:id="rId19"/>
    <p:sldId id="306" r:id="rId20"/>
    <p:sldId id="307" r:id="rId21"/>
    <p:sldId id="308" r:id="rId22"/>
    <p:sldId id="331" r:id="rId23"/>
    <p:sldId id="332" r:id="rId24"/>
    <p:sldId id="328" r:id="rId25"/>
    <p:sldId id="348" r:id="rId26"/>
    <p:sldId id="353" r:id="rId27"/>
    <p:sldId id="333" r:id="rId28"/>
    <p:sldId id="352" r:id="rId29"/>
    <p:sldId id="334" r:id="rId30"/>
    <p:sldId id="335" r:id="rId31"/>
    <p:sldId id="337" r:id="rId32"/>
    <p:sldId id="338" r:id="rId33"/>
    <p:sldId id="339" r:id="rId34"/>
    <p:sldId id="342" r:id="rId35"/>
    <p:sldId id="340" r:id="rId36"/>
    <p:sldId id="350" r:id="rId37"/>
    <p:sldId id="351" r:id="rId38"/>
  </p:sldIdLst>
  <p:sldSz cx="12241213" cy="7921625"/>
  <p:notesSz cx="6858000" cy="9144000"/>
  <p:defaultTextStyle>
    <a:defPPr>
      <a:defRPr lang="zh-CN"/>
    </a:defPPr>
    <a:lvl1pPr marL="0" algn="l" defTabSz="9410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70535" algn="l" defTabSz="9410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41070" algn="l" defTabSz="9410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412240" algn="l" defTabSz="9410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882775" algn="l" defTabSz="9410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353310" algn="l" defTabSz="9410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823845" algn="l" defTabSz="9410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295015" algn="l" defTabSz="9410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765550" algn="l" defTabSz="9410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0425" autoAdjust="0"/>
    <p:restoredTop sz="94660"/>
  </p:normalViewPr>
  <p:slideViewPr>
    <p:cSldViewPr snapToGrid="0" showGuides="1">
      <p:cViewPr>
        <p:scale>
          <a:sx n="80" d="100"/>
          <a:sy n="80" d="100"/>
        </p:scale>
        <p:origin x="-72" y="-115"/>
      </p:cViewPr>
      <p:guideLst>
        <p:guide orient="horz" pos="2495"/>
        <p:guide pos="385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986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C60C15C-B219-474B-8BB4-C8FBBEC0CF3E}" type="doc">
      <dgm:prSet loTypeId="urn:microsoft.com/office/officeart/2005/8/layout/cycle8#1" loCatId="cycle" qsTypeId="urn:microsoft.com/office/officeart/2005/8/quickstyle/simple1#1" qsCatId="simple" csTypeId="urn:microsoft.com/office/officeart/2005/8/colors/accent1_2#1" csCatId="accent1" phldr="1"/>
      <dgm:spPr/>
    </dgm:pt>
    <dgm:pt modelId="{456A26F6-854E-43D4-A0D3-3454A7604405}">
      <dgm:prSet phldrT="[文本]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zh-CN" altLang="en-US" dirty="0" smtClean="0">
              <a:solidFill>
                <a:schemeClr val="tx1"/>
              </a:solidFill>
            </a:rPr>
            <a:t>栈区</a:t>
          </a:r>
          <a:endParaRPr lang="en-US" altLang="zh-CN" dirty="0" smtClean="0">
            <a:solidFill>
              <a:schemeClr val="tx1"/>
            </a:solidFill>
          </a:endParaRPr>
        </a:p>
      </dgm:t>
    </dgm:pt>
    <dgm:pt modelId="{85237845-FFD5-4E06-9C37-07B270187D31}" type="parTrans" cxnId="{2CF3F545-03C4-4EBB-95C6-42C327C5DFB5}">
      <dgm:prSet/>
      <dgm:spPr/>
      <dgm:t>
        <a:bodyPr/>
        <a:lstStyle/>
        <a:p>
          <a:endParaRPr lang="zh-CN" altLang="en-US"/>
        </a:p>
      </dgm:t>
    </dgm:pt>
    <dgm:pt modelId="{F14251E8-CA6E-41C5-844C-CF5EB13542E2}" type="sibTrans" cxnId="{2CF3F545-03C4-4EBB-95C6-42C327C5DFB5}">
      <dgm:prSet/>
      <dgm:spPr/>
      <dgm:t>
        <a:bodyPr/>
        <a:lstStyle/>
        <a:p>
          <a:endParaRPr lang="zh-CN" altLang="en-US"/>
        </a:p>
      </dgm:t>
    </dgm:pt>
    <dgm:pt modelId="{61578042-3FCE-4747-9971-9A101DE70980}">
      <dgm:prSet phldrT="[文本]"/>
      <dgm:spPr/>
      <dgm:t>
        <a:bodyPr/>
        <a:lstStyle/>
        <a:p>
          <a:r>
            <a:rPr lang="zh-CN" altLang="en-US" smtClean="0"/>
            <a:t>本地内存</a:t>
          </a:r>
          <a:endParaRPr lang="zh-CN" altLang="en-US"/>
        </a:p>
      </dgm:t>
    </dgm:pt>
    <dgm:pt modelId="{362945DF-330F-4C68-BCBE-4F2C041B9A83}" type="parTrans" cxnId="{C02776F5-43B8-471F-8B0C-34CE63093CCD}">
      <dgm:prSet/>
      <dgm:spPr/>
      <dgm:t>
        <a:bodyPr/>
        <a:lstStyle/>
        <a:p>
          <a:endParaRPr lang="zh-CN" altLang="en-US"/>
        </a:p>
      </dgm:t>
    </dgm:pt>
    <dgm:pt modelId="{B3E72255-A2F1-4309-B651-B1BB078D3519}" type="sibTrans" cxnId="{C02776F5-43B8-471F-8B0C-34CE63093CCD}">
      <dgm:prSet/>
      <dgm:spPr/>
      <dgm:t>
        <a:bodyPr/>
        <a:lstStyle/>
        <a:p>
          <a:endParaRPr lang="zh-CN" altLang="en-US"/>
        </a:p>
      </dgm:t>
    </dgm:pt>
    <dgm:pt modelId="{F9CDEFC6-3340-470D-980F-A9AD8522C7DA}">
      <dgm:prSet phldrT="[文本]"/>
      <dgm:spPr>
        <a:solidFill>
          <a:schemeClr val="tx2">
            <a:lumMod val="50000"/>
            <a:lumOff val="50000"/>
          </a:schemeClr>
        </a:solidFill>
      </dgm:spPr>
      <dgm:t>
        <a:bodyPr/>
        <a:lstStyle/>
        <a:p>
          <a:r>
            <a:rPr lang="zh-CN" altLang="en-US" dirty="0" smtClean="0">
              <a:solidFill>
                <a:srgbClr val="FF0000"/>
              </a:solidFill>
            </a:rPr>
            <a:t>堆</a:t>
          </a:r>
          <a:endParaRPr lang="zh-CN" altLang="en-US" dirty="0">
            <a:solidFill>
              <a:srgbClr val="FF0000"/>
            </a:solidFill>
          </a:endParaRPr>
        </a:p>
      </dgm:t>
    </dgm:pt>
    <dgm:pt modelId="{EF5F3930-A54B-4638-9918-B0EBFDD341C8}" type="parTrans" cxnId="{8C1711BF-313B-43E7-9DEC-26C4F4AEB6B7}">
      <dgm:prSet/>
      <dgm:spPr/>
      <dgm:t>
        <a:bodyPr/>
        <a:lstStyle/>
        <a:p>
          <a:endParaRPr lang="zh-CN" altLang="en-US"/>
        </a:p>
      </dgm:t>
    </dgm:pt>
    <dgm:pt modelId="{ECFFAA5B-734A-4F5C-937C-E043FF5E07BD}" type="sibTrans" cxnId="{8C1711BF-313B-43E7-9DEC-26C4F4AEB6B7}">
      <dgm:prSet/>
      <dgm:spPr/>
      <dgm:t>
        <a:bodyPr/>
        <a:lstStyle/>
        <a:p>
          <a:endParaRPr lang="zh-CN" altLang="en-US"/>
        </a:p>
      </dgm:t>
    </dgm:pt>
    <dgm:pt modelId="{D3F4DAA7-3854-46E5-A99E-DFF77A32C685}" type="pres">
      <dgm:prSet presAssocID="{DC60C15C-B219-474B-8BB4-C8FBBEC0CF3E}" presName="compositeShape" presStyleCnt="0">
        <dgm:presLayoutVars>
          <dgm:chMax val="7"/>
          <dgm:dir/>
          <dgm:resizeHandles val="exact"/>
        </dgm:presLayoutVars>
      </dgm:prSet>
      <dgm:spPr/>
    </dgm:pt>
    <dgm:pt modelId="{BBAAD37F-4C5E-4903-880D-140331E63F12}" type="pres">
      <dgm:prSet presAssocID="{DC60C15C-B219-474B-8BB4-C8FBBEC0CF3E}" presName="wedge1" presStyleLbl="node1" presStyleIdx="0" presStyleCnt="3"/>
      <dgm:spPr/>
      <dgm:t>
        <a:bodyPr/>
        <a:lstStyle/>
        <a:p>
          <a:endParaRPr lang="zh-CN" altLang="en-US"/>
        </a:p>
      </dgm:t>
    </dgm:pt>
    <dgm:pt modelId="{BBE6EB90-9800-42CE-8AE7-2F481FC87F7C}" type="pres">
      <dgm:prSet presAssocID="{DC60C15C-B219-474B-8BB4-C8FBBEC0CF3E}" presName="dummy1a" presStyleCnt="0"/>
      <dgm:spPr/>
    </dgm:pt>
    <dgm:pt modelId="{53FF81AD-3480-4D05-81A0-56AB2B40B843}" type="pres">
      <dgm:prSet presAssocID="{DC60C15C-B219-474B-8BB4-C8FBBEC0CF3E}" presName="dummy1b" presStyleCnt="0"/>
      <dgm:spPr/>
    </dgm:pt>
    <dgm:pt modelId="{261F8A2C-DAD0-4D25-B148-968DC9D342BA}" type="pres">
      <dgm:prSet presAssocID="{DC60C15C-B219-474B-8BB4-C8FBBEC0CF3E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4CDE89C-6F43-47D6-9738-74EFA898A27B}" type="pres">
      <dgm:prSet presAssocID="{DC60C15C-B219-474B-8BB4-C8FBBEC0CF3E}" presName="wedge2" presStyleLbl="node1" presStyleIdx="1" presStyleCnt="3"/>
      <dgm:spPr/>
      <dgm:t>
        <a:bodyPr/>
        <a:lstStyle/>
        <a:p>
          <a:endParaRPr lang="zh-CN" altLang="en-US"/>
        </a:p>
      </dgm:t>
    </dgm:pt>
    <dgm:pt modelId="{C3BB0005-83DC-4F5D-A17A-11C58875F570}" type="pres">
      <dgm:prSet presAssocID="{DC60C15C-B219-474B-8BB4-C8FBBEC0CF3E}" presName="dummy2a" presStyleCnt="0"/>
      <dgm:spPr/>
    </dgm:pt>
    <dgm:pt modelId="{C9BD65BD-DB51-4ED7-9567-6164FB28CF2D}" type="pres">
      <dgm:prSet presAssocID="{DC60C15C-B219-474B-8BB4-C8FBBEC0CF3E}" presName="dummy2b" presStyleCnt="0"/>
      <dgm:spPr/>
    </dgm:pt>
    <dgm:pt modelId="{ECEBEE6C-F0A1-47B8-854A-9B7D74ADF8ED}" type="pres">
      <dgm:prSet presAssocID="{DC60C15C-B219-474B-8BB4-C8FBBEC0CF3E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08C7EFE-69E0-4C7A-99E9-0B1A25E3ABB4}" type="pres">
      <dgm:prSet presAssocID="{DC60C15C-B219-474B-8BB4-C8FBBEC0CF3E}" presName="wedge3" presStyleLbl="node1" presStyleIdx="2" presStyleCnt="3"/>
      <dgm:spPr/>
      <dgm:t>
        <a:bodyPr/>
        <a:lstStyle/>
        <a:p>
          <a:endParaRPr lang="zh-CN" altLang="en-US"/>
        </a:p>
      </dgm:t>
    </dgm:pt>
    <dgm:pt modelId="{231F2C04-AFB4-4D79-9366-C1398262DABA}" type="pres">
      <dgm:prSet presAssocID="{DC60C15C-B219-474B-8BB4-C8FBBEC0CF3E}" presName="dummy3a" presStyleCnt="0"/>
      <dgm:spPr/>
    </dgm:pt>
    <dgm:pt modelId="{AAE10AD2-C750-487E-80F9-0AD2FF39FA36}" type="pres">
      <dgm:prSet presAssocID="{DC60C15C-B219-474B-8BB4-C8FBBEC0CF3E}" presName="dummy3b" presStyleCnt="0"/>
      <dgm:spPr/>
    </dgm:pt>
    <dgm:pt modelId="{92FE6840-8E14-423E-95EA-15C7E9C12BF1}" type="pres">
      <dgm:prSet presAssocID="{DC60C15C-B219-474B-8BB4-C8FBBEC0CF3E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DB9B5BA-0CA0-4699-A570-B2A72FC6AE46}" type="pres">
      <dgm:prSet presAssocID="{F14251E8-CA6E-41C5-844C-CF5EB13542E2}" presName="arrowWedge1" presStyleLbl="fgSibTrans2D1" presStyleIdx="0" presStyleCnt="3"/>
      <dgm:spPr/>
    </dgm:pt>
    <dgm:pt modelId="{63392D2A-E74B-4992-8242-F21FC4B41FB9}" type="pres">
      <dgm:prSet presAssocID="{B3E72255-A2F1-4309-B651-B1BB078D3519}" presName="arrowWedge2" presStyleLbl="fgSibTrans2D1" presStyleIdx="1" presStyleCnt="3"/>
      <dgm:spPr/>
    </dgm:pt>
    <dgm:pt modelId="{D2D5DCCF-6C25-4412-A78B-966154BE06E6}" type="pres">
      <dgm:prSet presAssocID="{ECFFAA5B-734A-4F5C-937C-E043FF5E07BD}" presName="arrowWedge3" presStyleLbl="fgSibTrans2D1" presStyleIdx="2" presStyleCnt="3"/>
      <dgm:spPr/>
    </dgm:pt>
  </dgm:ptLst>
  <dgm:cxnLst>
    <dgm:cxn modelId="{B614F2D7-0250-4FBD-8CEE-E85805DED4D6}" type="presOf" srcId="{456A26F6-854E-43D4-A0D3-3454A7604405}" destId="{BBAAD37F-4C5E-4903-880D-140331E63F12}" srcOrd="0" destOrd="0" presId="urn:microsoft.com/office/officeart/2005/8/layout/cycle8#1"/>
    <dgm:cxn modelId="{3FDA74D0-1F0D-4723-8F31-63FF092E5192}" type="presOf" srcId="{F9CDEFC6-3340-470D-980F-A9AD8522C7DA}" destId="{D08C7EFE-69E0-4C7A-99E9-0B1A25E3ABB4}" srcOrd="0" destOrd="0" presId="urn:microsoft.com/office/officeart/2005/8/layout/cycle8#1"/>
    <dgm:cxn modelId="{450CD58A-3D84-4AB7-AE9B-5CB3F9776887}" type="presOf" srcId="{F9CDEFC6-3340-470D-980F-A9AD8522C7DA}" destId="{92FE6840-8E14-423E-95EA-15C7E9C12BF1}" srcOrd="1" destOrd="0" presId="urn:microsoft.com/office/officeart/2005/8/layout/cycle8#1"/>
    <dgm:cxn modelId="{03572A7F-10C4-43FF-89FE-C326394565A3}" type="presOf" srcId="{DC60C15C-B219-474B-8BB4-C8FBBEC0CF3E}" destId="{D3F4DAA7-3854-46E5-A99E-DFF77A32C685}" srcOrd="0" destOrd="0" presId="urn:microsoft.com/office/officeart/2005/8/layout/cycle8#1"/>
    <dgm:cxn modelId="{C02776F5-43B8-471F-8B0C-34CE63093CCD}" srcId="{DC60C15C-B219-474B-8BB4-C8FBBEC0CF3E}" destId="{61578042-3FCE-4747-9971-9A101DE70980}" srcOrd="1" destOrd="0" parTransId="{362945DF-330F-4C68-BCBE-4F2C041B9A83}" sibTransId="{B3E72255-A2F1-4309-B651-B1BB078D3519}"/>
    <dgm:cxn modelId="{2CF3F545-03C4-4EBB-95C6-42C327C5DFB5}" srcId="{DC60C15C-B219-474B-8BB4-C8FBBEC0CF3E}" destId="{456A26F6-854E-43D4-A0D3-3454A7604405}" srcOrd="0" destOrd="0" parTransId="{85237845-FFD5-4E06-9C37-07B270187D31}" sibTransId="{F14251E8-CA6E-41C5-844C-CF5EB13542E2}"/>
    <dgm:cxn modelId="{1F54D4B4-9FCA-4BF1-9DDA-36FB76652AD1}" type="presOf" srcId="{61578042-3FCE-4747-9971-9A101DE70980}" destId="{44CDE89C-6F43-47D6-9738-74EFA898A27B}" srcOrd="0" destOrd="0" presId="urn:microsoft.com/office/officeart/2005/8/layout/cycle8#1"/>
    <dgm:cxn modelId="{6B280570-4F56-4594-949F-3477FCD96810}" type="presOf" srcId="{456A26F6-854E-43D4-A0D3-3454A7604405}" destId="{261F8A2C-DAD0-4D25-B148-968DC9D342BA}" srcOrd="1" destOrd="0" presId="urn:microsoft.com/office/officeart/2005/8/layout/cycle8#1"/>
    <dgm:cxn modelId="{3D4C8576-1A3A-412E-A9A7-B94A969A6F4D}" type="presOf" srcId="{61578042-3FCE-4747-9971-9A101DE70980}" destId="{ECEBEE6C-F0A1-47B8-854A-9B7D74ADF8ED}" srcOrd="1" destOrd="0" presId="urn:microsoft.com/office/officeart/2005/8/layout/cycle8#1"/>
    <dgm:cxn modelId="{8C1711BF-313B-43E7-9DEC-26C4F4AEB6B7}" srcId="{DC60C15C-B219-474B-8BB4-C8FBBEC0CF3E}" destId="{F9CDEFC6-3340-470D-980F-A9AD8522C7DA}" srcOrd="2" destOrd="0" parTransId="{EF5F3930-A54B-4638-9918-B0EBFDD341C8}" sibTransId="{ECFFAA5B-734A-4F5C-937C-E043FF5E07BD}"/>
    <dgm:cxn modelId="{63EED5EF-FB70-4A3F-B05A-24A86CE5A3F5}" type="presParOf" srcId="{D3F4DAA7-3854-46E5-A99E-DFF77A32C685}" destId="{BBAAD37F-4C5E-4903-880D-140331E63F12}" srcOrd="0" destOrd="0" presId="urn:microsoft.com/office/officeart/2005/8/layout/cycle8#1"/>
    <dgm:cxn modelId="{6011E156-EC54-4C34-A7CA-C6F59946BEBF}" type="presParOf" srcId="{D3F4DAA7-3854-46E5-A99E-DFF77A32C685}" destId="{BBE6EB90-9800-42CE-8AE7-2F481FC87F7C}" srcOrd="1" destOrd="0" presId="urn:microsoft.com/office/officeart/2005/8/layout/cycle8#1"/>
    <dgm:cxn modelId="{816D39AE-292A-4BF7-8DB6-280320A60DA4}" type="presParOf" srcId="{D3F4DAA7-3854-46E5-A99E-DFF77A32C685}" destId="{53FF81AD-3480-4D05-81A0-56AB2B40B843}" srcOrd="2" destOrd="0" presId="urn:microsoft.com/office/officeart/2005/8/layout/cycle8#1"/>
    <dgm:cxn modelId="{A694B075-11BC-4694-B65F-85FCDFF08C88}" type="presParOf" srcId="{D3F4DAA7-3854-46E5-A99E-DFF77A32C685}" destId="{261F8A2C-DAD0-4D25-B148-968DC9D342BA}" srcOrd="3" destOrd="0" presId="urn:microsoft.com/office/officeart/2005/8/layout/cycle8#1"/>
    <dgm:cxn modelId="{EED27FA3-95ED-49C1-BAA0-79288862ED06}" type="presParOf" srcId="{D3F4DAA7-3854-46E5-A99E-DFF77A32C685}" destId="{44CDE89C-6F43-47D6-9738-74EFA898A27B}" srcOrd="4" destOrd="0" presId="urn:microsoft.com/office/officeart/2005/8/layout/cycle8#1"/>
    <dgm:cxn modelId="{B09A819D-3C58-41FD-AED4-5DFAA0E030CF}" type="presParOf" srcId="{D3F4DAA7-3854-46E5-A99E-DFF77A32C685}" destId="{C3BB0005-83DC-4F5D-A17A-11C58875F570}" srcOrd="5" destOrd="0" presId="urn:microsoft.com/office/officeart/2005/8/layout/cycle8#1"/>
    <dgm:cxn modelId="{B3D753D1-5531-4E65-B691-963CF8E8384D}" type="presParOf" srcId="{D3F4DAA7-3854-46E5-A99E-DFF77A32C685}" destId="{C9BD65BD-DB51-4ED7-9567-6164FB28CF2D}" srcOrd="6" destOrd="0" presId="urn:microsoft.com/office/officeart/2005/8/layout/cycle8#1"/>
    <dgm:cxn modelId="{EF1FB26A-3D98-4D5A-BA1B-4781DE5550E9}" type="presParOf" srcId="{D3F4DAA7-3854-46E5-A99E-DFF77A32C685}" destId="{ECEBEE6C-F0A1-47B8-854A-9B7D74ADF8ED}" srcOrd="7" destOrd="0" presId="urn:microsoft.com/office/officeart/2005/8/layout/cycle8#1"/>
    <dgm:cxn modelId="{F62E61D0-6216-42A5-8B40-BF536F5DF30A}" type="presParOf" srcId="{D3F4DAA7-3854-46E5-A99E-DFF77A32C685}" destId="{D08C7EFE-69E0-4C7A-99E9-0B1A25E3ABB4}" srcOrd="8" destOrd="0" presId="urn:microsoft.com/office/officeart/2005/8/layout/cycle8#1"/>
    <dgm:cxn modelId="{1020B661-2B5C-49DF-905A-B5908C61DA72}" type="presParOf" srcId="{D3F4DAA7-3854-46E5-A99E-DFF77A32C685}" destId="{231F2C04-AFB4-4D79-9366-C1398262DABA}" srcOrd="9" destOrd="0" presId="urn:microsoft.com/office/officeart/2005/8/layout/cycle8#1"/>
    <dgm:cxn modelId="{5AFBEE23-3CDB-4713-A4ED-760E4F7F3492}" type="presParOf" srcId="{D3F4DAA7-3854-46E5-A99E-DFF77A32C685}" destId="{AAE10AD2-C750-487E-80F9-0AD2FF39FA36}" srcOrd="10" destOrd="0" presId="urn:microsoft.com/office/officeart/2005/8/layout/cycle8#1"/>
    <dgm:cxn modelId="{E324E797-C92E-49B0-B5B6-B45E6F2316B6}" type="presParOf" srcId="{D3F4DAA7-3854-46E5-A99E-DFF77A32C685}" destId="{92FE6840-8E14-423E-95EA-15C7E9C12BF1}" srcOrd="11" destOrd="0" presId="urn:microsoft.com/office/officeart/2005/8/layout/cycle8#1"/>
    <dgm:cxn modelId="{3A562D3A-E33F-49F3-8972-91A63F5D14CF}" type="presParOf" srcId="{D3F4DAA7-3854-46E5-A99E-DFF77A32C685}" destId="{FDB9B5BA-0CA0-4699-A570-B2A72FC6AE46}" srcOrd="12" destOrd="0" presId="urn:microsoft.com/office/officeart/2005/8/layout/cycle8#1"/>
    <dgm:cxn modelId="{C4C04B4D-9D73-4B81-A419-1AA400FAA022}" type="presParOf" srcId="{D3F4DAA7-3854-46E5-A99E-DFF77A32C685}" destId="{63392D2A-E74B-4992-8242-F21FC4B41FB9}" srcOrd="13" destOrd="0" presId="urn:microsoft.com/office/officeart/2005/8/layout/cycle8#1"/>
    <dgm:cxn modelId="{29CBB68F-54CC-47CA-AD02-7A7CDBAC63B6}" type="presParOf" srcId="{D3F4DAA7-3854-46E5-A99E-DFF77A32C685}" destId="{D2D5DCCF-6C25-4412-A78B-966154BE06E6}" srcOrd="14" destOrd="0" presId="urn:microsoft.com/office/officeart/2005/8/layout/cycle8#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8#1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ar" val="1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srcNode" val="dummy1a"/>
                  <dgm:param type="dstNode" val="dummy1b"/>
                  <dgm:param type="begSty" val="arr"/>
                  <dgm:param type="endSty" val="noArr"/>
                  <dgm:param type="connRout" val="longCurve"/>
                  <dgm:param type="begPts" val="tL"/>
                  <dgm:param type="endPts" val="tR"/>
                </dgm:alg>
              </dgm:if>
              <dgm:else name="Name175">
                <dgm:alg type="conn">
                  <dgm:param type="srcNode" val="dummy1a"/>
                  <dgm:param type="dstNode" val="dummy1b"/>
                  <dgm:param type="begSty" val="noArr"/>
                  <dgm:param type="endSty" val="arr"/>
                  <dgm:param type="connRout" val="longCurve"/>
                  <dgm:param type="begPts" val="tL"/>
                  <dgm:param type="endPts" val="t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srcNode" val="dummy1a"/>
                  <dgm:param type="dstNode" val="dummy1b"/>
                  <dgm:param type="begSty" val="noArr"/>
                  <dgm:param type="endSty" val="arr"/>
                  <dgm:param type="connRout" val="curve"/>
                  <dgm:param type="begPts" val="tL"/>
                  <dgm:param type="endPts" val="tL"/>
                </dgm:alg>
              </dgm:if>
              <dgm:else name="Name180">
                <dgm:alg type="conn">
                  <dgm:param type="srcNode" val="dummy1a"/>
                  <dgm:param type="dstNode" val="dummy1b"/>
                  <dgm:param type="begSty" val="arr"/>
                  <dgm:param type="endSty" val="noArr"/>
                  <dgm:param type="connRout" val="curve"/>
                  <dgm:param type="begPts" val="tL"/>
                  <dgm:param type="endPts" val="tL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srcNode" val="dummy2a"/>
              <dgm:param type="dstNode" val="dummy2b"/>
              <dgm:param type="begSty" val="noArr"/>
              <dgm:param type="endSty" val="arr"/>
              <dgm:param type="connRout" val="curve"/>
              <dgm:param type="begPts" val="tL"/>
              <dgm:param type="endPts" val="tL"/>
            </dgm:alg>
          </dgm:if>
          <dgm:else name="Name185">
            <dgm:alg type="conn">
              <dgm:param type="srcNode" val="dummy2a"/>
              <dgm:param type="dstNode" val="dummy2b"/>
              <dgm:param type="begSty" val="arr"/>
              <dgm:param type="endSty" val="noArr"/>
              <dgm:param type="connRout" val="curve"/>
              <dgm:param type="begPts" val="tL"/>
              <dgm:param type="endPts" val="tL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srcNode" val="dummy3a"/>
              <dgm:param type="dstNode" val="dummy3b"/>
              <dgm:param type="begSty" val="noArr"/>
              <dgm:param type="endSty" val="arr"/>
              <dgm:param type="connRout" val="curve"/>
              <dgm:param type="begPts" val="tL"/>
              <dgm:param type="endPts" val="tL"/>
            </dgm:alg>
          </dgm:if>
          <dgm:else name="Name189">
            <dgm:alg type="conn">
              <dgm:param type="srcNode" val="dummy3a"/>
              <dgm:param type="dstNode" val="dummy3b"/>
              <dgm:param type="begSty" val="arr"/>
              <dgm:param type="endSty" val="noArr"/>
              <dgm:param type="connRout" val="curve"/>
              <dgm:param type="begPts" val="tL"/>
              <dgm:param type="endPts" val="tL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srcNode" val="dummy4a"/>
              <dgm:param type="dstNode" val="dummy4b"/>
              <dgm:param type="begSty" val="noArr"/>
              <dgm:param type="endSty" val="arr"/>
              <dgm:param type="connRout" val="curve"/>
              <dgm:param type="begPts" val="tL"/>
              <dgm:param type="endPts" val="tL"/>
            </dgm:alg>
          </dgm:if>
          <dgm:else name="Name193">
            <dgm:alg type="conn">
              <dgm:param type="srcNode" val="dummy4a"/>
              <dgm:param type="dstNode" val="dummy4b"/>
              <dgm:param type="begSty" val="arr"/>
              <dgm:param type="endSty" val="noArr"/>
              <dgm:param type="connRout" val="curve"/>
              <dgm:param type="begPts" val="tL"/>
              <dgm:param type="endPts" val="tL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srcNode" val="dummy5a"/>
              <dgm:param type="dstNode" val="dummy5b"/>
              <dgm:param type="begSty" val="noArr"/>
              <dgm:param type="endSty" val="arr"/>
              <dgm:param type="connRout" val="curve"/>
              <dgm:param type="begPts" val="tL"/>
              <dgm:param type="endPts" val="tL"/>
            </dgm:alg>
          </dgm:if>
          <dgm:else name="Name197">
            <dgm:alg type="conn">
              <dgm:param type="srcNode" val="dummy5a"/>
              <dgm:param type="dstNode" val="dummy5b"/>
              <dgm:param type="begSty" val="arr"/>
              <dgm:param type="endSty" val="noArr"/>
              <dgm:param type="connRout" val="curve"/>
              <dgm:param type="begPts" val="tL"/>
              <dgm:param type="endPts" val="tL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srcNode" val="dummy6a"/>
              <dgm:param type="dstNode" val="dummy6b"/>
              <dgm:param type="begSty" val="noArr"/>
              <dgm:param type="endSty" val="arr"/>
              <dgm:param type="connRout" val="curve"/>
              <dgm:param type="begPts" val="tL"/>
              <dgm:param type="endPts" val="tL"/>
            </dgm:alg>
          </dgm:if>
          <dgm:else name="Name201">
            <dgm:alg type="conn">
              <dgm:param type="srcNode" val="dummy6a"/>
              <dgm:param type="dstNode" val="dummy6b"/>
              <dgm:param type="begSty" val="arr"/>
              <dgm:param type="endSty" val="noArr"/>
              <dgm:param type="connRout" val="curve"/>
              <dgm:param type="begPts" val="tL"/>
              <dgm:param type="endPts" val="tL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srcNode" val="dummy7a"/>
              <dgm:param type="dstNode" val="dummy7b"/>
              <dgm:param type="begSty" val="noArr"/>
              <dgm:param type="endSty" val="arr"/>
              <dgm:param type="connRout" val="curve"/>
              <dgm:param type="begPts" val="tL"/>
              <dgm:param type="endPts" val="tL"/>
            </dgm:alg>
          </dgm:if>
          <dgm:else name="Name205">
            <dgm:alg type="conn">
              <dgm:param type="srcNode" val="dummy7a"/>
              <dgm:param type="dstNode" val="dummy7b"/>
              <dgm:param type="begSty" val="arr"/>
              <dgm:param type="endSty" val="noArr"/>
              <dgm:param type="connRout" val="curve"/>
              <dgm:param type="begPts" val="tL"/>
              <dgm:param type="endPts" val="tL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E42986-7278-4353-98A2-826C12DEB039}" type="datetimeFigureOut">
              <a:rPr lang="zh-CN" altLang="en-US" smtClean="0"/>
              <a:pPr/>
              <a:t>2020/7/1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044575" y="1143000"/>
            <a:ext cx="47688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286AFD-4707-4CD9-9835-ABA1131554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4107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70535" algn="l" defTabSz="94107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41070" algn="l" defTabSz="94107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412240" algn="l" defTabSz="94107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82775" algn="l" defTabSz="94107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353310" algn="l" defTabSz="94107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823845" algn="l" defTabSz="94107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95015" algn="l" defTabSz="94107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65550" algn="l" defTabSz="94107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C5D1-AD16-4B01-871F-DE047A6CFB67}" type="datetimeFigureOut">
              <a:rPr lang="zh-CN" altLang="en-US" smtClean="0"/>
              <a:pPr/>
              <a:t>2020/7/1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E635-3FC4-4B83-A3D1-632FFA341E9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 descr="C:\Users\dev\Desktop\xx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013684" y="144030"/>
            <a:ext cx="931647" cy="1071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30154" y="1296434"/>
            <a:ext cx="9180910" cy="2757899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30154" y="4160689"/>
            <a:ext cx="9180910" cy="191256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6565" indent="0" algn="ctr">
              <a:buNone/>
              <a:defRPr sz="2000"/>
            </a:lvl2pPr>
            <a:lvl3pPr marL="913130" indent="0" algn="ctr">
              <a:buNone/>
              <a:defRPr sz="1800"/>
            </a:lvl3pPr>
            <a:lvl4pPr marL="1370330" indent="0" algn="ctr">
              <a:buNone/>
              <a:defRPr sz="1600"/>
            </a:lvl4pPr>
            <a:lvl5pPr marL="1826895" indent="0" algn="ctr">
              <a:buNone/>
              <a:defRPr sz="1600"/>
            </a:lvl5pPr>
            <a:lvl6pPr marL="2283460" indent="0" algn="ctr">
              <a:buNone/>
              <a:defRPr sz="1600"/>
            </a:lvl6pPr>
            <a:lvl7pPr marL="2740025" indent="0" algn="ctr">
              <a:buNone/>
              <a:defRPr sz="1600"/>
            </a:lvl7pPr>
            <a:lvl8pPr marL="3197225" indent="0" algn="ctr">
              <a:buNone/>
              <a:defRPr sz="1600"/>
            </a:lvl8pPr>
            <a:lvl9pPr marL="365379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BD0C8-D35A-439E-96FB-C8D4A6430554}" type="datetimeFigureOut">
              <a:rPr lang="zh-CN" altLang="en-US" smtClean="0"/>
              <a:pPr/>
              <a:t>2020/7/1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F15A6-E82C-4E1E-834E-C415C51F7DF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C:\Users\Administrator\Desktop\微立体创业计划\004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5597" y="247529"/>
            <a:ext cx="816082" cy="938860"/>
          </a:xfrm>
          <a:prstGeom prst="rect">
            <a:avLst/>
          </a:prstGeom>
          <a:noFill/>
          <a:effectLst>
            <a:outerShdw blurRad="127000" dist="63500" dir="3000000" sx="104000" sy="104000" algn="tl" rotWithShape="0">
              <a:prstClr val="black">
                <a:alpha val="34000"/>
              </a:prst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12061" y="317232"/>
            <a:ext cx="11017092" cy="1320270"/>
          </a:xfrm>
          <a:prstGeom prst="rect">
            <a:avLst/>
          </a:prstGeom>
        </p:spPr>
        <p:txBody>
          <a:bodyPr vert="horz" lIns="94137" tIns="47069" rIns="94137" bIns="47069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12061" y="1848381"/>
            <a:ext cx="11017092" cy="5227906"/>
          </a:xfrm>
          <a:prstGeom prst="rect">
            <a:avLst/>
          </a:prstGeom>
        </p:spPr>
        <p:txBody>
          <a:bodyPr vert="horz" lIns="94137" tIns="47069" rIns="94137" bIns="47069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12062" y="7342174"/>
            <a:ext cx="2856283" cy="421754"/>
          </a:xfrm>
          <a:prstGeom prst="rect">
            <a:avLst/>
          </a:prstGeom>
        </p:spPr>
        <p:txBody>
          <a:bodyPr vert="horz" lIns="94137" tIns="47069" rIns="94137" bIns="4706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5C5D1-AD16-4B01-871F-DE047A6CFB67}" type="datetimeFigureOut">
              <a:rPr lang="zh-CN" altLang="en-US" smtClean="0"/>
              <a:pPr/>
              <a:t>2020/7/1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82415" y="7342174"/>
            <a:ext cx="3876384" cy="421754"/>
          </a:xfrm>
          <a:prstGeom prst="rect">
            <a:avLst/>
          </a:prstGeom>
        </p:spPr>
        <p:txBody>
          <a:bodyPr vert="horz" lIns="94137" tIns="47069" rIns="94137" bIns="4706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72870" y="7342174"/>
            <a:ext cx="2856283" cy="421754"/>
          </a:xfrm>
          <a:prstGeom prst="rect">
            <a:avLst/>
          </a:prstGeom>
        </p:spPr>
        <p:txBody>
          <a:bodyPr vert="horz" lIns="94137" tIns="47069" rIns="94137" bIns="4706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CDE635-3FC4-4B83-A3D1-632FFA341E9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ctr" defTabSz="1255395" rtl="0" eaLnBrk="1" latinLnBrk="0" hangingPunct="1"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70535" indent="-470535" algn="l" defTabSz="1255395" rtl="0" eaLnBrk="1" latinLnBrk="0" hangingPunct="1">
        <a:spcBef>
          <a:spcPct val="20000"/>
        </a:spcBef>
        <a:buFont typeface="Arial" panose="020B0604020202020204" pitchFamily="34" charset="0"/>
        <a:buChar char="•"/>
        <a:defRPr sz="4400" kern="1200">
          <a:solidFill>
            <a:schemeClr val="tx1"/>
          </a:solidFill>
          <a:latin typeface="+mn-lt"/>
          <a:ea typeface="+mn-ea"/>
          <a:cs typeface="+mn-cs"/>
        </a:defRPr>
      </a:lvl1pPr>
      <a:lvl2pPr marL="1019810" indent="-392430" algn="l" defTabSz="1255395" rtl="0" eaLnBrk="1" latinLnBrk="0" hangingPunct="1">
        <a:spcBef>
          <a:spcPct val="20000"/>
        </a:spcBef>
        <a:buFont typeface="Arial" panose="020B0604020202020204" pitchFamily="34" charset="0"/>
        <a:buChar char="–"/>
        <a:defRPr sz="3800" kern="1200">
          <a:solidFill>
            <a:schemeClr val="tx1"/>
          </a:solidFill>
          <a:latin typeface="+mn-lt"/>
          <a:ea typeface="+mn-ea"/>
          <a:cs typeface="+mn-cs"/>
        </a:defRPr>
      </a:lvl2pPr>
      <a:lvl3pPr marL="1569085" indent="-313690" algn="l" defTabSz="1255395" rtl="0" eaLnBrk="1" latinLnBrk="0" hangingPunct="1">
        <a:spcBef>
          <a:spcPct val="20000"/>
        </a:spcBef>
        <a:buFont typeface="Arial" panose="020B0604020202020204" pitchFamily="34" charset="0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3pPr>
      <a:lvl4pPr marL="2196465" indent="-313690" algn="l" defTabSz="1255395" rtl="0" eaLnBrk="1" latinLnBrk="0" hangingPunct="1">
        <a:spcBef>
          <a:spcPct val="20000"/>
        </a:spcBef>
        <a:buFont typeface="Arial" panose="020B0604020202020204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823845" indent="-313690" algn="l" defTabSz="1255395" rtl="0" eaLnBrk="1" latinLnBrk="0" hangingPunct="1">
        <a:spcBef>
          <a:spcPct val="20000"/>
        </a:spcBef>
        <a:buFont typeface="Arial" panose="020B0604020202020204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51860" indent="-313690" algn="l" defTabSz="125539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079240" indent="-313690" algn="l" defTabSz="125539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06620" indent="-313690" algn="l" defTabSz="125539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334635" indent="-313690" algn="l" defTabSz="125539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55395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627380" algn="l" defTabSz="1255395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255395" algn="l" defTabSz="1255395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882775" algn="l" defTabSz="1255395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10155" algn="l" defTabSz="1255395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137535" algn="l" defTabSz="1255395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765550" algn="l" defTabSz="1255395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392930" algn="l" defTabSz="1255395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5020310" algn="l" defTabSz="1255395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image" Target="../media/image3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9.xml"/><Relationship Id="rId1" Type="http://schemas.openxmlformats.org/officeDocument/2006/relationships/tags" Target="../tags/tag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1.xml"/><Relationship Id="rId1" Type="http://schemas.openxmlformats.org/officeDocument/2006/relationships/tags" Target="../tags/tag20.xml"/></Relationships>
</file>

<file path=ppt/slides/_rels/slide13.xml.rels><?xml version="1.0" encoding="UTF-8" standalone="yes"?>
<Relationships xmlns="http://schemas.openxmlformats.org/package/2006/relationships"><Relationship Id="rId8" Type="http://schemas.microsoft.com/office/2007/relationships/diagramDrawing" Target="NULL"/><Relationship Id="rId3" Type="http://schemas.openxmlformats.org/officeDocument/2006/relationships/slideLayout" Target="../slideLayouts/slideLayout2.xml"/><Relationship Id="rId7" Type="http://schemas.openxmlformats.org/officeDocument/2006/relationships/diagramColors" Target="../diagrams/colors1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7.xml"/><Relationship Id="rId1" Type="http://schemas.openxmlformats.org/officeDocument/2006/relationships/tags" Target="../tags/tag2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5" Type="http://schemas.openxmlformats.org/officeDocument/2006/relationships/image" Target="../media/image19.jpeg"/><Relationship Id="rId4" Type="http://schemas.openxmlformats.org/officeDocument/2006/relationships/image" Target="../media/image18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9.xml"/><Relationship Id="rId1" Type="http://schemas.openxmlformats.org/officeDocument/2006/relationships/tags" Target="../tags/tag38.xml"/><Relationship Id="rId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1.xml"/><Relationship Id="rId1" Type="http://schemas.openxmlformats.org/officeDocument/2006/relationships/tags" Target="../tags/tag4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3.xml"/><Relationship Id="rId1" Type="http://schemas.openxmlformats.org/officeDocument/2006/relationships/tags" Target="../tags/tag4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4" Type="http://schemas.openxmlformats.org/officeDocument/2006/relationships/image" Target="../media/image21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7.xml"/><Relationship Id="rId1" Type="http://schemas.openxmlformats.org/officeDocument/2006/relationships/tags" Target="../tags/tag46.xml"/><Relationship Id="rId4" Type="http://schemas.openxmlformats.org/officeDocument/2006/relationships/image" Target="../media/image2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9.xml"/><Relationship Id="rId1" Type="http://schemas.openxmlformats.org/officeDocument/2006/relationships/tags" Target="../tags/tag4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4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3.xml"/><Relationship Id="rId1" Type="http://schemas.openxmlformats.org/officeDocument/2006/relationships/tags" Target="../tags/tag52.xml"/><Relationship Id="rId4" Type="http://schemas.openxmlformats.org/officeDocument/2006/relationships/image" Target="../media/image2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4" Type="http://schemas.openxmlformats.org/officeDocument/2006/relationships/image" Target="../media/image2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7.xml"/><Relationship Id="rId1" Type="http://schemas.openxmlformats.org/officeDocument/2006/relationships/tags" Target="../tags/tag56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4" Type="http://schemas.openxmlformats.org/officeDocument/2006/relationships/image" Target="../media/image2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1.xml"/><Relationship Id="rId1" Type="http://schemas.openxmlformats.org/officeDocument/2006/relationships/tags" Target="../tags/tag60.xml"/><Relationship Id="rId5" Type="http://schemas.openxmlformats.org/officeDocument/2006/relationships/image" Target="../media/image31.jpeg"/><Relationship Id="rId4" Type="http://schemas.openxmlformats.org/officeDocument/2006/relationships/image" Target="../media/image30.jpe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3.xml"/><Relationship Id="rId1" Type="http://schemas.openxmlformats.org/officeDocument/2006/relationships/tags" Target="../tags/tag6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5.xml"/><Relationship Id="rId1" Type="http://schemas.openxmlformats.org/officeDocument/2006/relationships/tags" Target="../tags/tag64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7.xml"/><Relationship Id="rId1" Type="http://schemas.openxmlformats.org/officeDocument/2006/relationships/tags" Target="../tags/tag6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4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A_文本框 21"/>
          <p:cNvSpPr txBox="1"/>
          <p:nvPr>
            <p:custDataLst>
              <p:tags r:id="rId1"/>
            </p:custDataLst>
          </p:nvPr>
        </p:nvSpPr>
        <p:spPr>
          <a:xfrm>
            <a:off x="1633126" y="2131141"/>
            <a:ext cx="8034749" cy="735884"/>
          </a:xfrm>
          <a:prstGeom prst="rect">
            <a:avLst/>
          </a:prstGeom>
          <a:noFill/>
        </p:spPr>
        <p:txBody>
          <a:bodyPr wrap="square" lIns="91341" tIns="45671" rIns="91341" bIns="45671" rtlCol="0">
            <a:spAutoFit/>
          </a:bodyPr>
          <a:lstStyle/>
          <a:p>
            <a:pPr fontAlgn="ctr"/>
            <a:r>
              <a:rPr lang="zh-CN" altLang="en-US" sz="4000" b="1" dirty="0" smtClean="0">
                <a:solidFill>
                  <a:srgbClr val="006100"/>
                </a:solidFill>
                <a:latin typeface="微软雅黑 Light" panose="020B0502040204020203" charset="-122"/>
              </a:rPr>
              <a:t>从底层深入理解运行时数据区</a:t>
            </a:r>
            <a:endParaRPr lang="zh-CN" altLang="en-US" sz="4000" b="1" dirty="0">
              <a:solidFill>
                <a:srgbClr val="006100"/>
              </a:solidFill>
              <a:latin typeface="微软雅黑 Light" panose="020B0502040204020203" charset="-122"/>
            </a:endParaRPr>
          </a:p>
        </p:txBody>
      </p:sp>
      <p:sp>
        <p:nvSpPr>
          <p:cNvPr id="23" name="PA_圆角矩形 22"/>
          <p:cNvSpPr/>
          <p:nvPr>
            <p:custDataLst>
              <p:tags r:id="rId2"/>
            </p:custDataLst>
          </p:nvPr>
        </p:nvSpPr>
        <p:spPr>
          <a:xfrm>
            <a:off x="3060305" y="5096545"/>
            <a:ext cx="6122705" cy="246122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341" tIns="45671" rIns="91341" bIns="45671">
            <a:spAutoFit/>
          </a:bodyPr>
          <a:lstStyle/>
          <a:p>
            <a:pPr algn="dist" defTabSz="1217295"/>
            <a:r>
              <a:rPr lang="en-US" altLang="zh-CN" sz="1000" dirty="0">
                <a:solidFill>
                  <a:srgbClr val="FFFFFF">
                    <a:lumMod val="50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THANK YOU FOR WATCHING</a:t>
            </a:r>
            <a:endParaRPr lang="zh-CN" altLang="en-US" sz="1000" dirty="0">
              <a:solidFill>
                <a:srgbClr val="FFFFFF">
                  <a:lumMod val="50000"/>
                </a:srgb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34" name="PA_文本框 19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905974" y="5814683"/>
            <a:ext cx="3800841" cy="4615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341" tIns="45671" rIns="91341" bIns="45671">
            <a:spAutoFit/>
          </a:bodyPr>
          <a:lstStyle/>
          <a:p>
            <a:pPr defTabSz="1217295"/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享学课堂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老师：</a:t>
            </a:r>
            <a:r>
              <a:rPr lang="en-US" altLang="zh-CN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King</a:t>
            </a:r>
          </a:p>
        </p:txBody>
      </p:sp>
      <p:grpSp>
        <p:nvGrpSpPr>
          <p:cNvPr id="9" name="PA_组合 20"/>
          <p:cNvGrpSpPr/>
          <p:nvPr>
            <p:custDataLst>
              <p:tags r:id="rId4"/>
            </p:custDataLst>
          </p:nvPr>
        </p:nvGrpSpPr>
        <p:grpSpPr>
          <a:xfrm>
            <a:off x="1" y="4855831"/>
            <a:ext cx="12241213" cy="62382"/>
            <a:chOff x="2190216" y="0"/>
            <a:chExt cx="7128792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7295"/>
              <a:endParaRPr lang="zh-CN" altLang="en-US" dirty="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7295"/>
              <a:endParaRPr lang="zh-CN" altLang="en-US" dirty="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7295"/>
              <a:endParaRPr lang="zh-CN" altLang="en-US" dirty="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7295"/>
              <a:endParaRPr lang="zh-CN" altLang="en-US" dirty="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6942744" y="0"/>
              <a:ext cx="1188132" cy="1080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7295"/>
              <a:endParaRPr lang="zh-CN" altLang="en-US" dirty="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8130876" y="0"/>
              <a:ext cx="1188132" cy="1080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7295"/>
              <a:endParaRPr lang="zh-CN" altLang="en-US" dirty="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pic>
        <p:nvPicPr>
          <p:cNvPr id="36" name="Picture 5" descr="C:\Users\dev\Desktop\xx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600685" y="276969"/>
            <a:ext cx="1363189" cy="11992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 descr="G:\移动互联网VIP\JVM二期\JVM内存管理深度剖析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0" y="-1"/>
            <a:ext cx="12233425" cy="7921626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219437" y="852259"/>
            <a:ext cx="1277569" cy="93011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41120"/>
              <a:endParaRPr lang="zh-CN" altLang="en-US" sz="2600" dirty="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41120"/>
              <a:endParaRPr lang="zh-CN" altLang="en-US" sz="2600" dirty="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41120"/>
              <a:endParaRPr lang="zh-CN" altLang="en-US" sz="2600" dirty="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41120"/>
              <a:endParaRPr lang="zh-CN" altLang="en-US" sz="2600" dirty="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19440" y="152782"/>
            <a:ext cx="5847871" cy="446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341120"/>
            <a:r>
              <a:rPr lang="zh-CN" altLang="en-US" sz="2900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栈帧执行对内存区域的影响</a:t>
            </a:r>
          </a:p>
        </p:txBody>
      </p:sp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02770" y="1704001"/>
            <a:ext cx="5093925" cy="4050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153973" y="2042608"/>
            <a:ext cx="5183159" cy="4301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6" name="直接箭头连接符 25"/>
          <p:cNvCxnSpPr/>
          <p:nvPr/>
        </p:nvCxnSpPr>
        <p:spPr>
          <a:xfrm flipV="1">
            <a:off x="3062876" y="3234866"/>
            <a:ext cx="2747374" cy="33411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7"/>
          <p:cNvSpPr txBox="1">
            <a:spLocks noChangeArrowheads="1"/>
          </p:cNvSpPr>
          <p:nvPr/>
        </p:nvSpPr>
        <p:spPr bwMode="auto">
          <a:xfrm>
            <a:off x="3417393" y="2745135"/>
            <a:ext cx="2733377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1pPr>
            <a:lvl2pPr marL="431800" indent="25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863600" indent="50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295400" indent="76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1729105" indent="10033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9pPr>
          </a:lstStyle>
          <a:p>
            <a:r>
              <a:rPr lang="en-US" altLang="zh-CN" dirty="0">
                <a:solidFill>
                  <a:srgbClr val="FF0000"/>
                </a:solidFill>
              </a:rPr>
              <a:t>work()</a:t>
            </a:r>
            <a:r>
              <a:rPr lang="zh-CN" altLang="en-US" dirty="0">
                <a:solidFill>
                  <a:srgbClr val="FF0000"/>
                </a:solidFill>
              </a:rPr>
              <a:t>的字节码</a:t>
            </a:r>
          </a:p>
        </p:txBody>
      </p:sp>
      <p:sp>
        <p:nvSpPr>
          <p:cNvPr id="28" name="TextBox 13"/>
          <p:cNvSpPr txBox="1">
            <a:spLocks noChangeArrowheads="1"/>
          </p:cNvSpPr>
          <p:nvPr/>
        </p:nvSpPr>
        <p:spPr bwMode="auto">
          <a:xfrm>
            <a:off x="6023264" y="1151990"/>
            <a:ext cx="118954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1pPr>
            <a:lvl2pPr marL="431800" indent="25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863600" indent="50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295400" indent="76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1729105" indent="10033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9pPr>
          </a:lstStyle>
          <a:p>
            <a:r>
              <a:rPr lang="zh-CN" altLang="en-US" sz="1800" b="1" dirty="0"/>
              <a:t>   操作码</a:t>
            </a:r>
            <a:endParaRPr lang="en-US" altLang="zh-CN" sz="1800" b="1" dirty="0"/>
          </a:p>
          <a:p>
            <a:r>
              <a:rPr lang="zh-CN" altLang="en-US" sz="1800" b="1" dirty="0"/>
              <a:t>（助记符）</a:t>
            </a:r>
          </a:p>
        </p:txBody>
      </p:sp>
      <p:sp>
        <p:nvSpPr>
          <p:cNvPr id="29" name="TextBox 22"/>
          <p:cNvSpPr txBox="1">
            <a:spLocks noChangeArrowheads="1"/>
          </p:cNvSpPr>
          <p:nvPr/>
        </p:nvSpPr>
        <p:spPr bwMode="auto">
          <a:xfrm>
            <a:off x="7909912" y="1268102"/>
            <a:ext cx="171272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1pPr>
            <a:lvl2pPr marL="431800" indent="25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863600" indent="50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295400" indent="76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1729105" indent="10033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9pPr>
          </a:lstStyle>
          <a:p>
            <a:r>
              <a:rPr lang="zh-CN" altLang="en-US" sz="1800" b="1" dirty="0"/>
              <a:t>   操作描述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219437" y="852259"/>
            <a:ext cx="1277569" cy="93011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41120"/>
              <a:endParaRPr lang="zh-CN" altLang="en-US" sz="2600" dirty="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41120"/>
              <a:endParaRPr lang="zh-CN" altLang="en-US" sz="2600" dirty="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41120"/>
              <a:endParaRPr lang="zh-CN" altLang="en-US" sz="2600" dirty="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41120"/>
              <a:endParaRPr lang="zh-CN" altLang="en-US" sz="2600" dirty="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19440" y="152782"/>
            <a:ext cx="5847871" cy="446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341120"/>
            <a:r>
              <a:rPr lang="zh-CN" altLang="en-US" sz="2900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本地</a:t>
            </a:r>
            <a:r>
              <a:rPr lang="en-US" altLang="zh-CN" sz="2900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(native)</a:t>
            </a:r>
            <a:r>
              <a:rPr lang="zh-CN" altLang="en-US" sz="2900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方法运行的内存区域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40090" y="1293074"/>
            <a:ext cx="7535043" cy="2770046"/>
          </a:xfrm>
          <a:prstGeom prst="rect">
            <a:avLst/>
          </a:prstGeom>
          <a:noFill/>
        </p:spPr>
        <p:txBody>
          <a:bodyPr wrap="square" lIns="100643" tIns="50320" rIns="100643" bIns="50320" rtlCol="0" anchor="t">
            <a:spAutoFit/>
          </a:bodyPr>
          <a:lstStyle/>
          <a:p>
            <a:pPr marL="377190" indent="-377190">
              <a:lnSpc>
                <a:spcPct val="170000"/>
              </a:lnSpc>
              <a:buClr>
                <a:srgbClr val="FFC000"/>
              </a:buClr>
              <a:buFont typeface="Wingdings" panose="05000000000000000000" charset="0"/>
              <a:buChar char="n"/>
            </a:pPr>
            <a:r>
              <a:rPr lang="zh-CN" altLang="en-US" sz="2200" b="1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本地方法栈</a:t>
            </a:r>
          </a:p>
          <a:p>
            <a:pPr marL="377190" indent="-377190">
              <a:lnSpc>
                <a:spcPct val="170000"/>
              </a:lnSpc>
              <a:buClr>
                <a:srgbClr val="FFC000"/>
              </a:buClr>
            </a:pPr>
            <a:r>
              <a:rPr lang="zh-CN" altLang="en-US" sz="22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本地方法栈保存的是</a:t>
            </a:r>
            <a:r>
              <a:rPr lang="en-US" altLang="zh-CN" sz="22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native</a:t>
            </a:r>
            <a:r>
              <a:rPr lang="zh-CN" altLang="en-US" sz="22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方法的信息</a:t>
            </a:r>
          </a:p>
          <a:p>
            <a:pPr marL="377190" indent="-377190">
              <a:lnSpc>
                <a:spcPct val="170000"/>
              </a:lnSpc>
              <a:buClr>
                <a:srgbClr val="FFC000"/>
              </a:buClr>
            </a:pPr>
            <a:endParaRPr lang="en-US" altLang="zh-CN" sz="2200" b="1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377190" indent="-377190">
              <a:lnSpc>
                <a:spcPct val="170000"/>
              </a:lnSpc>
              <a:buClr>
                <a:srgbClr val="FFC000"/>
              </a:buClr>
              <a:buFont typeface="Wingdings" panose="05000000000000000000" charset="0"/>
              <a:buChar char="n"/>
            </a:pPr>
            <a:r>
              <a:rPr lang="zh-CN" altLang="en-US" sz="1800" dirty="0" smtClean="0"/>
              <a:t>当一个</a:t>
            </a:r>
            <a:r>
              <a:rPr lang="en-US" altLang="zh-CN" sz="1800" dirty="0" smtClean="0"/>
              <a:t>JVM</a:t>
            </a:r>
            <a:r>
              <a:rPr lang="zh-CN" altLang="en-US" sz="1800" dirty="0" smtClean="0"/>
              <a:t>创建的线程调用</a:t>
            </a:r>
            <a:r>
              <a:rPr lang="en-US" altLang="zh-CN" sz="1800" dirty="0" smtClean="0"/>
              <a:t>native</a:t>
            </a:r>
            <a:r>
              <a:rPr lang="zh-CN" altLang="en-US" sz="1800" dirty="0" smtClean="0"/>
              <a:t>方法后，</a:t>
            </a:r>
            <a:r>
              <a:rPr lang="en-US" altLang="zh-CN" sz="1800" dirty="0" smtClean="0"/>
              <a:t>JVM</a:t>
            </a:r>
            <a:r>
              <a:rPr lang="zh-CN" altLang="en-US" sz="1800" dirty="0" smtClean="0"/>
              <a:t>不再为其在虚拟机栈中创建栈帧，</a:t>
            </a:r>
            <a:r>
              <a:rPr lang="en-US" altLang="zh-CN" sz="1800" dirty="0" smtClean="0"/>
              <a:t>JVM</a:t>
            </a:r>
            <a:r>
              <a:rPr lang="zh-CN" altLang="en-US" sz="1800" dirty="0" smtClean="0"/>
              <a:t>只是简单地动态链接并直接调用</a:t>
            </a:r>
            <a:r>
              <a:rPr lang="en-US" altLang="zh-CN" sz="1800" dirty="0" smtClean="0"/>
              <a:t>native</a:t>
            </a:r>
            <a:r>
              <a:rPr lang="zh-CN" altLang="en-US" sz="1800" dirty="0" smtClean="0"/>
              <a:t>方法</a:t>
            </a:r>
            <a:endParaRPr lang="zh-CN" altLang="en-US" sz="1800" dirty="0"/>
          </a:p>
        </p:txBody>
      </p:sp>
      <p:sp>
        <p:nvSpPr>
          <p:cNvPr id="9" name="矩形 8"/>
          <p:cNvSpPr/>
          <p:nvPr/>
        </p:nvSpPr>
        <p:spPr>
          <a:xfrm>
            <a:off x="337457" y="4509911"/>
            <a:ext cx="5570756" cy="11387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77190" indent="-377190">
              <a:lnSpc>
                <a:spcPct val="170000"/>
              </a:lnSpc>
              <a:buClr>
                <a:srgbClr val="FFC000"/>
              </a:buClr>
            </a:pP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虚拟机规范无强制规定，各版本虚拟机自由实现</a:t>
            </a:r>
            <a:endParaRPr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377190" indent="-377190">
              <a:lnSpc>
                <a:spcPct val="170000"/>
              </a:lnSpc>
              <a:buClr>
                <a:srgbClr val="FFC000"/>
              </a:buClr>
            </a:pPr>
            <a:r>
              <a:rPr lang="en-US" altLang="zh-CN" sz="2000" kern="0" dirty="0" err="1" smtClean="0">
                <a:solidFill>
                  <a:sysClr val="windowText" lastClr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HotSpot</a:t>
            </a:r>
            <a:r>
              <a:rPr lang="zh-CN" altLang="en-US" sz="2000" kern="0" dirty="0" smtClean="0">
                <a:solidFill>
                  <a:sysClr val="windowText" lastClr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直接把本地方法栈和虚拟机栈合二为一</a:t>
            </a:r>
            <a:endParaRPr lang="zh-CN" altLang="en-US" sz="2000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287240" y="852258"/>
            <a:ext cx="1262924" cy="93012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17625"/>
              <a:endParaRPr lang="zh-CN" altLang="en-US" sz="2600" dirty="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17625"/>
              <a:endParaRPr lang="zh-CN" altLang="en-US" sz="2600" dirty="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17625"/>
              <a:endParaRPr lang="zh-CN" altLang="en-US" sz="2600" dirty="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17625"/>
              <a:endParaRPr lang="zh-CN" altLang="en-US" sz="2600" dirty="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87246" y="152782"/>
            <a:ext cx="5780832" cy="446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317625"/>
            <a:r>
              <a:rPr lang="zh-CN" altLang="en-US" sz="2900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线程共享的区域</a:t>
            </a:r>
          </a:p>
        </p:txBody>
      </p:sp>
      <p:sp>
        <p:nvSpPr>
          <p:cNvPr id="7" name="矩形 10"/>
          <p:cNvSpPr>
            <a:spLocks noChangeArrowheads="1"/>
          </p:cNvSpPr>
          <p:nvPr/>
        </p:nvSpPr>
        <p:spPr bwMode="auto">
          <a:xfrm>
            <a:off x="91890" y="965631"/>
            <a:ext cx="4495658" cy="407017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8889" tIns="49444" rIns="98889" bIns="49444">
            <a:spAutoFit/>
          </a:bodyPr>
          <a:lstStyle/>
          <a:p>
            <a:pPr marL="308610" indent="-308610">
              <a:lnSpc>
                <a:spcPct val="150000"/>
              </a:lnSpc>
              <a:buClr>
                <a:srgbClr val="FFC000"/>
              </a:buClr>
              <a:buFont typeface="Wingdings" panose="05000000000000000000" charset="0"/>
              <a:buChar char="n"/>
            </a:pPr>
            <a:r>
              <a:rPr lang="zh-CN" altLang="en-US" sz="3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方法区</a:t>
            </a:r>
            <a:endParaRPr lang="zh-CN" altLang="en-US" sz="3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58190" lvl="1" indent="-308610">
              <a:lnSpc>
                <a:spcPct val="150000"/>
              </a:lnSpc>
              <a:buClr>
                <a:srgbClr val="FFC000"/>
              </a:buClr>
              <a:buFont typeface="Wingdings" panose="05000000000000000000" charset="0"/>
              <a:buChar char="ü"/>
            </a:pP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类信息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58190" lvl="1" indent="-308610">
              <a:lnSpc>
                <a:spcPct val="150000"/>
              </a:lnSpc>
              <a:buClr>
                <a:srgbClr val="FFC000"/>
              </a:buClr>
              <a:buFont typeface="Wingdings" panose="05000000000000000000" charset="0"/>
              <a:buChar char="ü"/>
            </a:pP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常量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58190" lvl="1" indent="-308610">
              <a:lnSpc>
                <a:spcPct val="150000"/>
              </a:lnSpc>
              <a:buClr>
                <a:srgbClr val="FFC000"/>
              </a:buClr>
              <a:buFont typeface="Wingdings" panose="05000000000000000000" charset="0"/>
              <a:buChar char="ü"/>
            </a:pP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静态变量</a:t>
            </a:r>
          </a:p>
          <a:p>
            <a:pPr marL="758190" lvl="1" indent="-308610">
              <a:lnSpc>
                <a:spcPct val="150000"/>
              </a:lnSpc>
              <a:buClr>
                <a:srgbClr val="FFC000"/>
              </a:buClr>
              <a:buFont typeface="Wingdings" panose="05000000000000000000" charset="0"/>
              <a:buChar char="ü"/>
            </a:pP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即时编译期编译后的代码</a:t>
            </a:r>
            <a:endParaRPr lang="en-US" altLang="zh-CN" sz="1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08610" indent="-308610">
              <a:lnSpc>
                <a:spcPct val="150000"/>
              </a:lnSpc>
              <a:buClr>
                <a:srgbClr val="FFC000"/>
              </a:buClr>
              <a:buFont typeface="Wingdings" panose="05000000000000000000" charset="0"/>
              <a:buChar char="n"/>
            </a:pPr>
            <a:r>
              <a:rPr lang="en-US" altLang="zh-CN" sz="3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zh-CN" sz="3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堆</a:t>
            </a:r>
            <a:endParaRPr lang="zh-CN" altLang="en-US" sz="3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58190" lvl="1" indent="-308610">
              <a:lnSpc>
                <a:spcPct val="150000"/>
              </a:lnSpc>
              <a:buClr>
                <a:srgbClr val="FFC000"/>
              </a:buClr>
              <a:buFont typeface="Wingdings" panose="05000000000000000000" charset="0"/>
              <a:buChar char="ü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对象实例（几乎所有）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58190" lvl="1" indent="-308610">
              <a:lnSpc>
                <a:spcPct val="150000"/>
              </a:lnSpc>
              <a:buClr>
                <a:srgbClr val="FFC000"/>
              </a:buClr>
              <a:buFont typeface="Wingdings" panose="05000000000000000000" charset="0"/>
              <a:buChar char="ü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数组</a:t>
            </a:r>
            <a:endParaRPr lang="en-US" altLang="zh-CN" sz="2000" dirty="0" smtClean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31837" y="5053828"/>
            <a:ext cx="4874095" cy="1768003"/>
          </a:xfrm>
          <a:prstGeom prst="rect">
            <a:avLst/>
          </a:prstGeom>
        </p:spPr>
        <p:txBody>
          <a:bodyPr wrap="square" lIns="98889" tIns="49444" rIns="98889" bIns="49444">
            <a:spAutoFit/>
          </a:bodyPr>
          <a:lstStyle/>
          <a:p>
            <a:pPr marL="308610" indent="-308610">
              <a:lnSpc>
                <a:spcPct val="200000"/>
              </a:lnSpc>
              <a:buClr>
                <a:srgbClr val="FFC000"/>
              </a:buClr>
              <a:buFont typeface="Wingdings" panose="05000000000000000000" charset="0"/>
              <a:buChar char="n"/>
            </a:pPr>
            <a:r>
              <a:rPr lang="en-US" altLang="zh-CN" sz="2000" b="1" dirty="0" smtClean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Java</a:t>
            </a:r>
            <a:r>
              <a:rPr lang="zh-CN" altLang="zh-CN" sz="2000" b="1" dirty="0" smtClean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堆的大小参数设置</a:t>
            </a:r>
            <a:endParaRPr lang="zh-CN" altLang="zh-CN" sz="2000" dirty="0" smtClean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1">
              <a:lnSpc>
                <a:spcPct val="180000"/>
              </a:lnSpc>
              <a:buClr>
                <a:srgbClr val="FFC000"/>
              </a:buClr>
            </a:pP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-Xmx  堆区内存可被分配的最大上限</a:t>
            </a:r>
          </a:p>
          <a:p>
            <a:pPr lvl="1">
              <a:lnSpc>
                <a:spcPct val="180000"/>
              </a:lnSpc>
              <a:buClr>
                <a:srgbClr val="FFC000"/>
              </a:buClr>
            </a:pP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-Xms  堆区内存初始内存分配的大小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7117" y="1077383"/>
            <a:ext cx="1204298" cy="86273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55395"/>
              <a:endParaRPr lang="zh-CN" altLang="en-US" sz="2500" dirty="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55395"/>
              <a:endParaRPr lang="zh-CN" altLang="en-US" sz="2500" dirty="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55395"/>
              <a:endParaRPr lang="zh-CN" altLang="en-US" sz="2500" dirty="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55395"/>
              <a:endParaRPr lang="zh-CN" altLang="en-US" sz="2500" dirty="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7121" y="428589"/>
            <a:ext cx="3719031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55395"/>
            <a:r>
              <a:rPr lang="zh-CN" altLang="en-US" sz="2700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直接内存</a:t>
            </a:r>
          </a:p>
        </p:txBody>
      </p:sp>
      <p:grpSp>
        <p:nvGrpSpPr>
          <p:cNvPr id="8" name="组合 3"/>
          <p:cNvGrpSpPr/>
          <p:nvPr/>
        </p:nvGrpSpPr>
        <p:grpSpPr bwMode="auto">
          <a:xfrm>
            <a:off x="111854" y="1464550"/>
            <a:ext cx="6191840" cy="5317387"/>
            <a:chOff x="965200" y="928725"/>
            <a:chExt cx="6166676" cy="4603395"/>
          </a:xfrm>
        </p:grpSpPr>
        <p:graphicFrame>
          <p:nvGraphicFramePr>
            <p:cNvPr id="9" name="图示 8"/>
            <p:cNvGraphicFramePr/>
            <p:nvPr/>
          </p:nvGraphicFramePr>
          <p:xfrm>
            <a:off x="965200" y="1468120"/>
            <a:ext cx="6096000" cy="406400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4" r:lo="rId5" r:qs="rId6" r:cs="rId7"/>
            </a:graphicData>
          </a:graphic>
        </p:graphicFrame>
        <p:grpSp>
          <p:nvGrpSpPr>
            <p:cNvPr id="16" name="组合 13"/>
            <p:cNvGrpSpPr/>
            <p:nvPr/>
          </p:nvGrpSpPr>
          <p:grpSpPr bwMode="auto">
            <a:xfrm>
              <a:off x="2096505" y="3179208"/>
              <a:ext cx="1229683" cy="576646"/>
              <a:chOff x="-37095" y="3859928"/>
              <a:chExt cx="1229683" cy="576646"/>
            </a:xfrm>
          </p:grpSpPr>
          <p:sp>
            <p:nvSpPr>
              <p:cNvPr id="23" name="椭圆 11"/>
              <p:cNvSpPr>
                <a:spLocks noChangeArrowheads="1"/>
              </p:cNvSpPr>
              <p:nvPr/>
            </p:nvSpPr>
            <p:spPr bwMode="auto">
              <a:xfrm>
                <a:off x="-37095" y="3859928"/>
                <a:ext cx="1205599" cy="576646"/>
              </a:xfrm>
              <a:prstGeom prst="ellipse">
                <a:avLst/>
              </a:prstGeom>
              <a:solidFill>
                <a:srgbClr val="FF9900">
                  <a:alpha val="90195"/>
                </a:srgbClr>
              </a:solidFill>
              <a:ln w="9525" algn="ctr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" name="矩形 12"/>
              <p:cNvSpPr>
                <a:spLocks noChangeArrowheads="1"/>
              </p:cNvSpPr>
              <p:nvPr/>
            </p:nvSpPr>
            <p:spPr bwMode="auto">
              <a:xfrm>
                <a:off x="-117" y="4006828"/>
                <a:ext cx="1192705" cy="293095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1600" dirty="0" err="1"/>
                  <a:t>DirectBuffer</a:t>
                </a:r>
                <a:endParaRPr lang="zh-CN" altLang="en-US" sz="1600" dirty="0"/>
              </a:p>
            </p:txBody>
          </p:sp>
        </p:grpSp>
        <p:cxnSp>
          <p:nvCxnSpPr>
            <p:cNvPr id="17" name="直接箭头连接符 19"/>
            <p:cNvCxnSpPr>
              <a:cxnSpLocks noChangeShapeType="1"/>
              <a:stCxn id="24" idx="2"/>
            </p:cNvCxnSpPr>
            <p:nvPr/>
          </p:nvCxnSpPr>
          <p:spPr bwMode="auto">
            <a:xfrm rot="16200000" flipH="1">
              <a:off x="2899999" y="3449039"/>
              <a:ext cx="493290" cy="833618"/>
            </a:xfrm>
            <a:prstGeom prst="straightConnector1">
              <a:avLst/>
            </a:prstGeom>
            <a:noFill/>
            <a:ln w="25400" algn="ctr">
              <a:solidFill>
                <a:srgbClr val="FFC000"/>
              </a:solidFill>
              <a:round/>
              <a:tailEnd type="arrow" w="med" len="med"/>
            </a:ln>
            <a:effectLst/>
          </p:spPr>
        </p:cxnSp>
        <p:sp>
          <p:nvSpPr>
            <p:cNvPr id="18" name="TextBox 20"/>
            <p:cNvSpPr txBox="1">
              <a:spLocks noChangeArrowheads="1"/>
            </p:cNvSpPr>
            <p:nvPr/>
          </p:nvSpPr>
          <p:spPr bwMode="auto">
            <a:xfrm>
              <a:off x="2770031" y="3613089"/>
              <a:ext cx="764822" cy="2664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eaLnBrk="0" hangingPunct="0"/>
              <a:r>
                <a:rPr lang="zh-CN" altLang="en-US" sz="1400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引用</a:t>
              </a:r>
            </a:p>
          </p:txBody>
        </p:sp>
        <p:sp>
          <p:nvSpPr>
            <p:cNvPr id="19" name="左大括号 21"/>
            <p:cNvSpPr/>
            <p:nvPr/>
          </p:nvSpPr>
          <p:spPr bwMode="auto">
            <a:xfrm rot="5400000">
              <a:off x="3783960" y="585984"/>
              <a:ext cx="340126" cy="1764273"/>
            </a:xfrm>
            <a:prstGeom prst="leftBrace">
              <a:avLst>
                <a:gd name="adj1" fmla="val 8333"/>
                <a:gd name="adj2" fmla="val 50000"/>
              </a:avLst>
            </a:prstGeom>
            <a:noFill/>
            <a:ln w="19050" algn="ctr">
              <a:solidFill>
                <a:srgbClr val="FF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TextBox 22"/>
            <p:cNvSpPr txBox="1">
              <a:spLocks noChangeArrowheads="1"/>
            </p:cNvSpPr>
            <p:nvPr/>
          </p:nvSpPr>
          <p:spPr bwMode="auto">
            <a:xfrm>
              <a:off x="2951555" y="928725"/>
              <a:ext cx="2061385" cy="33306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/>
                <a:t>JVM</a:t>
              </a:r>
              <a:r>
                <a:rPr lang="zh-CN" altLang="en-US"/>
                <a:t>内存区域模型</a:t>
              </a:r>
            </a:p>
          </p:txBody>
        </p:sp>
        <p:sp>
          <p:nvSpPr>
            <p:cNvPr id="21" name="左大括号 24"/>
            <p:cNvSpPr/>
            <p:nvPr/>
          </p:nvSpPr>
          <p:spPr bwMode="auto">
            <a:xfrm rot="-9043090">
              <a:off x="5550294" y="3636331"/>
              <a:ext cx="340126" cy="1764273"/>
            </a:xfrm>
            <a:prstGeom prst="leftBrace">
              <a:avLst>
                <a:gd name="adj1" fmla="val 8333"/>
                <a:gd name="adj2" fmla="val 50000"/>
              </a:avLst>
            </a:prstGeom>
            <a:noFill/>
            <a:ln w="19050" algn="ctr">
              <a:solidFill>
                <a:srgbClr val="FF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TextBox 25"/>
            <p:cNvSpPr txBox="1">
              <a:spLocks noChangeArrowheads="1"/>
            </p:cNvSpPr>
            <p:nvPr/>
          </p:nvSpPr>
          <p:spPr bwMode="auto">
            <a:xfrm>
              <a:off x="5977295" y="4518467"/>
              <a:ext cx="1154581" cy="33306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/>
                <a:t>非堆区域</a:t>
              </a:r>
            </a:p>
          </p:txBody>
        </p:sp>
      </p:grpSp>
      <p:sp>
        <p:nvSpPr>
          <p:cNvPr id="25" name="TextBox 5"/>
          <p:cNvSpPr txBox="1">
            <a:spLocks noChangeArrowheads="1"/>
          </p:cNvSpPr>
          <p:nvPr/>
        </p:nvSpPr>
        <p:spPr bwMode="auto">
          <a:xfrm>
            <a:off x="2705136" y="4992607"/>
            <a:ext cx="1066764" cy="310501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>
            <a:noFill/>
            <a:miter lim="800000"/>
          </a:ln>
        </p:spPr>
        <p:txBody>
          <a:bodyPr wrap="square" lIns="94137" tIns="47069" rIns="94137" bIns="47069">
            <a:spAutoFit/>
          </a:bodyPr>
          <a:lstStyle/>
          <a:p>
            <a:pPr eaLnBrk="0" hangingPunct="0"/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直接内存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534151" y="1248386"/>
            <a:ext cx="5362575" cy="4111541"/>
          </a:xfrm>
          <a:prstGeom prst="rect">
            <a:avLst/>
          </a:prstGeom>
          <a:noFill/>
        </p:spPr>
        <p:txBody>
          <a:bodyPr wrap="square" lIns="94137" tIns="47069" rIns="94137" bIns="47069">
            <a:spAutoFit/>
          </a:bodyPr>
          <a:lstStyle/>
          <a:p>
            <a:pPr eaLnBrk="0" hangingPunct="0">
              <a:lnSpc>
                <a:spcPct val="150000"/>
              </a:lnSpc>
              <a:defRPr/>
            </a:pPr>
            <a:r>
              <a:rPr lang="zh-CN" altLang="en-US" sz="2400" b="1" dirty="0">
                <a:solidFill>
                  <a:srgbClr val="FF0000"/>
                </a:solidFill>
              </a:rPr>
              <a:t>直接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内存</a:t>
            </a:r>
            <a:endParaRPr lang="en-US" altLang="zh-CN" sz="2400" b="1" dirty="0" smtClean="0">
              <a:solidFill>
                <a:srgbClr val="FF0000"/>
              </a:solidFill>
            </a:endParaRPr>
          </a:p>
          <a:p>
            <a:pPr eaLnBrk="0" hangingPunct="0">
              <a:lnSpc>
                <a:spcPct val="150000"/>
              </a:lnSpc>
              <a:defRPr/>
            </a:pPr>
            <a:r>
              <a:rPr lang="zh-CN" altLang="en-US" sz="1800" dirty="0" smtClean="0"/>
              <a:t>不是</a:t>
            </a:r>
            <a:r>
              <a:rPr lang="zh-CN" altLang="en-US" sz="1800" dirty="0"/>
              <a:t>虚拟机运行时数据区的一部分，也不是</a:t>
            </a:r>
            <a:r>
              <a:rPr lang="en-US" altLang="zh-CN" sz="1800" dirty="0"/>
              <a:t>java</a:t>
            </a:r>
            <a:r>
              <a:rPr lang="zh-CN" altLang="en-US" sz="1800" dirty="0"/>
              <a:t>虚拟机规范中定义的内存区域</a:t>
            </a:r>
            <a:r>
              <a:rPr lang="zh-CN" altLang="en-US" sz="1800" dirty="0" smtClean="0"/>
              <a:t>；</a:t>
            </a:r>
            <a:endParaRPr lang="en-US" altLang="zh-CN" sz="1800" dirty="0" smtClean="0"/>
          </a:p>
          <a:p>
            <a:pPr eaLnBrk="0" hangingPunct="0">
              <a:lnSpc>
                <a:spcPct val="150000"/>
              </a:lnSpc>
              <a:defRPr/>
            </a:pPr>
            <a:endParaRPr lang="en-US" altLang="zh-CN" sz="1800" dirty="0"/>
          </a:p>
          <a:p>
            <a:pPr marL="294005" indent="-294005" eaLnBrk="0" hangingPunct="0">
              <a:lnSpc>
                <a:spcPct val="150000"/>
              </a:lnSpc>
              <a:buClr>
                <a:srgbClr val="FFC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1600" dirty="0"/>
              <a:t>如果使用了</a:t>
            </a:r>
            <a:r>
              <a:rPr lang="en-US" altLang="zh-CN" sz="1600" dirty="0"/>
              <a:t>NIO,</a:t>
            </a:r>
            <a:r>
              <a:rPr lang="zh-CN" altLang="en-US" sz="1600" dirty="0"/>
              <a:t>这块区域会被频繁使用，在</a:t>
            </a:r>
            <a:r>
              <a:rPr lang="en-US" altLang="zh-CN" sz="1600" dirty="0"/>
              <a:t>java</a:t>
            </a:r>
            <a:r>
              <a:rPr lang="zh-CN" altLang="en-US" sz="1600" dirty="0"/>
              <a:t>堆内可以用</a:t>
            </a:r>
            <a:r>
              <a:rPr lang="en-US" altLang="zh-CN" sz="1600" dirty="0" err="1"/>
              <a:t>directByteBuffer</a:t>
            </a:r>
            <a:r>
              <a:rPr lang="zh-CN" altLang="en-US" sz="1600" dirty="0"/>
              <a:t>对象直接引用并操作</a:t>
            </a:r>
            <a:r>
              <a:rPr lang="zh-CN" altLang="en-US" sz="1600" dirty="0" smtClean="0"/>
              <a:t>；</a:t>
            </a:r>
            <a:endParaRPr lang="en-US" altLang="zh-CN" sz="1600" dirty="0" smtClean="0"/>
          </a:p>
          <a:p>
            <a:pPr marL="294005" indent="-294005" eaLnBrk="0" hangingPunct="0">
              <a:lnSpc>
                <a:spcPct val="150000"/>
              </a:lnSpc>
              <a:buClr>
                <a:srgbClr val="FFC000"/>
              </a:buClr>
              <a:defRPr/>
            </a:pPr>
            <a:endParaRPr lang="en-US" altLang="zh-CN" sz="1600" dirty="0"/>
          </a:p>
          <a:p>
            <a:pPr marL="294005" indent="-294005" eaLnBrk="0" hangingPunct="0">
              <a:lnSpc>
                <a:spcPct val="150000"/>
              </a:lnSpc>
              <a:buClr>
                <a:srgbClr val="FFC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1600" dirty="0"/>
              <a:t>这块内存不受</a:t>
            </a:r>
            <a:r>
              <a:rPr lang="en-US" altLang="zh-CN" sz="1600" dirty="0"/>
              <a:t>java</a:t>
            </a:r>
            <a:r>
              <a:rPr lang="zh-CN" altLang="en-US" sz="1600" dirty="0"/>
              <a:t>堆大小限制，但受本机总内存的限制，可以通过</a:t>
            </a:r>
            <a:r>
              <a:rPr lang="en-US" altLang="zh-CN" sz="1600" dirty="0" err="1"/>
              <a:t>MaxDirectMemorySize</a:t>
            </a:r>
            <a:r>
              <a:rPr lang="zh-CN" altLang="en-US" sz="1600" dirty="0"/>
              <a:t>来设置（默认与堆内存最大值一样），所以也会出现</a:t>
            </a:r>
            <a:r>
              <a:rPr lang="en-US" altLang="zh-CN" sz="1600" dirty="0"/>
              <a:t>OOM</a:t>
            </a:r>
            <a:r>
              <a:rPr lang="zh-CN" altLang="en-US" sz="1600" dirty="0"/>
              <a:t>异常；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/>
        </p:nvSpPr>
        <p:spPr>
          <a:xfrm>
            <a:off x="390526" y="1530866"/>
            <a:ext cx="2562225" cy="58500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7117" y="1077383"/>
            <a:ext cx="1204298" cy="86273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55395"/>
              <a:endParaRPr lang="zh-CN" altLang="en-US" sz="2500" dirty="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55395"/>
              <a:endParaRPr lang="zh-CN" altLang="en-US" sz="2500" dirty="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55395"/>
              <a:endParaRPr lang="zh-CN" altLang="en-US" sz="2500" dirty="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55395"/>
              <a:endParaRPr lang="zh-CN" altLang="en-US" sz="2500" dirty="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7120" y="428589"/>
            <a:ext cx="4967380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55395"/>
            <a:r>
              <a:rPr lang="zh-CN" altLang="en-US" sz="2700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从底层深入理解运行时数据区</a:t>
            </a:r>
          </a:p>
        </p:txBody>
      </p:sp>
      <p:sp>
        <p:nvSpPr>
          <p:cNvPr id="10" name="AutoShape 2" descr="http://img5.imgtn.bdimg.com/it/u=4256283369,3179378958&amp;fm=27&amp;gp=0.jpg"/>
          <p:cNvSpPr>
            <a:spLocks noChangeAspect="1" noChangeArrowheads="1"/>
          </p:cNvSpPr>
          <p:nvPr/>
        </p:nvSpPr>
        <p:spPr bwMode="auto">
          <a:xfrm>
            <a:off x="788989" y="562684"/>
            <a:ext cx="269875" cy="3067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1559" tIns="40780" rIns="81559" bIns="40780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1pPr>
            <a:lvl2pPr marL="431800" indent="25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863600" indent="50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295400" indent="76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1729105" indent="10033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9pPr>
          </a:lstStyle>
          <a:p>
            <a:endParaRPr lang="zh-CN" altLang="en-US"/>
          </a:p>
        </p:txBody>
      </p:sp>
      <p:pic>
        <p:nvPicPr>
          <p:cNvPr id="11" name="Picture 12" descr="G:\体验课\JVM体验课\img\运行时数据区 (1)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25801" y="1675904"/>
            <a:ext cx="8588375" cy="541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矩形 11"/>
          <p:cNvSpPr/>
          <p:nvPr/>
        </p:nvSpPr>
        <p:spPr>
          <a:xfrm>
            <a:off x="754064" y="3050341"/>
            <a:ext cx="1658937" cy="4859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31800" indent="25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863600" indent="50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295400" indent="76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729105" indent="10033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1400" dirty="0"/>
              <a:t>JVMObject.class</a:t>
            </a:r>
            <a:endParaRPr lang="zh-CN" altLang="en-US" sz="1400" dirty="0"/>
          </a:p>
        </p:txBody>
      </p:sp>
      <p:sp>
        <p:nvSpPr>
          <p:cNvPr id="14" name="椭圆 13"/>
          <p:cNvSpPr/>
          <p:nvPr/>
        </p:nvSpPr>
        <p:spPr>
          <a:xfrm>
            <a:off x="1752600" y="2143933"/>
            <a:ext cx="552450" cy="5611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31800" indent="25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863600" indent="50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295400" indent="76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729105" indent="10033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1400" dirty="0"/>
              <a:t>T1</a:t>
            </a:r>
            <a:endParaRPr lang="zh-CN" altLang="en-US" sz="1400" dirty="0"/>
          </a:p>
        </p:txBody>
      </p:sp>
      <p:sp>
        <p:nvSpPr>
          <p:cNvPr id="15" name="矩形 14"/>
          <p:cNvSpPr/>
          <p:nvPr/>
        </p:nvSpPr>
        <p:spPr>
          <a:xfrm>
            <a:off x="728663" y="3829443"/>
            <a:ext cx="1660525" cy="4859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31800" indent="25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863600" indent="50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295400" indent="76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729105" indent="10033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1400" dirty="0"/>
              <a:t>Teacher.class</a:t>
            </a:r>
            <a:endParaRPr lang="zh-CN" altLang="en-US" sz="1400" dirty="0"/>
          </a:p>
        </p:txBody>
      </p:sp>
      <p:sp>
        <p:nvSpPr>
          <p:cNvPr id="16" name="椭圆 15"/>
          <p:cNvSpPr/>
          <p:nvPr/>
        </p:nvSpPr>
        <p:spPr>
          <a:xfrm>
            <a:off x="760413" y="2088994"/>
            <a:ext cx="609600" cy="6120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31800" indent="25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863600" indent="50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295400" indent="76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729105" indent="10033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1400" dirty="0"/>
              <a:t>T2</a:t>
            </a:r>
            <a:endParaRPr lang="zh-CN" altLang="en-US" sz="1400" dirty="0"/>
          </a:p>
        </p:txBody>
      </p:sp>
      <p:sp>
        <p:nvSpPr>
          <p:cNvPr id="17" name="矩形 16"/>
          <p:cNvSpPr/>
          <p:nvPr/>
        </p:nvSpPr>
        <p:spPr>
          <a:xfrm>
            <a:off x="752476" y="4601711"/>
            <a:ext cx="1774825" cy="24519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31800" indent="25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863600" indent="50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295400" indent="76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729105" indent="10033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ctr">
              <a:defRPr/>
            </a:pPr>
            <a:r>
              <a:rPr lang="zh-CN" altLang="en-US" sz="1400" dirty="0" smtClean="0"/>
              <a:t>虚拟机栈</a:t>
            </a:r>
            <a:endParaRPr lang="en-US" altLang="zh-CN" sz="1400" dirty="0"/>
          </a:p>
        </p:txBody>
      </p:sp>
      <p:sp>
        <p:nvSpPr>
          <p:cNvPr id="18" name="矩形 17"/>
          <p:cNvSpPr/>
          <p:nvPr/>
        </p:nvSpPr>
        <p:spPr>
          <a:xfrm>
            <a:off x="895350" y="4957091"/>
            <a:ext cx="1500188" cy="1999389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31800" indent="25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863600" indent="50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295400" indent="76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729105" indent="10033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400" dirty="0"/>
              <a:t>栈帧</a:t>
            </a:r>
            <a:r>
              <a:rPr lang="en-US" altLang="zh-CN" sz="1400" dirty="0"/>
              <a:t>(main</a:t>
            </a:r>
            <a:r>
              <a:rPr lang="zh-CN" altLang="en-US" sz="1400" dirty="0"/>
              <a:t>方法</a:t>
            </a:r>
            <a:r>
              <a:rPr lang="en-US" altLang="zh-CN" sz="1400" dirty="0"/>
              <a:t>)</a:t>
            </a:r>
          </a:p>
          <a:p>
            <a:pPr algn="ctr">
              <a:defRPr/>
            </a:pPr>
            <a:r>
              <a:rPr lang="zh-CN" altLang="en-US" sz="1400" dirty="0"/>
              <a:t>局部变量表</a:t>
            </a:r>
            <a:endParaRPr lang="en-US" altLang="zh-CN" sz="1400" dirty="0"/>
          </a:p>
          <a:p>
            <a:pPr algn="ctr">
              <a:defRPr/>
            </a:pPr>
            <a:r>
              <a:rPr lang="en-US" altLang="zh-CN" sz="1400" dirty="0"/>
              <a:t> T1</a:t>
            </a:r>
            <a:r>
              <a:rPr lang="zh-CN" altLang="en-US" sz="1400" dirty="0"/>
              <a:t>的引用</a:t>
            </a:r>
            <a:endParaRPr lang="en-US" altLang="zh-CN" sz="1400" dirty="0"/>
          </a:p>
          <a:p>
            <a:pPr algn="ctr">
              <a:defRPr/>
            </a:pPr>
            <a:r>
              <a:rPr lang="en-US" altLang="zh-CN" sz="1400" dirty="0"/>
              <a:t> T2</a:t>
            </a:r>
            <a:r>
              <a:rPr lang="zh-CN" altLang="en-US" sz="1400" dirty="0"/>
              <a:t>的引用</a:t>
            </a:r>
            <a:endParaRPr lang="en-US" altLang="zh-CN" sz="1400" dirty="0"/>
          </a:p>
          <a:p>
            <a:pPr algn="ctr">
              <a:defRPr/>
            </a:pPr>
            <a:endParaRPr lang="en-US" altLang="zh-CN" sz="1400" dirty="0"/>
          </a:p>
          <a:p>
            <a:pPr algn="ctr">
              <a:defRPr/>
            </a:pPr>
            <a:endParaRPr lang="en-US" altLang="zh-CN" sz="1400" dirty="0"/>
          </a:p>
          <a:p>
            <a:pPr algn="ctr">
              <a:defRPr/>
            </a:pPr>
            <a:endParaRPr lang="en-US" altLang="zh-CN" sz="1400" dirty="0"/>
          </a:p>
          <a:p>
            <a:pPr algn="ctr">
              <a:defRPr/>
            </a:pPr>
            <a:endParaRPr lang="zh-CN" altLang="en-US" sz="1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7117" y="1077383"/>
            <a:ext cx="1204298" cy="86273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55395"/>
              <a:endParaRPr lang="zh-CN" altLang="en-US" sz="2500" dirty="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55395"/>
              <a:endParaRPr lang="zh-CN" altLang="en-US" sz="2500" dirty="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55395"/>
              <a:endParaRPr lang="zh-CN" altLang="en-US" sz="2500" dirty="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55395"/>
              <a:endParaRPr lang="zh-CN" altLang="en-US" sz="2500" dirty="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7121" y="428589"/>
            <a:ext cx="3719031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55395"/>
            <a:r>
              <a:rPr lang="zh-CN" altLang="en-US" sz="2700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深入辨析堆和栈</a:t>
            </a:r>
          </a:p>
        </p:txBody>
      </p:sp>
      <p:sp>
        <p:nvSpPr>
          <p:cNvPr id="8" name="TextBox 1"/>
          <p:cNvSpPr txBox="1">
            <a:spLocks noChangeArrowheads="1"/>
          </p:cNvSpPr>
          <p:nvPr/>
        </p:nvSpPr>
        <p:spPr bwMode="auto">
          <a:xfrm>
            <a:off x="452670" y="1358780"/>
            <a:ext cx="11616401" cy="455781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4137" tIns="47069" rIns="94137" bIns="47069">
            <a:spAutoFit/>
          </a:bodyPr>
          <a:lstStyle/>
          <a:p>
            <a:pPr marL="294005" indent="-294005" eaLnBrk="0" hangingPunct="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100" b="1" dirty="0"/>
              <a:t>功能</a:t>
            </a:r>
            <a:endParaRPr lang="en-US" altLang="zh-CN" sz="2100" b="1" dirty="0"/>
          </a:p>
          <a:p>
            <a:pPr marL="294005" indent="-294005" eaLnBrk="0" hangingPunct="0">
              <a:lnSpc>
                <a:spcPct val="150000"/>
              </a:lnSpc>
              <a:buClr>
                <a:srgbClr val="FFC000"/>
              </a:buClr>
              <a:buFont typeface="Wingdings" panose="05000000000000000000" pitchFamily="2" charset="2"/>
              <a:buChar char="Ø"/>
            </a:pPr>
            <a:r>
              <a:rPr lang="zh-CN" altLang="en-US" sz="1400" dirty="0"/>
              <a:t>以栈帧的方式存储方法调用的过程，并存储方法调用过程中基本数据类型的变量（</a:t>
            </a:r>
            <a:r>
              <a:rPr lang="en-US" altLang="zh-CN" sz="1400" dirty="0" err="1"/>
              <a:t>int</a:t>
            </a:r>
            <a:r>
              <a:rPr lang="zh-CN" altLang="en-US" sz="1400" dirty="0"/>
              <a:t>、</a:t>
            </a:r>
            <a:r>
              <a:rPr lang="en-US" altLang="zh-CN" sz="1400" dirty="0"/>
              <a:t>short</a:t>
            </a:r>
            <a:r>
              <a:rPr lang="zh-CN" altLang="en-US" sz="1400" dirty="0"/>
              <a:t>、</a:t>
            </a:r>
            <a:r>
              <a:rPr lang="en-US" altLang="zh-CN" sz="1400" dirty="0"/>
              <a:t>long</a:t>
            </a:r>
            <a:r>
              <a:rPr lang="zh-CN" altLang="en-US" sz="1400" dirty="0"/>
              <a:t>、</a:t>
            </a:r>
            <a:r>
              <a:rPr lang="en-US" altLang="zh-CN" sz="1400" dirty="0"/>
              <a:t>byte</a:t>
            </a:r>
            <a:r>
              <a:rPr lang="zh-CN" altLang="en-US" sz="1400" dirty="0"/>
              <a:t>、</a:t>
            </a:r>
            <a:r>
              <a:rPr lang="en-US" altLang="zh-CN" sz="1400" dirty="0"/>
              <a:t>float</a:t>
            </a:r>
            <a:r>
              <a:rPr lang="zh-CN" altLang="en-US" sz="1400" dirty="0"/>
              <a:t>、</a:t>
            </a:r>
            <a:r>
              <a:rPr lang="en-US" altLang="zh-CN" sz="1400" dirty="0"/>
              <a:t>double</a:t>
            </a:r>
            <a:r>
              <a:rPr lang="zh-CN" altLang="en-US" sz="1400" dirty="0"/>
              <a:t>、</a:t>
            </a:r>
            <a:r>
              <a:rPr lang="en-US" altLang="zh-CN" sz="1400" dirty="0" err="1"/>
              <a:t>boolean</a:t>
            </a:r>
            <a:r>
              <a:rPr lang="zh-CN" altLang="en-US" sz="1400" dirty="0"/>
              <a:t>、</a:t>
            </a:r>
            <a:r>
              <a:rPr lang="en-US" altLang="zh-CN" sz="1400" dirty="0"/>
              <a:t>char</a:t>
            </a:r>
            <a:r>
              <a:rPr lang="zh-CN" altLang="en-US" sz="1400" dirty="0"/>
              <a:t>等）以及对象的引用变量，其内存分配在栈上，变量出了作用域就会自动释放；</a:t>
            </a:r>
            <a:endParaRPr lang="en-US" altLang="zh-CN" sz="1400" dirty="0"/>
          </a:p>
          <a:p>
            <a:pPr marL="294005" indent="-294005" eaLnBrk="0" hangingPunct="0">
              <a:lnSpc>
                <a:spcPct val="150000"/>
              </a:lnSpc>
              <a:buClr>
                <a:srgbClr val="FFC000"/>
              </a:buClr>
              <a:buFont typeface="Wingdings" panose="05000000000000000000" pitchFamily="2" charset="2"/>
              <a:buChar char="Ø"/>
            </a:pPr>
            <a:r>
              <a:rPr lang="zh-CN" altLang="en-US" sz="1400" dirty="0"/>
              <a:t>而堆内存用来存储</a:t>
            </a:r>
            <a:r>
              <a:rPr lang="en-US" altLang="zh-CN" sz="1400" dirty="0"/>
              <a:t>Java</a:t>
            </a:r>
            <a:r>
              <a:rPr lang="zh-CN" altLang="en-US" sz="1400" dirty="0"/>
              <a:t>中的对象。无论是成员变量，局部变量，还是类变量，它们指向的对象都存储在堆内存中</a:t>
            </a:r>
            <a:r>
              <a:rPr lang="zh-CN" altLang="en-US" sz="1400" dirty="0" smtClean="0"/>
              <a:t>；</a:t>
            </a:r>
            <a:endParaRPr lang="en-US" altLang="zh-CN" sz="1400" dirty="0" smtClean="0"/>
          </a:p>
          <a:p>
            <a:pPr marL="294005" indent="-294005" eaLnBrk="0" hangingPunct="0">
              <a:lnSpc>
                <a:spcPct val="150000"/>
              </a:lnSpc>
              <a:buClr>
                <a:srgbClr val="FFC000"/>
              </a:buClr>
            </a:pPr>
            <a:endParaRPr lang="en-US" altLang="zh-CN" sz="1400" dirty="0"/>
          </a:p>
          <a:p>
            <a:pPr marL="294005" indent="-294005" eaLnBrk="0" hangingPunct="0">
              <a:lnSpc>
                <a:spcPct val="150000"/>
              </a:lnSpc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lang="zh-CN" altLang="en-US" sz="2100" b="1" dirty="0"/>
              <a:t>线程独享还是共享</a:t>
            </a:r>
            <a:endParaRPr lang="en-US" altLang="zh-CN" sz="2100" b="1" dirty="0"/>
          </a:p>
          <a:p>
            <a:pPr marL="294005" indent="-294005" eaLnBrk="0" hangingPunct="0">
              <a:lnSpc>
                <a:spcPct val="150000"/>
              </a:lnSpc>
              <a:buClr>
                <a:srgbClr val="FFC000"/>
              </a:buClr>
              <a:buFont typeface="Wingdings" panose="05000000000000000000" pitchFamily="2" charset="2"/>
              <a:buChar char="Ø"/>
            </a:pPr>
            <a:r>
              <a:rPr lang="zh-CN" altLang="en-US" sz="1400" dirty="0"/>
              <a:t>栈内存归属于单个线程，每个线程都会有一个栈内存，其存储的变量只能在其所属线程中可见，即栈内存可以理解成线程的私有内存。</a:t>
            </a:r>
            <a:endParaRPr lang="en-US" altLang="zh-CN" sz="1400" dirty="0"/>
          </a:p>
          <a:p>
            <a:pPr marL="294005" indent="-294005" eaLnBrk="0" hangingPunct="0">
              <a:lnSpc>
                <a:spcPct val="150000"/>
              </a:lnSpc>
              <a:buClr>
                <a:srgbClr val="FFC000"/>
              </a:buClr>
              <a:buFont typeface="Wingdings" panose="05000000000000000000" pitchFamily="2" charset="2"/>
              <a:buChar char="Ø"/>
            </a:pPr>
            <a:r>
              <a:rPr lang="zh-CN" altLang="en-US" sz="1400" dirty="0"/>
              <a:t>堆内存中的对象对所有线程可见。堆内存中的对象可以被所有线程访问</a:t>
            </a:r>
            <a:r>
              <a:rPr lang="zh-CN" altLang="en-US" sz="1400" dirty="0" smtClean="0"/>
              <a:t>。</a:t>
            </a:r>
            <a:endParaRPr lang="en-US" altLang="zh-CN" sz="1400" dirty="0" smtClean="0"/>
          </a:p>
          <a:p>
            <a:pPr marL="294005" indent="-294005" eaLnBrk="0" hangingPunct="0">
              <a:lnSpc>
                <a:spcPct val="150000"/>
              </a:lnSpc>
              <a:buClr>
                <a:srgbClr val="FFC000"/>
              </a:buClr>
            </a:pPr>
            <a:endParaRPr lang="en-US" altLang="zh-CN" sz="1400" dirty="0" smtClean="0"/>
          </a:p>
          <a:p>
            <a:pPr marL="294005" indent="-294005" eaLnBrk="0" hangingPunct="0">
              <a:lnSpc>
                <a:spcPct val="200000"/>
              </a:lnSpc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lang="zh-CN" altLang="en-US" sz="2100" b="1" dirty="0" smtClean="0"/>
              <a:t>空间大小</a:t>
            </a:r>
            <a:endParaRPr lang="en-US" altLang="zh-CN" sz="2100" b="1" dirty="0" smtClean="0"/>
          </a:p>
          <a:p>
            <a:pPr marL="294005" indent="-294005" eaLnBrk="0" hangingPunct="0">
              <a:lnSpc>
                <a:spcPct val="200000"/>
              </a:lnSpc>
              <a:buClr>
                <a:srgbClr val="FFC000"/>
              </a:buClr>
              <a:buFont typeface="Wingdings" panose="05000000000000000000" pitchFamily="2" charset="2"/>
              <a:buChar char="Ø"/>
            </a:pPr>
            <a:r>
              <a:rPr lang="zh-CN" altLang="en-US" sz="1400" dirty="0" smtClean="0"/>
              <a:t>栈的内存要远远小于堆内存，栈的深度是有限制的，可能发生</a:t>
            </a:r>
            <a:r>
              <a:rPr lang="en-US" altLang="zh-CN" sz="1400" dirty="0" err="1" smtClean="0"/>
              <a:t>StackOverFlowError</a:t>
            </a:r>
            <a:r>
              <a:rPr lang="zh-CN" altLang="en-US" sz="1400" dirty="0" smtClean="0"/>
              <a:t>问题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7117" y="1077383"/>
            <a:ext cx="1204298" cy="86273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55395"/>
              <a:endParaRPr lang="zh-CN" altLang="en-US" sz="2500" dirty="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55395"/>
              <a:endParaRPr lang="zh-CN" altLang="en-US" sz="2500" dirty="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55395"/>
              <a:endParaRPr lang="zh-CN" altLang="en-US" sz="2500" dirty="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55395"/>
              <a:endParaRPr lang="zh-CN" altLang="en-US" sz="2500" dirty="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7121" y="428589"/>
            <a:ext cx="3719031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55395"/>
            <a:r>
              <a:rPr lang="zh-CN" altLang="en-US" sz="2700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内存溢出</a:t>
            </a:r>
          </a:p>
        </p:txBody>
      </p:sp>
      <p:sp>
        <p:nvSpPr>
          <p:cNvPr id="8" name="TextBox 1"/>
          <p:cNvSpPr txBox="1">
            <a:spLocks noChangeArrowheads="1"/>
          </p:cNvSpPr>
          <p:nvPr/>
        </p:nvSpPr>
        <p:spPr bwMode="auto">
          <a:xfrm>
            <a:off x="452671" y="1358779"/>
            <a:ext cx="2776305" cy="496562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4137" tIns="47069" rIns="94137" bIns="47069">
            <a:spAutoFit/>
          </a:bodyPr>
          <a:lstStyle/>
          <a:p>
            <a:pPr marL="294005" indent="-294005" eaLnBrk="0" hangingPunct="0">
              <a:lnSpc>
                <a:spcPct val="150000"/>
              </a:lnSpc>
              <a:buClr>
                <a:srgbClr val="FFC000"/>
              </a:buClr>
            </a:pPr>
            <a:endParaRPr lang="en-US" altLang="zh-CN" sz="1400" dirty="0"/>
          </a:p>
          <a:p>
            <a:pPr marL="294005" indent="-294005" eaLnBrk="0" hangingPunct="0">
              <a:lnSpc>
                <a:spcPct val="150000"/>
              </a:lnSpc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lang="zh-CN" altLang="en-US" sz="2100" b="1" dirty="0" smtClean="0"/>
              <a:t>内存溢出</a:t>
            </a:r>
            <a:endParaRPr lang="en-US" altLang="zh-CN" sz="2100" b="1" dirty="0" smtClean="0"/>
          </a:p>
          <a:p>
            <a:pPr lvl="1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Char char="ü"/>
            </a:pPr>
            <a:r>
              <a:rPr lang="zh-CN" altLang="en-US" sz="1800" dirty="0" smtClean="0"/>
              <a:t>栈溢出</a:t>
            </a:r>
            <a:endParaRPr lang="en-US" altLang="zh-CN" sz="1800" dirty="0" smtClean="0"/>
          </a:p>
          <a:p>
            <a:pPr lvl="1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Char char="ü"/>
            </a:pPr>
            <a:r>
              <a:rPr lang="zh-CN" altLang="en-US" sz="1800" dirty="0" smtClean="0"/>
              <a:t>堆溢出</a:t>
            </a:r>
            <a:endParaRPr lang="en-US" altLang="zh-CN" sz="1800" dirty="0" smtClean="0"/>
          </a:p>
          <a:p>
            <a:pPr lvl="1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Char char="ü"/>
            </a:pPr>
            <a:r>
              <a:rPr lang="zh-CN" altLang="en-US" sz="1800" dirty="0" smtClean="0"/>
              <a:t>方法区溢出</a:t>
            </a:r>
            <a:endParaRPr lang="en-US" altLang="zh-CN" sz="1800" dirty="0" smtClean="0">
              <a:latin typeface="微软雅黑 Light" panose="020B0502040204020203" charset="-122"/>
              <a:ea typeface="微软雅黑 Light" panose="020B0502040204020203" charset="-122"/>
            </a:endParaRPr>
          </a:p>
          <a:p>
            <a:pPr lvl="1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Char char="ü"/>
            </a:pPr>
            <a:r>
              <a:rPr lang="zh-CN" altLang="en-US" sz="1800" dirty="0" smtClean="0"/>
              <a:t>本机直接内存溢出</a:t>
            </a:r>
            <a:endParaRPr lang="en-US" altLang="zh-CN" sz="1800" dirty="0" smtClean="0"/>
          </a:p>
          <a:p>
            <a:pPr marL="294005" indent="-294005" eaLnBrk="0" hangingPunct="0">
              <a:lnSpc>
                <a:spcPct val="150000"/>
              </a:lnSpc>
              <a:buClr>
                <a:srgbClr val="FFC000"/>
              </a:buClr>
            </a:pPr>
            <a:endParaRPr lang="en-US" altLang="zh-CN" sz="2100" b="1" dirty="0" smtClean="0"/>
          </a:p>
          <a:p>
            <a:pPr marL="294005" indent="-294005" eaLnBrk="0" hangingPunct="0">
              <a:lnSpc>
                <a:spcPct val="150000"/>
              </a:lnSpc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lang="zh-CN" altLang="en-US" sz="2100" b="1" dirty="0" smtClean="0"/>
              <a:t>解决方案</a:t>
            </a:r>
            <a:endParaRPr lang="en-US" altLang="zh-CN" sz="2100" b="1" dirty="0" smtClean="0"/>
          </a:p>
          <a:p>
            <a:pPr lvl="1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</a:pPr>
            <a:endParaRPr lang="en-US" altLang="zh-CN" sz="1800" dirty="0" smtClean="0"/>
          </a:p>
          <a:p>
            <a:pPr marL="294005" indent="-294005" eaLnBrk="0" hangingPunct="0">
              <a:lnSpc>
                <a:spcPct val="150000"/>
              </a:lnSpc>
              <a:buClr>
                <a:srgbClr val="FFC000"/>
              </a:buClr>
            </a:pPr>
            <a:endParaRPr lang="en-US" altLang="zh-CN" sz="1400" dirty="0" smtClean="0"/>
          </a:p>
        </p:txBody>
      </p:sp>
      <p:pic>
        <p:nvPicPr>
          <p:cNvPr id="1027" name="Picture 3" descr="G:\移动互联网VIP\JVM二期\img\内存溢出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291263" y="2097349"/>
            <a:ext cx="4876800" cy="2633454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7117" y="1077383"/>
            <a:ext cx="1204298" cy="86273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55395"/>
              <a:endParaRPr lang="zh-CN" altLang="en-US" sz="2500" dirty="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55395"/>
              <a:endParaRPr lang="zh-CN" altLang="en-US" sz="2500" dirty="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55395"/>
              <a:endParaRPr lang="zh-CN" altLang="en-US" sz="2500" dirty="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55395"/>
              <a:endParaRPr lang="zh-CN" altLang="en-US" sz="2500" dirty="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7121" y="428588"/>
            <a:ext cx="2757580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55395"/>
            <a:r>
              <a:rPr lang="zh-CN" altLang="en-US" sz="2700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虚拟机优化技术</a:t>
            </a:r>
          </a:p>
        </p:txBody>
      </p:sp>
      <p:sp>
        <p:nvSpPr>
          <p:cNvPr id="14" name="矩形 13"/>
          <p:cNvSpPr>
            <a:spLocks noChangeArrowheads="1"/>
          </p:cNvSpPr>
          <p:nvPr/>
        </p:nvSpPr>
        <p:spPr bwMode="auto">
          <a:xfrm>
            <a:off x="629445" y="1544534"/>
            <a:ext cx="2466181" cy="3724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1pPr>
            <a:lvl2pPr marL="431800" indent="25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863600" indent="50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295400" indent="76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1729105" indent="10033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9pPr>
          </a:lstStyle>
          <a:p>
            <a:pPr>
              <a:lnSpc>
                <a:spcPct val="200000"/>
              </a:lnSpc>
              <a:buClr>
                <a:srgbClr val="FFC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000" dirty="0" smtClean="0">
                <a:latin typeface="微软雅黑" panose="020B0503020204020204" pitchFamily="34" charset="-122"/>
              </a:rPr>
              <a:t>编译优化技术</a:t>
            </a:r>
            <a:endParaRPr lang="en-US" altLang="zh-CN" sz="2000" dirty="0" smtClean="0">
              <a:latin typeface="微软雅黑" panose="020B0503020204020204" pitchFamily="34" charset="-122"/>
            </a:endParaRPr>
          </a:p>
          <a:p>
            <a:pPr>
              <a:lnSpc>
                <a:spcPct val="200000"/>
              </a:lnSpc>
              <a:buClr>
                <a:srgbClr val="FFC000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sz="1400" dirty="0" smtClean="0">
                <a:latin typeface="微软雅黑" panose="020B0503020204020204" pitchFamily="34" charset="-122"/>
              </a:rPr>
              <a:t>方法内联</a:t>
            </a:r>
            <a:endParaRPr lang="en-US" altLang="zh-CN" sz="1400" dirty="0" smtClean="0">
              <a:latin typeface="微软雅黑" panose="020B0503020204020204" pitchFamily="34" charset="-122"/>
            </a:endParaRPr>
          </a:p>
          <a:p>
            <a:pPr eaLnBrk="1" hangingPunct="1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Char char="n"/>
              <a:defRPr/>
            </a:pPr>
            <a:endParaRPr lang="en-US" altLang="zh-CN" sz="2000" dirty="0" smtClean="0">
              <a:latin typeface="微软雅黑" panose="020B0503020204020204" pitchFamily="34" charset="-122"/>
            </a:endParaRPr>
          </a:p>
          <a:p>
            <a:pPr eaLnBrk="1" hangingPunct="1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000" dirty="0" smtClean="0">
                <a:latin typeface="微软雅黑" panose="020B0503020204020204" pitchFamily="34" charset="-122"/>
              </a:rPr>
              <a:t>栈的优化技术</a:t>
            </a:r>
            <a:endParaRPr lang="en-US" altLang="zh-CN" sz="2000" dirty="0" smtClean="0">
              <a:latin typeface="微软雅黑" panose="020B0503020204020204" pitchFamily="34" charset="-122"/>
            </a:endParaRPr>
          </a:p>
          <a:p>
            <a:pPr eaLnBrk="1" hangingPunct="1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sz="1400" dirty="0" smtClean="0">
                <a:latin typeface="微软雅黑" panose="020B0503020204020204" pitchFamily="34" charset="-122"/>
              </a:rPr>
              <a:t>栈帧之间数据共享</a:t>
            </a:r>
            <a:endParaRPr lang="en-US" altLang="zh-CN" sz="1400" dirty="0" smtClean="0">
              <a:latin typeface="微软雅黑" panose="020B0503020204020204" pitchFamily="34" charset="-122"/>
            </a:endParaRPr>
          </a:p>
          <a:p>
            <a:pPr eaLnBrk="1" hangingPunct="1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defRPr/>
            </a:pPr>
            <a:endParaRPr lang="en-US" altLang="zh-CN" sz="1600" dirty="0" smtClean="0">
              <a:latin typeface="微软雅黑" panose="020B0503020204020204" pitchFamily="34" charset="-122"/>
            </a:endParaRPr>
          </a:p>
          <a:p>
            <a:pPr eaLnBrk="1" hangingPunct="1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Char char="Ø"/>
              <a:defRPr/>
            </a:pPr>
            <a:endParaRPr lang="en-US" altLang="zh-CN" sz="1400" dirty="0" smtClean="0">
              <a:latin typeface="微软雅黑" panose="020B0503020204020204" pitchFamily="34" charset="-122"/>
            </a:endParaRPr>
          </a:p>
        </p:txBody>
      </p:sp>
      <p:pic>
        <p:nvPicPr>
          <p:cNvPr id="15" name="Picture 4" descr="http://dl.iteye.com/upload/attachment/0083/2034/2b8b6666-72ed-315f-b8ad-c0989b060788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4612" y="1923655"/>
            <a:ext cx="6312206" cy="417247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A_文本框 21"/>
          <p:cNvSpPr txBox="1"/>
          <p:nvPr/>
        </p:nvSpPr>
        <p:spPr>
          <a:xfrm>
            <a:off x="990600" y="3408000"/>
            <a:ext cx="94526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4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0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6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2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8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、深入理解对象与垃圾回收机制</a:t>
            </a:r>
            <a:endParaRPr lang="zh-CN" altLang="en-US" sz="4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PA_圆角矩形 22"/>
          <p:cNvSpPr/>
          <p:nvPr/>
        </p:nvSpPr>
        <p:spPr>
          <a:xfrm>
            <a:off x="3072607" y="5015587"/>
            <a:ext cx="6098091" cy="297774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4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0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6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2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8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 defTabSz="1219200"/>
            <a:r>
              <a:rPr lang="en-US" altLang="zh-CN" sz="1335">
                <a:solidFill>
                  <a:srgbClr val="FFFFFF">
                    <a:lumMod val="50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THANK </a:t>
            </a:r>
            <a:r>
              <a:rPr lang="en-US" altLang="zh-CN" sz="1335" dirty="0">
                <a:solidFill>
                  <a:srgbClr val="FFFFFF">
                    <a:lumMod val="50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YOU FOR WATCHING</a:t>
            </a:r>
            <a:endParaRPr lang="zh-CN" altLang="en-US" sz="1335" dirty="0">
              <a:solidFill>
                <a:srgbClr val="FFFFFF">
                  <a:lumMod val="50000"/>
                </a:srgb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2" name="组合 10"/>
          <p:cNvGrpSpPr/>
          <p:nvPr/>
        </p:nvGrpSpPr>
        <p:grpSpPr>
          <a:xfrm>
            <a:off x="4180147" y="5927436"/>
            <a:ext cx="4557760" cy="461665"/>
            <a:chOff x="1139058" y="5604513"/>
            <a:chExt cx="4557760" cy="482574"/>
          </a:xfrm>
        </p:grpSpPr>
        <p:grpSp>
          <p:nvGrpSpPr>
            <p:cNvPr id="3" name="PA_组合 23"/>
            <p:cNvGrpSpPr/>
            <p:nvPr/>
          </p:nvGrpSpPr>
          <p:grpSpPr>
            <a:xfrm>
              <a:off x="1139058" y="5609179"/>
              <a:ext cx="359175" cy="360000"/>
              <a:chOff x="801291" y="3535885"/>
              <a:chExt cx="219347" cy="219347"/>
            </a:xfrm>
          </p:grpSpPr>
          <p:sp>
            <p:nvSpPr>
              <p:cNvPr id="24" name="Oval 10"/>
              <p:cNvSpPr>
                <a:spLocks noChangeArrowheads="1"/>
              </p:cNvSpPr>
              <p:nvPr/>
            </p:nvSpPr>
            <p:spPr bwMode="auto">
              <a:xfrm>
                <a:off x="801291" y="3535885"/>
                <a:ext cx="219347" cy="219347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21920" tIns="60960" rIns="121920" bIns="60960" numCol="1" spcCol="0" rtlCol="0" fromWordArt="0" anchor="ctr" anchorCtr="0" forceAA="0" compatLnSpc="1">
                <a:noAutofit/>
              </a:bodyPr>
              <a:lstStyle>
                <a:defPPr>
                  <a:defRPr lang="zh-CN">
                    <a:solidFill>
                      <a:schemeClr val="lt1"/>
                    </a:solidFill>
                  </a:defRPr>
                </a:defPPr>
                <a:lvl1pPr marL="0" algn="l" defTabSz="1219200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609600" algn="l" defTabSz="1219200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219200" algn="l" defTabSz="1219200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algn="l" defTabSz="1219200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438400" algn="l" defTabSz="1219200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3048000" algn="l" defTabSz="1219200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657600" algn="l" defTabSz="1219200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4267200" algn="l" defTabSz="1219200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876800" algn="l" defTabSz="1219200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dist" defTabSz="1219200"/>
                <a:endParaRPr lang="zh-CN" altLang="en-US" sz="2135">
                  <a:solidFill>
                    <a:srgbClr val="FFF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4" name="组合 24"/>
              <p:cNvGrpSpPr/>
              <p:nvPr/>
            </p:nvGrpSpPr>
            <p:grpSpPr>
              <a:xfrm>
                <a:off x="860980" y="3583766"/>
                <a:ext cx="100336" cy="114060"/>
                <a:chOff x="860980" y="3583766"/>
                <a:chExt cx="100336" cy="114060"/>
              </a:xfrm>
            </p:grpSpPr>
            <p:sp>
              <p:nvSpPr>
                <p:cNvPr id="26" name="Freeform 12"/>
                <p:cNvSpPr>
                  <a:spLocks noEditPoints="1"/>
                </p:cNvSpPr>
                <p:nvPr/>
              </p:nvSpPr>
              <p:spPr bwMode="auto">
                <a:xfrm>
                  <a:off x="884050" y="3583766"/>
                  <a:ext cx="53830" cy="53740"/>
                </a:xfrm>
                <a:custGeom>
                  <a:avLst/>
                  <a:gdLst>
                    <a:gd name="T0" fmla="*/ 31 w 62"/>
                    <a:gd name="T1" fmla="*/ 62 h 62"/>
                    <a:gd name="T2" fmla="*/ 0 w 62"/>
                    <a:gd name="T3" fmla="*/ 31 h 62"/>
                    <a:gd name="T4" fmla="*/ 31 w 62"/>
                    <a:gd name="T5" fmla="*/ 0 h 62"/>
                    <a:gd name="T6" fmla="*/ 62 w 62"/>
                    <a:gd name="T7" fmla="*/ 31 h 62"/>
                    <a:gd name="T8" fmla="*/ 31 w 62"/>
                    <a:gd name="T9" fmla="*/ 62 h 62"/>
                    <a:gd name="T10" fmla="*/ 31 w 62"/>
                    <a:gd name="T11" fmla="*/ 11 h 62"/>
                    <a:gd name="T12" fmla="*/ 11 w 62"/>
                    <a:gd name="T13" fmla="*/ 31 h 62"/>
                    <a:gd name="T14" fmla="*/ 31 w 62"/>
                    <a:gd name="T15" fmla="*/ 51 h 62"/>
                    <a:gd name="T16" fmla="*/ 51 w 62"/>
                    <a:gd name="T17" fmla="*/ 31 h 62"/>
                    <a:gd name="T18" fmla="*/ 31 w 62"/>
                    <a:gd name="T19" fmla="*/ 11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62" h="62">
                      <a:moveTo>
                        <a:pt x="31" y="62"/>
                      </a:moveTo>
                      <a:cubicBezTo>
                        <a:pt x="14" y="62"/>
                        <a:pt x="0" y="48"/>
                        <a:pt x="0" y="31"/>
                      </a:cubicBezTo>
                      <a:cubicBezTo>
                        <a:pt x="0" y="14"/>
                        <a:pt x="14" y="0"/>
                        <a:pt x="31" y="0"/>
                      </a:cubicBezTo>
                      <a:cubicBezTo>
                        <a:pt x="48" y="0"/>
                        <a:pt x="62" y="14"/>
                        <a:pt x="62" y="31"/>
                      </a:cubicBezTo>
                      <a:cubicBezTo>
                        <a:pt x="62" y="48"/>
                        <a:pt x="48" y="62"/>
                        <a:pt x="31" y="62"/>
                      </a:cubicBezTo>
                      <a:close/>
                      <a:moveTo>
                        <a:pt x="31" y="11"/>
                      </a:moveTo>
                      <a:cubicBezTo>
                        <a:pt x="20" y="11"/>
                        <a:pt x="11" y="20"/>
                        <a:pt x="11" y="31"/>
                      </a:cubicBezTo>
                      <a:cubicBezTo>
                        <a:pt x="11" y="42"/>
                        <a:pt x="20" y="51"/>
                        <a:pt x="31" y="51"/>
                      </a:cubicBezTo>
                      <a:cubicBezTo>
                        <a:pt x="42" y="51"/>
                        <a:pt x="51" y="42"/>
                        <a:pt x="51" y="31"/>
                      </a:cubicBezTo>
                      <a:cubicBezTo>
                        <a:pt x="51" y="20"/>
                        <a:pt x="42" y="11"/>
                        <a:pt x="31" y="1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121920" tIns="60960" rIns="121920" bIns="60960" numCol="1" spcCol="0" rtlCol="0" fromWordArt="0" anchor="ctr" anchorCtr="0" forceAA="0" compatLnSpc="1">
                  <a:noAutofit/>
                </a:bodyPr>
                <a:lstStyle>
                  <a:defPPr>
                    <a:defRPr lang="zh-CN">
                      <a:solidFill>
                        <a:schemeClr val="lt1"/>
                      </a:solidFill>
                    </a:defRPr>
                  </a:defPPr>
                  <a:lvl1pPr marL="0" algn="l" defTabSz="1219200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09600" algn="l" defTabSz="1219200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219200" algn="l" defTabSz="1219200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828800" algn="l" defTabSz="1219200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438400" algn="l" defTabSz="1219200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3048000" algn="l" defTabSz="1219200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657600" algn="l" defTabSz="1219200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4267200" algn="l" defTabSz="1219200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876800" algn="l" defTabSz="1219200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dist" defTabSz="1219200"/>
                  <a:endParaRPr lang="zh-CN" altLang="en-US" sz="2135">
                    <a:solidFill>
                      <a:srgbClr val="FFFF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7" name="Freeform 13"/>
                <p:cNvSpPr/>
                <p:nvPr/>
              </p:nvSpPr>
              <p:spPr bwMode="auto">
                <a:xfrm>
                  <a:off x="860980" y="3643355"/>
                  <a:ext cx="100336" cy="54471"/>
                </a:xfrm>
                <a:custGeom>
                  <a:avLst/>
                  <a:gdLst>
                    <a:gd name="T0" fmla="*/ 111 w 116"/>
                    <a:gd name="T1" fmla="*/ 63 h 63"/>
                    <a:gd name="T2" fmla="*/ 105 w 116"/>
                    <a:gd name="T3" fmla="*/ 58 h 63"/>
                    <a:gd name="T4" fmla="*/ 58 w 116"/>
                    <a:gd name="T5" fmla="*/ 11 h 63"/>
                    <a:gd name="T6" fmla="*/ 11 w 116"/>
                    <a:gd name="T7" fmla="*/ 58 h 63"/>
                    <a:gd name="T8" fmla="*/ 6 w 116"/>
                    <a:gd name="T9" fmla="*/ 63 h 63"/>
                    <a:gd name="T10" fmla="*/ 0 w 116"/>
                    <a:gd name="T11" fmla="*/ 58 h 63"/>
                    <a:gd name="T12" fmla="*/ 58 w 116"/>
                    <a:gd name="T13" fmla="*/ 0 h 63"/>
                    <a:gd name="T14" fmla="*/ 116 w 116"/>
                    <a:gd name="T15" fmla="*/ 58 h 63"/>
                    <a:gd name="T16" fmla="*/ 111 w 116"/>
                    <a:gd name="T17" fmla="*/ 63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6" h="63">
                      <a:moveTo>
                        <a:pt x="111" y="63"/>
                      </a:moveTo>
                      <a:cubicBezTo>
                        <a:pt x="108" y="63"/>
                        <a:pt x="105" y="61"/>
                        <a:pt x="105" y="58"/>
                      </a:cubicBezTo>
                      <a:cubicBezTo>
                        <a:pt x="105" y="32"/>
                        <a:pt x="84" y="11"/>
                        <a:pt x="58" y="11"/>
                      </a:cubicBezTo>
                      <a:cubicBezTo>
                        <a:pt x="32" y="11"/>
                        <a:pt x="11" y="32"/>
                        <a:pt x="11" y="58"/>
                      </a:cubicBezTo>
                      <a:cubicBezTo>
                        <a:pt x="11" y="61"/>
                        <a:pt x="9" y="63"/>
                        <a:pt x="6" y="63"/>
                      </a:cubicBezTo>
                      <a:cubicBezTo>
                        <a:pt x="3" y="63"/>
                        <a:pt x="0" y="61"/>
                        <a:pt x="0" y="58"/>
                      </a:cubicBezTo>
                      <a:cubicBezTo>
                        <a:pt x="0" y="26"/>
                        <a:pt x="26" y="0"/>
                        <a:pt x="58" y="0"/>
                      </a:cubicBezTo>
                      <a:cubicBezTo>
                        <a:pt x="90" y="0"/>
                        <a:pt x="116" y="26"/>
                        <a:pt x="116" y="58"/>
                      </a:cubicBezTo>
                      <a:cubicBezTo>
                        <a:pt x="116" y="61"/>
                        <a:pt x="114" y="63"/>
                        <a:pt x="111" y="63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121920" tIns="60960" rIns="121920" bIns="60960" numCol="1" spcCol="0" rtlCol="0" fromWordArt="0" anchor="ctr" anchorCtr="0" forceAA="0" compatLnSpc="1">
                  <a:noAutofit/>
                </a:bodyPr>
                <a:lstStyle>
                  <a:defPPr>
                    <a:defRPr lang="zh-CN">
                      <a:solidFill>
                        <a:schemeClr val="lt1"/>
                      </a:solidFill>
                    </a:defRPr>
                  </a:defPPr>
                  <a:lvl1pPr marL="0" algn="l" defTabSz="1219200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09600" algn="l" defTabSz="1219200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219200" algn="l" defTabSz="1219200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828800" algn="l" defTabSz="1219200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438400" algn="l" defTabSz="1219200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3048000" algn="l" defTabSz="1219200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657600" algn="l" defTabSz="1219200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4267200" algn="l" defTabSz="1219200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876800" algn="l" defTabSz="1219200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dist" defTabSz="1219200"/>
                  <a:endParaRPr lang="zh-CN" altLang="en-US" sz="2135">
                    <a:solidFill>
                      <a:srgbClr val="FFFF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23" name="PA_文本框 19"/>
            <p:cNvSpPr txBox="1">
              <a:spLocks noChangeArrowheads="1"/>
            </p:cNvSpPr>
            <p:nvPr/>
          </p:nvSpPr>
          <p:spPr bwMode="auto">
            <a:xfrm>
              <a:off x="1498233" y="5604513"/>
              <a:ext cx="4198585" cy="4825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algn="l" defTabSz="121920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920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920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920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920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920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920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920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920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1219200"/>
              <a:r>
                <a:rPr lang="zh-CN" altLang="en-US" dirty="0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主讲</a:t>
              </a:r>
              <a:r>
                <a:rPr lang="zh-CN" altLang="en-US" dirty="0" smtClean="0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老师</a:t>
              </a:r>
              <a:r>
                <a:rPr lang="en-US" altLang="zh-CN" dirty="0" smtClean="0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King</a:t>
              </a:r>
              <a:r>
                <a:rPr lang="zh-CN" altLang="en-US" dirty="0" smtClean="0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 dirty="0" smtClean="0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2962938812</a:t>
              </a:r>
              <a:endParaRPr lang="en-US" altLang="zh-CN" dirty="0">
                <a:solidFill>
                  <a:srgbClr val="333333">
                    <a:lumMod val="65000"/>
                    <a:lumOff val="3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" name="PA_组合 20"/>
          <p:cNvGrpSpPr/>
          <p:nvPr/>
        </p:nvGrpSpPr>
        <p:grpSpPr>
          <a:xfrm>
            <a:off x="24606" y="4749767"/>
            <a:ext cx="12192000" cy="259723"/>
            <a:chOff x="2190216" y="0"/>
            <a:chExt cx="7128792" cy="108012"/>
          </a:xfrm>
        </p:grpSpPr>
        <p:sp>
          <p:nvSpPr>
            <p:cNvPr id="16" name="矩形 15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1219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9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9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9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9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9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9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9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9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1219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9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9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9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9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9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9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9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9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1219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9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9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9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9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9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9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9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9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1219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9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9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9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9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9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9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9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9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6942744" y="0"/>
              <a:ext cx="1188132" cy="1080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1219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9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9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9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9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9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9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9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9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8130876" y="0"/>
              <a:ext cx="1188132" cy="1080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1219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9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9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9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9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9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9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9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9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pic>
        <p:nvPicPr>
          <p:cNvPr id="15" name="Picture 5" descr="C:\Users\dev\Desktop\x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43920" y="1367490"/>
            <a:ext cx="1332662" cy="1274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 descr="G:\移动互联网VIP\JVM二期\深入理解对象与垃圾回收机制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-1"/>
            <a:ext cx="12284046" cy="7921625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7117" y="1077383"/>
            <a:ext cx="1204298" cy="86273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55395"/>
              <a:endParaRPr lang="zh-CN" altLang="en-US" sz="2500" dirty="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55395"/>
              <a:endParaRPr lang="zh-CN" altLang="en-US" sz="2500" dirty="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55395"/>
              <a:endParaRPr lang="zh-CN" altLang="en-US" sz="2500" dirty="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55395"/>
              <a:endParaRPr lang="zh-CN" altLang="en-US" sz="2500" dirty="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7121" y="428589"/>
            <a:ext cx="4424455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55395"/>
            <a:r>
              <a:rPr lang="zh-CN" altLang="en-US" sz="2700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虚拟机中对象的创建过程</a:t>
            </a:r>
          </a:p>
        </p:txBody>
      </p:sp>
      <p:pic>
        <p:nvPicPr>
          <p:cNvPr id="1027" name="Picture 3" descr="G:\移动互联网VIP\JVM二期\img\虚拟机中对象的创建过程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33463" y="1318246"/>
            <a:ext cx="9105900" cy="6123465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PA_组合 47"/>
          <p:cNvGrpSpPr/>
          <p:nvPr/>
        </p:nvGrpSpPr>
        <p:grpSpPr>
          <a:xfrm>
            <a:off x="474709" y="1024969"/>
            <a:ext cx="1199456" cy="71453"/>
            <a:chOff x="0" y="2842590"/>
            <a:chExt cx="7054752" cy="89199"/>
          </a:xfrm>
        </p:grpSpPr>
        <p:sp>
          <p:nvSpPr>
            <p:cNvPr id="17" name="矩形 16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1219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9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9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9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9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9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9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9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9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1219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9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9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9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9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9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9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9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9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1219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9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9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9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9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9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9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9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9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1219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9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9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9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9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9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9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9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9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4" name="PA_矩形 39"/>
          <p:cNvSpPr>
            <a:spLocks noChangeArrowheads="1"/>
          </p:cNvSpPr>
          <p:nvPr/>
        </p:nvSpPr>
        <p:spPr bwMode="auto">
          <a:xfrm>
            <a:off x="474712" y="487624"/>
            <a:ext cx="3704079" cy="410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marL="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4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0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6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2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8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9200"/>
            <a:r>
              <a:rPr lang="zh-CN" altLang="en-US" sz="2665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课程安排</a:t>
            </a:r>
          </a:p>
        </p:txBody>
      </p:sp>
      <p:sp>
        <p:nvSpPr>
          <p:cNvPr id="16" name="TextBox 9"/>
          <p:cNvSpPr txBox="1"/>
          <p:nvPr/>
        </p:nvSpPr>
        <p:spPr>
          <a:xfrm>
            <a:off x="129382" y="3704679"/>
            <a:ext cx="1198245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4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0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6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2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8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上课说明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、首次出现的知识如需要进行编码，一般会进行手写，以后再出现则可能会事先准备好或者进行拷贝。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、一个知识点如果大部分同学明白，不会重复讲解，未明白的同学请看视频、笔记、请教同学或加老师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QQ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、以上为</a:t>
            </a:r>
            <a:r>
              <a:rPr lang="en-US" altLang="zh-CN" sz="1800" b="1" dirty="0">
                <a:solidFill>
                  <a:srgbClr val="000000"/>
                </a:solidFill>
                <a:latin typeface="微软雅黑" panose="020B0503020204020204" pitchFamily="34" charset="-122"/>
              </a:rPr>
              <a:t>Java</a:t>
            </a:r>
            <a:r>
              <a:rPr lang="zh-CN" altLang="en-US" sz="1800" b="1" dirty="0">
                <a:solidFill>
                  <a:srgbClr val="000000"/>
                </a:solidFill>
                <a:latin typeface="微软雅黑" panose="020B0503020204020204" pitchFamily="34" charset="-122"/>
              </a:rPr>
              <a:t>语言高级特性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的章节安排，不代表上课次数，如果一章内容在一次课内未讲完，则会顺延到下次课继续讲解。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、一般会遵循 </a:t>
            </a:r>
            <a:r>
              <a:rPr lang="zh-CN" altLang="en-US" sz="1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基础入门</a:t>
            </a:r>
            <a:r>
              <a:rPr lang="en-US" altLang="zh-CN" sz="1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</a:t>
            </a:r>
            <a:r>
              <a:rPr lang="zh-CN" altLang="en-US" sz="1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初步应用</a:t>
            </a:r>
            <a:r>
              <a:rPr lang="en-US" altLang="zh-CN" sz="1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</a:t>
            </a:r>
            <a:r>
              <a:rPr lang="zh-CN" altLang="en-US" sz="1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高级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学习路径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5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、课程预备知识，请提前学习或者复习好：</a:t>
            </a:r>
            <a:r>
              <a:rPr lang="en-US" altLang="zh-CN" sz="1800" b="1" dirty="0"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Java</a:t>
            </a:r>
            <a:r>
              <a:rPr lang="zh-CN" altLang="en-US" sz="1800" b="1" dirty="0"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语言的基础语法。</a:t>
            </a:r>
            <a:endParaRPr lang="zh-CN" altLang="en-US" sz="1800" b="1" dirty="0">
              <a:solidFill>
                <a:schemeClr val="accent4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1" name="表格 20"/>
          <p:cNvGraphicFramePr>
            <a:graphicFrameLocks noGrp="1"/>
          </p:cNvGraphicFramePr>
          <p:nvPr/>
        </p:nvGraphicFramePr>
        <p:xfrm>
          <a:off x="2040203" y="1358407"/>
          <a:ext cx="7743825" cy="1712933"/>
        </p:xfrm>
        <a:graphic>
          <a:graphicData uri="http://schemas.openxmlformats.org/drawingml/2006/table">
            <a:tbl>
              <a:tblPr/>
              <a:tblGrid>
                <a:gridCol w="1139991"/>
                <a:gridCol w="6603834"/>
              </a:tblGrid>
              <a:tr h="256371">
                <a:tc gridSpan="2">
                  <a:txBody>
                    <a:bodyPr/>
                    <a:lstStyle>
                      <a:defPPr>
                        <a:defRPr lang="zh-CN">
                          <a:solidFill>
                            <a:schemeClr val="tx1"/>
                          </a:solidFill>
                        </a:defRPr>
                      </a:defPPr>
                      <a:lvl1pPr marL="0" algn="l" defTabSz="121920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609600" algn="l" defTabSz="121920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219200" algn="l" defTabSz="121920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828800" algn="l" defTabSz="121920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438400" algn="l" defTabSz="121920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3048000" algn="l" defTabSz="121920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3657600" algn="l" defTabSz="121920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4267200" algn="l" defTabSz="121920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4876800" algn="l" defTabSz="121920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 fontAlgn="ctr"/>
                      <a:r>
                        <a:rPr lang="zh-CN" altLang="en-US" sz="1500" b="1" i="0" u="none" strike="noStrike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享学</a:t>
                      </a:r>
                      <a:r>
                        <a:rPr lang="zh-CN" altLang="en-US" sz="1500" b="1" i="0" u="none" strike="noStrike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课堂移动互联网开发</a:t>
                      </a:r>
                      <a:r>
                        <a:rPr lang="en-US" altLang="zh-CN" sz="1500" b="1" i="0" u="none" strike="noStrike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——JVM</a:t>
                      </a:r>
                      <a:r>
                        <a:rPr lang="zh-CN" altLang="en-US" sz="1500" b="1" i="0" u="none" strike="noStrike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课程表</a:t>
                      </a:r>
                      <a:endParaRPr lang="zh-CN" altLang="en-US" sz="1500" b="1" i="0" u="none" strike="noStrike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7620" marR="7620" marT="72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</a:tr>
              <a:tr h="427063">
                <a:tc>
                  <a:txBody>
                    <a:bodyPr/>
                    <a:lstStyle>
                      <a:defPPr>
                        <a:defRPr lang="zh-CN">
                          <a:solidFill>
                            <a:schemeClr val="tx1"/>
                          </a:solidFill>
                        </a:defRPr>
                      </a:defPPr>
                      <a:lvl1pPr marL="0" algn="l" defTabSz="121920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609600" algn="l" defTabSz="121920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219200" algn="l" defTabSz="121920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828800" algn="l" defTabSz="121920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438400" algn="l" defTabSz="121920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3048000" algn="l" defTabSz="121920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3657600" algn="l" defTabSz="121920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4267200" algn="l" defTabSz="121920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4876800" algn="l" defTabSz="121920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 fontAlgn="ctr"/>
                      <a:r>
                        <a:rPr lang="zh-CN" altLang="en-US" sz="1500" b="1" i="0" u="none" strike="noStrike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课次序号</a:t>
                      </a:r>
                    </a:p>
                  </a:txBody>
                  <a:tcPr marL="7620" marR="7620" marT="72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zh-CN">
                          <a:solidFill>
                            <a:schemeClr val="tx1"/>
                          </a:solidFill>
                        </a:defRPr>
                      </a:defPPr>
                      <a:lvl1pPr marL="0" algn="l" defTabSz="121920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609600" algn="l" defTabSz="121920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219200" algn="l" defTabSz="121920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828800" algn="l" defTabSz="121920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438400" algn="l" defTabSz="121920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3048000" algn="l" defTabSz="121920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3657600" algn="l" defTabSz="121920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4267200" algn="l" defTabSz="121920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4876800" algn="l" defTabSz="121920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 fontAlgn="ctr"/>
                      <a:r>
                        <a:rPr lang="zh-CN" altLang="en-US" sz="1500" b="1" i="0" u="none" strike="noStrike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章节</a:t>
                      </a:r>
                      <a:r>
                        <a:rPr lang="zh-CN" altLang="en-US" sz="1500" b="1" i="0" u="none" strike="noStrike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名称</a:t>
                      </a:r>
                    </a:p>
                  </a:txBody>
                  <a:tcPr marL="7620" marR="7620" marT="72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43223">
                <a:tc>
                  <a:txBody>
                    <a:bodyPr/>
                    <a:lstStyle>
                      <a:defPPr>
                        <a:defRPr lang="zh-CN">
                          <a:solidFill>
                            <a:schemeClr val="tx1"/>
                          </a:solidFill>
                        </a:defRPr>
                      </a:defPPr>
                      <a:lvl1pPr marL="0" algn="l" defTabSz="121920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609600" algn="l" defTabSz="121920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219200" algn="l" defTabSz="121920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828800" algn="l" defTabSz="121920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438400" algn="l" defTabSz="121920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3048000" algn="l" defTabSz="121920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3657600" algn="l" defTabSz="121920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4267200" algn="l" defTabSz="121920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4876800" algn="l" defTabSz="121920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 fontAlgn="ctr"/>
                      <a:r>
                        <a:rPr lang="en-US" altLang="zh-CN" sz="1500" b="1" i="0" u="none" strike="noStrike">
                          <a:solidFill>
                            <a:srgbClr val="006100"/>
                          </a:solidFill>
                          <a:latin typeface="微软雅黑 Light" panose="020B0502040204020203" charset="-122"/>
                        </a:rPr>
                        <a:t>1</a:t>
                      </a:r>
                    </a:p>
                  </a:txBody>
                  <a:tcPr marL="7620" marR="7620" marT="72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zh-CN">
                          <a:solidFill>
                            <a:schemeClr val="tx1"/>
                          </a:solidFill>
                        </a:defRPr>
                      </a:defPPr>
                      <a:lvl1pPr marL="0" algn="l" defTabSz="121920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609600" algn="l" defTabSz="121920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219200" algn="l" defTabSz="121920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828800" algn="l" defTabSz="121920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438400" algn="l" defTabSz="121920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3048000" algn="l" defTabSz="121920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3657600" algn="l" defTabSz="121920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4267200" algn="l" defTabSz="121920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4876800" algn="l" defTabSz="121920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l" fontAlgn="ctr"/>
                      <a:r>
                        <a:rPr lang="zh-CN" altLang="en-US" sz="1500" b="1" i="0" u="none" strike="noStrike" dirty="0" smtClean="0">
                          <a:solidFill>
                            <a:srgbClr val="006100"/>
                          </a:solidFill>
                          <a:latin typeface="微软雅黑 Light" panose="020B0502040204020203" charset="-122"/>
                        </a:rPr>
                        <a:t>从底层深入理解运行时数据区</a:t>
                      </a:r>
                      <a:endParaRPr lang="zh-CN" altLang="en-US" sz="1500" b="1" i="0" u="none" strike="noStrike" dirty="0">
                        <a:solidFill>
                          <a:srgbClr val="006100"/>
                        </a:solidFill>
                        <a:latin typeface="微软雅黑 Light" panose="020B0502040204020203" charset="-122"/>
                      </a:endParaRPr>
                    </a:p>
                  </a:txBody>
                  <a:tcPr marL="7620" marR="7620" marT="72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</a:tr>
              <a:tr h="243223">
                <a:tc>
                  <a:txBody>
                    <a:bodyPr/>
                    <a:lstStyle>
                      <a:defPPr>
                        <a:defRPr lang="zh-CN">
                          <a:solidFill>
                            <a:schemeClr val="tx1"/>
                          </a:solidFill>
                        </a:defRPr>
                      </a:defPPr>
                      <a:lvl1pPr marL="0" algn="l" defTabSz="121920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609600" algn="l" defTabSz="121920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219200" algn="l" defTabSz="121920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828800" algn="l" defTabSz="121920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438400" algn="l" defTabSz="121920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3048000" algn="l" defTabSz="121920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3657600" algn="l" defTabSz="121920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4267200" algn="l" defTabSz="121920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4876800" algn="l" defTabSz="121920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 fontAlgn="ctr"/>
                      <a:r>
                        <a:rPr lang="en-US" altLang="zh-CN" sz="1500" b="1" i="0" u="none" strike="noStrike">
                          <a:solidFill>
                            <a:srgbClr val="006100"/>
                          </a:solidFill>
                          <a:latin typeface="微软雅黑 Light" panose="020B0502040204020203" charset="-122"/>
                        </a:rPr>
                        <a:t>2</a:t>
                      </a:r>
                    </a:p>
                  </a:txBody>
                  <a:tcPr marL="7620" marR="7620" marT="72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zh-CN">
                          <a:solidFill>
                            <a:schemeClr val="tx1"/>
                          </a:solidFill>
                        </a:defRPr>
                      </a:defPPr>
                      <a:lvl1pPr marL="0" algn="l" defTabSz="121920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609600" algn="l" defTabSz="121920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219200" algn="l" defTabSz="121920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828800" algn="l" defTabSz="121920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438400" algn="l" defTabSz="121920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3048000" algn="l" defTabSz="121920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3657600" algn="l" defTabSz="121920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4267200" algn="l" defTabSz="121920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4876800" algn="l" defTabSz="121920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 algn="l" defTabSz="1219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500" b="1" i="0" u="none" strike="noStrike" dirty="0" smtClean="0">
                          <a:solidFill>
                            <a:srgbClr val="006100"/>
                          </a:solidFill>
                          <a:latin typeface="微软雅黑 Light" panose="020B0502040204020203" charset="-122"/>
                        </a:rPr>
                        <a:t>深入理解对象与垃圾回收机制</a:t>
                      </a:r>
                    </a:p>
                  </a:txBody>
                  <a:tcPr marL="7620" marR="7620" marT="72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</a:tr>
              <a:tr h="167666">
                <a:tc>
                  <a:txBody>
                    <a:bodyPr/>
                    <a:lstStyle>
                      <a:defPPr>
                        <a:defRPr lang="zh-CN">
                          <a:solidFill>
                            <a:schemeClr val="tx1"/>
                          </a:solidFill>
                        </a:defRPr>
                      </a:defPPr>
                      <a:lvl1pPr marL="0" algn="l" defTabSz="121920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609600" algn="l" defTabSz="121920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219200" algn="l" defTabSz="121920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828800" algn="l" defTabSz="121920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438400" algn="l" defTabSz="121920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3048000" algn="l" defTabSz="121920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3657600" algn="l" defTabSz="121920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4267200" algn="l" defTabSz="121920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4876800" algn="l" defTabSz="121920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l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7620" marR="7620" marT="729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>
                      <a:defPPr>
                        <a:defRPr lang="zh-CN">
                          <a:solidFill>
                            <a:schemeClr val="tx1"/>
                          </a:solidFill>
                        </a:defRPr>
                      </a:defPPr>
                      <a:lvl1pPr marL="0" algn="l" defTabSz="121920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609600" algn="l" defTabSz="121920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219200" algn="l" defTabSz="121920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828800" algn="l" defTabSz="121920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438400" algn="l" defTabSz="121920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3048000" algn="l" defTabSz="121920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3657600" algn="l" defTabSz="121920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4267200" algn="l" defTabSz="121920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4876800" algn="l" defTabSz="121920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 fontAlgn="ctr"/>
                      <a:r>
                        <a:rPr lang="zh-CN" altLang="en-US" sz="1500" b="1" i="0" u="none" strike="noStrike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</a:rPr>
                        <a:t>注意：为了保证学员的学习效果以及内容的深度，上课进度会根据实际情况有所变动</a:t>
                      </a:r>
                    </a:p>
                  </a:txBody>
                  <a:tcPr marL="7620" marR="7620" marT="729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EECE1"/>
                    </a:solidFill>
                  </a:tcPr>
                </a:tc>
              </a:tr>
              <a:tr h="368123">
                <a:tc>
                  <a:txBody>
                    <a:bodyPr/>
                    <a:lstStyle>
                      <a:defPPr>
                        <a:defRPr lang="zh-CN">
                          <a:solidFill>
                            <a:schemeClr val="tx1"/>
                          </a:solidFill>
                        </a:defRPr>
                      </a:defPPr>
                      <a:lvl1pPr marL="0" algn="l" defTabSz="121920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609600" algn="l" defTabSz="121920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219200" algn="l" defTabSz="121920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828800" algn="l" defTabSz="121920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438400" algn="l" defTabSz="121920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3048000" algn="l" defTabSz="121920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3657600" algn="l" defTabSz="121920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4267200" algn="l" defTabSz="121920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4876800" algn="l" defTabSz="121920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l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7620" marR="7620" marT="72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7117" y="1077383"/>
            <a:ext cx="1204298" cy="86273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55395"/>
              <a:endParaRPr lang="zh-CN" altLang="en-US" sz="2500" dirty="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55395"/>
              <a:endParaRPr lang="zh-CN" altLang="en-US" sz="2500" dirty="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55395"/>
              <a:endParaRPr lang="zh-CN" altLang="en-US" sz="2500" dirty="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55395"/>
              <a:endParaRPr lang="zh-CN" altLang="en-US" sz="2500" dirty="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7119" y="428589"/>
            <a:ext cx="511400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55395"/>
            <a:r>
              <a:rPr lang="zh-CN" altLang="en-US" sz="2700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对象的内存布局</a:t>
            </a:r>
          </a:p>
          <a:p>
            <a:pPr defTabSz="1255395"/>
            <a:endParaRPr lang="zh-CN" altLang="en-US" sz="2700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530" name="AutoShape 2" descr="https://upload-images.jianshu.io/upload_images/18060267-44280beb2979543d?imageMogr2/auto-orient/strip|imageView2/2/w/881/format/webp"/>
          <p:cNvSpPr>
            <a:spLocks noChangeAspect="1" noChangeArrowheads="1"/>
          </p:cNvSpPr>
          <p:nvPr/>
        </p:nvSpPr>
        <p:spPr bwMode="auto">
          <a:xfrm>
            <a:off x="155575" y="-138203"/>
            <a:ext cx="304800" cy="29159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2532" name="AutoShape 4" descr="https://upload-images.jianshu.io/upload_images/18060267-44280beb2979543d?imageMogr2/auto-orient/strip|imageView2/2/w/881/format/webp"/>
          <p:cNvSpPr>
            <a:spLocks noChangeAspect="1" noChangeArrowheads="1"/>
          </p:cNvSpPr>
          <p:nvPr/>
        </p:nvSpPr>
        <p:spPr bwMode="auto">
          <a:xfrm>
            <a:off x="155575" y="-138203"/>
            <a:ext cx="304800" cy="29159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22533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25500" y="1711874"/>
            <a:ext cx="10806398" cy="53215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7117" y="1077383"/>
            <a:ext cx="1204298" cy="86273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55395"/>
              <a:endParaRPr lang="zh-CN" altLang="en-US" sz="2500" dirty="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55395"/>
              <a:endParaRPr lang="zh-CN" altLang="en-US" sz="2500" dirty="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55395"/>
              <a:endParaRPr lang="zh-CN" altLang="en-US" sz="2500" dirty="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55395"/>
              <a:endParaRPr lang="zh-CN" altLang="en-US" sz="2500" dirty="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7121" y="428589"/>
            <a:ext cx="3719031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55395"/>
            <a:r>
              <a:rPr lang="zh-CN" altLang="en-US" sz="2700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对象的访问定位</a:t>
            </a:r>
          </a:p>
        </p:txBody>
      </p:sp>
      <p:sp>
        <p:nvSpPr>
          <p:cNvPr id="8" name="Text Box 16"/>
          <p:cNvSpPr txBox="1">
            <a:spLocks noChangeArrowheads="1"/>
          </p:cNvSpPr>
          <p:nvPr/>
        </p:nvSpPr>
        <p:spPr bwMode="auto">
          <a:xfrm>
            <a:off x="1891142" y="5914591"/>
            <a:ext cx="2382892" cy="426612"/>
          </a:xfrm>
          <a:prstGeom prst="rect">
            <a:avLst/>
          </a:prstGeom>
          <a:solidFill>
            <a:schemeClr val="accent2">
              <a:lumMod val="75000"/>
            </a:schemeClr>
          </a:solidFill>
          <a:ln w="3175" cap="flat" cmpd="sng">
            <a:noFill/>
            <a:bevel/>
          </a:ln>
        </p:spPr>
        <p:txBody>
          <a:bodyPr lIns="94137" tIns="47069" rIns="94137" bIns="47069" anchor="ctr"/>
          <a:lstStyle>
            <a:defPPr>
              <a:defRPr lang="zh-CN"/>
            </a:defPPr>
          </a:lstStyle>
          <a:p>
            <a:pPr algn="ctr"/>
            <a:r>
              <a:rPr lang="zh-CN" altLang="en-US" sz="2100" b="1" dirty="0" smtClean="0">
                <a:solidFill>
                  <a:srgbClr val="F8F8F8"/>
                </a:solidFill>
                <a:latin typeface="+mn-ea"/>
              </a:rPr>
              <a:t>使用句柄</a:t>
            </a:r>
            <a:endParaRPr lang="zh-CN" altLang="en-US" sz="2100" b="1" dirty="0">
              <a:solidFill>
                <a:srgbClr val="F8F8F8"/>
              </a:solidFill>
              <a:latin typeface="+mn-ea"/>
            </a:endParaRPr>
          </a:p>
        </p:txBody>
      </p:sp>
      <p:sp>
        <p:nvSpPr>
          <p:cNvPr id="9" name="Text Box 18"/>
          <p:cNvSpPr txBox="1">
            <a:spLocks noChangeArrowheads="1"/>
          </p:cNvSpPr>
          <p:nvPr/>
        </p:nvSpPr>
        <p:spPr bwMode="auto">
          <a:xfrm>
            <a:off x="7700977" y="5879039"/>
            <a:ext cx="2384486" cy="462164"/>
          </a:xfrm>
          <a:prstGeom prst="rect">
            <a:avLst/>
          </a:prstGeom>
          <a:solidFill>
            <a:schemeClr val="accent4">
              <a:lumMod val="50000"/>
            </a:schemeClr>
          </a:solidFill>
          <a:ln w="3175" cap="flat" cmpd="sng">
            <a:noFill/>
            <a:bevel/>
          </a:ln>
        </p:spPr>
        <p:txBody>
          <a:bodyPr lIns="94137" tIns="47069" rIns="94137" bIns="47069" anchor="ctr"/>
          <a:lstStyle>
            <a:defPPr>
              <a:defRPr lang="zh-CN"/>
            </a:defPPr>
            <a:lvl1pPr algn="ctr">
              <a:defRPr sz="2000" b="1">
                <a:solidFill>
                  <a:srgbClr val="F8F8F8"/>
                </a:solidFill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直接指针</a:t>
            </a:r>
            <a:endParaRPr lang="zh-CN" altLang="en-US" dirty="0"/>
          </a:p>
        </p:txBody>
      </p:sp>
      <p:pic>
        <p:nvPicPr>
          <p:cNvPr id="10" name="图片 9" descr="594516-20170410181858938-1567470686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795" y="1485288"/>
            <a:ext cx="5128377" cy="4290910"/>
          </a:xfrm>
          <a:prstGeom prst="rect">
            <a:avLst/>
          </a:prstGeom>
        </p:spPr>
      </p:pic>
      <p:pic>
        <p:nvPicPr>
          <p:cNvPr id="11" name="图片 10" descr="594516-20170410181913110-173796308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38177" y="1485288"/>
            <a:ext cx="5379477" cy="42909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8" grpId="0" bldLvl="0" animBg="1" autoUpdateAnimBg="0"/>
      <p:bldP spid="9" grpId="0" bldLvl="0" animBg="1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7116" y="1077383"/>
            <a:ext cx="1204298" cy="86273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52855"/>
              <a:endParaRPr lang="zh-CN" altLang="en-US" sz="2500" dirty="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52855"/>
              <a:endParaRPr lang="zh-CN" altLang="en-US" sz="2500" dirty="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52855"/>
              <a:endParaRPr lang="zh-CN" altLang="en-US" sz="2500" dirty="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52855"/>
              <a:endParaRPr lang="zh-CN" altLang="en-US" sz="2500" dirty="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7120" y="428589"/>
            <a:ext cx="6988441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52855"/>
            <a:r>
              <a:rPr lang="zh-CN" altLang="en-US" sz="2700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判断对象的存活</a:t>
            </a:r>
          </a:p>
        </p:txBody>
      </p:sp>
      <p:sp>
        <p:nvSpPr>
          <p:cNvPr id="14" name="矩形 10"/>
          <p:cNvSpPr>
            <a:spLocks noChangeArrowheads="1"/>
          </p:cNvSpPr>
          <p:nvPr/>
        </p:nvSpPr>
        <p:spPr bwMode="auto">
          <a:xfrm>
            <a:off x="430571" y="1377117"/>
            <a:ext cx="3552820" cy="154910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3945" tIns="46973" rIns="93945" bIns="46973">
            <a:spAutoFit/>
          </a:bodyPr>
          <a:lstStyle/>
          <a:p>
            <a:pPr marL="293370" indent="-293370">
              <a:lnSpc>
                <a:spcPct val="150000"/>
              </a:lnSpc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lang="zh-CN" altLang="en-US" sz="2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引用计数算法</a:t>
            </a:r>
            <a:endParaRPr lang="en-US" altLang="zh-CN" sz="21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93370" indent="-293370">
              <a:lnSpc>
                <a:spcPct val="150000"/>
              </a:lnSpc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lang="zh-CN" altLang="en-US" sz="2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可达性</a:t>
            </a:r>
            <a:r>
              <a:rPr lang="zh-CN" altLang="en-US" sz="2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分析</a:t>
            </a:r>
            <a:r>
              <a:rPr lang="en-US" altLang="zh-CN" sz="2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根可达</a:t>
            </a:r>
            <a:r>
              <a:rPr lang="en-US" altLang="zh-CN" sz="2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21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93370" indent="-293370">
              <a:lnSpc>
                <a:spcPct val="150000"/>
              </a:lnSpc>
              <a:buClr>
                <a:srgbClr val="FFC000"/>
              </a:buClr>
              <a:buFont typeface="Wingdings" panose="05000000000000000000" pitchFamily="2" charset="2"/>
              <a:buChar char="n"/>
            </a:pPr>
            <a:endParaRPr lang="zh-CN" altLang="en-US" sz="21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6385" name="Picture 1" descr="G:\移动互联网VIP\JVM二期\img\Root Searching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971676" y="2994909"/>
            <a:ext cx="9058275" cy="4519700"/>
          </a:xfrm>
          <a:prstGeom prst="rect">
            <a:avLst/>
          </a:prstGeom>
          <a:noFill/>
        </p:spPr>
      </p:pic>
      <p:sp>
        <p:nvSpPr>
          <p:cNvPr id="10" name="矩形 10"/>
          <p:cNvSpPr>
            <a:spLocks noChangeArrowheads="1"/>
          </p:cNvSpPr>
          <p:nvPr/>
        </p:nvSpPr>
        <p:spPr bwMode="auto">
          <a:xfrm>
            <a:off x="7088546" y="1358892"/>
            <a:ext cx="3552820" cy="5796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3945" tIns="46973" rIns="93945" bIns="46973">
            <a:spAutoFit/>
          </a:bodyPr>
          <a:lstStyle/>
          <a:p>
            <a:pPr marL="293370" indent="-293370">
              <a:lnSpc>
                <a:spcPct val="150000"/>
              </a:lnSpc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lang="en-US" altLang="zh-CN" sz="2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finalize</a:t>
            </a:r>
            <a:endParaRPr lang="en-US" altLang="zh-CN" sz="21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7116" y="1077383"/>
            <a:ext cx="1204298" cy="86273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52855"/>
              <a:endParaRPr lang="zh-CN" altLang="en-US" sz="2500" dirty="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52855"/>
              <a:endParaRPr lang="zh-CN" altLang="en-US" sz="2500" dirty="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52855"/>
              <a:endParaRPr lang="zh-CN" altLang="en-US" sz="2500" dirty="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52855"/>
              <a:endParaRPr lang="zh-CN" altLang="en-US" sz="2500" dirty="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7120" y="428589"/>
            <a:ext cx="6988441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52855"/>
            <a:r>
              <a:rPr lang="zh-CN" altLang="en-US" sz="2700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各种引用</a:t>
            </a:r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587982" y="1684787"/>
            <a:ext cx="4098319" cy="34881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3945" tIns="46973" rIns="93945" bIns="46973">
            <a:spAutoFit/>
          </a:bodyPr>
          <a:lstStyle/>
          <a:p>
            <a:pPr marL="293370" indent="-293370">
              <a:lnSpc>
                <a:spcPct val="150000"/>
              </a:lnSpc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lang="zh-CN" altLang="en-US" sz="2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强引用  </a:t>
            </a:r>
            <a:r>
              <a:rPr lang="en-US" altLang="zh-CN" sz="2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</a:p>
          <a:p>
            <a:pPr marL="293370" indent="-293370">
              <a:lnSpc>
                <a:spcPct val="150000"/>
              </a:lnSpc>
              <a:buClr>
                <a:srgbClr val="FFC000"/>
              </a:buClr>
              <a:buFont typeface="Wingdings" panose="05000000000000000000" pitchFamily="2" charset="2"/>
              <a:buChar char="n"/>
            </a:pPr>
            <a:endParaRPr lang="en-US" altLang="zh-CN" sz="21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93370" indent="-293370">
              <a:lnSpc>
                <a:spcPct val="150000"/>
              </a:lnSpc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lang="zh-CN" altLang="en-US" sz="2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软引用 </a:t>
            </a:r>
            <a:r>
              <a:rPr lang="en-US" altLang="zh-CN" sz="21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SoftReference</a:t>
            </a:r>
            <a:endParaRPr lang="en-US" altLang="zh-CN" sz="21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93370" indent="-293370">
              <a:lnSpc>
                <a:spcPct val="150000"/>
              </a:lnSpc>
              <a:buClr>
                <a:srgbClr val="FFC000"/>
              </a:buClr>
              <a:buFont typeface="Wingdings" panose="05000000000000000000" pitchFamily="2" charset="2"/>
              <a:buChar char="n"/>
            </a:pPr>
            <a:endParaRPr lang="en-US" altLang="zh-CN" sz="21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93370" indent="-293370">
              <a:lnSpc>
                <a:spcPct val="150000"/>
              </a:lnSpc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lang="zh-CN" altLang="en-US" sz="2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弱引用 </a:t>
            </a:r>
            <a:r>
              <a:rPr lang="en-US" altLang="zh-CN" sz="21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WeakReference</a:t>
            </a:r>
            <a:endParaRPr lang="en-US" altLang="zh-CN" sz="21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93370" indent="-293370">
              <a:lnSpc>
                <a:spcPct val="150000"/>
              </a:lnSpc>
              <a:buClr>
                <a:srgbClr val="FFC000"/>
              </a:buClr>
              <a:buFont typeface="Wingdings" panose="05000000000000000000" pitchFamily="2" charset="2"/>
              <a:buChar char="n"/>
            </a:pPr>
            <a:endParaRPr lang="en-US" altLang="zh-CN" sz="21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93370" indent="-293370">
              <a:lnSpc>
                <a:spcPct val="150000"/>
              </a:lnSpc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lang="zh-CN" altLang="en-US" sz="2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虚引用 </a:t>
            </a:r>
            <a:r>
              <a:rPr lang="en-US" altLang="zh-CN" sz="21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PhantomReference</a:t>
            </a:r>
            <a:endParaRPr lang="en-US" altLang="zh-CN" sz="21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7116" y="1077383"/>
            <a:ext cx="1204298" cy="86273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52855"/>
              <a:endParaRPr lang="zh-CN" altLang="en-US" sz="2500" dirty="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52855"/>
              <a:endParaRPr lang="zh-CN" altLang="en-US" sz="2500" dirty="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52855"/>
              <a:endParaRPr lang="zh-CN" altLang="en-US" sz="2500" dirty="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52855"/>
              <a:endParaRPr lang="zh-CN" altLang="en-US" sz="2500" dirty="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7121" y="428589"/>
            <a:ext cx="5410472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52855"/>
            <a:r>
              <a:rPr lang="zh-CN" altLang="en-US" sz="2700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学习垃圾回收的意义</a:t>
            </a:r>
          </a:p>
        </p:txBody>
      </p:sp>
      <p:cxnSp>
        <p:nvCxnSpPr>
          <p:cNvPr id="17" name="直接连接符 2"/>
          <p:cNvCxnSpPr>
            <a:cxnSpLocks noChangeShapeType="1"/>
          </p:cNvCxnSpPr>
          <p:nvPr/>
        </p:nvCxnSpPr>
        <p:spPr bwMode="auto">
          <a:xfrm flipV="1">
            <a:off x="3189" y="1155237"/>
            <a:ext cx="12238026" cy="58680"/>
          </a:xfrm>
          <a:prstGeom prst="line">
            <a:avLst/>
          </a:prstGeom>
          <a:noFill/>
          <a:ln w="9525" algn="ctr">
            <a:solidFill>
              <a:srgbClr val="00B0F0">
                <a:alpha val="34117"/>
              </a:srgbClr>
            </a:solidFill>
            <a:prstDash val="dash"/>
            <a:round/>
          </a:ln>
        </p:spPr>
      </p:cxnSp>
      <p:cxnSp>
        <p:nvCxnSpPr>
          <p:cNvPr id="18" name="直接连接符 26"/>
          <p:cNvCxnSpPr>
            <a:cxnSpLocks noChangeShapeType="1"/>
          </p:cNvCxnSpPr>
          <p:nvPr/>
        </p:nvCxnSpPr>
        <p:spPr bwMode="auto">
          <a:xfrm flipH="1">
            <a:off x="4749845" y="1340445"/>
            <a:ext cx="12752" cy="6581183"/>
          </a:xfrm>
          <a:prstGeom prst="line">
            <a:avLst/>
          </a:prstGeom>
          <a:noFill/>
          <a:ln w="9525" algn="ctr">
            <a:solidFill>
              <a:srgbClr val="00B0F0">
                <a:alpha val="34117"/>
              </a:srgbClr>
            </a:solidFill>
            <a:prstDash val="dash"/>
            <a:round/>
          </a:ln>
        </p:spPr>
      </p:cxnSp>
      <p:sp>
        <p:nvSpPr>
          <p:cNvPr id="19" name="矩形 10"/>
          <p:cNvSpPr>
            <a:spLocks noChangeArrowheads="1"/>
          </p:cNvSpPr>
          <p:nvPr/>
        </p:nvSpPr>
        <p:spPr bwMode="auto">
          <a:xfrm>
            <a:off x="5000092" y="1465135"/>
            <a:ext cx="3552820" cy="5796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3945" tIns="46973" rIns="93945" bIns="46973">
            <a:spAutoFit/>
          </a:bodyPr>
          <a:lstStyle/>
          <a:p>
            <a:pPr marL="293370" indent="-293370">
              <a:lnSpc>
                <a:spcPct val="150000"/>
              </a:lnSpc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lang="en-US" altLang="zh-CN" sz="2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GC</a:t>
            </a:r>
            <a:r>
              <a:rPr lang="zh-CN" altLang="en-US" sz="2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要做的事</a:t>
            </a:r>
          </a:p>
        </p:txBody>
      </p:sp>
      <p:sp>
        <p:nvSpPr>
          <p:cNvPr id="20" name="矩形 10"/>
          <p:cNvSpPr>
            <a:spLocks noChangeArrowheads="1"/>
          </p:cNvSpPr>
          <p:nvPr/>
        </p:nvSpPr>
        <p:spPr bwMode="auto">
          <a:xfrm>
            <a:off x="5023999" y="4415572"/>
            <a:ext cx="5084567" cy="5796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3945" tIns="46973" rIns="93945" bIns="46973">
            <a:spAutoFit/>
          </a:bodyPr>
          <a:lstStyle/>
          <a:p>
            <a:pPr marL="293370" indent="-293370">
              <a:lnSpc>
                <a:spcPct val="150000"/>
              </a:lnSpc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lang="zh-CN" altLang="en-US" sz="2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为什么我们要去了解</a:t>
            </a:r>
            <a:r>
              <a:rPr lang="en-US" altLang="zh-CN" sz="2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GC</a:t>
            </a:r>
            <a:r>
              <a:rPr lang="zh-CN" altLang="en-US" sz="2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和内存分配？</a:t>
            </a:r>
          </a:p>
        </p:txBody>
      </p:sp>
      <p:sp>
        <p:nvSpPr>
          <p:cNvPr id="21" name="矩形 38"/>
          <p:cNvSpPr>
            <a:spLocks noChangeArrowheads="1"/>
          </p:cNvSpPr>
          <p:nvPr/>
        </p:nvSpPr>
        <p:spPr bwMode="auto">
          <a:xfrm>
            <a:off x="5326842" y="2273801"/>
            <a:ext cx="3052335" cy="141060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3945" tIns="46973" rIns="93945" bIns="46973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</a:t>
            </a:r>
            <a:r>
              <a:rPr lang="zh-CN" altLang="en-US" b="1" dirty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</a:t>
            </a:r>
            <a:r>
              <a:rPr lang="en-US" altLang="zh-CN" b="1" dirty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Where/Which</a:t>
            </a:r>
            <a:r>
              <a:rPr lang="zh-CN" altLang="en-US" b="1" dirty="0" smtClean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？</a:t>
            </a:r>
            <a:endParaRPr lang="zh-CN" altLang="en-US" b="1" dirty="0">
              <a:solidFill>
                <a:schemeClr val="accent3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</a:t>
            </a:r>
            <a:r>
              <a:rPr lang="zh-CN" altLang="en-US" b="1" dirty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</a:t>
            </a:r>
            <a:r>
              <a:rPr lang="en-US" altLang="zh-CN" b="1" dirty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When</a:t>
            </a:r>
            <a:r>
              <a:rPr lang="zh-CN" altLang="en-US" b="1" dirty="0" smtClean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？</a:t>
            </a:r>
            <a:endParaRPr lang="zh-CN" altLang="en-US" b="1" dirty="0">
              <a:solidFill>
                <a:schemeClr val="accent3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</a:t>
            </a:r>
            <a:r>
              <a:rPr lang="zh-CN" altLang="en-US" b="1" dirty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</a:t>
            </a:r>
            <a:r>
              <a:rPr lang="en-US" altLang="zh-CN" b="1" dirty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How</a:t>
            </a:r>
            <a:r>
              <a:rPr lang="zh-CN" altLang="en-US" b="1" dirty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？</a:t>
            </a:r>
            <a:endParaRPr lang="zh-CN" altLang="en-US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2" name="矩形 10"/>
          <p:cNvSpPr>
            <a:spLocks noChangeArrowheads="1"/>
          </p:cNvSpPr>
          <p:nvPr/>
        </p:nvSpPr>
        <p:spPr bwMode="auto">
          <a:xfrm>
            <a:off x="243869" y="5838531"/>
            <a:ext cx="4368945" cy="5796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3945" tIns="46973" rIns="93945" bIns="46973">
            <a:spAutoFit/>
          </a:bodyPr>
          <a:lstStyle/>
          <a:p>
            <a:pPr marL="293370" indent="-293370">
              <a:lnSpc>
                <a:spcPct val="150000"/>
              </a:lnSpc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lang="zh-CN" altLang="en-US" sz="2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谁需要</a:t>
            </a:r>
            <a:r>
              <a:rPr lang="en-US" altLang="zh-CN" sz="2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GC</a:t>
            </a:r>
            <a:r>
              <a:rPr lang="zh-CN" altLang="en-US" sz="2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en-US" altLang="zh-CN" sz="21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0"/>
          <p:cNvSpPr>
            <a:spLocks noChangeArrowheads="1"/>
          </p:cNvSpPr>
          <p:nvPr/>
        </p:nvSpPr>
        <p:spPr bwMode="auto">
          <a:xfrm>
            <a:off x="251839" y="1499975"/>
            <a:ext cx="5084567" cy="5796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3945" tIns="46973" rIns="93945" bIns="46973">
            <a:spAutoFit/>
          </a:bodyPr>
          <a:lstStyle/>
          <a:p>
            <a:pPr marL="293370" indent="-293370">
              <a:lnSpc>
                <a:spcPct val="150000"/>
              </a:lnSpc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lang="en-US" altLang="zh-CN" sz="2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2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zh-CN" altLang="en-US" sz="2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之间的区别</a:t>
            </a:r>
            <a:endParaRPr lang="zh-CN" altLang="en-US" sz="21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0"/>
          <p:cNvSpPr>
            <a:spLocks noChangeArrowheads="1"/>
          </p:cNvSpPr>
          <p:nvPr/>
        </p:nvSpPr>
        <p:spPr bwMode="auto">
          <a:xfrm>
            <a:off x="213586" y="5009694"/>
            <a:ext cx="5084567" cy="5796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3945" tIns="46973" rIns="93945" bIns="46973">
            <a:spAutoFit/>
          </a:bodyPr>
          <a:lstStyle/>
          <a:p>
            <a:pPr marL="293370" indent="-293370">
              <a:lnSpc>
                <a:spcPct val="150000"/>
              </a:lnSpc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lang="en-US" altLang="zh-CN" sz="2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GC</a:t>
            </a:r>
            <a:r>
              <a:rPr lang="zh-CN" altLang="en-US" sz="2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的“自动化”时代</a:t>
            </a:r>
            <a:endParaRPr lang="zh-CN" altLang="en-US" sz="21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0"/>
          <p:cNvSpPr>
            <a:spLocks noChangeArrowheads="1"/>
          </p:cNvSpPr>
          <p:nvPr/>
        </p:nvSpPr>
        <p:spPr bwMode="auto">
          <a:xfrm>
            <a:off x="223149" y="3304346"/>
            <a:ext cx="5084567" cy="101819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3945" tIns="46973" rIns="93945" bIns="46973">
            <a:spAutoFit/>
          </a:bodyPr>
          <a:lstStyle/>
          <a:p>
            <a:pPr marL="293370" indent="-293370">
              <a:lnSpc>
                <a:spcPct val="150000"/>
              </a:lnSpc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lang="en-US" altLang="zh-CN" sz="2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GC</a:t>
            </a:r>
          </a:p>
          <a:p>
            <a:pPr marL="293370" indent="-293370">
              <a:lnSpc>
                <a:spcPct val="150000"/>
              </a:lnSpc>
              <a:buClr>
                <a:srgbClr val="FFC000"/>
              </a:buClr>
            </a:pP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Garbage Collection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7116" y="1077383"/>
            <a:ext cx="1204298" cy="86273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52855"/>
              <a:endParaRPr lang="zh-CN" altLang="en-US" sz="2500" dirty="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52855"/>
              <a:endParaRPr lang="zh-CN" altLang="en-US" sz="2500" dirty="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52855"/>
              <a:endParaRPr lang="zh-CN" altLang="en-US" sz="2500" dirty="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52855"/>
              <a:endParaRPr lang="zh-CN" altLang="en-US" sz="2500" dirty="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7122" y="428588"/>
            <a:ext cx="3300504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52855"/>
            <a:r>
              <a:rPr lang="zh-CN" altLang="en-US" sz="2700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对象的分配策略</a:t>
            </a:r>
            <a:endParaRPr lang="en-US" altLang="zh-CN" sz="2700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746" name="AutoShape 2" descr="http://img5.imgtn.bdimg.com/it/u=4256283369,3179378958&amp;fm=27&amp;gp=0.jpg"/>
          <p:cNvSpPr>
            <a:spLocks noChangeAspect="1" noChangeArrowheads="1"/>
          </p:cNvSpPr>
          <p:nvPr/>
        </p:nvSpPr>
        <p:spPr bwMode="auto">
          <a:xfrm>
            <a:off x="156203" y="-166866"/>
            <a:ext cx="306030" cy="352073"/>
          </a:xfrm>
          <a:prstGeom prst="rect">
            <a:avLst/>
          </a:prstGeom>
          <a:noFill/>
        </p:spPr>
        <p:txBody>
          <a:bodyPr vert="horz" wrap="square" lIns="93945" tIns="46973" rIns="93945" bIns="46973" numCol="1" anchor="t" anchorCtr="0" compatLnSpc="1"/>
          <a:lstStyle/>
          <a:p>
            <a:endParaRPr lang="zh-CN" altLang="en-US"/>
          </a:p>
        </p:txBody>
      </p:sp>
      <p:sp>
        <p:nvSpPr>
          <p:cNvPr id="14" name="矩形 13"/>
          <p:cNvSpPr>
            <a:spLocks noChangeArrowheads="1"/>
          </p:cNvSpPr>
          <p:nvPr/>
        </p:nvSpPr>
        <p:spPr bwMode="auto">
          <a:xfrm>
            <a:off x="523876" y="1375957"/>
            <a:ext cx="3990975" cy="242627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3945" tIns="46973" rIns="93945" bIns="46973">
            <a:spAutoFit/>
          </a:bodyPr>
          <a:lstStyle/>
          <a:p>
            <a:pPr marL="293370" indent="-293370">
              <a:lnSpc>
                <a:spcPct val="150000"/>
              </a:lnSpc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lang="zh-CN" altLang="en-US" sz="2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对象的分配原则</a:t>
            </a:r>
            <a:endParaRPr lang="en-US" altLang="zh-CN" sz="21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64540" lvl="1" indent="-293370">
              <a:lnSpc>
                <a:spcPct val="150000"/>
              </a:lnSpc>
              <a:buClr>
                <a:srgbClr val="FFC000"/>
              </a:buClr>
              <a:buFont typeface="Wingdings" panose="05000000000000000000" pitchFamily="2" charset="2"/>
              <a:buChar char="Ø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对象优先在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Eden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分配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64540" lvl="1" indent="-293370">
              <a:lnSpc>
                <a:spcPct val="150000"/>
              </a:lnSpc>
              <a:buClr>
                <a:srgbClr val="FFC000"/>
              </a:buClr>
              <a:buFont typeface="Wingdings" panose="05000000000000000000" pitchFamily="2" charset="2"/>
              <a:buChar char="Ø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空间分配担保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64540" lvl="1" indent="-293370">
              <a:lnSpc>
                <a:spcPct val="150000"/>
              </a:lnSpc>
              <a:buClr>
                <a:srgbClr val="FFC000"/>
              </a:buClr>
              <a:buFont typeface="Wingdings" panose="05000000000000000000" pitchFamily="2" charset="2"/>
              <a:buChar char="Ø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大对象直接进入老年代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64540" lvl="1" indent="-293370">
              <a:lnSpc>
                <a:spcPct val="150000"/>
              </a:lnSpc>
              <a:buClr>
                <a:srgbClr val="FFC000"/>
              </a:buClr>
              <a:buFont typeface="Wingdings" panose="05000000000000000000" pitchFamily="2" charset="2"/>
              <a:buChar char="Ø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长期存活的对象进入老年代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64540" lvl="1" indent="-293370">
              <a:lnSpc>
                <a:spcPct val="150000"/>
              </a:lnSpc>
              <a:buClr>
                <a:srgbClr val="FFC000"/>
              </a:buClr>
              <a:buFont typeface="Wingdings" panose="05000000000000000000" pitchFamily="2" charset="2"/>
              <a:buChar char="Ø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动态对象年龄判定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6" name="Picture 2" descr="G:\移动互联网VIP\JVM二期\img\对象的分配过程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1501" y="3474823"/>
            <a:ext cx="10525125" cy="4446802"/>
          </a:xfrm>
          <a:prstGeom prst="rect">
            <a:avLst/>
          </a:prstGeom>
          <a:noFill/>
        </p:spPr>
      </p:pic>
      <p:sp>
        <p:nvSpPr>
          <p:cNvPr id="11" name="矩形 10"/>
          <p:cNvSpPr/>
          <p:nvPr/>
        </p:nvSpPr>
        <p:spPr>
          <a:xfrm>
            <a:off x="5718176" y="1280117"/>
            <a:ext cx="6118225" cy="218521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200000"/>
              </a:lnSpc>
              <a:buClr>
                <a:srgbClr val="FFC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1800" b="1" dirty="0" smtClean="0">
                <a:latin typeface="微软雅黑" panose="020B0503020204020204" pitchFamily="34" charset="-122"/>
              </a:rPr>
              <a:t>栈中分配对象</a:t>
            </a:r>
            <a:endParaRPr lang="en-US" altLang="zh-CN" sz="1800" b="1" dirty="0" smtClean="0">
              <a:latin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C000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sz="1600" dirty="0" smtClean="0">
                <a:latin typeface="微软雅黑" panose="020B0503020204020204" pitchFamily="34" charset="-122"/>
              </a:rPr>
              <a:t>逃逸分析</a:t>
            </a:r>
            <a:endParaRPr lang="en-US" altLang="zh-CN" sz="1800" b="1" dirty="0" smtClean="0">
              <a:latin typeface="微软雅黑" panose="020B0503020204020204" pitchFamily="34" charset="-122"/>
            </a:endParaRPr>
          </a:p>
          <a:p>
            <a:pPr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1800" b="1" dirty="0" smtClean="0">
                <a:latin typeface="微软雅黑" panose="020B0503020204020204" pitchFamily="34" charset="-122"/>
              </a:rPr>
              <a:t>堆中的优化技术</a:t>
            </a:r>
            <a:endParaRPr lang="en-US" altLang="zh-CN" sz="1800" b="1" dirty="0" smtClean="0">
              <a:latin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sz="1600" dirty="0" smtClean="0">
                <a:latin typeface="微软雅黑" panose="020B0503020204020204" pitchFamily="34" charset="-122"/>
              </a:rPr>
              <a:t>本地线程分配缓冲</a:t>
            </a:r>
            <a:r>
              <a:rPr lang="en-US" altLang="zh-CN" sz="1600" dirty="0" smtClean="0">
                <a:latin typeface="微软雅黑" panose="020B0503020204020204" pitchFamily="34" charset="-122"/>
              </a:rPr>
              <a:t>(TLAB)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G:\移动互联网VIP\JVM二期\玩转垃圾回收机制及面试题分析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" y="-1"/>
            <a:ext cx="12234375" cy="7921626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7116" y="1077383"/>
            <a:ext cx="1204298" cy="86273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52855"/>
              <a:endParaRPr lang="zh-CN" altLang="en-US" sz="2500" dirty="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52855"/>
              <a:endParaRPr lang="zh-CN" altLang="en-US" sz="2500" dirty="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52855"/>
              <a:endParaRPr lang="zh-CN" altLang="en-US" sz="2500" dirty="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52855"/>
              <a:endParaRPr lang="zh-CN" altLang="en-US" sz="2500" dirty="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09497" y="428588"/>
            <a:ext cx="4272054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52855"/>
            <a:r>
              <a:rPr lang="zh-CN" altLang="en-US" sz="2700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分代收集理论</a:t>
            </a:r>
          </a:p>
        </p:txBody>
      </p:sp>
      <p:sp>
        <p:nvSpPr>
          <p:cNvPr id="31746" name="AutoShape 2" descr="http://img5.imgtn.bdimg.com/it/u=4256283369,3179378958&amp;fm=27&amp;gp=0.jpg"/>
          <p:cNvSpPr>
            <a:spLocks noChangeAspect="1" noChangeArrowheads="1"/>
          </p:cNvSpPr>
          <p:nvPr/>
        </p:nvSpPr>
        <p:spPr bwMode="auto">
          <a:xfrm>
            <a:off x="156203" y="-166866"/>
            <a:ext cx="306030" cy="352073"/>
          </a:xfrm>
          <a:prstGeom prst="rect">
            <a:avLst/>
          </a:prstGeom>
          <a:noFill/>
        </p:spPr>
        <p:txBody>
          <a:bodyPr vert="horz" wrap="square" lIns="93945" tIns="46973" rIns="93945" bIns="46973" numCol="1" anchor="t" anchorCtr="0" compatLnSpc="1"/>
          <a:lstStyle/>
          <a:p>
            <a:endParaRPr lang="zh-CN" altLang="en-US"/>
          </a:p>
        </p:txBody>
      </p:sp>
      <p:pic>
        <p:nvPicPr>
          <p:cNvPr id="3" name="Picture 3" descr="G:\移动互联网VIP\JVM二期\img\分代收集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95313" y="1608138"/>
            <a:ext cx="10768490" cy="5611812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7116" y="1077383"/>
            <a:ext cx="1204298" cy="86273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52855"/>
              <a:endParaRPr lang="zh-CN" altLang="en-US" sz="2500" dirty="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52855"/>
              <a:endParaRPr lang="zh-CN" altLang="en-US" sz="2500" dirty="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52855"/>
              <a:endParaRPr lang="zh-CN" altLang="en-US" sz="2500" dirty="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52855"/>
              <a:endParaRPr lang="zh-CN" altLang="en-US" sz="2500" dirty="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09497" y="428588"/>
            <a:ext cx="4272054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52855"/>
            <a:r>
              <a:rPr lang="zh-CN" altLang="en-US" sz="2700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复制算法（</a:t>
            </a:r>
            <a:r>
              <a:rPr lang="en-US" altLang="zh-CN" sz="2700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Copying</a:t>
            </a:r>
            <a:r>
              <a:rPr lang="zh-CN" altLang="en-US" sz="2700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31746" name="AutoShape 2" descr="http://img5.imgtn.bdimg.com/it/u=4256283369,3179378958&amp;fm=27&amp;gp=0.jpg"/>
          <p:cNvSpPr>
            <a:spLocks noChangeAspect="1" noChangeArrowheads="1"/>
          </p:cNvSpPr>
          <p:nvPr/>
        </p:nvSpPr>
        <p:spPr bwMode="auto">
          <a:xfrm>
            <a:off x="156203" y="-166866"/>
            <a:ext cx="306030" cy="352073"/>
          </a:xfrm>
          <a:prstGeom prst="rect">
            <a:avLst/>
          </a:prstGeom>
          <a:noFill/>
        </p:spPr>
        <p:txBody>
          <a:bodyPr vert="horz" wrap="square" lIns="93945" tIns="46973" rIns="93945" bIns="46973" numCol="1" anchor="t" anchorCtr="0" compatLnSpc="1"/>
          <a:lstStyle/>
          <a:p>
            <a:endParaRPr lang="zh-CN" altLang="en-US"/>
          </a:p>
        </p:txBody>
      </p:sp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357152" y="1349363"/>
            <a:ext cx="4807227" cy="23339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3945" tIns="46973" rIns="93945" bIns="46973">
            <a:spAutoFit/>
          </a:bodyPr>
          <a:lstStyle/>
          <a:p>
            <a:pPr marL="293370" indent="-293370">
              <a:lnSpc>
                <a:spcPct val="150000"/>
              </a:lnSpc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lang="zh-CN" altLang="en-US" sz="2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特点</a:t>
            </a:r>
            <a:endParaRPr lang="en-US" altLang="zh-CN" sz="21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93370" indent="-293370">
              <a:lnSpc>
                <a:spcPct val="200000"/>
              </a:lnSpc>
              <a:buClr>
                <a:srgbClr val="FFC000"/>
              </a:buClr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实现简单、运行高效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93370" indent="-293370">
              <a:lnSpc>
                <a:spcPct val="200000"/>
              </a:lnSpc>
              <a:buClr>
                <a:srgbClr val="FFC000"/>
              </a:buClr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内存复制、没有内存碎片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93370" indent="-293370">
              <a:lnSpc>
                <a:spcPct val="200000"/>
              </a:lnSpc>
              <a:buClr>
                <a:srgbClr val="FFC000"/>
              </a:buClr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利用率只有一半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5653052" y="2863838"/>
            <a:ext cx="4807227" cy="17491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3945" tIns="46973" rIns="93945" bIns="46973">
            <a:spAutoFit/>
          </a:bodyPr>
          <a:lstStyle/>
          <a:p>
            <a:pPr marL="293370" indent="-293370">
              <a:lnSpc>
                <a:spcPct val="150000"/>
              </a:lnSpc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lang="en-US" altLang="zh-CN" sz="2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Eden</a:t>
            </a:r>
            <a:r>
              <a:rPr lang="zh-CN" altLang="en-US" sz="2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区的来源</a:t>
            </a:r>
            <a:endParaRPr lang="en-US" altLang="zh-CN" sz="21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93370" indent="-293370">
              <a:lnSpc>
                <a:spcPct val="200000"/>
              </a:lnSpc>
              <a:buClr>
                <a:srgbClr val="FFC000"/>
              </a:buClr>
              <a:buFont typeface="Wingdings" panose="05000000000000000000" pitchFamily="2" charset="2"/>
              <a:buChar char="Ø"/>
            </a:pPr>
            <a:r>
              <a:rPr lang="en-US" altLang="zh-CN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Appel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式回收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93370" indent="-293370">
              <a:lnSpc>
                <a:spcPct val="200000"/>
              </a:lnSpc>
              <a:buClr>
                <a:srgbClr val="FFC000"/>
              </a:buClr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提高空间利用率和空间分配担保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15" name="表格 14"/>
          <p:cNvGraphicFramePr>
            <a:graphicFrameLocks noGrp="1"/>
          </p:cNvGraphicFramePr>
          <p:nvPr/>
        </p:nvGraphicFramePr>
        <p:xfrm>
          <a:off x="278077" y="3711769"/>
          <a:ext cx="4513000" cy="9808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8250"/>
                <a:gridCol w="1128250"/>
                <a:gridCol w="1128250"/>
                <a:gridCol w="1128250"/>
              </a:tblGrid>
              <a:tr h="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50844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6" name="椭圆 15"/>
          <p:cNvSpPr/>
          <p:nvPr/>
        </p:nvSpPr>
        <p:spPr>
          <a:xfrm>
            <a:off x="314325" y="3762375"/>
            <a:ext cx="1000125" cy="3905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0" name="表格 19"/>
          <p:cNvGraphicFramePr>
            <a:graphicFrameLocks noGrp="1"/>
          </p:cNvGraphicFramePr>
          <p:nvPr/>
        </p:nvGraphicFramePr>
        <p:xfrm>
          <a:off x="297127" y="5393443"/>
          <a:ext cx="8160810" cy="94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6081"/>
                <a:gridCol w="816081"/>
                <a:gridCol w="816081"/>
                <a:gridCol w="816081"/>
                <a:gridCol w="816081"/>
                <a:gridCol w="816081"/>
                <a:gridCol w="816081"/>
                <a:gridCol w="816081"/>
                <a:gridCol w="816081"/>
                <a:gridCol w="816081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sp>
        <p:nvSpPr>
          <p:cNvPr id="37" name="左大括号 36"/>
          <p:cNvSpPr/>
          <p:nvPr/>
        </p:nvSpPr>
        <p:spPr>
          <a:xfrm rot="16200000">
            <a:off x="3352800" y="3352799"/>
            <a:ext cx="485775" cy="648652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左大括号 37"/>
          <p:cNvSpPr/>
          <p:nvPr/>
        </p:nvSpPr>
        <p:spPr>
          <a:xfrm rot="16200000">
            <a:off x="7000874" y="6267449"/>
            <a:ext cx="495302" cy="72389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左大括号 38"/>
          <p:cNvSpPr/>
          <p:nvPr/>
        </p:nvSpPr>
        <p:spPr>
          <a:xfrm rot="16200000">
            <a:off x="7781925" y="6257926"/>
            <a:ext cx="495302" cy="72389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7848600" y="6867525"/>
            <a:ext cx="48577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To</a:t>
            </a:r>
            <a:endParaRPr lang="zh-CN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3209926" y="6829425"/>
            <a:ext cx="68580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Eden</a:t>
            </a:r>
            <a:endParaRPr lang="zh-CN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6848475" y="6886575"/>
            <a:ext cx="84772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From</a:t>
            </a:r>
            <a:endParaRPr lang="zh-CN" altLang="en-US" dirty="0"/>
          </a:p>
        </p:txBody>
      </p:sp>
      <p:sp>
        <p:nvSpPr>
          <p:cNvPr id="43" name="椭圆 42"/>
          <p:cNvSpPr/>
          <p:nvPr/>
        </p:nvSpPr>
        <p:spPr>
          <a:xfrm>
            <a:off x="1390650" y="3743325"/>
            <a:ext cx="1000125" cy="3905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椭圆 43"/>
          <p:cNvSpPr/>
          <p:nvPr/>
        </p:nvSpPr>
        <p:spPr>
          <a:xfrm>
            <a:off x="7791449" y="5381625"/>
            <a:ext cx="638175" cy="4095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48" name="椭圆 47"/>
          <p:cNvSpPr/>
          <p:nvPr/>
        </p:nvSpPr>
        <p:spPr>
          <a:xfrm>
            <a:off x="7781924" y="5876925"/>
            <a:ext cx="638175" cy="4095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53" name="椭圆 52"/>
          <p:cNvSpPr/>
          <p:nvPr/>
        </p:nvSpPr>
        <p:spPr>
          <a:xfrm>
            <a:off x="380999" y="5457825"/>
            <a:ext cx="638175" cy="4095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4" name="椭圆 53"/>
          <p:cNvSpPr/>
          <p:nvPr/>
        </p:nvSpPr>
        <p:spPr>
          <a:xfrm>
            <a:off x="304799" y="5876925"/>
            <a:ext cx="638175" cy="4095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5" name="椭圆 54"/>
          <p:cNvSpPr/>
          <p:nvPr/>
        </p:nvSpPr>
        <p:spPr>
          <a:xfrm>
            <a:off x="1200149" y="5476875"/>
            <a:ext cx="638175" cy="4095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6" name="椭圆 55"/>
          <p:cNvSpPr/>
          <p:nvPr/>
        </p:nvSpPr>
        <p:spPr>
          <a:xfrm>
            <a:off x="7581899" y="4972050"/>
            <a:ext cx="638175" cy="4095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7" name="椭圆 56"/>
          <p:cNvSpPr/>
          <p:nvPr/>
        </p:nvSpPr>
        <p:spPr>
          <a:xfrm>
            <a:off x="1171574" y="5800725"/>
            <a:ext cx="638175" cy="4095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8" name="椭圆 57"/>
          <p:cNvSpPr/>
          <p:nvPr/>
        </p:nvSpPr>
        <p:spPr>
          <a:xfrm>
            <a:off x="2219324" y="5781675"/>
            <a:ext cx="638175" cy="4095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7116" y="1077383"/>
            <a:ext cx="1204298" cy="86273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52855"/>
              <a:endParaRPr lang="zh-CN" altLang="en-US" sz="2500" dirty="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52855"/>
              <a:endParaRPr lang="zh-CN" altLang="en-US" sz="2500" dirty="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52855"/>
              <a:endParaRPr lang="zh-CN" altLang="en-US" sz="2500" dirty="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52855"/>
              <a:endParaRPr lang="zh-CN" altLang="en-US" sz="2500" dirty="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7122" y="428589"/>
            <a:ext cx="9446247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52855"/>
            <a:r>
              <a:rPr lang="zh-CN" altLang="en-US" sz="2700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标记</a:t>
            </a:r>
            <a:r>
              <a:rPr lang="en-US" altLang="zh-CN" sz="2700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700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清除算法（</a:t>
            </a:r>
            <a:r>
              <a:rPr lang="en-US" altLang="zh-CN" sz="2700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Mark-Sweep</a:t>
            </a:r>
            <a:r>
              <a:rPr lang="zh-CN" altLang="en-US" sz="2700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31746" name="AutoShape 2" descr="http://img5.imgtn.bdimg.com/it/u=4256283369,3179378958&amp;fm=27&amp;gp=0.jpg"/>
          <p:cNvSpPr>
            <a:spLocks noChangeAspect="1" noChangeArrowheads="1"/>
          </p:cNvSpPr>
          <p:nvPr/>
        </p:nvSpPr>
        <p:spPr bwMode="auto">
          <a:xfrm>
            <a:off x="156203" y="-166866"/>
            <a:ext cx="306030" cy="352073"/>
          </a:xfrm>
          <a:prstGeom prst="rect">
            <a:avLst/>
          </a:prstGeom>
          <a:noFill/>
        </p:spPr>
        <p:txBody>
          <a:bodyPr vert="horz" wrap="square" lIns="93945" tIns="46973" rIns="93945" bIns="46973" numCol="1" anchor="t" anchorCtr="0" compatLnSpc="1"/>
          <a:lstStyle/>
          <a:p>
            <a:endParaRPr lang="zh-CN" altLang="en-US"/>
          </a:p>
        </p:txBody>
      </p:sp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385727" y="1797038"/>
            <a:ext cx="4807227" cy="17491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3945" tIns="46973" rIns="93945" bIns="46973">
            <a:spAutoFit/>
          </a:bodyPr>
          <a:lstStyle/>
          <a:p>
            <a:pPr marL="293370" indent="-293370">
              <a:lnSpc>
                <a:spcPct val="150000"/>
              </a:lnSpc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lang="zh-CN" altLang="en-US" sz="2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特点</a:t>
            </a:r>
            <a:endParaRPr lang="en-US" altLang="zh-CN" sz="21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93370" indent="-293370">
              <a:lnSpc>
                <a:spcPct val="200000"/>
              </a:lnSpc>
              <a:buClr>
                <a:srgbClr val="FFC000"/>
              </a:buClr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执行效率不稳定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93370" indent="-293370">
              <a:lnSpc>
                <a:spcPct val="200000"/>
              </a:lnSpc>
              <a:buClr>
                <a:srgbClr val="FFC000"/>
              </a:buClr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内存碎片导致提前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GC</a:t>
            </a:r>
          </a:p>
        </p:txBody>
      </p:sp>
      <p:pic>
        <p:nvPicPr>
          <p:cNvPr id="2051" name="Picture 3" descr="E:\VIP课\JVM\移动互联网\img\标记清除算法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476670" y="1408290"/>
            <a:ext cx="6825325" cy="6513336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32564" y="363821"/>
            <a:ext cx="3225036" cy="446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309370"/>
            <a:r>
              <a:rPr lang="en-US" altLang="zh-CN" sz="2900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900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从编译到执行</a:t>
            </a:r>
            <a:endParaRPr lang="zh-CN" altLang="zh-CN" sz="2900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8" name="Picture 4" descr="G:\VIP课三期\img\java从编译到运行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25775" y="1714825"/>
            <a:ext cx="9215438" cy="5698800"/>
          </a:xfrm>
          <a:prstGeom prst="rect">
            <a:avLst/>
          </a:prstGeom>
          <a:noFill/>
        </p:spPr>
      </p:pic>
      <p:sp>
        <p:nvSpPr>
          <p:cNvPr id="8" name="文本框 3"/>
          <p:cNvSpPr txBox="1">
            <a:spLocks noChangeArrowheads="1"/>
          </p:cNvSpPr>
          <p:nvPr/>
        </p:nvSpPr>
        <p:spPr bwMode="auto">
          <a:xfrm>
            <a:off x="161131" y="1987719"/>
            <a:ext cx="2724944" cy="20356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5747" tIns="47873" rIns="95747" bIns="47873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1pPr>
            <a:lvl2pPr marL="431800" indent="25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863600" indent="50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295400" indent="76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1729105" indent="10033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9pPr>
          </a:lstStyle>
          <a:p>
            <a:pPr>
              <a:lnSpc>
                <a:spcPct val="200000"/>
              </a:lnSpc>
              <a:buClr>
                <a:srgbClr val="FFC00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2100" dirty="0" smtClean="0">
                <a:latin typeface="宋体" panose="02010600030101010101" pitchFamily="2" charset="-122"/>
                <a:ea typeface="宋体" panose="02010600030101010101" pitchFamily="2" charset="-122"/>
              </a:rPr>
              <a:t>Java</a:t>
            </a:r>
            <a:r>
              <a:rPr lang="zh-CN" altLang="en-US" sz="21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程序运行过程</a:t>
            </a:r>
            <a:endParaRPr lang="en-US" altLang="zh-CN" sz="21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200000"/>
              </a:lnSpc>
              <a:buClr>
                <a:srgbClr val="FFC000"/>
              </a:buClr>
              <a:defRPr/>
            </a:pPr>
            <a:endParaRPr lang="en-US" altLang="zh-CN" sz="21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200000"/>
              </a:lnSpc>
              <a:buClr>
                <a:srgbClr val="FFC00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2100" dirty="0" smtClean="0">
                <a:latin typeface="宋体" panose="02010600030101010101" pitchFamily="2" charset="-122"/>
                <a:ea typeface="宋体" panose="02010600030101010101" pitchFamily="2" charset="-122"/>
              </a:rPr>
              <a:t>JDK</a:t>
            </a:r>
            <a:r>
              <a:rPr lang="zh-CN" altLang="en-US" sz="21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100" dirty="0" smtClean="0">
                <a:latin typeface="宋体" panose="02010600030101010101" pitchFamily="2" charset="-122"/>
                <a:ea typeface="宋体" panose="02010600030101010101" pitchFamily="2" charset="-122"/>
              </a:rPr>
              <a:t>JRE</a:t>
            </a:r>
            <a:r>
              <a:rPr lang="zh-CN" altLang="en-US" sz="21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与</a:t>
            </a:r>
            <a:r>
              <a:rPr lang="en-US" altLang="zh-CN" sz="2100" dirty="0" smtClean="0">
                <a:latin typeface="宋体" panose="02010600030101010101" pitchFamily="2" charset="-122"/>
                <a:ea typeface="宋体" panose="02010600030101010101" pitchFamily="2" charset="-122"/>
              </a:rPr>
              <a:t>JVM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7116" y="1077383"/>
            <a:ext cx="1204298" cy="86273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52855"/>
              <a:endParaRPr lang="zh-CN" altLang="en-US" sz="2500" dirty="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52855"/>
              <a:endParaRPr lang="zh-CN" altLang="en-US" sz="2500" dirty="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52855"/>
              <a:endParaRPr lang="zh-CN" altLang="en-US" sz="2500" dirty="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52855"/>
              <a:endParaRPr lang="zh-CN" altLang="en-US" sz="2500" dirty="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80922" y="410364"/>
            <a:ext cx="9446247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52855"/>
            <a:r>
              <a:rPr lang="zh-CN" altLang="en-US" sz="2700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标记</a:t>
            </a:r>
            <a:r>
              <a:rPr lang="en-US" altLang="zh-CN" sz="2700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700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整理算法（</a:t>
            </a:r>
            <a:r>
              <a:rPr lang="en-US" altLang="zh-CN" sz="2700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Mark-Compact</a:t>
            </a:r>
            <a:r>
              <a:rPr lang="zh-CN" altLang="en-US" sz="2700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31746" name="AutoShape 2" descr="http://img5.imgtn.bdimg.com/it/u=4256283369,3179378958&amp;fm=27&amp;gp=0.jpg"/>
          <p:cNvSpPr>
            <a:spLocks noChangeAspect="1" noChangeArrowheads="1"/>
          </p:cNvSpPr>
          <p:nvPr/>
        </p:nvSpPr>
        <p:spPr bwMode="auto">
          <a:xfrm>
            <a:off x="156203" y="-166866"/>
            <a:ext cx="306030" cy="352073"/>
          </a:xfrm>
          <a:prstGeom prst="rect">
            <a:avLst/>
          </a:prstGeom>
          <a:noFill/>
        </p:spPr>
        <p:txBody>
          <a:bodyPr vert="horz" wrap="square" lIns="93945" tIns="46973" rIns="93945" bIns="46973" numCol="1" anchor="t" anchorCtr="0" compatLnSpc="1"/>
          <a:lstStyle/>
          <a:p>
            <a:endParaRPr lang="zh-CN" altLang="en-US"/>
          </a:p>
        </p:txBody>
      </p:sp>
      <p:pic>
        <p:nvPicPr>
          <p:cNvPr id="3074" name="Picture 2" descr="E:\VIP课\JVM\移动互联网\img\标记整理算法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35181" y="1331273"/>
            <a:ext cx="6906032" cy="6590353"/>
          </a:xfrm>
          <a:prstGeom prst="rect">
            <a:avLst/>
          </a:prstGeom>
          <a:noFill/>
        </p:spPr>
      </p:pic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385727" y="1797038"/>
            <a:ext cx="4807227" cy="2918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3945" tIns="46973" rIns="93945" bIns="46973">
            <a:spAutoFit/>
          </a:bodyPr>
          <a:lstStyle/>
          <a:p>
            <a:pPr marL="293370" indent="-293370">
              <a:lnSpc>
                <a:spcPct val="150000"/>
              </a:lnSpc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lang="zh-CN" altLang="en-US" sz="2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特点</a:t>
            </a:r>
            <a:endParaRPr lang="en-US" altLang="zh-CN" sz="21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93370" indent="-293370">
              <a:lnSpc>
                <a:spcPct val="200000"/>
              </a:lnSpc>
              <a:buClr>
                <a:srgbClr val="FFC000"/>
              </a:buClr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对象移动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93370" indent="-293370">
              <a:lnSpc>
                <a:spcPct val="200000"/>
              </a:lnSpc>
              <a:buClr>
                <a:srgbClr val="FFC000"/>
              </a:buClr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引用更新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93370" indent="-293370">
              <a:lnSpc>
                <a:spcPct val="200000"/>
              </a:lnSpc>
              <a:buClr>
                <a:srgbClr val="FFC000"/>
              </a:buClr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用户线程暂停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93370" indent="-293370">
              <a:lnSpc>
                <a:spcPct val="200000"/>
              </a:lnSpc>
              <a:buClr>
                <a:srgbClr val="FFC000"/>
              </a:buClr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没有内存碎片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7116" y="1077383"/>
            <a:ext cx="1204298" cy="86273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52855"/>
              <a:endParaRPr lang="zh-CN" altLang="en-US" sz="2500" dirty="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52855"/>
              <a:endParaRPr lang="zh-CN" altLang="en-US" sz="2500" dirty="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52855"/>
              <a:endParaRPr lang="zh-CN" altLang="en-US" sz="2500" dirty="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52855"/>
              <a:endParaRPr lang="zh-CN" altLang="en-US" sz="2500" dirty="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19022" y="437700"/>
            <a:ext cx="4862604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52855"/>
            <a:r>
              <a:rPr lang="en-US" altLang="zh-CN" sz="2700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JVM</a:t>
            </a:r>
            <a:r>
              <a:rPr lang="zh-CN" altLang="en-US" sz="2700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中常见的垃圾收集器</a:t>
            </a:r>
          </a:p>
        </p:txBody>
      </p:sp>
      <p:sp>
        <p:nvSpPr>
          <p:cNvPr id="31746" name="AutoShape 2" descr="http://img5.imgtn.bdimg.com/it/u=4256283369,3179378958&amp;fm=27&amp;gp=0.jpg"/>
          <p:cNvSpPr>
            <a:spLocks noChangeAspect="1" noChangeArrowheads="1"/>
          </p:cNvSpPr>
          <p:nvPr/>
        </p:nvSpPr>
        <p:spPr bwMode="auto">
          <a:xfrm>
            <a:off x="156203" y="-166866"/>
            <a:ext cx="306030" cy="352073"/>
          </a:xfrm>
          <a:prstGeom prst="rect">
            <a:avLst/>
          </a:prstGeom>
          <a:noFill/>
        </p:spPr>
        <p:txBody>
          <a:bodyPr vert="horz" wrap="square" lIns="93945" tIns="46973" rIns="93945" bIns="46973" numCol="1" anchor="t" anchorCtr="0" compatLnSpc="1"/>
          <a:lstStyle/>
          <a:p>
            <a:endParaRPr lang="zh-CN" altLang="en-US"/>
          </a:p>
        </p:txBody>
      </p:sp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600905" y="1261593"/>
            <a:ext cx="5333170" cy="203385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3945" tIns="46973" rIns="93945" bIns="46973">
            <a:spAutoFit/>
          </a:bodyPr>
          <a:lstStyle/>
          <a:p>
            <a:pPr marL="293370" indent="-293370">
              <a:lnSpc>
                <a:spcPct val="200000"/>
              </a:lnSpc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lang="zh-CN" altLang="en-US" sz="2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单线程垃圾收集器</a:t>
            </a:r>
            <a:endParaRPr lang="en-US" altLang="zh-CN" sz="21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93370" indent="-293370">
              <a:lnSpc>
                <a:spcPct val="200000"/>
              </a:lnSpc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lang="zh-CN" altLang="en-US" sz="2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多线程并行垃圾收集器</a:t>
            </a:r>
            <a:endParaRPr lang="en-US" altLang="zh-CN" sz="21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93370" indent="-293370">
              <a:lnSpc>
                <a:spcPct val="200000"/>
              </a:lnSpc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lang="zh-CN" altLang="en-US" sz="2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多线程并发垃圾收集器</a:t>
            </a:r>
            <a:endParaRPr lang="zh-CN" altLang="en-US" sz="21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6" name="Picture 2" descr="E:\VIP课\JVM\移动互联网\分代收集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3070468"/>
            <a:ext cx="6991551" cy="5540132"/>
          </a:xfrm>
          <a:prstGeom prst="rect">
            <a:avLst/>
          </a:prstGeom>
          <a:noFill/>
        </p:spPr>
      </p:pic>
      <p:graphicFrame>
        <p:nvGraphicFramePr>
          <p:cNvPr id="14" name="表格 13"/>
          <p:cNvGraphicFramePr>
            <a:graphicFrameLocks noGrp="1"/>
          </p:cNvGraphicFramePr>
          <p:nvPr/>
        </p:nvGraphicFramePr>
        <p:xfrm>
          <a:off x="6923936" y="2000252"/>
          <a:ext cx="4906048" cy="19371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8883"/>
                <a:gridCol w="1989197"/>
                <a:gridCol w="1577968"/>
              </a:tblGrid>
              <a:tr h="35344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收集器</a:t>
                      </a:r>
                      <a:endParaRPr lang="zh-CN" altLang="en-US" sz="16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91799" marR="91799" marT="52795" marB="527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收集对象和算法</a:t>
                      </a:r>
                      <a:endParaRPr lang="zh-CN" altLang="en-US" sz="16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91799" marR="91799" marT="52795" marB="527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收集器类型</a:t>
                      </a:r>
                      <a:endParaRPr lang="zh-CN" altLang="en-US" sz="16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91799" marR="91799" marT="52795" marB="52795"/>
                </a:tc>
              </a:tr>
              <a:tr h="381089"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Serial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799" marR="91799" marT="52795" marB="52795"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新生代</a:t>
                      </a:r>
                      <a:r>
                        <a:rPr lang="zh-CN" altLang="en-US" sz="16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，复制算法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799" marR="91799" marT="52795" marB="52795"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单线程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799" marR="91799" marT="52795" marB="52795"/>
                </a:tc>
              </a:tr>
              <a:tr h="601299">
                <a:tc>
                  <a:txBody>
                    <a:bodyPr/>
                    <a:lstStyle/>
                    <a:p>
                      <a:r>
                        <a:rPr lang="en-US" altLang="zh-CN" sz="16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ParNew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799" marR="91799" marT="52795" marB="52795"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新生代，</a:t>
                      </a:r>
                      <a:r>
                        <a:rPr lang="zh-CN" altLang="en-US" sz="16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复制算法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799" marR="91799" marT="52795" marB="52795"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并行的多线程收集器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799" marR="91799" marT="52795" marB="52795"/>
                </a:tc>
              </a:tr>
              <a:tr h="601299"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Parallel Scavenge</a:t>
                      </a:r>
                    </a:p>
                  </a:txBody>
                  <a:tcPr marL="91799" marR="91799" marT="52795" marB="52795"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新生代，</a:t>
                      </a:r>
                      <a:r>
                        <a:rPr lang="zh-CN" altLang="en-US" sz="16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复制算法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799" marR="91799" marT="52795" marB="52795"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并行的多线程收集器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799" marR="91799" marT="52795" marB="52795"/>
                </a:tc>
              </a:tr>
            </a:tbl>
          </a:graphicData>
        </a:graphic>
      </p:graphicFrame>
      <p:graphicFrame>
        <p:nvGraphicFramePr>
          <p:cNvPr id="15" name="表格 14"/>
          <p:cNvGraphicFramePr>
            <a:graphicFrameLocks noGrp="1"/>
          </p:cNvGraphicFramePr>
          <p:nvPr/>
        </p:nvGraphicFramePr>
        <p:xfrm>
          <a:off x="6981319" y="4333875"/>
          <a:ext cx="4839104" cy="30519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7806"/>
                <a:gridCol w="2006136"/>
                <a:gridCol w="1575162"/>
              </a:tblGrid>
              <a:tr h="35344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收集器</a:t>
                      </a:r>
                      <a:endParaRPr lang="zh-CN" altLang="en-US" sz="16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91816" marR="91816" marT="52795" marB="527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收集对象和算法</a:t>
                      </a:r>
                      <a:endParaRPr lang="zh-CN" altLang="en-US" sz="16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91816" marR="91816" marT="52795" marB="527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收集器类型</a:t>
                      </a:r>
                      <a:endParaRPr lang="zh-CN" altLang="en-US" sz="16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91816" marR="91816" marT="52795" marB="52795"/>
                </a:tc>
              </a:tr>
              <a:tr h="60129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Serial Old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816" marR="91816" marT="52795" marB="52795"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老年代，</a:t>
                      </a:r>
                      <a:r>
                        <a:rPr lang="zh-CN" altLang="en-US" sz="16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标记整理算法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816" marR="91816" marT="52795" marB="52795"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单线程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816" marR="91816" marT="52795" marB="52795"/>
                </a:tc>
              </a:tr>
              <a:tr h="601299"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Parallel</a:t>
                      </a:r>
                      <a:r>
                        <a:rPr lang="en-US" altLang="zh-CN" sz="16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Old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816" marR="91816" marT="52795" marB="5279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老年代，</a:t>
                      </a:r>
                      <a:r>
                        <a:rPr lang="zh-CN" altLang="en-US" sz="16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标记整理算法</a:t>
                      </a:r>
                      <a:endParaRPr lang="zh-CN" altLang="en-US" sz="16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816" marR="91816" marT="52795" marB="52795"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并行的多线程收集器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816" marR="91816" marT="52795" marB="52795"/>
                </a:tc>
              </a:tr>
              <a:tr h="646743">
                <a:tc>
                  <a:txBody>
                    <a:bodyPr/>
                    <a:lstStyle/>
                    <a:p>
                      <a:r>
                        <a:rPr lang="en-US" altLang="zh-CN" sz="16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CMS</a:t>
                      </a:r>
                      <a:endParaRPr lang="zh-CN" altLang="en-US" sz="16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816" marR="91816" marT="52795" marB="5279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老年代，</a:t>
                      </a:r>
                      <a:r>
                        <a:rPr lang="zh-CN" altLang="en-US" sz="160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标记清除</a:t>
                      </a:r>
                      <a:r>
                        <a:rPr lang="zh-CN" altLang="en-US" sz="16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算法</a:t>
                      </a:r>
                      <a:endParaRPr lang="zh-CN" altLang="en-US" sz="16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816" marR="91816" marT="52795" marB="52795"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并行与</a:t>
                      </a:r>
                      <a:r>
                        <a:rPr lang="zh-CN" altLang="en-US" sz="160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并发</a:t>
                      </a:r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收集器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816" marR="91816" marT="52795" marB="52795"/>
                </a:tc>
              </a:tr>
              <a:tr h="849153">
                <a:tc>
                  <a:txBody>
                    <a:bodyPr/>
                    <a:lstStyle/>
                    <a:p>
                      <a:r>
                        <a:rPr lang="en-US" altLang="zh-CN" sz="16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G1</a:t>
                      </a:r>
                      <a:endParaRPr lang="zh-CN" altLang="en-US" sz="16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816" marR="91816" marT="52795" marB="52795"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跨新生代和老年代；</a:t>
                      </a:r>
                      <a:r>
                        <a:rPr lang="zh-CN" altLang="en-US" sz="160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标记整理 </a:t>
                      </a: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+ </a:t>
                      </a:r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化整为零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816" marR="91816" marT="52795" marB="52795"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并行与</a:t>
                      </a:r>
                      <a:r>
                        <a:rPr lang="zh-CN" altLang="en-US" sz="160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并发</a:t>
                      </a:r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收集器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816" marR="91816" marT="52795" marB="52795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7116" y="1077383"/>
            <a:ext cx="1204298" cy="86273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52855"/>
              <a:endParaRPr lang="zh-CN" altLang="en-US" sz="2500" dirty="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52855"/>
              <a:endParaRPr lang="zh-CN" altLang="en-US" sz="2500" dirty="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52855"/>
              <a:endParaRPr lang="zh-CN" altLang="en-US" sz="2500" dirty="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52855"/>
              <a:endParaRPr lang="zh-CN" altLang="en-US" sz="2500" dirty="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7122" y="428589"/>
            <a:ext cx="9446247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52855"/>
            <a:r>
              <a:rPr lang="zh-CN" altLang="en-US" sz="2700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简单的垃圾回收器工作示意图</a:t>
            </a:r>
          </a:p>
        </p:txBody>
      </p:sp>
      <p:sp>
        <p:nvSpPr>
          <p:cNvPr id="31746" name="AutoShape 2" descr="http://img5.imgtn.bdimg.com/it/u=4256283369,3179378958&amp;fm=27&amp;gp=0.jpg"/>
          <p:cNvSpPr>
            <a:spLocks noChangeAspect="1" noChangeArrowheads="1"/>
          </p:cNvSpPr>
          <p:nvPr/>
        </p:nvSpPr>
        <p:spPr bwMode="auto">
          <a:xfrm>
            <a:off x="156203" y="-166866"/>
            <a:ext cx="306030" cy="352073"/>
          </a:xfrm>
          <a:prstGeom prst="rect">
            <a:avLst/>
          </a:prstGeom>
          <a:noFill/>
        </p:spPr>
        <p:txBody>
          <a:bodyPr vert="horz" wrap="square" lIns="93945" tIns="46973" rIns="93945" bIns="46973" numCol="1" anchor="t" anchorCtr="0" compatLnSpc="1"/>
          <a:lstStyle/>
          <a:p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430659" y="1817198"/>
            <a:ext cx="1704242" cy="533445"/>
          </a:xfrm>
          <a:prstGeom prst="rect">
            <a:avLst/>
          </a:prstGeom>
        </p:spPr>
        <p:txBody>
          <a:bodyPr wrap="none" lIns="93945" tIns="46973" rIns="93945" bIns="46973">
            <a:spAutoFit/>
          </a:bodyPr>
          <a:lstStyle/>
          <a:p>
            <a:pPr marL="293370" indent="-293370">
              <a:lnSpc>
                <a:spcPct val="150000"/>
              </a:lnSpc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单线程收集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07167" y="5374741"/>
            <a:ext cx="1704242" cy="972027"/>
          </a:xfrm>
          <a:prstGeom prst="rect">
            <a:avLst/>
          </a:prstGeom>
        </p:spPr>
        <p:txBody>
          <a:bodyPr wrap="none" lIns="93945" tIns="46973" rIns="93945" bIns="46973">
            <a:spAutoFit/>
          </a:bodyPr>
          <a:lstStyle/>
          <a:p>
            <a:pPr marL="293370" indent="-293370">
              <a:lnSpc>
                <a:spcPct val="150000"/>
              </a:lnSpc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多线程收集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93370" indent="-293370">
              <a:lnSpc>
                <a:spcPct val="150000"/>
              </a:lnSpc>
              <a:buClr>
                <a:srgbClr val="FFC000"/>
              </a:buClr>
            </a:pPr>
            <a:r>
              <a:rPr lang="zh-CN" altLang="en-US" dirty="0" smtClean="0">
                <a:latin typeface="+mn-ea"/>
              </a:rPr>
              <a:t>并行收集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50" name="Picture 2" descr="E:\VIP课\JVM\移动互联网\垃圾回收器工作示意图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171876" y="1157289"/>
            <a:ext cx="8466840" cy="3445475"/>
          </a:xfrm>
          <a:prstGeom prst="rect">
            <a:avLst/>
          </a:prstGeom>
          <a:noFill/>
        </p:spPr>
      </p:pic>
      <p:pic>
        <p:nvPicPr>
          <p:cNvPr id="2051" name="Picture 3" descr="E:\VIP课\JVM\移动互联网\垃圾回收器工作示意图（多线程）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391837" y="4090989"/>
            <a:ext cx="8122554" cy="3702018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7116" y="1077383"/>
            <a:ext cx="1204298" cy="86273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52855"/>
              <a:endParaRPr lang="zh-CN" altLang="en-US" sz="2500" dirty="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52855"/>
              <a:endParaRPr lang="zh-CN" altLang="en-US" sz="2500" dirty="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52855"/>
              <a:endParaRPr lang="zh-CN" altLang="en-US" sz="2500" dirty="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52855"/>
              <a:endParaRPr lang="zh-CN" altLang="en-US" sz="2500" dirty="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7122" y="428589"/>
            <a:ext cx="9446247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52855"/>
            <a:r>
              <a:rPr lang="en-US" altLang="zh-CN" sz="2700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CMS</a:t>
            </a:r>
            <a:r>
              <a:rPr lang="zh-CN" altLang="en-US" sz="2700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垃圾回收器工作示意图</a:t>
            </a:r>
          </a:p>
        </p:txBody>
      </p:sp>
      <p:sp>
        <p:nvSpPr>
          <p:cNvPr id="31746" name="AutoShape 2" descr="http://img5.imgtn.bdimg.com/it/u=4256283369,3179378958&amp;fm=27&amp;gp=0.jpg"/>
          <p:cNvSpPr>
            <a:spLocks noChangeAspect="1" noChangeArrowheads="1"/>
          </p:cNvSpPr>
          <p:nvPr/>
        </p:nvSpPr>
        <p:spPr bwMode="auto">
          <a:xfrm>
            <a:off x="156203" y="-166866"/>
            <a:ext cx="306030" cy="352073"/>
          </a:xfrm>
          <a:prstGeom prst="rect">
            <a:avLst/>
          </a:prstGeom>
          <a:noFill/>
        </p:spPr>
        <p:txBody>
          <a:bodyPr vert="horz" wrap="square" lIns="93945" tIns="46973" rIns="93945" bIns="46973" numCol="1" anchor="t" anchorCtr="0" compatLnSpc="1"/>
          <a:lstStyle/>
          <a:p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401968" y="1364717"/>
            <a:ext cx="3297697" cy="902777"/>
          </a:xfrm>
          <a:prstGeom prst="rect">
            <a:avLst/>
          </a:prstGeom>
        </p:spPr>
        <p:txBody>
          <a:bodyPr wrap="square" lIns="93945" tIns="46973" rIns="93945" bIns="46973">
            <a:spAutoFit/>
          </a:bodyPr>
          <a:lstStyle/>
          <a:p>
            <a:pPr marL="293370" indent="-293370">
              <a:lnSpc>
                <a:spcPct val="150000"/>
              </a:lnSpc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Concurrent Mark Sweep</a:t>
            </a:r>
          </a:p>
          <a:p>
            <a:pPr marL="293370" indent="-293370">
              <a:lnSpc>
                <a:spcPct val="150000"/>
              </a:lnSpc>
              <a:buClr>
                <a:srgbClr val="FFC000"/>
              </a:buClr>
            </a:pPr>
            <a:r>
              <a:rPr lang="zh-CN" altLang="en-US" sz="1600" dirty="0" smtClean="0">
                <a:solidFill>
                  <a:srgbClr val="FF0000"/>
                </a:solidFill>
                <a:latin typeface="+mn-ea"/>
              </a:rPr>
              <a:t>标记清除</a:t>
            </a:r>
            <a:r>
              <a:rPr lang="zh-CN" altLang="en-US" sz="1600" dirty="0" smtClean="0">
                <a:latin typeface="+mn-ea"/>
              </a:rPr>
              <a:t>算法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074" name="Picture 2" descr="E:\VIP课\JVM\移动互联网\垃圾回收器工作示意图（CMS）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" y="3497263"/>
            <a:ext cx="12241213" cy="4452651"/>
          </a:xfrm>
          <a:prstGeom prst="rect">
            <a:avLst/>
          </a:prstGeom>
          <a:noFill/>
        </p:spPr>
      </p:pic>
      <p:sp>
        <p:nvSpPr>
          <p:cNvPr id="15" name="矩形 14"/>
          <p:cNvSpPr/>
          <p:nvPr/>
        </p:nvSpPr>
        <p:spPr>
          <a:xfrm>
            <a:off x="468913" y="2250541"/>
            <a:ext cx="2706153" cy="1572191"/>
          </a:xfrm>
          <a:prstGeom prst="rect">
            <a:avLst/>
          </a:prstGeom>
        </p:spPr>
        <p:txBody>
          <a:bodyPr wrap="square" lIns="93945" tIns="46973" rIns="93945" bIns="46973">
            <a:spAutoFit/>
          </a:bodyPr>
          <a:lstStyle/>
          <a:p>
            <a:pPr marL="293370" indent="-293370">
              <a:lnSpc>
                <a:spcPct val="150000"/>
              </a:lnSpc>
              <a:buClr>
                <a:srgbClr val="FFC000"/>
              </a:buClr>
              <a:buFont typeface="Wingdings" panose="05000000000000000000" pitchFamily="2" charset="2"/>
              <a:buChar char="Ø"/>
            </a:pPr>
            <a:r>
              <a:rPr lang="zh-CN" altLang="en-US" sz="1600" dirty="0" smtClean="0">
                <a:latin typeface="+mn-ea"/>
              </a:rPr>
              <a:t>初始标记  </a:t>
            </a:r>
            <a:r>
              <a:rPr lang="en-US" altLang="zh-CN" sz="1600" dirty="0" smtClean="0">
                <a:latin typeface="+mn-ea"/>
              </a:rPr>
              <a:t>--</a:t>
            </a:r>
            <a:r>
              <a:rPr lang="zh-CN" altLang="en-US" sz="1600" dirty="0" smtClean="0">
                <a:latin typeface="+mn-ea"/>
              </a:rPr>
              <a:t>暂停</a:t>
            </a:r>
            <a:endParaRPr lang="en-US" altLang="zh-CN" sz="1600" dirty="0" smtClean="0">
              <a:latin typeface="+mn-ea"/>
            </a:endParaRPr>
          </a:p>
          <a:p>
            <a:pPr marL="293370" indent="-293370">
              <a:lnSpc>
                <a:spcPct val="150000"/>
              </a:lnSpc>
              <a:buClr>
                <a:srgbClr val="FFC000"/>
              </a:buClr>
              <a:buFont typeface="Wingdings" panose="05000000000000000000" pitchFamily="2" charset="2"/>
              <a:buChar char="Ø"/>
            </a:pPr>
            <a:r>
              <a:rPr lang="zh-CN" altLang="en-US" sz="1600" dirty="0" smtClean="0">
                <a:latin typeface="+mn-ea"/>
              </a:rPr>
              <a:t>并发标记  </a:t>
            </a:r>
            <a:r>
              <a:rPr lang="en-US" altLang="zh-CN" sz="1600" dirty="0" smtClean="0">
                <a:latin typeface="+mn-ea"/>
              </a:rPr>
              <a:t>--</a:t>
            </a:r>
            <a:r>
              <a:rPr lang="zh-CN" altLang="en-US" sz="1600" dirty="0" smtClean="0">
                <a:latin typeface="+mn-ea"/>
              </a:rPr>
              <a:t>同时进行</a:t>
            </a:r>
            <a:endParaRPr lang="en-US" altLang="zh-CN" sz="1600" dirty="0" smtClean="0">
              <a:latin typeface="+mn-ea"/>
            </a:endParaRPr>
          </a:p>
          <a:p>
            <a:pPr marL="293370" indent="-293370">
              <a:lnSpc>
                <a:spcPct val="150000"/>
              </a:lnSpc>
              <a:buClr>
                <a:srgbClr val="FFC000"/>
              </a:buClr>
              <a:buFont typeface="Wingdings" panose="05000000000000000000" pitchFamily="2" charset="2"/>
              <a:buChar char="Ø"/>
            </a:pPr>
            <a:r>
              <a:rPr lang="zh-CN" altLang="en-US" sz="1600" dirty="0" smtClean="0">
                <a:latin typeface="+mn-ea"/>
              </a:rPr>
              <a:t>重新标记  </a:t>
            </a:r>
            <a:r>
              <a:rPr lang="en-US" altLang="zh-CN" sz="1600" dirty="0" smtClean="0">
                <a:latin typeface="+mn-ea"/>
              </a:rPr>
              <a:t>--</a:t>
            </a:r>
            <a:r>
              <a:rPr lang="zh-CN" altLang="en-US" sz="1600" dirty="0" smtClean="0">
                <a:latin typeface="+mn-ea"/>
              </a:rPr>
              <a:t>暂停</a:t>
            </a:r>
            <a:endParaRPr lang="en-US" altLang="zh-CN" sz="1600" dirty="0" smtClean="0">
              <a:latin typeface="+mn-ea"/>
            </a:endParaRPr>
          </a:p>
          <a:p>
            <a:pPr marL="293370" indent="-293370">
              <a:lnSpc>
                <a:spcPct val="150000"/>
              </a:lnSpc>
              <a:buClr>
                <a:srgbClr val="FFC000"/>
              </a:buClr>
              <a:buFont typeface="Wingdings" panose="05000000000000000000" pitchFamily="2" charset="2"/>
              <a:buChar char="Ø"/>
            </a:pPr>
            <a:r>
              <a:rPr lang="zh-CN" altLang="en-US" sz="1600" dirty="0" smtClean="0">
                <a:latin typeface="+mn-ea"/>
              </a:rPr>
              <a:t>并发清除  </a:t>
            </a:r>
            <a:r>
              <a:rPr lang="en-US" altLang="zh-CN" sz="1600" dirty="0" smtClean="0">
                <a:latin typeface="+mn-ea"/>
              </a:rPr>
              <a:t>--</a:t>
            </a:r>
            <a:r>
              <a:rPr lang="zh-CN" altLang="en-US" sz="1600" dirty="0" smtClean="0">
                <a:latin typeface="+mn-ea"/>
              </a:rPr>
              <a:t>同时进行</a:t>
            </a:r>
            <a:endParaRPr lang="en-US" altLang="zh-CN" sz="1600" dirty="0" smtClean="0">
              <a:latin typeface="+mn-ea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178196" y="1564740"/>
            <a:ext cx="2677463" cy="1641441"/>
          </a:xfrm>
          <a:prstGeom prst="rect">
            <a:avLst/>
          </a:prstGeom>
        </p:spPr>
        <p:txBody>
          <a:bodyPr wrap="square" lIns="93945" tIns="46973" rIns="93945" bIns="46973">
            <a:spAutoFit/>
          </a:bodyPr>
          <a:lstStyle/>
          <a:p>
            <a:pPr marL="293370" indent="-293370">
              <a:lnSpc>
                <a:spcPct val="150000"/>
              </a:lnSpc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CMS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的缺点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93370" indent="-293370">
              <a:lnSpc>
                <a:spcPct val="150000"/>
              </a:lnSpc>
              <a:buClr>
                <a:srgbClr val="FFC000"/>
              </a:buClr>
              <a:buFont typeface="Wingdings" panose="05000000000000000000" pitchFamily="2" charset="2"/>
              <a:buChar char="Ø"/>
            </a:pP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敏感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93370" indent="-293370">
              <a:lnSpc>
                <a:spcPct val="150000"/>
              </a:lnSpc>
              <a:buClr>
                <a:srgbClr val="FFC000"/>
              </a:buClr>
              <a:buFont typeface="Wingdings" panose="05000000000000000000" pitchFamily="2" charset="2"/>
              <a:buChar char="Ø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浮动垃圾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93370" indent="-293370">
              <a:lnSpc>
                <a:spcPct val="150000"/>
              </a:lnSpc>
              <a:buClr>
                <a:srgbClr val="FFC000"/>
              </a:buClr>
              <a:buFont typeface="Wingdings" panose="05000000000000000000" pitchFamily="2" charset="2"/>
              <a:buChar char="Ø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内存碎片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7116" y="1077383"/>
            <a:ext cx="1204298" cy="86273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52855"/>
              <a:endParaRPr lang="zh-CN" altLang="en-US" sz="2500" dirty="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52855"/>
              <a:endParaRPr lang="zh-CN" altLang="en-US" sz="2500" dirty="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52855"/>
              <a:endParaRPr lang="zh-CN" altLang="en-US" sz="2500" dirty="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52855"/>
              <a:endParaRPr lang="zh-CN" altLang="en-US" sz="2500" dirty="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19022" y="409539"/>
            <a:ext cx="4043454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52855"/>
            <a:r>
              <a:rPr lang="en-US" altLang="zh-CN" sz="2700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Stop The World</a:t>
            </a:r>
            <a:r>
              <a:rPr lang="zh-CN" altLang="en-US" sz="2700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现象</a:t>
            </a:r>
            <a:endParaRPr lang="en-US" altLang="zh-CN" sz="2700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746" name="AutoShape 2" descr="http://img5.imgtn.bdimg.com/it/u=4256283369,3179378958&amp;fm=27&amp;gp=0.jpg"/>
          <p:cNvSpPr>
            <a:spLocks noChangeAspect="1" noChangeArrowheads="1"/>
          </p:cNvSpPr>
          <p:nvPr/>
        </p:nvSpPr>
        <p:spPr bwMode="auto">
          <a:xfrm>
            <a:off x="156203" y="-166866"/>
            <a:ext cx="306030" cy="352073"/>
          </a:xfrm>
          <a:prstGeom prst="rect">
            <a:avLst/>
          </a:prstGeom>
          <a:noFill/>
        </p:spPr>
        <p:txBody>
          <a:bodyPr vert="horz" wrap="square" lIns="93945" tIns="46973" rIns="93945" bIns="46973" numCol="1" anchor="t" anchorCtr="0" compatLnSpc="1"/>
          <a:lstStyle/>
          <a:p>
            <a:endParaRPr lang="zh-CN" altLang="en-US"/>
          </a:p>
        </p:txBody>
      </p:sp>
      <p:pic>
        <p:nvPicPr>
          <p:cNvPr id="1026" name="Picture 2" descr="https://timgsa.baidu.com/timg?image&amp;quality=80&amp;size=b9999_10000&amp;sec=1528220414197&amp;di=dbae557ccfa668427c0d56dd7f9bb93c&amp;imgtype=0&amp;src=http%3A%2F%2Fwww.reader8.cn%2Fuploadfile%2Fjiaocheng%2F20140122%2F2615%2F2014012612155715760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44154" y="1103635"/>
            <a:ext cx="4988932" cy="3017497"/>
          </a:xfrm>
          <a:prstGeom prst="rect">
            <a:avLst/>
          </a:prstGeom>
          <a:noFill/>
        </p:spPr>
      </p:pic>
      <p:pic>
        <p:nvPicPr>
          <p:cNvPr id="8194" name="Picture 2" descr="https://s0.lgstatic.com/i/image3/M01/62/73/CgpOIF4lQuiALAGsAABEEIX0EkE834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143622" y="4629048"/>
            <a:ext cx="6184778" cy="3040470"/>
          </a:xfrm>
          <a:prstGeom prst="rect">
            <a:avLst/>
          </a:prstGeom>
          <a:noFill/>
        </p:spPr>
      </p:pic>
      <p:sp>
        <p:nvSpPr>
          <p:cNvPr id="12" name="矩形 11"/>
          <p:cNvSpPr/>
          <p:nvPr/>
        </p:nvSpPr>
        <p:spPr>
          <a:xfrm>
            <a:off x="430659" y="1817198"/>
            <a:ext cx="1994578" cy="2287771"/>
          </a:xfrm>
          <a:prstGeom prst="rect">
            <a:avLst/>
          </a:prstGeom>
        </p:spPr>
        <p:txBody>
          <a:bodyPr wrap="none" lIns="93945" tIns="46973" rIns="93945" bIns="46973">
            <a:spAutoFit/>
          </a:bodyPr>
          <a:lstStyle/>
          <a:p>
            <a:pPr marL="293370" indent="-293370">
              <a:lnSpc>
                <a:spcPct val="150000"/>
              </a:lnSpc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什么是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STW</a:t>
            </a:r>
          </a:p>
          <a:p>
            <a:pPr marL="293370" indent="-293370">
              <a:lnSpc>
                <a:spcPct val="150000"/>
              </a:lnSpc>
              <a:buClr>
                <a:srgbClr val="FFC000"/>
              </a:buClr>
              <a:buFont typeface="Wingdings" panose="05000000000000000000" pitchFamily="2" charset="2"/>
              <a:buChar char="n"/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93370" indent="-293370">
              <a:lnSpc>
                <a:spcPct val="150000"/>
              </a:lnSpc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为什么要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STW</a:t>
            </a:r>
          </a:p>
          <a:p>
            <a:pPr marL="293370" indent="-293370">
              <a:lnSpc>
                <a:spcPct val="150000"/>
              </a:lnSpc>
              <a:buClr>
                <a:srgbClr val="FFC000"/>
              </a:buClr>
              <a:buFont typeface="Wingdings" panose="05000000000000000000" pitchFamily="2" charset="2"/>
              <a:buChar char="n"/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93370" indent="-293370">
              <a:lnSpc>
                <a:spcPct val="150000"/>
              </a:lnSpc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STW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的危害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7116" y="1077383"/>
            <a:ext cx="1204298" cy="86273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52855"/>
              <a:endParaRPr lang="zh-CN" altLang="en-US" sz="2500" dirty="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52855"/>
              <a:endParaRPr lang="zh-CN" altLang="en-US" sz="2500" dirty="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52855"/>
              <a:endParaRPr lang="zh-CN" altLang="en-US" sz="2500" dirty="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52855"/>
              <a:endParaRPr lang="zh-CN" altLang="en-US" sz="2500" dirty="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7122" y="428589"/>
            <a:ext cx="9446247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52855"/>
            <a:r>
              <a:rPr lang="en-US" altLang="zh-CN" sz="2700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G1</a:t>
            </a:r>
            <a:r>
              <a:rPr lang="zh-CN" altLang="en-US" sz="2700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图示</a:t>
            </a:r>
          </a:p>
        </p:txBody>
      </p:sp>
      <p:sp>
        <p:nvSpPr>
          <p:cNvPr id="31746" name="AutoShape 2" descr="http://img5.imgtn.bdimg.com/it/u=4256283369,3179378958&amp;fm=27&amp;gp=0.jpg"/>
          <p:cNvSpPr>
            <a:spLocks noChangeAspect="1" noChangeArrowheads="1"/>
          </p:cNvSpPr>
          <p:nvPr/>
        </p:nvSpPr>
        <p:spPr bwMode="auto">
          <a:xfrm>
            <a:off x="156203" y="-166866"/>
            <a:ext cx="306030" cy="352073"/>
          </a:xfrm>
          <a:prstGeom prst="rect">
            <a:avLst/>
          </a:prstGeom>
          <a:noFill/>
        </p:spPr>
        <p:txBody>
          <a:bodyPr vert="horz" wrap="square" lIns="93945" tIns="46973" rIns="93945" bIns="46973" numCol="1" anchor="t" anchorCtr="0" compatLnSpc="1"/>
          <a:lstStyle/>
          <a:p>
            <a:endParaRPr lang="zh-CN" altLang="en-US"/>
          </a:p>
        </p:txBody>
      </p:sp>
      <p:pic>
        <p:nvPicPr>
          <p:cNvPr id="14" name="Picture 4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115139" y="1244056"/>
            <a:ext cx="5782082" cy="24076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672634" y="1389952"/>
            <a:ext cx="3737442" cy="265710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3945" tIns="46973" rIns="93945" bIns="46973">
            <a:spAutoFit/>
          </a:bodyPr>
          <a:lstStyle/>
          <a:p>
            <a:pPr marL="293370" indent="-293370">
              <a:lnSpc>
                <a:spcPct val="150000"/>
              </a:lnSpc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lang="en-US" altLang="zh-CN" sz="2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Garbage First</a:t>
            </a:r>
          </a:p>
          <a:p>
            <a:pPr marL="293370" indent="-293370">
              <a:lnSpc>
                <a:spcPct val="150000"/>
              </a:lnSpc>
              <a:buClr>
                <a:srgbClr val="FFC000"/>
              </a:buClr>
              <a:buFont typeface="Wingdings" panose="05000000000000000000" pitchFamily="2" charset="2"/>
              <a:buChar char="Ø"/>
            </a:pP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追求停顿时间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93370" indent="-293370">
              <a:lnSpc>
                <a:spcPct val="150000"/>
              </a:lnSpc>
              <a:buClr>
                <a:srgbClr val="FFC000"/>
              </a:buClr>
              <a:buFont typeface="Wingdings" panose="05000000000000000000" pitchFamily="2" charset="2"/>
              <a:buChar char="Ø"/>
            </a:pP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Region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区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93370" indent="-293370">
              <a:lnSpc>
                <a:spcPct val="150000"/>
              </a:lnSpc>
              <a:buClr>
                <a:srgbClr val="FFC000"/>
              </a:buClr>
              <a:buFont typeface="Wingdings" panose="05000000000000000000" pitchFamily="2" charset="2"/>
              <a:buChar char="Ø"/>
            </a:pP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筛选回收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93370" indent="-293370">
              <a:lnSpc>
                <a:spcPct val="150000"/>
              </a:lnSpc>
              <a:buClr>
                <a:srgbClr val="FFC000"/>
              </a:buClr>
              <a:buFont typeface="Wingdings" panose="05000000000000000000" pitchFamily="2" charset="2"/>
              <a:buChar char="Ø"/>
            </a:pP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可预测停顿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93370" indent="-293370">
              <a:lnSpc>
                <a:spcPct val="150000"/>
              </a:lnSpc>
              <a:buClr>
                <a:srgbClr val="FFC000"/>
              </a:buClr>
              <a:buFont typeface="Wingdings" panose="05000000000000000000" pitchFamily="2" charset="2"/>
              <a:buChar char="Ø"/>
            </a:pP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复制和标记整理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50" name="Picture 2" descr="G:\移动互联网VIP\JVM二期\img\垃圾回收器工作示意图（G1）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938213" y="4498975"/>
            <a:ext cx="9505950" cy="2619375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7117" y="1077383"/>
            <a:ext cx="1204298" cy="86273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55395"/>
              <a:endParaRPr lang="zh-CN" altLang="en-US" sz="2500" dirty="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55395"/>
              <a:endParaRPr lang="zh-CN" altLang="en-US" sz="2500" dirty="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55395"/>
              <a:endParaRPr lang="zh-CN" altLang="en-US" sz="2500" dirty="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55395"/>
              <a:endParaRPr lang="zh-CN" altLang="en-US" sz="2500" dirty="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7121" y="428589"/>
            <a:ext cx="4424455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55395"/>
            <a:r>
              <a:rPr lang="zh-CN" altLang="en-US" sz="2700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常量池与</a:t>
            </a:r>
            <a:r>
              <a:rPr lang="en-US" altLang="zh-CN" sz="2700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String</a:t>
            </a:r>
            <a:endParaRPr lang="zh-CN" altLang="en-US" sz="2700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1"/>
          <p:cNvSpPr txBox="1">
            <a:spLocks noChangeArrowheads="1"/>
          </p:cNvSpPr>
          <p:nvPr/>
        </p:nvSpPr>
        <p:spPr bwMode="auto">
          <a:xfrm>
            <a:off x="452670" y="1358779"/>
            <a:ext cx="4852755" cy="337287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4137" tIns="47069" rIns="94137" bIns="47069">
            <a:spAutoFit/>
          </a:bodyPr>
          <a:lstStyle/>
          <a:p>
            <a:pPr marL="294005" indent="-294005" eaLnBrk="0" hangingPunct="0">
              <a:lnSpc>
                <a:spcPct val="150000"/>
              </a:lnSpc>
              <a:buClr>
                <a:srgbClr val="FFC000"/>
              </a:buClr>
            </a:pPr>
            <a:endParaRPr lang="en-US" altLang="zh-CN" sz="1400" dirty="0"/>
          </a:p>
          <a:p>
            <a:pPr marL="294005" indent="-294005" eaLnBrk="0" hangingPunct="0">
              <a:lnSpc>
                <a:spcPct val="150000"/>
              </a:lnSpc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lang="zh-CN" altLang="en-US" sz="2100" b="1" dirty="0" smtClean="0"/>
              <a:t>常量池</a:t>
            </a:r>
            <a:r>
              <a:rPr lang="en-US" altLang="zh-CN" sz="2100" b="1" dirty="0" smtClean="0"/>
              <a:t>(</a:t>
            </a:r>
            <a:r>
              <a:rPr lang="zh-CN" altLang="en-US" sz="2100" b="1" dirty="0" smtClean="0"/>
              <a:t>方法区</a:t>
            </a:r>
            <a:r>
              <a:rPr lang="en-US" altLang="zh-CN" sz="2100" b="1" dirty="0" smtClean="0"/>
              <a:t>)</a:t>
            </a:r>
          </a:p>
          <a:p>
            <a:pPr lvl="1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Char char="ü"/>
            </a:pPr>
            <a:r>
              <a:rPr lang="zh-CN" altLang="en-US" sz="1800" dirty="0" smtClean="0"/>
              <a:t>静态常量池</a:t>
            </a:r>
            <a:endParaRPr lang="en-US" altLang="zh-CN" sz="1800" dirty="0" smtClean="0"/>
          </a:p>
          <a:p>
            <a:pPr lvl="1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Char char="ü"/>
            </a:pPr>
            <a:r>
              <a:rPr lang="zh-CN" altLang="en-US" sz="1800" dirty="0" smtClean="0"/>
              <a:t>运行时常量池</a:t>
            </a:r>
            <a:endParaRPr lang="en-US" altLang="zh-CN" sz="2100" b="1" dirty="0" smtClean="0"/>
          </a:p>
          <a:p>
            <a:pPr marL="294005" indent="-294005" eaLnBrk="0" hangingPunct="0">
              <a:lnSpc>
                <a:spcPct val="150000"/>
              </a:lnSpc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lang="en-US" altLang="en-US" sz="2100" b="1" dirty="0" smtClean="0"/>
              <a:t>String </a:t>
            </a:r>
            <a:r>
              <a:rPr lang="zh-CN" altLang="en-US" sz="2100" b="1" dirty="0" smtClean="0"/>
              <a:t>的创建分配内存地址</a:t>
            </a:r>
            <a:endParaRPr lang="en-US" altLang="zh-CN" sz="2100" b="1" dirty="0" smtClean="0"/>
          </a:p>
          <a:p>
            <a:pPr lvl="1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</a:pPr>
            <a:endParaRPr lang="en-US" altLang="zh-CN" sz="1800" dirty="0" smtClean="0"/>
          </a:p>
          <a:p>
            <a:pPr marL="294005" indent="-294005" eaLnBrk="0" hangingPunct="0">
              <a:lnSpc>
                <a:spcPct val="150000"/>
              </a:lnSpc>
              <a:buClr>
                <a:srgbClr val="FFC000"/>
              </a:buClr>
            </a:pPr>
            <a:endParaRPr lang="en-US" altLang="zh-CN" sz="1400" dirty="0" smtClean="0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388100" y="447675"/>
            <a:ext cx="3787775" cy="233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376988" y="3246438"/>
            <a:ext cx="44958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946150" y="4533900"/>
            <a:ext cx="3833813" cy="291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7117" y="1077383"/>
            <a:ext cx="1204298" cy="86273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55395"/>
              <a:endParaRPr lang="zh-CN" altLang="en-US" sz="2500" dirty="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55395"/>
              <a:endParaRPr lang="zh-CN" altLang="en-US" sz="2500" dirty="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55395"/>
              <a:endParaRPr lang="zh-CN" altLang="en-US" sz="2500" dirty="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55395"/>
              <a:endParaRPr lang="zh-CN" altLang="en-US" sz="2500" dirty="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7121" y="428589"/>
            <a:ext cx="4424455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55395"/>
            <a:r>
              <a:rPr lang="zh-CN" altLang="en-US" sz="2700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面试常见问题剖析</a:t>
            </a:r>
          </a:p>
        </p:txBody>
      </p:sp>
      <p:sp>
        <p:nvSpPr>
          <p:cNvPr id="12" name="矩形 11"/>
          <p:cNvSpPr/>
          <p:nvPr/>
        </p:nvSpPr>
        <p:spPr>
          <a:xfrm>
            <a:off x="430659" y="1817198"/>
            <a:ext cx="9013935" cy="4480679"/>
          </a:xfrm>
          <a:prstGeom prst="rect">
            <a:avLst/>
          </a:prstGeom>
        </p:spPr>
        <p:txBody>
          <a:bodyPr wrap="none" lIns="93945" tIns="46973" rIns="93945" bIns="46973">
            <a:spAutoFit/>
          </a:bodyPr>
          <a:lstStyle/>
          <a:p>
            <a:pPr marL="293370" indent="-293370">
              <a:lnSpc>
                <a:spcPct val="150000"/>
              </a:lnSpc>
              <a:buClr>
                <a:srgbClr val="FFC000"/>
              </a:buClr>
              <a:buFont typeface="Wingdings" panose="05000000000000000000" pitchFamily="2" charset="2"/>
              <a:buChar char="Ø"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JVM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内存结构说一下！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93370" indent="-293370">
              <a:lnSpc>
                <a:spcPct val="150000"/>
              </a:lnSpc>
              <a:buClr>
                <a:srgbClr val="FFC000"/>
              </a:buClr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什么情况下内存栈溢出？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93370" indent="-293370">
              <a:lnSpc>
                <a:spcPct val="150000"/>
              </a:lnSpc>
              <a:buClr>
                <a:srgbClr val="FFC000"/>
              </a:buClr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描述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new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一个对象的流程！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93370" indent="-293370">
              <a:lnSpc>
                <a:spcPct val="150000"/>
              </a:lnSpc>
              <a:buClr>
                <a:srgbClr val="FFC000"/>
              </a:buClr>
              <a:buFont typeface="Wingdings" panose="05000000000000000000" pitchFamily="2" charset="2"/>
              <a:buChar char="Ø"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对象会不会分配在栈中？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93370" indent="-293370">
              <a:lnSpc>
                <a:spcPct val="150000"/>
              </a:lnSpc>
              <a:buClr>
                <a:srgbClr val="FFC000"/>
              </a:buClr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如果判断一个对象是否被回收，有哪些算法，实际虚拟机使用得最多的是什么？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93370" indent="-293370">
              <a:lnSpc>
                <a:spcPct val="150000"/>
              </a:lnSpc>
              <a:buClr>
                <a:srgbClr val="FFC000"/>
              </a:buClr>
              <a:buFont typeface="Wingdings" panose="05000000000000000000" pitchFamily="2" charset="2"/>
              <a:buChar char="Ø"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GC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收集算法有哪些？他们的特点是什么？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93370" indent="-293370">
              <a:lnSpc>
                <a:spcPct val="150000"/>
              </a:lnSpc>
              <a:buClr>
                <a:srgbClr val="FFC000"/>
              </a:buClr>
              <a:buFont typeface="Wingdings" panose="05000000000000000000" pitchFamily="2" charset="2"/>
              <a:buChar char="Ø"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JVM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中一次完整的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GC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流程是怎样的？对象如何晋级到老年代？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93370" indent="-293370">
              <a:lnSpc>
                <a:spcPct val="150000"/>
              </a:lnSpc>
              <a:buClr>
                <a:srgbClr val="FFC000"/>
              </a:buClr>
              <a:buFont typeface="Wingdings" panose="05000000000000000000" pitchFamily="2" charset="2"/>
              <a:buChar char="Ø"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中的几种引用关系，他们的区别是什么？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93370" indent="-293370">
              <a:lnSpc>
                <a:spcPct val="150000"/>
              </a:lnSpc>
              <a:buClr>
                <a:srgbClr val="FFC000"/>
              </a:buClr>
              <a:buFont typeface="Wingdings" panose="05000000000000000000" pitchFamily="2" charset="2"/>
              <a:buChar char="Ø"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final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finally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finalize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的区别？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93370" indent="-293370">
              <a:lnSpc>
                <a:spcPct val="150000"/>
              </a:lnSpc>
              <a:buClr>
                <a:srgbClr val="FFC000"/>
              </a:buClr>
              <a:buFont typeface="Wingdings" panose="05000000000000000000" pitchFamily="2" charset="2"/>
              <a:buChar char="Ø"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String s = new String(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xxx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创建了几个对象？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32563" y="363821"/>
            <a:ext cx="5006211" cy="446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309370"/>
            <a:r>
              <a:rPr lang="en-US" altLang="zh-CN" sz="2900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JVM</a:t>
            </a:r>
            <a:r>
              <a:rPr lang="zh-CN" altLang="en-US" sz="2900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的跨平台与语言无关性</a:t>
            </a:r>
            <a:endParaRPr lang="zh-CN" altLang="zh-CN" sz="2900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50" name="Picture 2" descr="G:\VIP课三期\img\JVM的跨平台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52863" y="1289050"/>
            <a:ext cx="8020974" cy="3587750"/>
          </a:xfrm>
          <a:prstGeom prst="rect">
            <a:avLst/>
          </a:prstGeom>
          <a:noFill/>
        </p:spPr>
      </p:pic>
      <p:sp>
        <p:nvSpPr>
          <p:cNvPr id="8" name="文本框 3"/>
          <p:cNvSpPr txBox="1">
            <a:spLocks noChangeArrowheads="1"/>
          </p:cNvSpPr>
          <p:nvPr/>
        </p:nvSpPr>
        <p:spPr bwMode="auto">
          <a:xfrm>
            <a:off x="380206" y="2063919"/>
            <a:ext cx="2724944" cy="20356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5747" tIns="47873" rIns="95747" bIns="47873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1pPr>
            <a:lvl2pPr marL="431800" indent="25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863600" indent="50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295400" indent="76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1729105" indent="10033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9pPr>
          </a:lstStyle>
          <a:p>
            <a:pPr>
              <a:lnSpc>
                <a:spcPct val="200000"/>
              </a:lnSpc>
              <a:buClr>
                <a:srgbClr val="FFC00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2100" dirty="0" smtClean="0">
                <a:latin typeface="宋体" panose="02010600030101010101" pitchFamily="2" charset="-122"/>
                <a:ea typeface="宋体" panose="02010600030101010101" pitchFamily="2" charset="-122"/>
              </a:rPr>
              <a:t>JVM</a:t>
            </a:r>
            <a:r>
              <a:rPr lang="zh-CN" altLang="en-US" sz="21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的跨平台</a:t>
            </a:r>
            <a:endParaRPr lang="en-US" altLang="zh-CN" sz="21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200000"/>
              </a:lnSpc>
              <a:buClr>
                <a:srgbClr val="FFC000"/>
              </a:buClr>
              <a:defRPr/>
            </a:pPr>
            <a:endParaRPr lang="en-US" altLang="zh-CN" sz="21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200000"/>
              </a:lnSpc>
              <a:buClr>
                <a:srgbClr val="FFC00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2100" dirty="0" smtClean="0">
                <a:latin typeface="宋体" panose="02010600030101010101" pitchFamily="2" charset="-122"/>
                <a:ea typeface="宋体" panose="02010600030101010101" pitchFamily="2" charset="-122"/>
              </a:rPr>
              <a:t>JVM</a:t>
            </a:r>
            <a:r>
              <a:rPr lang="zh-CN" altLang="en-US" sz="21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的语言无关性</a:t>
            </a:r>
            <a:endParaRPr lang="en-US" altLang="zh-CN" sz="21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5" name="PA_组合 47"/>
          <p:cNvGrpSpPr/>
          <p:nvPr>
            <p:custDataLst>
              <p:tags r:id="rId2"/>
            </p:custDataLst>
          </p:nvPr>
        </p:nvGrpSpPr>
        <p:grpSpPr>
          <a:xfrm>
            <a:off x="557117" y="1077383"/>
            <a:ext cx="1204298" cy="86273"/>
            <a:chOff x="0" y="2842590"/>
            <a:chExt cx="7054752" cy="89199"/>
          </a:xfrm>
        </p:grpSpPr>
        <p:sp>
          <p:nvSpPr>
            <p:cNvPr id="6" name="矩形 5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55395"/>
              <a:endParaRPr lang="zh-CN" altLang="en-US" sz="2500" dirty="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55395"/>
              <a:endParaRPr lang="zh-CN" altLang="en-US" sz="2500" dirty="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55395"/>
              <a:endParaRPr lang="zh-CN" altLang="en-US" sz="2500" dirty="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55395"/>
              <a:endParaRPr lang="zh-CN" altLang="en-US" sz="2500" dirty="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32564" y="363821"/>
            <a:ext cx="4058328" cy="445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309370"/>
            <a:r>
              <a:rPr lang="en-US" altLang="zh-CN" sz="2900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JVM</a:t>
            </a:r>
            <a:endParaRPr lang="zh-CN" altLang="zh-CN" sz="2900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3"/>
          <p:cNvSpPr txBox="1">
            <a:spLocks noChangeArrowheads="1"/>
          </p:cNvSpPr>
          <p:nvPr/>
        </p:nvSpPr>
        <p:spPr bwMode="auto">
          <a:xfrm>
            <a:off x="681990" y="1749425"/>
            <a:ext cx="6500495" cy="40347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5747" tIns="47873" rIns="95747" bIns="47873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1pPr>
            <a:lvl2pPr marL="431800" indent="25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863600" indent="50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295400" indent="76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1729105" indent="10033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9pPr>
          </a:lstStyle>
          <a:p>
            <a:pPr>
              <a:lnSpc>
                <a:spcPct val="200000"/>
              </a:lnSpc>
              <a:buClr>
                <a:srgbClr val="FFC00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JVM==</a:t>
            </a: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规范</a:t>
            </a:r>
            <a:endParaRPr lang="en-US" altLang="zh-CN" sz="24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200000"/>
              </a:lnSpc>
              <a:buClr>
                <a:srgbClr val="FFC000"/>
              </a:buClr>
              <a:buFont typeface="Wingdings" panose="05000000000000000000" pitchFamily="2" charset="2"/>
              <a:buChar char="n"/>
              <a:defRPr/>
            </a:pPr>
            <a:endParaRPr lang="en-US" altLang="zh-CN" sz="24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200000"/>
              </a:lnSpc>
              <a:buClr>
                <a:srgbClr val="FFC000"/>
              </a:buClr>
              <a:defRPr/>
            </a:pPr>
            <a:endParaRPr lang="en-US" altLang="zh-CN" sz="24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200000"/>
              </a:lnSpc>
              <a:buClr>
                <a:srgbClr val="FFC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一台虚拟出来的计算机</a:t>
            </a:r>
          </a:p>
          <a:p>
            <a:pPr marL="285750" indent="-285750">
              <a:lnSpc>
                <a:spcPct val="200000"/>
              </a:lnSpc>
              <a:buClr>
                <a:srgbClr val="FFC000"/>
              </a:buClr>
              <a:buFont typeface="Wingdings" panose="05000000000000000000" charset="0"/>
              <a:buChar char="u"/>
              <a:defRPr/>
            </a:pPr>
            <a:r>
              <a:rPr lang="zh-CN" altLang="en-US" sz="16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内部的指令</a:t>
            </a:r>
            <a:r>
              <a:rPr lang="en-US" altLang="zh-CN" sz="16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——</a:t>
            </a:r>
            <a:r>
              <a:rPr lang="zh-CN" altLang="en-US" sz="16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字节码指令集</a:t>
            </a:r>
          </a:p>
          <a:p>
            <a:pPr marL="285750" indent="-285750">
              <a:lnSpc>
                <a:spcPct val="200000"/>
              </a:lnSpc>
              <a:buClr>
                <a:srgbClr val="FFC000"/>
              </a:buClr>
              <a:buFont typeface="Wingdings" panose="05000000000000000000" charset="0"/>
              <a:buChar char="u"/>
              <a:defRPr/>
            </a:pPr>
            <a:r>
              <a:rPr lang="zh-CN" altLang="en-US" sz="16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内部的内存管理</a:t>
            </a:r>
            <a:r>
              <a:rPr lang="en-US" altLang="zh-CN" sz="16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——</a:t>
            </a:r>
            <a:r>
              <a:rPr lang="zh-CN" altLang="en-US" sz="16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堆、栈、方法区等</a:t>
            </a:r>
            <a:endParaRPr lang="en-US" altLang="zh-CN" sz="16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65964" y="518730"/>
            <a:ext cx="4058328" cy="446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309370"/>
            <a:r>
              <a:rPr lang="en-US" altLang="zh-CN" sz="2900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 SE</a:t>
            </a:r>
            <a:r>
              <a:rPr lang="zh-CN" altLang="en-US" sz="2900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体系架构</a:t>
            </a:r>
            <a:endParaRPr lang="zh-CN" altLang="zh-CN" sz="2900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6" name="Picture 2" descr="D:\课程\公开课\JVM\image\javaPlatform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81375" y="1246110"/>
            <a:ext cx="8681398" cy="6335323"/>
          </a:xfrm>
          <a:prstGeom prst="rect">
            <a:avLst/>
          </a:prstGeom>
          <a:noFill/>
        </p:spPr>
      </p:pic>
      <p:sp>
        <p:nvSpPr>
          <p:cNvPr id="4" name="文本框 3"/>
          <p:cNvSpPr txBox="1">
            <a:spLocks noChangeArrowheads="1"/>
          </p:cNvSpPr>
          <p:nvPr/>
        </p:nvSpPr>
        <p:spPr bwMode="auto">
          <a:xfrm>
            <a:off x="161131" y="1959144"/>
            <a:ext cx="2724944" cy="3328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5747" tIns="47873" rIns="95747" bIns="47873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1pPr>
            <a:lvl2pPr marL="431800" indent="25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863600" indent="50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295400" indent="76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1729105" indent="10033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9pPr>
          </a:lstStyle>
          <a:p>
            <a:pPr>
              <a:lnSpc>
                <a:spcPct val="200000"/>
              </a:lnSpc>
              <a:buClr>
                <a:srgbClr val="FFC00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2100" dirty="0" smtClean="0">
                <a:latin typeface="宋体" panose="02010600030101010101" pitchFamily="2" charset="-122"/>
                <a:ea typeface="宋体" panose="02010600030101010101" pitchFamily="2" charset="-122"/>
              </a:rPr>
              <a:t>JVM</a:t>
            </a:r>
            <a:r>
              <a:rPr lang="zh-CN" altLang="en-US" sz="21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只是一个翻译</a:t>
            </a:r>
            <a:endParaRPr lang="en-US" altLang="zh-CN" sz="21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200000"/>
              </a:lnSpc>
              <a:buClr>
                <a:srgbClr val="FFC000"/>
              </a:buClr>
              <a:defRPr/>
            </a:pPr>
            <a:endParaRPr lang="en-US" altLang="zh-CN" sz="21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200000"/>
              </a:lnSpc>
              <a:buClr>
                <a:srgbClr val="FFC00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2100" dirty="0" smtClean="0">
                <a:latin typeface="宋体" panose="02010600030101010101" pitchFamily="2" charset="-122"/>
                <a:ea typeface="宋体" panose="02010600030101010101" pitchFamily="2" charset="-122"/>
              </a:rPr>
              <a:t>JRE</a:t>
            </a:r>
            <a:r>
              <a:rPr lang="zh-CN" altLang="en-US" sz="21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提供了基础类库</a:t>
            </a:r>
            <a:endParaRPr lang="en-US" altLang="zh-CN" sz="21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200000"/>
              </a:lnSpc>
              <a:buClr>
                <a:srgbClr val="FFC000"/>
              </a:buClr>
              <a:buFont typeface="Wingdings" panose="05000000000000000000" pitchFamily="2" charset="2"/>
              <a:buChar char="n"/>
              <a:defRPr/>
            </a:pPr>
            <a:endParaRPr lang="en-US" altLang="zh-CN" sz="21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200000"/>
              </a:lnSpc>
              <a:buClr>
                <a:srgbClr val="FFC00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2100" dirty="0" smtClean="0">
                <a:latin typeface="宋体" panose="02010600030101010101" pitchFamily="2" charset="-122"/>
                <a:ea typeface="宋体" panose="02010600030101010101" pitchFamily="2" charset="-122"/>
              </a:rPr>
              <a:t>JDK</a:t>
            </a:r>
            <a:r>
              <a:rPr lang="zh-CN" altLang="en-US" sz="21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提供了工具</a:t>
            </a:r>
            <a:endParaRPr lang="en-US" altLang="zh-CN" sz="21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7117" y="1077383"/>
            <a:ext cx="1204298" cy="86273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55395"/>
              <a:endParaRPr lang="zh-CN" altLang="en-US" sz="2500" dirty="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55395"/>
              <a:endParaRPr lang="zh-CN" altLang="en-US" sz="2500" dirty="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55395"/>
              <a:endParaRPr lang="zh-CN" altLang="en-US" sz="2500" dirty="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55395"/>
              <a:endParaRPr lang="zh-CN" altLang="en-US" sz="2500" dirty="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7121" y="428589"/>
            <a:ext cx="3719031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55395"/>
            <a:r>
              <a:rPr lang="en-US" altLang="zh-CN" sz="2700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JVM</a:t>
            </a:r>
            <a:r>
              <a:rPr lang="zh-CN" altLang="en-US" sz="2700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整体</a:t>
            </a:r>
          </a:p>
        </p:txBody>
      </p:sp>
      <p:pic>
        <p:nvPicPr>
          <p:cNvPr id="31" name="图片 30" descr="jvm整体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535612" y="1722225"/>
            <a:ext cx="5443538" cy="5116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文本框 3"/>
          <p:cNvSpPr txBox="1">
            <a:spLocks noChangeArrowheads="1"/>
          </p:cNvSpPr>
          <p:nvPr/>
        </p:nvSpPr>
        <p:spPr bwMode="auto">
          <a:xfrm>
            <a:off x="509588" y="1804236"/>
            <a:ext cx="3019425" cy="20356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747" tIns="47873" rIns="95747" bIns="47873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1pPr>
            <a:lvl2pPr marL="431800" indent="25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863600" indent="50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295400" indent="76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1729105" indent="10033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9pPr>
          </a:lstStyle>
          <a:p>
            <a:pPr eaLnBrk="1" hangingPunct="1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lang="en-US" altLang="zh-CN" sz="2100" b="1" dirty="0">
                <a:latin typeface="宋体" panose="02010600030101010101" pitchFamily="2" charset="-122"/>
                <a:ea typeface="宋体" panose="02010600030101010101" pitchFamily="2" charset="-122"/>
              </a:rPr>
              <a:t>JVM</a:t>
            </a:r>
            <a:r>
              <a:rPr lang="zh-CN" altLang="en-US" sz="2100" b="1" dirty="0">
                <a:latin typeface="宋体" panose="02010600030101010101" pitchFamily="2" charset="-122"/>
                <a:ea typeface="宋体" panose="02010600030101010101" pitchFamily="2" charset="-122"/>
              </a:rPr>
              <a:t>的运行过程</a:t>
            </a:r>
            <a:endParaRPr lang="en-US" altLang="zh-CN" sz="21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Char char="n"/>
            </a:pPr>
            <a:endParaRPr lang="en-US" altLang="zh-CN" sz="21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lang="zh-CN" altLang="en-US" sz="2100" b="1" dirty="0">
                <a:latin typeface="宋体" panose="02010600030101010101" pitchFamily="2" charset="-122"/>
                <a:ea typeface="宋体" panose="02010600030101010101" pitchFamily="2" charset="-122"/>
              </a:rPr>
              <a:t>本次课程的重点</a:t>
            </a:r>
            <a:endParaRPr lang="en-US" altLang="zh-CN" sz="21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7117" y="1077383"/>
            <a:ext cx="1204298" cy="86273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55395"/>
              <a:endParaRPr lang="zh-CN" altLang="en-US" sz="2500" dirty="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55395"/>
              <a:endParaRPr lang="zh-CN" altLang="en-US" sz="2500" dirty="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55395"/>
              <a:endParaRPr lang="zh-CN" altLang="en-US" sz="2500" dirty="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55395"/>
              <a:endParaRPr lang="zh-CN" altLang="en-US" sz="2500" dirty="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7121" y="428589"/>
            <a:ext cx="3719031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55395"/>
            <a:r>
              <a:rPr lang="zh-CN" altLang="en-US" sz="2700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运行时数据区域</a:t>
            </a: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2641" y="1924889"/>
            <a:ext cx="5809835" cy="4969677"/>
          </a:xfrm>
          <a:prstGeom prst="rect">
            <a:avLst/>
          </a:prstGeom>
          <a:noFill/>
          <a:ln w="28575">
            <a:solidFill>
              <a:srgbClr val="DDDDDD"/>
            </a:solidFill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</p:pic>
      <p:sp>
        <p:nvSpPr>
          <p:cNvPr id="18" name="TextBox 17"/>
          <p:cNvSpPr txBox="1"/>
          <p:nvPr/>
        </p:nvSpPr>
        <p:spPr>
          <a:xfrm>
            <a:off x="2105034" y="2297294"/>
            <a:ext cx="3181141" cy="1849384"/>
          </a:xfrm>
          <a:prstGeom prst="rect">
            <a:avLst/>
          </a:prstGeom>
          <a:noFill/>
        </p:spPr>
        <p:txBody>
          <a:bodyPr wrap="square" lIns="94137" tIns="47069" rIns="94137" bIns="47069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latin typeface="+mn-ea"/>
                <a:ea typeface="+mn-ea"/>
              </a:rPr>
              <a:t>Java</a:t>
            </a:r>
            <a:r>
              <a:rPr lang="zh-CN" altLang="en-US" dirty="0" smtClean="0">
                <a:latin typeface="+mn-ea"/>
                <a:ea typeface="+mn-ea"/>
              </a:rPr>
              <a:t>虚拟机在执行</a:t>
            </a:r>
            <a:r>
              <a:rPr lang="en-US" altLang="zh-CN" dirty="0" smtClean="0">
                <a:latin typeface="+mn-ea"/>
                <a:ea typeface="+mn-ea"/>
              </a:rPr>
              <a:t>Java</a:t>
            </a:r>
            <a:r>
              <a:rPr lang="zh-CN" altLang="en-US" dirty="0" smtClean="0">
                <a:latin typeface="+mn-ea"/>
                <a:ea typeface="+mn-ea"/>
              </a:rPr>
              <a:t>程序的过程中会把它所管理的</a:t>
            </a:r>
            <a:r>
              <a:rPr lang="zh-CN" altLang="en-US" dirty="0" smtClean="0">
                <a:solidFill>
                  <a:srgbClr val="FF0000"/>
                </a:solidFill>
                <a:latin typeface="+mn-ea"/>
                <a:ea typeface="+mn-ea"/>
              </a:rPr>
              <a:t>内存</a:t>
            </a:r>
            <a:r>
              <a:rPr lang="zh-CN" altLang="en-US" dirty="0" smtClean="0">
                <a:latin typeface="+mn-ea"/>
                <a:ea typeface="+mn-ea"/>
              </a:rPr>
              <a:t>划分为若干个不同的数据区域</a:t>
            </a:r>
            <a:endParaRPr lang="zh-CN" altLang="en-US" dirty="0">
              <a:latin typeface="+mn-ea"/>
              <a:ea typeface="+mn-ea"/>
            </a:endParaRPr>
          </a:p>
        </p:txBody>
      </p:sp>
      <p:cxnSp>
        <p:nvCxnSpPr>
          <p:cNvPr id="21" name="直接连接符 20"/>
          <p:cNvCxnSpPr/>
          <p:nvPr/>
        </p:nvCxnSpPr>
        <p:spPr bwMode="auto">
          <a:xfrm>
            <a:off x="1020554" y="4069512"/>
            <a:ext cx="4265621" cy="0"/>
          </a:xfrm>
          <a:prstGeom prst="line">
            <a:avLst/>
          </a:prstGeom>
          <a:ln w="9525">
            <a:solidFill>
              <a:schemeClr val="accent2"/>
            </a:solidFill>
            <a:prstDash val="dash"/>
            <a:headEnd type="oval" w="med" len="med"/>
            <a:tailEnd type="oval" w="med" len="med"/>
          </a:ln>
          <a:effectLst>
            <a:outerShdw blurRad="12700" dist="635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105032" y="4409728"/>
            <a:ext cx="3181141" cy="1849384"/>
          </a:xfrm>
          <a:prstGeom prst="rect">
            <a:avLst/>
          </a:prstGeom>
          <a:noFill/>
        </p:spPr>
        <p:txBody>
          <a:bodyPr wrap="square" lIns="94137" tIns="47069" rIns="94137" bIns="47069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+mn-ea"/>
                <a:ea typeface="+mn-ea"/>
              </a:rPr>
              <a:t>程序计数器、虚拟机栈、本地方法栈、</a:t>
            </a:r>
            <a:r>
              <a:rPr lang="en-US" altLang="zh-CN" dirty="0" smtClean="0">
                <a:latin typeface="+mn-ea"/>
                <a:ea typeface="+mn-ea"/>
              </a:rPr>
              <a:t>Java</a:t>
            </a:r>
            <a:r>
              <a:rPr lang="zh-CN" altLang="en-US" dirty="0" smtClean="0">
                <a:latin typeface="+mn-ea"/>
                <a:ea typeface="+mn-ea"/>
              </a:rPr>
              <a:t>堆、方法区（运行时常量池）、直接内存</a:t>
            </a:r>
            <a:endParaRPr lang="zh-CN" altLang="en-US" dirty="0">
              <a:latin typeface="+mn-ea"/>
              <a:ea typeface="+mn-ea"/>
            </a:endParaRPr>
          </a:p>
        </p:txBody>
      </p:sp>
      <p:grpSp>
        <p:nvGrpSpPr>
          <p:cNvPr id="3" name="组合 22"/>
          <p:cNvGrpSpPr/>
          <p:nvPr/>
        </p:nvGrpSpPr>
        <p:grpSpPr>
          <a:xfrm>
            <a:off x="813010" y="2405122"/>
            <a:ext cx="1338454" cy="1330815"/>
            <a:chOff x="779103" y="1866166"/>
            <a:chExt cx="1333073" cy="1152128"/>
          </a:xfrm>
          <a:solidFill>
            <a:schemeClr val="accent1">
              <a:lumMod val="75000"/>
            </a:schemeClr>
          </a:solidFill>
        </p:grpSpPr>
        <p:sp>
          <p:nvSpPr>
            <p:cNvPr id="24" name="等腰三角形 2"/>
            <p:cNvSpPr/>
            <p:nvPr/>
          </p:nvSpPr>
          <p:spPr bwMode="auto">
            <a:xfrm rot="2747878">
              <a:off x="869576" y="1775693"/>
              <a:ext cx="1152128" cy="1333073"/>
            </a:xfrm>
            <a:custGeom>
              <a:avLst/>
              <a:gdLst/>
              <a:ahLst/>
              <a:cxnLst/>
              <a:rect l="l" t="t" r="r" b="b"/>
              <a:pathLst>
                <a:path w="1152128" h="1333073">
                  <a:moveTo>
                    <a:pt x="576064" y="0"/>
                  </a:moveTo>
                  <a:lnTo>
                    <a:pt x="687529" y="192182"/>
                  </a:lnTo>
                  <a:cubicBezTo>
                    <a:pt x="952381" y="243689"/>
                    <a:pt x="1152128" y="477023"/>
                    <a:pt x="1152128" y="757009"/>
                  </a:cubicBezTo>
                  <a:cubicBezTo>
                    <a:pt x="1152128" y="1075160"/>
                    <a:pt x="894215" y="1333073"/>
                    <a:pt x="576064" y="1333073"/>
                  </a:cubicBezTo>
                  <a:cubicBezTo>
                    <a:pt x="257913" y="1333073"/>
                    <a:pt x="0" y="1075160"/>
                    <a:pt x="0" y="757009"/>
                  </a:cubicBezTo>
                  <a:cubicBezTo>
                    <a:pt x="0" y="477023"/>
                    <a:pt x="199747" y="243689"/>
                    <a:pt x="464599" y="19218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wrap="none" anchor="ctr"/>
            <a:lstStyle/>
            <a:p>
              <a:pPr algn="ctr"/>
              <a:endParaRPr lang="zh-CN" altLang="en-US" sz="2100" kern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057821" y="2242175"/>
              <a:ext cx="697627" cy="400110"/>
            </a:xfrm>
            <a:prstGeom prst="rect">
              <a:avLst/>
            </a:prstGeom>
            <a:grpFill/>
            <a:ln>
              <a:noFill/>
            </a:ln>
          </p:spPr>
          <p:txBody>
            <a:bodyPr wrap="none" anchor="ctr"/>
            <a:lstStyle>
              <a:defPPr>
                <a:defRPr lang="zh-CN"/>
              </a:defPPr>
              <a:lvl1pPr algn="ctr">
                <a:defRPr sz="2000" ker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smtClean="0"/>
                <a:t>定义</a:t>
              </a:r>
              <a:endParaRPr lang="zh-CN" altLang="en-US"/>
            </a:p>
          </p:txBody>
        </p:sp>
      </p:grpSp>
      <p:grpSp>
        <p:nvGrpSpPr>
          <p:cNvPr id="4" name="组合 26"/>
          <p:cNvGrpSpPr/>
          <p:nvPr/>
        </p:nvGrpSpPr>
        <p:grpSpPr>
          <a:xfrm>
            <a:off x="813009" y="4517556"/>
            <a:ext cx="1338454" cy="1330815"/>
            <a:chOff x="779102" y="3694966"/>
            <a:chExt cx="1333073" cy="1152128"/>
          </a:xfrm>
          <a:solidFill>
            <a:schemeClr val="accent3">
              <a:lumMod val="50000"/>
            </a:schemeClr>
          </a:solidFill>
        </p:grpSpPr>
        <p:sp>
          <p:nvSpPr>
            <p:cNvPr id="28" name="等腰三角形 2"/>
            <p:cNvSpPr/>
            <p:nvPr/>
          </p:nvSpPr>
          <p:spPr bwMode="auto">
            <a:xfrm rot="3036074">
              <a:off x="869575" y="3604493"/>
              <a:ext cx="1152128" cy="1333073"/>
            </a:xfrm>
            <a:custGeom>
              <a:avLst/>
              <a:gdLst/>
              <a:ahLst/>
              <a:cxnLst/>
              <a:rect l="l" t="t" r="r" b="b"/>
              <a:pathLst>
                <a:path w="1152128" h="1333073">
                  <a:moveTo>
                    <a:pt x="576064" y="0"/>
                  </a:moveTo>
                  <a:lnTo>
                    <a:pt x="687529" y="192182"/>
                  </a:lnTo>
                  <a:cubicBezTo>
                    <a:pt x="952381" y="243689"/>
                    <a:pt x="1152128" y="477023"/>
                    <a:pt x="1152128" y="757009"/>
                  </a:cubicBezTo>
                  <a:cubicBezTo>
                    <a:pt x="1152128" y="1075160"/>
                    <a:pt x="894215" y="1333073"/>
                    <a:pt x="576064" y="1333073"/>
                  </a:cubicBezTo>
                  <a:cubicBezTo>
                    <a:pt x="257913" y="1333073"/>
                    <a:pt x="0" y="1075160"/>
                    <a:pt x="0" y="757009"/>
                  </a:cubicBezTo>
                  <a:cubicBezTo>
                    <a:pt x="0" y="477023"/>
                    <a:pt x="199747" y="243689"/>
                    <a:pt x="464599" y="19218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wrap="none" anchor="ctr"/>
            <a:lstStyle/>
            <a:p>
              <a:pPr algn="ctr"/>
              <a:endParaRPr lang="zh-CN" altLang="en-US" sz="2100" kern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057821" y="4123089"/>
              <a:ext cx="697627" cy="400110"/>
            </a:xfrm>
            <a:prstGeom prst="rect">
              <a:avLst/>
            </a:prstGeom>
            <a:grpFill/>
            <a:ln>
              <a:noFill/>
            </a:ln>
          </p:spPr>
          <p:txBody>
            <a:bodyPr wrap="none" anchor="ctr"/>
            <a:lstStyle>
              <a:defPPr>
                <a:defRPr lang="zh-CN"/>
              </a:defPPr>
              <a:lvl1pPr algn="ctr">
                <a:defRPr sz="2000" ker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smtClean="0"/>
                <a:t>类型</a:t>
              </a:r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6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7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9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1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3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4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2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3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5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6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7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8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9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5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000"/>
                            </p:stCondLst>
                            <p:childTnLst>
                              <p:par>
                                <p:cTn id="6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3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500"/>
                            </p:stCondLst>
                            <p:childTnLst>
                              <p:par>
                                <p:cTn id="6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8" grpId="0"/>
      <p:bldP spid="2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219438" y="852259"/>
            <a:ext cx="1277569" cy="93011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27150"/>
              <a:endParaRPr lang="zh-CN" altLang="en-US" sz="2600" dirty="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27150"/>
              <a:endParaRPr lang="zh-CN" altLang="en-US" sz="2600" dirty="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27150"/>
              <a:endParaRPr lang="zh-CN" altLang="en-US" sz="2600" dirty="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27150"/>
              <a:endParaRPr lang="zh-CN" altLang="en-US" sz="2600" dirty="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19441" y="152782"/>
            <a:ext cx="5847871" cy="446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327150"/>
            <a:r>
              <a:rPr lang="en-US" altLang="zh-CN" sz="2900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900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方法运行的内存区域</a:t>
            </a:r>
          </a:p>
        </p:txBody>
      </p:sp>
      <p:pic>
        <p:nvPicPr>
          <p:cNvPr id="14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155532" y="1548332"/>
            <a:ext cx="5797550" cy="4879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矩形 14"/>
          <p:cNvSpPr>
            <a:spLocks noChangeArrowheads="1"/>
          </p:cNvSpPr>
          <p:nvPr/>
        </p:nvSpPr>
        <p:spPr bwMode="auto">
          <a:xfrm>
            <a:off x="266171" y="1289882"/>
            <a:ext cx="4734454" cy="62522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5747" tIns="47873" rIns="95747" bIns="47873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1pPr>
            <a:lvl2pPr marL="431800" indent="25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863600" indent="50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295400" indent="76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1729105" indent="10033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9pPr>
          </a:lstStyle>
          <a:p>
            <a:pPr marL="299085" indent="-299085">
              <a:lnSpc>
                <a:spcPct val="200000"/>
              </a:lnSpc>
              <a:buClr>
                <a:srgbClr val="FFC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000" b="1" dirty="0">
                <a:latin typeface="微软雅黑" panose="020B0503020204020204" pitchFamily="34" charset="-122"/>
              </a:rPr>
              <a:t>程</a:t>
            </a:r>
            <a:r>
              <a:rPr lang="zh-CN" altLang="en-US" sz="2000" b="1" dirty="0" smtClean="0">
                <a:latin typeface="微软雅黑" panose="020B0503020204020204" pitchFamily="34" charset="-122"/>
              </a:rPr>
              <a:t>序计数器</a:t>
            </a:r>
            <a:endParaRPr lang="en-US" altLang="zh-CN" sz="2000" b="1" dirty="0" smtClean="0">
              <a:latin typeface="微软雅黑" panose="020B0503020204020204" pitchFamily="34" charset="-122"/>
            </a:endParaRPr>
          </a:p>
          <a:p>
            <a:pPr>
              <a:lnSpc>
                <a:spcPct val="200000"/>
              </a:lnSpc>
              <a:buClr>
                <a:srgbClr val="FFC000"/>
              </a:buClr>
              <a:defRPr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指向当前线程正在执行的字节码指令的地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址</a:t>
            </a:r>
            <a:endParaRPr lang="zh-CN" sz="2000" b="1" dirty="0">
              <a:latin typeface="微软雅黑" panose="020B0503020204020204" pitchFamily="34" charset="-122"/>
            </a:endParaRPr>
          </a:p>
          <a:p>
            <a:pPr marL="299085" indent="-299085">
              <a:lnSpc>
                <a:spcPct val="200000"/>
              </a:lnSpc>
              <a:buClr>
                <a:srgbClr val="FFC000"/>
              </a:buClr>
              <a:buFont typeface="Wingdings" panose="05000000000000000000" pitchFamily="2" charset="2"/>
              <a:buChar char="n"/>
              <a:defRPr/>
            </a:pPr>
            <a:endParaRPr lang="zh-CN" sz="2000" b="1" dirty="0">
              <a:latin typeface="微软雅黑" panose="020B0503020204020204" pitchFamily="34" charset="-122"/>
            </a:endParaRPr>
          </a:p>
          <a:p>
            <a:pPr marL="299085" indent="-299085">
              <a:lnSpc>
                <a:spcPct val="200000"/>
              </a:lnSpc>
              <a:buClr>
                <a:srgbClr val="FFC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000" b="1" dirty="0">
                <a:latin typeface="微软雅黑" panose="020B0503020204020204" pitchFamily="34" charset="-122"/>
              </a:rPr>
              <a:t>虚拟</a:t>
            </a:r>
            <a:r>
              <a:rPr lang="zh-CN" altLang="en-US" sz="2000" b="1" dirty="0" smtClean="0">
                <a:latin typeface="微软雅黑" panose="020B0503020204020204" pitchFamily="34" charset="-122"/>
              </a:rPr>
              <a:t>机栈</a:t>
            </a:r>
            <a:endParaRPr lang="en-US" altLang="zh-CN" sz="2000" b="1" dirty="0" smtClean="0">
              <a:latin typeface="微软雅黑" panose="020B0503020204020204" pitchFamily="34" charset="-122"/>
            </a:endParaRPr>
          </a:p>
          <a:p>
            <a:pPr marL="299085" indent="-299085">
              <a:lnSpc>
                <a:spcPct val="200000"/>
              </a:lnSpc>
              <a:buClr>
                <a:srgbClr val="FFC000"/>
              </a:buClr>
              <a:defRPr/>
            </a:pPr>
            <a:r>
              <a:rPr lang="zh-CN" altLang="en-US" sz="1400" dirty="0" smtClean="0">
                <a:latin typeface="微软雅黑" panose="020B0503020204020204" pitchFamily="34" charset="-122"/>
              </a:rPr>
              <a:t>存储当前线程运行方法所需的数据，指令、返回地址</a:t>
            </a:r>
            <a:endParaRPr lang="en-US" altLang="zh-CN" sz="2000" b="1" dirty="0" smtClean="0">
              <a:latin typeface="微软雅黑" panose="020B0503020204020204" pitchFamily="34" charset="-122"/>
            </a:endParaRPr>
          </a:p>
          <a:p>
            <a:pPr marL="342900" indent="-342900">
              <a:lnSpc>
                <a:spcPct val="200000"/>
              </a:lnSpc>
              <a:buClr>
                <a:srgbClr val="FFC000"/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600" b="1" dirty="0">
                <a:latin typeface="微软雅黑" panose="020B0503020204020204" pitchFamily="34" charset="-122"/>
              </a:rPr>
              <a:t>栈帧</a:t>
            </a:r>
            <a:endParaRPr lang="en-US" altLang="zh-CN" sz="1600" b="1" dirty="0" smtClean="0">
              <a:latin typeface="微软雅黑" panose="020B0503020204020204" pitchFamily="34" charset="-122"/>
            </a:endParaRPr>
          </a:p>
          <a:p>
            <a:pPr marL="777875" lvl="1" indent="-299085">
              <a:lnSpc>
                <a:spcPct val="200000"/>
              </a:lnSpc>
              <a:buClr>
                <a:srgbClr val="FFC000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sz="1600" dirty="0">
                <a:latin typeface="微软雅黑" panose="020B0503020204020204" pitchFamily="34" charset="-122"/>
              </a:rPr>
              <a:t>局</a:t>
            </a:r>
            <a:r>
              <a:rPr lang="zh-CN" altLang="en-US" sz="1600" dirty="0" smtClean="0">
                <a:latin typeface="微软雅黑" panose="020B0503020204020204" pitchFamily="34" charset="-122"/>
              </a:rPr>
              <a:t>部变量表</a:t>
            </a:r>
            <a:endParaRPr lang="en-US" altLang="zh-CN" sz="1600" dirty="0" smtClean="0">
              <a:latin typeface="微软雅黑" panose="020B0503020204020204" pitchFamily="34" charset="-122"/>
            </a:endParaRPr>
          </a:p>
          <a:p>
            <a:pPr marL="777875" lvl="1" indent="-299085">
              <a:lnSpc>
                <a:spcPct val="200000"/>
              </a:lnSpc>
              <a:buClr>
                <a:srgbClr val="FFC000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sz="1600" dirty="0">
                <a:latin typeface="微软雅黑" panose="020B0503020204020204" pitchFamily="34" charset="-122"/>
              </a:rPr>
              <a:t>操</a:t>
            </a:r>
            <a:r>
              <a:rPr lang="zh-CN" altLang="en-US" sz="1600" dirty="0" smtClean="0">
                <a:latin typeface="微软雅黑" panose="020B0503020204020204" pitchFamily="34" charset="-122"/>
              </a:rPr>
              <a:t>作数栈</a:t>
            </a:r>
            <a:endParaRPr lang="en-US" altLang="zh-CN" sz="1600" dirty="0" smtClean="0">
              <a:latin typeface="微软雅黑" panose="020B0503020204020204" pitchFamily="34" charset="-122"/>
            </a:endParaRPr>
          </a:p>
          <a:p>
            <a:pPr marL="777875" lvl="1" indent="-299085">
              <a:lnSpc>
                <a:spcPct val="200000"/>
              </a:lnSpc>
              <a:buClr>
                <a:srgbClr val="FFC000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sz="1600" dirty="0">
                <a:latin typeface="微软雅黑" panose="020B0503020204020204" pitchFamily="34" charset="-122"/>
              </a:rPr>
              <a:t>动</a:t>
            </a:r>
            <a:r>
              <a:rPr lang="zh-CN" altLang="en-US" sz="1600" dirty="0" smtClean="0">
                <a:latin typeface="微软雅黑" panose="020B0503020204020204" pitchFamily="34" charset="-122"/>
              </a:rPr>
              <a:t>态连接</a:t>
            </a:r>
            <a:endParaRPr lang="en-US" altLang="zh-CN" sz="1600" dirty="0" smtClean="0">
              <a:latin typeface="微软雅黑" panose="020B0503020204020204" pitchFamily="34" charset="-122"/>
            </a:endParaRPr>
          </a:p>
          <a:p>
            <a:pPr marL="777875" lvl="1" indent="-299085">
              <a:lnSpc>
                <a:spcPct val="200000"/>
              </a:lnSpc>
              <a:buClr>
                <a:srgbClr val="FFC000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sz="1600" dirty="0">
                <a:latin typeface="微软雅黑" panose="020B0503020204020204" pitchFamily="34" charset="-122"/>
              </a:rPr>
              <a:t>完</a:t>
            </a:r>
            <a:r>
              <a:rPr lang="zh-CN" altLang="en-US" sz="1600" dirty="0" smtClean="0">
                <a:latin typeface="微软雅黑" panose="020B0503020204020204" pitchFamily="34" charset="-122"/>
              </a:rPr>
              <a:t>成出口</a:t>
            </a:r>
            <a:endParaRPr lang="en-US" altLang="zh-CN" sz="1600" dirty="0" smtClean="0">
              <a:latin typeface="微软雅黑" panose="020B0503020204020204" pitchFamily="34" charset="-122"/>
            </a:endParaRPr>
          </a:p>
          <a:p>
            <a:pPr marL="346075" indent="-299085">
              <a:lnSpc>
                <a:spcPct val="200000"/>
              </a:lnSpc>
              <a:buClr>
                <a:srgbClr val="FFC000"/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600" b="1" dirty="0" smtClean="0">
                <a:latin typeface="微软雅黑" panose="020B0503020204020204" pitchFamily="34" charset="-122"/>
              </a:rPr>
              <a:t>大小限制 </a:t>
            </a:r>
            <a:r>
              <a:rPr lang="en-US" altLang="zh-CN" sz="1600" b="1" dirty="0" smtClean="0">
                <a:latin typeface="微软雅黑" panose="020B0503020204020204" pitchFamily="34" charset="-122"/>
              </a:rPr>
              <a:t>-</a:t>
            </a:r>
            <a:r>
              <a:rPr lang="en-US" altLang="zh-CN" sz="1600" b="1" dirty="0" err="1" smtClean="0">
                <a:latin typeface="微软雅黑" panose="020B0503020204020204" pitchFamily="34" charset="-122"/>
              </a:rPr>
              <a:t>Xss</a:t>
            </a:r>
            <a:endParaRPr lang="en-US" altLang="zh-CN" sz="1600" b="1" dirty="0" smtClean="0">
              <a:latin typeface="微软雅黑" panose="020B0503020204020204" pitchFamily="34" charset="-122"/>
            </a:endParaRPr>
          </a:p>
          <a:p>
            <a:pPr marL="777875" lvl="1" indent="-299085">
              <a:lnSpc>
                <a:spcPct val="200000"/>
              </a:lnSpc>
              <a:buClr>
                <a:srgbClr val="FFC000"/>
              </a:buClr>
              <a:buFont typeface="Wingdings" panose="05000000000000000000" pitchFamily="2" charset="2"/>
              <a:buChar char="Ø"/>
              <a:defRPr/>
            </a:pPr>
            <a:endParaRPr lang="en-US" altLang="zh-CN" sz="1600" dirty="0" smtClean="0">
              <a:latin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heme/theme1.xml><?xml version="1.0" encoding="utf-8"?>
<a:theme xmlns:a="http://schemas.openxmlformats.org/drawingml/2006/main" name="1_Office 主题​​">
  <a:themeElements>
    <a:clrScheme name="自定义 1">
      <a:dk1>
        <a:srgbClr val="333333"/>
      </a:dk1>
      <a:lt1>
        <a:srgbClr val="FFFFFF"/>
      </a:lt1>
      <a:dk2>
        <a:srgbClr val="333333"/>
      </a:dk2>
      <a:lt2>
        <a:srgbClr val="FFFFFF"/>
      </a:lt2>
      <a:accent1>
        <a:srgbClr val="1D69A3"/>
      </a:accent1>
      <a:accent2>
        <a:srgbClr val="84CBC3"/>
      </a:accent2>
      <a:accent3>
        <a:srgbClr val="F8D158"/>
      </a:accent3>
      <a:accent4>
        <a:srgbClr val="F57365"/>
      </a:accent4>
      <a:accent5>
        <a:srgbClr val="7FC9EC"/>
      </a:accent5>
      <a:accent6>
        <a:srgbClr val="8689D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1490</Words>
  <Application>WPS 演示</Application>
  <PresentationFormat>自定义</PresentationFormat>
  <Paragraphs>279</Paragraphs>
  <Slides>37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38" baseType="lpstr">
      <vt:lpstr>1_Office 主题​​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  <vt:lpstr>幻灯片 35</vt:lpstr>
      <vt:lpstr>幻灯片 36</vt:lpstr>
      <vt:lpstr>幻灯片 37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锐旗设计；https://9ppt.taobao.com</dc:title>
  <dc:creator>锐旗设计;https://9ppt.taobao.com</dc:creator>
  <cp:keywords>锐旗设计; https:/9ppt.taobao.com</cp:keywords>
  <cp:lastModifiedBy>xb21cn</cp:lastModifiedBy>
  <cp:revision>3268</cp:revision>
  <dcterms:created xsi:type="dcterms:W3CDTF">2016-08-30T15:34:00Z</dcterms:created>
  <dcterms:modified xsi:type="dcterms:W3CDTF">2020-07-01T06:59:05Z</dcterms:modified>
  <cp:category>锐旗设计;https://9ppt.taobao.com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2052-11.1.0.9740</vt:lpwstr>
  </property>
</Properties>
</file>