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4252" r:id="rId2"/>
    <p:sldMasterId id="2147484264" r:id="rId3"/>
  </p:sldMasterIdLst>
  <p:notesMasterIdLst>
    <p:notesMasterId r:id="rId30"/>
  </p:notesMasterIdLst>
  <p:handoutMasterIdLst>
    <p:handoutMasterId r:id="rId31"/>
  </p:handoutMasterIdLst>
  <p:sldIdLst>
    <p:sldId id="581" r:id="rId4"/>
    <p:sldId id="1037" r:id="rId5"/>
    <p:sldId id="1088" r:id="rId6"/>
    <p:sldId id="1086" r:id="rId7"/>
    <p:sldId id="1081" r:id="rId8"/>
    <p:sldId id="1103" r:id="rId9"/>
    <p:sldId id="1095" r:id="rId10"/>
    <p:sldId id="1089" r:id="rId11"/>
    <p:sldId id="1090" r:id="rId12"/>
    <p:sldId id="1096" r:id="rId13"/>
    <p:sldId id="1091" r:id="rId14"/>
    <p:sldId id="1092" r:id="rId15"/>
    <p:sldId id="1085" r:id="rId16"/>
    <p:sldId id="1097" r:id="rId17"/>
    <p:sldId id="1093" r:id="rId18"/>
    <p:sldId id="1094" r:id="rId19"/>
    <p:sldId id="1098" r:id="rId20"/>
    <p:sldId id="1099" r:id="rId21"/>
    <p:sldId id="1101" r:id="rId22"/>
    <p:sldId id="1100" r:id="rId23"/>
    <p:sldId id="1102" r:id="rId24"/>
    <p:sldId id="1104" r:id="rId25"/>
    <p:sldId id="1105" r:id="rId26"/>
    <p:sldId id="1106" r:id="rId27"/>
    <p:sldId id="1107" r:id="rId28"/>
    <p:sldId id="1072" r:id="rId2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云泽晖" initials="云泽晖" lastIdx="1" clrIdx="0">
    <p:extLst/>
  </p:cmAuthor>
  <p:cmAuthor id="2" name="云泽晖" initials="云泽晖 [2]" lastIdx="1" clrIdx="1">
    <p:extLst/>
  </p:cmAuthor>
  <p:cmAuthor id="3" name="云泽晖" initials="云泽晖 [3]" lastIdx="1" clrIdx="2">
    <p:extLst/>
  </p:cmAuthor>
  <p:cmAuthor id="4" name="云泽晖" initials="云泽晖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0000"/>
    <a:srgbClr val="0070C0"/>
    <a:srgbClr val="54AFC4"/>
    <a:srgbClr val="F5B2A9"/>
    <a:srgbClr val="EB4E33"/>
    <a:srgbClr val="82C4D4"/>
    <a:srgbClr val="D9EDEF"/>
    <a:srgbClr val="F5C205"/>
    <a:srgbClr val="E7B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333" autoAdjust="0"/>
  </p:normalViewPr>
  <p:slideViewPr>
    <p:cSldViewPr>
      <p:cViewPr varScale="1">
        <p:scale>
          <a:sx n="71" d="100"/>
          <a:sy n="71" d="100"/>
        </p:scale>
        <p:origin x="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00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2DAB9C2-C8C9-4C8D-8F7E-2A97B63AFD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049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CDD4DCB-35F3-45DD-9889-9E71EECEB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876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117600" y="0"/>
            <a:ext cx="8026400" cy="112712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defRPr/>
            </a:pPr>
            <a:endParaRPr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615950" y="1171575"/>
            <a:ext cx="8277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  <a:defRPr/>
            </a:pPr>
            <a:endParaRPr lang="zh-CN" altLang="en-US" sz="2800"/>
          </a:p>
        </p:txBody>
      </p:sp>
      <p:pic>
        <p:nvPicPr>
          <p:cNvPr id="6" name="Picture 16" descr="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WANG YC\Documents\nju\nju\南京大学视觉形象规范化标准(jpeg格式文件)\02中、英文校名.jp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7524750" y="409575"/>
            <a:ext cx="1211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177BC0-F51E-4059-B616-B37F9AE7C68F}" type="datetime1">
              <a:rPr lang="zh-CN" altLang="en-US"/>
              <a:pPr>
                <a:defRPr/>
              </a:pPr>
              <a:t>2017/12/20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1AE6B-2936-4E23-9021-8305C6AF8F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64D03-AF03-4869-961A-A2DB0D8828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808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808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CA6CD-3C24-4D7D-AFCA-3DF4CCA3B6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5256213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5573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957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0265-9B49-41F3-A553-EFC5735303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5256213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1EDC1-3A1C-4A0B-A672-FD2A4C3BE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5256213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B116C-0045-4697-9AAF-A3DFD74918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5256213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6A8B5-51BE-488C-B5EF-B7797286B6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11871-3D4A-47A8-AB5D-AEF17E9832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30202-E467-4DA1-96E4-9690289B3D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58031-EA3E-4668-B7EE-401FB3983C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FEA20-69AC-4AFA-BE5F-1C96C72FC8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A2540-CA16-42B6-A42A-F799EA2A6C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B8A31-EBFB-4C2B-9046-DC6E995E9C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7A39F-1D29-4475-A6D6-0418F1318D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69300-F42C-4A9C-83F5-76B36533B7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1117600" y="0"/>
            <a:ext cx="8026400" cy="112712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defRPr/>
            </a:pPr>
            <a:endParaRPr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52562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35375" y="61658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>
            <a:off x="255588" y="1171575"/>
            <a:ext cx="86375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  <a:defRPr/>
            </a:pPr>
            <a:endParaRPr lang="zh-CN" altLang="en-US" sz="2800"/>
          </a:p>
        </p:txBody>
      </p:sp>
      <p:pic>
        <p:nvPicPr>
          <p:cNvPr id="6151" name="Picture 17" descr="1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579120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5414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15E090C-1213-4D1D-922D-57BE395E02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5415" name="Line 23"/>
          <p:cNvSpPr>
            <a:spLocks noChangeShapeType="1"/>
          </p:cNvSpPr>
          <p:nvPr/>
        </p:nvSpPr>
        <p:spPr bwMode="auto">
          <a:xfrm>
            <a:off x="2771775" y="6092825"/>
            <a:ext cx="59039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  <a:defRPr/>
            </a:pPr>
            <a:endParaRPr lang="zh-CN" altLang="en-US" sz="2800"/>
          </a:p>
        </p:txBody>
      </p:sp>
      <p:pic>
        <p:nvPicPr>
          <p:cNvPr id="6154" name="Picture 2" descr="C:\Users\WANG YC\Documents\nju\nju\南京大学视觉形象规范化标准(jpeg格式文件)\02中、英文校名.jpg"/>
          <p:cNvPicPr>
            <a:picLocks noChangeAspect="1" noChangeArrowheads="1"/>
          </p:cNvPicPr>
          <p:nvPr userDrawn="1"/>
        </p:nvPicPr>
        <p:blipFill>
          <a:blip r:embed="rId18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7500938" y="357188"/>
            <a:ext cx="1211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  <p:sldLayoutId id="2147484249" r:id="rId14"/>
    <p:sldLayoutId id="2147484250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B5DE-D7B2-42FE-8277-5E4D3852CE84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F2D77-BAB4-4897-9C41-2F2AD6FC1D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FAB0-6162-409D-A16F-2E9AD12BCD8D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EBD9-A4E7-401A-B3D5-2FDFF0CB7C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114147" y="4365104"/>
            <a:ext cx="28980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李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振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安</a:t>
            </a:r>
            <a:endParaRPr lang="en-US" altLang="zh-CN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151278019</a:t>
            </a:r>
            <a:endParaRPr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82669" y="1556792"/>
            <a:ext cx="7960967" cy="214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200000"/>
              </a:lnSpc>
            </a:pPr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Project 2: </a:t>
            </a:r>
            <a:r>
              <a:rPr lang="en-US" altLang="zh-CN" sz="3600" b="1" dirty="0" err="1">
                <a:latin typeface="Microsoft YaHei" charset="0"/>
                <a:ea typeface="Microsoft YaHei" charset="0"/>
                <a:cs typeface="Microsoft YaHei" charset="0"/>
              </a:rPr>
              <a:t>MapReduce</a:t>
            </a:r>
            <a:r>
              <a:rPr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高级</a:t>
            </a:r>
            <a:r>
              <a:rPr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编程</a:t>
            </a:r>
            <a:endParaRPr lang="en-US" altLang="zh-CN" sz="36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algn="ctr">
              <a:lnSpc>
                <a:spcPct val="200000"/>
              </a:lnSpc>
            </a:pPr>
            <a:r>
              <a:rPr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实验汇报</a:t>
            </a:r>
            <a:endParaRPr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1273490" y="5798457"/>
            <a:ext cx="7610990" cy="6288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9512" y="1009739"/>
            <a:ext cx="8712968" cy="518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547664" y="260649"/>
            <a:ext cx="6264696" cy="6457170"/>
            <a:chOff x="729218" y="4346923"/>
            <a:chExt cx="4532714" cy="4582385"/>
          </a:xfrm>
        </p:grpSpPr>
        <p:grpSp>
          <p:nvGrpSpPr>
            <p:cNvPr id="6" name="组合 5"/>
            <p:cNvGrpSpPr/>
            <p:nvPr/>
          </p:nvGrpSpPr>
          <p:grpSpPr>
            <a:xfrm>
              <a:off x="1163201" y="4513628"/>
              <a:ext cx="3715308" cy="4284679"/>
              <a:chOff x="2144113" y="606364"/>
              <a:chExt cx="6604992" cy="7617207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4222749" y="606364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WordSplitMapper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分词并记录文档名 并标记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222749" y="1539855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InvertedIndexReducer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统计单词在各文本中出现次数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以倒排索引方式输出</a:t>
                </a: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222749" y="2914517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TfidfMapper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1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tf-idf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222749" y="3927761"/>
                <a:ext cx="2364185" cy="97224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VectorizeReducer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将数据向量化 以稀疏矩阵输出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测试数据与训练数据分别输出</a:t>
                </a: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2144113" y="5594177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计算测试数据与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所有训练数据的距离</a:t>
                </a: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144113" y="6563835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通过距离找出最近邻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以最近邻的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来判断</a:t>
                </a: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586930" y="6345871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1vs1-SVM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</a:t>
                </a: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586929" y="7385888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投票结果判定</a:t>
                </a: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3662287" y="7143822"/>
              <a:ext cx="1216223" cy="471197"/>
            </a:xfrm>
            <a:custGeom>
              <a:avLst/>
              <a:gdLst>
                <a:gd name="connsiteX0" fmla="*/ 0 w 4940300"/>
                <a:gd name="connsiteY0" fmla="*/ 47096 h 470958"/>
                <a:gd name="connsiteX1" fmla="*/ 47096 w 4940300"/>
                <a:gd name="connsiteY1" fmla="*/ 0 h 470958"/>
                <a:gd name="connsiteX2" fmla="*/ 4893204 w 4940300"/>
                <a:gd name="connsiteY2" fmla="*/ 0 h 470958"/>
                <a:gd name="connsiteX3" fmla="*/ 4940300 w 4940300"/>
                <a:gd name="connsiteY3" fmla="*/ 47096 h 470958"/>
                <a:gd name="connsiteX4" fmla="*/ 4940300 w 4940300"/>
                <a:gd name="connsiteY4" fmla="*/ 423862 h 470958"/>
                <a:gd name="connsiteX5" fmla="*/ 4893204 w 4940300"/>
                <a:gd name="connsiteY5" fmla="*/ 470958 h 470958"/>
                <a:gd name="connsiteX6" fmla="*/ 47096 w 4940300"/>
                <a:gd name="connsiteY6" fmla="*/ 470958 h 470958"/>
                <a:gd name="connsiteX7" fmla="*/ 0 w 4940300"/>
                <a:gd name="connsiteY7" fmla="*/ 423862 h 470958"/>
                <a:gd name="connsiteX8" fmla="*/ 0 w 4940300"/>
                <a:gd name="connsiteY8" fmla="*/ 47096 h 47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300" h="470958">
                  <a:moveTo>
                    <a:pt x="0" y="47096"/>
                  </a:moveTo>
                  <a:cubicBezTo>
                    <a:pt x="0" y="21086"/>
                    <a:pt x="21086" y="0"/>
                    <a:pt x="47096" y="0"/>
                  </a:cubicBezTo>
                  <a:lnTo>
                    <a:pt x="4893204" y="0"/>
                  </a:lnTo>
                  <a:cubicBezTo>
                    <a:pt x="4919214" y="0"/>
                    <a:pt x="4940300" y="21086"/>
                    <a:pt x="4940300" y="47096"/>
                  </a:cubicBezTo>
                  <a:lnTo>
                    <a:pt x="4940300" y="423862"/>
                  </a:lnTo>
                  <a:cubicBezTo>
                    <a:pt x="4940300" y="449872"/>
                    <a:pt x="4919214" y="470958"/>
                    <a:pt x="4893204" y="470958"/>
                  </a:cubicBezTo>
                  <a:lnTo>
                    <a:pt x="47096" y="470958"/>
                  </a:lnTo>
                  <a:cubicBezTo>
                    <a:pt x="21086" y="470958"/>
                    <a:pt x="0" y="449872"/>
                    <a:pt x="0" y="423862"/>
                  </a:cubicBezTo>
                  <a:lnTo>
                    <a:pt x="0" y="47096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49" tIns="42049" rIns="42049" bIns="42049" numCol="1" spcCol="1270" anchor="ctr" anchorCtr="0">
              <a:noAutofit/>
            </a:bodyPr>
            <a:lstStyle/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SVMM</a:t>
              </a: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odel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获取数据进行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的训练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将训练模型设置为全局参数</a:t>
              </a:r>
            </a:p>
          </p:txBody>
        </p:sp>
        <p:cxnSp>
          <p:nvCxnSpPr>
            <p:cNvPr id="8" name="肘形连接符 7"/>
            <p:cNvCxnSpPr/>
            <p:nvPr/>
          </p:nvCxnSpPr>
          <p:spPr>
            <a:xfrm rot="5400000">
              <a:off x="1719917" y="6706752"/>
              <a:ext cx="663916" cy="561121"/>
            </a:xfrm>
            <a:prstGeom prst="bentConnector3">
              <a:avLst>
                <a:gd name="adj1" fmla="val -3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2394" y="4346923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2391" y="4846279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82394" y="5717944"/>
              <a:ext cx="1966317" cy="126980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82391" y="6217300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9222" y="7160150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9218" y="7659506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95615" y="7659506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78861" y="8100303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11" idx="2"/>
              <a:endCxn id="13" idx="3"/>
            </p:cNvCxnSpPr>
            <p:nvPr/>
          </p:nvCxnSpPr>
          <p:spPr>
            <a:xfrm rot="5400000">
              <a:off x="2426894" y="7256391"/>
              <a:ext cx="807305" cy="270014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2"/>
              <a:endCxn id="15" idx="1"/>
            </p:cNvCxnSpPr>
            <p:nvPr/>
          </p:nvCxnSpPr>
          <p:spPr>
            <a:xfrm rot="16200000" flipH="1">
              <a:off x="2477254" y="7476045"/>
              <a:ext cx="1306661" cy="330062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472018" y="786329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 job4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6219" y="682141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训练集设置为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的全局参数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肘形连接符 20"/>
            <p:cNvCxnSpPr/>
            <p:nvPr/>
          </p:nvCxnSpPr>
          <p:spPr>
            <a:xfrm>
              <a:off x="3662285" y="6655354"/>
              <a:ext cx="616488" cy="488468"/>
            </a:xfrm>
            <a:prstGeom prst="bentConnector3">
              <a:avLst>
                <a:gd name="adj1" fmla="val 10021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741944" y="674303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libsvm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997361" y="5509914"/>
              <a:ext cx="0" cy="30205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278772" y="7615019"/>
              <a:ext cx="0" cy="12708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997361" y="6283161"/>
              <a:ext cx="0" cy="9875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71312" y="7790470"/>
              <a:ext cx="0" cy="7282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278772" y="8213298"/>
              <a:ext cx="0" cy="12260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625982" y="888262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Job2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Job2</a:t>
            </a:r>
            <a:r>
              <a:rPr lang="zh-CN" altLang="en-US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TfidfMapper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6092" y="3953783"/>
            <a:ext cx="11340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&lt;key&gt; 		&lt;value&gt;</a:t>
            </a:r>
          </a:p>
          <a:p>
            <a:r>
              <a:rPr lang="en-US" altLang="zh-CN" sz="2000" b="1" dirty="0">
                <a:solidFill>
                  <a:srgbClr val="333399"/>
                </a:solidFill>
              </a:rPr>
              <a:t>	Filename	</a:t>
            </a:r>
            <a:r>
              <a:rPr lang="en-US" altLang="zh-CN" sz="2000" b="1" dirty="0" err="1" smtClean="0">
                <a:solidFill>
                  <a:srgbClr val="333399"/>
                </a:solidFill>
              </a:rPr>
              <a:t>Word_ID</a:t>
            </a:r>
            <a:r>
              <a:rPr lang="zh-CN" altLang="en-US" sz="2000" b="1" dirty="0">
                <a:solidFill>
                  <a:srgbClr val="333399"/>
                </a:solidFill>
              </a:rPr>
              <a:t>： </a:t>
            </a:r>
            <a:r>
              <a:rPr lang="en-US" altLang="zh-CN" sz="2000" b="1" dirty="0" err="1">
                <a:solidFill>
                  <a:srgbClr val="333399"/>
                </a:solidFill>
              </a:rPr>
              <a:t>tfidf</a:t>
            </a:r>
            <a:r>
              <a:rPr lang="en-US" altLang="zh-CN" sz="2000" b="1" dirty="0">
                <a:solidFill>
                  <a:srgbClr val="333399"/>
                </a:solidFill>
              </a:rPr>
              <a:t> </a:t>
            </a:r>
            <a:endParaRPr lang="en-US" altLang="zh-CN" sz="2000" b="1" dirty="0" smtClean="0">
              <a:solidFill>
                <a:srgbClr val="333399"/>
              </a:solidFill>
            </a:endParaRPr>
          </a:p>
          <a:p>
            <a:r>
              <a:rPr lang="en-US" altLang="zh-CN" sz="2000" b="1" dirty="0"/>
              <a:t> </a:t>
            </a:r>
            <a:r>
              <a:rPr lang="en-US" altLang="zh-CN" sz="2000" dirty="0"/>
              <a:t>  </a:t>
            </a:r>
            <a:r>
              <a:rPr lang="en-US" altLang="zh-CN" sz="2000" dirty="0" err="1" smtClean="0"/>
              <a:t>eg</a:t>
            </a:r>
            <a:r>
              <a:rPr lang="en-US" altLang="zh-CN" sz="2000" dirty="0"/>
              <a:t>: trainP001	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2.3564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testN056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34</a:t>
            </a:r>
            <a:r>
              <a:rPr lang="zh-CN" altLang="en-US" sz="2000" dirty="0"/>
              <a:t>：</a:t>
            </a:r>
            <a:r>
              <a:rPr lang="en-US" altLang="zh-CN" sz="2000" dirty="0"/>
              <a:t>8.6542</a:t>
            </a:r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57841" y="1586629"/>
            <a:ext cx="6562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以每个单词在各文本中出现的次数值作为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tf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以每个单词在所有文本中出现的情况计算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idf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计算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tfidf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根据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tfidf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过滤掉一些词汇</a:t>
            </a: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5.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把倒排索引拆分，以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filename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作为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key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WordID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tdidf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值作为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value </a:t>
            </a:r>
            <a:endParaRPr lang="zh-CN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7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Job2</a:t>
            </a:r>
            <a:r>
              <a:rPr lang="zh-CN" altLang="en-US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VectorizeReducer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6092" y="3953783"/>
            <a:ext cx="11340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&lt;key&gt; 		&lt;value&gt;</a:t>
            </a:r>
          </a:p>
          <a:p>
            <a:r>
              <a:rPr lang="en-US" altLang="zh-CN" sz="2000" b="1" dirty="0">
                <a:solidFill>
                  <a:srgbClr val="333399"/>
                </a:solidFill>
              </a:rPr>
              <a:t>	Filename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label</a:t>
            </a:r>
            <a:r>
              <a:rPr lang="zh-CN" altLang="en-US" sz="2000" b="1" dirty="0">
                <a:solidFill>
                  <a:srgbClr val="333399"/>
                </a:solidFill>
              </a:rPr>
              <a:t>，</a:t>
            </a:r>
            <a:r>
              <a:rPr lang="en-US" altLang="zh-CN" sz="2000" b="1" dirty="0">
                <a:solidFill>
                  <a:srgbClr val="333399"/>
                </a:solidFill>
              </a:rPr>
              <a:t>Word_ID1:tfidf1 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… </a:t>
            </a:r>
            <a:r>
              <a:rPr lang="en-US" altLang="zh-CN" sz="2000" b="1" dirty="0" err="1" smtClean="0">
                <a:solidFill>
                  <a:srgbClr val="333399"/>
                </a:solidFill>
              </a:rPr>
              <a:t>Word_IDN:tfidfN</a:t>
            </a:r>
            <a:endParaRPr lang="en-US" altLang="zh-CN" sz="2000" b="1" dirty="0" smtClean="0">
              <a:solidFill>
                <a:srgbClr val="333399"/>
              </a:solidFill>
            </a:endParaRPr>
          </a:p>
          <a:p>
            <a:r>
              <a:rPr lang="en-US" altLang="zh-CN" sz="2000" b="1" dirty="0"/>
              <a:t>  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eg</a:t>
            </a:r>
            <a:r>
              <a:rPr lang="en-US" altLang="zh-CN" sz="2000" dirty="0"/>
              <a:t>: trainP001	</a:t>
            </a:r>
            <a:r>
              <a:rPr lang="en-US" altLang="zh-CN" sz="2000" dirty="0" smtClean="0"/>
              <a:t> 1    1:2.3564    78:12.8914   859:7.8221</a:t>
            </a:r>
            <a:endParaRPr lang="en-US" altLang="zh-CN" sz="2000" dirty="0"/>
          </a:p>
          <a:p>
            <a:r>
              <a:rPr lang="en-US" altLang="zh-CN" sz="2000" dirty="0"/>
              <a:t>	testN056	</a:t>
            </a:r>
            <a:r>
              <a:rPr lang="en-US" altLang="zh-CN" sz="2000" dirty="0" smtClean="0"/>
              <a:t> 2    </a:t>
            </a:r>
            <a:r>
              <a:rPr lang="en-US" altLang="zh-CN" sz="2000" dirty="0"/>
              <a:t>34:8.6542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456:67.231</a:t>
            </a:r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57841" y="1586629"/>
            <a:ext cx="6562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按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filename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进行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&lt;ID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tfidf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的整合，成为稀疏形式的向量</a:t>
            </a: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filename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中获取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label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filename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中获取该文本来源于训练集还是测试集，对于训练集和测试集的数据分别输出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输出键值对</a:t>
            </a:r>
          </a:p>
        </p:txBody>
      </p:sp>
    </p:spTree>
    <p:extLst>
      <p:ext uri="{BB962C8B-B14F-4D97-AF65-F5344CB8AC3E}">
        <p14:creationId xmlns:p14="http://schemas.microsoft.com/office/powerpoint/2010/main" val="9888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FF6600"/>
              </a:buClr>
              <a:defRPr/>
            </a:pPr>
            <a:r>
              <a:rPr lang="zh-CN" altLang="en-US" sz="3600" b="1" noProof="0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rPr>
              <a:t>多路径输出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幻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1497160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Monospace"/>
              </a:rPr>
              <a:t>MultipleOutputs.</a:t>
            </a:r>
            <a:r>
              <a:rPr lang="en-US" altLang="zh-CN" sz="2000" i="1" dirty="0" err="1">
                <a:solidFill>
                  <a:srgbClr val="000000"/>
                </a:solidFill>
                <a:latin typeface="Monospace"/>
              </a:rPr>
              <a:t>addNamedOutput</a:t>
            </a:r>
            <a:r>
              <a:rPr lang="en-US" altLang="zh-CN" sz="2000" i="1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Monospace"/>
              </a:rPr>
              <a:t>job2</a:t>
            </a:r>
            <a:r>
              <a:rPr lang="en-US" altLang="zh-CN" sz="2000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i="1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onospace"/>
              </a:rPr>
              <a:t>trainKNN</a:t>
            </a:r>
            <a:r>
              <a:rPr lang="en-US" altLang="zh-CN" sz="2000" i="1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ospace"/>
              </a:rPr>
              <a:t>TextOutputFormat.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Monospace"/>
              </a:rPr>
              <a:t>Text.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Monospace"/>
              </a:rPr>
              <a:t>Text.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Monospace"/>
              </a:rPr>
              <a:t>MultipleOutputs.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Monospace"/>
              </a:rPr>
              <a:t>addNamedOutput</a:t>
            </a:r>
            <a:r>
              <a:rPr lang="en-US" altLang="zh-CN" sz="2000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altLang="zh-CN" sz="2000" i="1" dirty="0" smtClean="0">
                <a:solidFill>
                  <a:srgbClr val="6A3E3E"/>
                </a:solidFill>
                <a:latin typeface="Monospace"/>
              </a:rPr>
              <a:t>job2</a:t>
            </a:r>
            <a:r>
              <a:rPr lang="en-US" altLang="zh-CN" sz="2000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i="1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i="1" dirty="0" err="1">
                <a:solidFill>
                  <a:srgbClr val="2A00FF"/>
                </a:solidFill>
                <a:latin typeface="Monospace"/>
              </a:rPr>
              <a:t>trainSVM</a:t>
            </a:r>
            <a:r>
              <a:rPr lang="en-US" altLang="zh-CN" sz="2000" i="1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ospace"/>
              </a:rPr>
              <a:t>TextOutputFormat.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Monospace"/>
              </a:rPr>
              <a:t>Text.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Monospace"/>
              </a:rPr>
              <a:t>Text.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);                                                                                                                      </a:t>
            </a: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Monospace"/>
              </a:rPr>
              <a:t>MultipleOutputs.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Monospace"/>
              </a:rPr>
              <a:t>addNamedOutput</a:t>
            </a:r>
            <a:r>
              <a:rPr lang="en-US" altLang="zh-CN" sz="2000" i="1" dirty="0" smtClean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altLang="zh-CN" sz="2000" i="1" dirty="0" smtClean="0">
                <a:solidFill>
                  <a:srgbClr val="6A3E3E"/>
                </a:solidFill>
                <a:latin typeface="Monospace"/>
              </a:rPr>
              <a:t>job2</a:t>
            </a:r>
            <a:r>
              <a:rPr lang="en-US" altLang="zh-CN" sz="2000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i="1" dirty="0">
                <a:solidFill>
                  <a:srgbClr val="2A00FF"/>
                </a:solidFill>
                <a:latin typeface="Monospace"/>
              </a:rPr>
              <a:t>"test"</a:t>
            </a:r>
            <a:r>
              <a:rPr lang="en-US" altLang="zh-CN" sz="2000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  <a:latin typeface="Monospace"/>
              </a:rPr>
              <a:t>TextOutputFormat.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Monospace"/>
              </a:rPr>
              <a:t>Text.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Monospace"/>
              </a:rPr>
              <a:t>Text.</a:t>
            </a:r>
            <a:r>
              <a:rPr lang="en-US" altLang="zh-CN" sz="2000" b="1" i="1" dirty="0" err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altLang="zh-CN" sz="2000" b="1" i="1" dirty="0">
                <a:solidFill>
                  <a:srgbClr val="000000"/>
                </a:solidFill>
                <a:latin typeface="Monospace"/>
              </a:rPr>
              <a:t>);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187624" y="3856411"/>
            <a:ext cx="6896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Monospace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altLang="zh-CN" sz="2000" b="1" dirty="0" err="1">
                <a:solidFill>
                  <a:srgbClr val="6A3E3E"/>
                </a:solidFill>
                <a:latin typeface="Monospace"/>
              </a:rPr>
              <a:t>strkey</a:t>
            </a:r>
            <a:r>
              <a:rPr lang="en-US" altLang="zh-CN" sz="2000" b="1" dirty="0" err="1">
                <a:solidFill>
                  <a:srgbClr val="000000"/>
                </a:solidFill>
                <a:latin typeface="Monospace"/>
              </a:rPr>
              <a:t>.contains</a:t>
            </a:r>
            <a:r>
              <a:rPr lang="en-US" altLang="zh-CN" sz="2000" b="1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altLang="zh-CN" sz="2000" b="1" dirty="0">
                <a:solidFill>
                  <a:srgbClr val="2A00FF"/>
                </a:solidFill>
                <a:latin typeface="Monospace"/>
              </a:rPr>
              <a:t>"train"</a:t>
            </a:r>
            <a:r>
              <a:rPr lang="en-US" altLang="zh-CN" sz="2000" b="1" dirty="0">
                <a:solidFill>
                  <a:srgbClr val="000000"/>
                </a:solidFill>
                <a:latin typeface="Monospace"/>
              </a:rPr>
              <a:t>)){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    </a:t>
            </a:r>
            <a:r>
              <a:rPr lang="en-US" altLang="zh-CN" sz="2000" dirty="0" err="1">
                <a:solidFill>
                  <a:srgbClr val="0000C0"/>
                </a:solidFill>
                <a:latin typeface="Monospace"/>
              </a:rPr>
              <a:t>muloutputs</a:t>
            </a:r>
            <a:r>
              <a:rPr lang="en-US" altLang="zh-CN" sz="2000" dirty="0" err="1">
                <a:solidFill>
                  <a:srgbClr val="000000"/>
                </a:solidFill>
                <a:latin typeface="Monospace"/>
              </a:rPr>
              <a:t>.write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dirty="0" err="1">
                <a:solidFill>
                  <a:srgbClr val="2A00FF"/>
                </a:solidFill>
                <a:latin typeface="Monospace"/>
              </a:rPr>
              <a:t>trainKNN</a:t>
            </a:r>
            <a:r>
              <a:rPr lang="en-US" altLang="zh-CN" sz="2000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,</a:t>
            </a:r>
            <a:r>
              <a:rPr lang="en-US" altLang="zh-CN" sz="2000" dirty="0">
                <a:solidFill>
                  <a:srgbClr val="6A3E3E"/>
                </a:solidFill>
                <a:latin typeface="Monospace"/>
              </a:rPr>
              <a:t>key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dirty="0" err="1">
                <a:solidFill>
                  <a:srgbClr val="0000C0"/>
                </a:solidFill>
                <a:latin typeface="Monospace"/>
              </a:rPr>
              <a:t>vectorText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    </a:t>
            </a:r>
            <a:r>
              <a:rPr lang="en-US" altLang="zh-CN" sz="2000" dirty="0" err="1">
                <a:solidFill>
                  <a:srgbClr val="0000C0"/>
                </a:solidFill>
                <a:latin typeface="Monospace"/>
              </a:rPr>
              <a:t>muloutputs</a:t>
            </a:r>
            <a:r>
              <a:rPr lang="en-US" altLang="zh-CN" sz="2000" dirty="0" err="1">
                <a:solidFill>
                  <a:srgbClr val="000000"/>
                </a:solidFill>
                <a:latin typeface="Monospace"/>
              </a:rPr>
              <a:t>.write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dirty="0" err="1">
                <a:solidFill>
                  <a:srgbClr val="2A00FF"/>
                </a:solidFill>
                <a:latin typeface="Monospace"/>
              </a:rPr>
              <a:t>trainSVM</a:t>
            </a:r>
            <a:r>
              <a:rPr lang="en-US" altLang="zh-CN" sz="2000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,</a:t>
            </a:r>
            <a:r>
              <a:rPr lang="en-US" altLang="zh-CN" sz="2000" dirty="0" err="1">
                <a:solidFill>
                  <a:srgbClr val="0000C0"/>
                </a:solidFill>
                <a:latin typeface="Monospace"/>
              </a:rPr>
              <a:t>vectorText</a:t>
            </a:r>
            <a:r>
              <a:rPr lang="en-US" altLang="zh-CN" sz="2000" dirty="0" err="1">
                <a:solidFill>
                  <a:srgbClr val="000000"/>
                </a:solidFill>
                <a:latin typeface="Monospace"/>
              </a:rPr>
              <a:t>,</a:t>
            </a:r>
            <a:r>
              <a:rPr lang="en-US" altLang="zh-CN" sz="2000" b="1" dirty="0" err="1">
                <a:solidFill>
                  <a:srgbClr val="7F0055"/>
                </a:solidFill>
                <a:latin typeface="Monospace"/>
              </a:rPr>
              <a:t>null</a:t>
            </a:r>
            <a:r>
              <a:rPr lang="en-US" altLang="zh-CN" sz="2000" b="1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}</a:t>
            </a:r>
            <a:r>
              <a:rPr lang="en-US" altLang="zh-CN" sz="2000" b="1" dirty="0">
                <a:solidFill>
                  <a:srgbClr val="7F0055"/>
                </a:solidFill>
                <a:latin typeface="Monospace"/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  <a:latin typeface="Monospace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    </a:t>
            </a:r>
            <a:r>
              <a:rPr lang="en-US" altLang="zh-CN" sz="2000" dirty="0" err="1">
                <a:solidFill>
                  <a:srgbClr val="0000C0"/>
                </a:solidFill>
                <a:latin typeface="Monospace"/>
              </a:rPr>
              <a:t>muloutputs</a:t>
            </a:r>
            <a:r>
              <a:rPr lang="en-US" altLang="zh-CN" sz="2000" dirty="0" err="1">
                <a:solidFill>
                  <a:srgbClr val="000000"/>
                </a:solidFill>
                <a:latin typeface="Monospace"/>
              </a:rPr>
              <a:t>.write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Monospace"/>
              </a:rPr>
              <a:t>"</a:t>
            </a:r>
            <a:r>
              <a:rPr lang="en-US" altLang="zh-CN" sz="2000" dirty="0" err="1">
                <a:solidFill>
                  <a:srgbClr val="2A00FF"/>
                </a:solidFill>
                <a:latin typeface="Monospace"/>
              </a:rPr>
              <a:t>test"</a:t>
            </a:r>
            <a:r>
              <a:rPr lang="en-US" altLang="zh-CN" sz="2000" dirty="0" err="1">
                <a:solidFill>
                  <a:srgbClr val="000000"/>
                </a:solidFill>
                <a:latin typeface="Monospace"/>
              </a:rPr>
              <a:t>,</a:t>
            </a:r>
            <a:r>
              <a:rPr lang="en-US" altLang="zh-CN" sz="2000" dirty="0" err="1">
                <a:solidFill>
                  <a:srgbClr val="6A3E3E"/>
                </a:solidFill>
                <a:latin typeface="Monospace"/>
              </a:rPr>
              <a:t>key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, </a:t>
            </a:r>
            <a:r>
              <a:rPr lang="en-US" altLang="zh-CN" sz="2000" dirty="0" err="1">
                <a:solidFill>
                  <a:srgbClr val="0000C0"/>
                </a:solidFill>
                <a:latin typeface="Monospace"/>
              </a:rPr>
              <a:t>vectorText</a:t>
            </a:r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onospace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0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1273490" y="5798457"/>
            <a:ext cx="7610990" cy="6288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9512" y="1009739"/>
            <a:ext cx="8712968" cy="518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547664" y="260649"/>
            <a:ext cx="6264696" cy="6457170"/>
            <a:chOff x="729218" y="4346923"/>
            <a:chExt cx="4532714" cy="4582385"/>
          </a:xfrm>
        </p:grpSpPr>
        <p:grpSp>
          <p:nvGrpSpPr>
            <p:cNvPr id="6" name="组合 5"/>
            <p:cNvGrpSpPr/>
            <p:nvPr/>
          </p:nvGrpSpPr>
          <p:grpSpPr>
            <a:xfrm>
              <a:off x="1163201" y="4513628"/>
              <a:ext cx="3715308" cy="4284679"/>
              <a:chOff x="2144113" y="606364"/>
              <a:chExt cx="6604992" cy="7617207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4222749" y="606364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WordSplitMapper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分词并记录文档名 并标记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222749" y="1539855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InvertedIndexReducer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统计单词在各文本中出现次数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以倒排索引方式输出</a:t>
                </a: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222749" y="2914517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TfidfMapper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1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tf-idf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222749" y="3927761"/>
                <a:ext cx="2364185" cy="97224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VectorizeReducer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将数据向量化 以稀疏矩阵输出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测试数据与训练数据分别输出</a:t>
                </a: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2144113" y="5594177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计算测试数据与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所有训练数据的距离</a:t>
                </a: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144113" y="6563835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通过距离找出最近邻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以最近邻的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来判断</a:t>
                </a: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586930" y="6345871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1vs1-SVM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</a:t>
                </a: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586929" y="7385888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投票结果判定</a:t>
                </a: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3662287" y="7143822"/>
              <a:ext cx="1216223" cy="471197"/>
            </a:xfrm>
            <a:custGeom>
              <a:avLst/>
              <a:gdLst>
                <a:gd name="connsiteX0" fmla="*/ 0 w 4940300"/>
                <a:gd name="connsiteY0" fmla="*/ 47096 h 470958"/>
                <a:gd name="connsiteX1" fmla="*/ 47096 w 4940300"/>
                <a:gd name="connsiteY1" fmla="*/ 0 h 470958"/>
                <a:gd name="connsiteX2" fmla="*/ 4893204 w 4940300"/>
                <a:gd name="connsiteY2" fmla="*/ 0 h 470958"/>
                <a:gd name="connsiteX3" fmla="*/ 4940300 w 4940300"/>
                <a:gd name="connsiteY3" fmla="*/ 47096 h 470958"/>
                <a:gd name="connsiteX4" fmla="*/ 4940300 w 4940300"/>
                <a:gd name="connsiteY4" fmla="*/ 423862 h 470958"/>
                <a:gd name="connsiteX5" fmla="*/ 4893204 w 4940300"/>
                <a:gd name="connsiteY5" fmla="*/ 470958 h 470958"/>
                <a:gd name="connsiteX6" fmla="*/ 47096 w 4940300"/>
                <a:gd name="connsiteY6" fmla="*/ 470958 h 470958"/>
                <a:gd name="connsiteX7" fmla="*/ 0 w 4940300"/>
                <a:gd name="connsiteY7" fmla="*/ 423862 h 470958"/>
                <a:gd name="connsiteX8" fmla="*/ 0 w 4940300"/>
                <a:gd name="connsiteY8" fmla="*/ 47096 h 47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300" h="470958">
                  <a:moveTo>
                    <a:pt x="0" y="47096"/>
                  </a:moveTo>
                  <a:cubicBezTo>
                    <a:pt x="0" y="21086"/>
                    <a:pt x="21086" y="0"/>
                    <a:pt x="47096" y="0"/>
                  </a:cubicBezTo>
                  <a:lnTo>
                    <a:pt x="4893204" y="0"/>
                  </a:lnTo>
                  <a:cubicBezTo>
                    <a:pt x="4919214" y="0"/>
                    <a:pt x="4940300" y="21086"/>
                    <a:pt x="4940300" y="47096"/>
                  </a:cubicBezTo>
                  <a:lnTo>
                    <a:pt x="4940300" y="423862"/>
                  </a:lnTo>
                  <a:cubicBezTo>
                    <a:pt x="4940300" y="449872"/>
                    <a:pt x="4919214" y="470958"/>
                    <a:pt x="4893204" y="470958"/>
                  </a:cubicBezTo>
                  <a:lnTo>
                    <a:pt x="47096" y="470958"/>
                  </a:lnTo>
                  <a:cubicBezTo>
                    <a:pt x="21086" y="470958"/>
                    <a:pt x="0" y="449872"/>
                    <a:pt x="0" y="423862"/>
                  </a:cubicBezTo>
                  <a:lnTo>
                    <a:pt x="0" y="47096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49" tIns="42049" rIns="42049" bIns="42049" numCol="1" spcCol="1270" anchor="ctr" anchorCtr="0">
              <a:noAutofit/>
            </a:bodyPr>
            <a:lstStyle/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SVMM</a:t>
              </a: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odel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获取数据进行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的训练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将训练模型设置为全局参数</a:t>
              </a:r>
            </a:p>
          </p:txBody>
        </p:sp>
        <p:cxnSp>
          <p:nvCxnSpPr>
            <p:cNvPr id="8" name="肘形连接符 7"/>
            <p:cNvCxnSpPr/>
            <p:nvPr/>
          </p:nvCxnSpPr>
          <p:spPr>
            <a:xfrm rot="5400000">
              <a:off x="1719917" y="6706752"/>
              <a:ext cx="663916" cy="561121"/>
            </a:xfrm>
            <a:prstGeom prst="bentConnector3">
              <a:avLst>
                <a:gd name="adj1" fmla="val -3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2394" y="4346923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2391" y="4846279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82394" y="5717944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82391" y="6217300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9222" y="7160150"/>
              <a:ext cx="1966317" cy="126980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9218" y="7659506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95615" y="7659506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78861" y="8100303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11" idx="2"/>
              <a:endCxn id="13" idx="3"/>
            </p:cNvCxnSpPr>
            <p:nvPr/>
          </p:nvCxnSpPr>
          <p:spPr>
            <a:xfrm rot="5400000">
              <a:off x="2426894" y="7256391"/>
              <a:ext cx="807305" cy="270014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2"/>
              <a:endCxn id="15" idx="1"/>
            </p:cNvCxnSpPr>
            <p:nvPr/>
          </p:nvCxnSpPr>
          <p:spPr>
            <a:xfrm rot="16200000" flipH="1">
              <a:off x="2477254" y="7476045"/>
              <a:ext cx="1306661" cy="330062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472018" y="786329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 job4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6219" y="682141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训练集设置为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的全局参数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肘形连接符 20"/>
            <p:cNvCxnSpPr/>
            <p:nvPr/>
          </p:nvCxnSpPr>
          <p:spPr>
            <a:xfrm>
              <a:off x="3662285" y="6655354"/>
              <a:ext cx="616488" cy="488468"/>
            </a:xfrm>
            <a:prstGeom prst="bentConnector3">
              <a:avLst>
                <a:gd name="adj1" fmla="val 10021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741944" y="674303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libsvm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997361" y="5509914"/>
              <a:ext cx="0" cy="30205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278772" y="7615019"/>
              <a:ext cx="0" cy="12708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997361" y="6283161"/>
              <a:ext cx="0" cy="9875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71312" y="7790470"/>
              <a:ext cx="0" cy="7282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278772" y="8213298"/>
              <a:ext cx="0" cy="12260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33324" y="708146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Job3</a:t>
            </a:r>
            <a:r>
              <a:rPr lang="zh-CN" altLang="en-US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KNN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Job3</a:t>
            </a:r>
            <a:r>
              <a:rPr lang="zh-CN" altLang="en-US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KNNMapper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885149"/>
            <a:ext cx="11340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&lt;key&gt; 		&lt;value&gt;</a:t>
            </a:r>
          </a:p>
          <a:p>
            <a:r>
              <a:rPr lang="en-US" altLang="zh-CN" sz="2000" b="1" dirty="0">
                <a:solidFill>
                  <a:srgbClr val="333399"/>
                </a:solidFill>
              </a:rPr>
              <a:t>	</a:t>
            </a:r>
            <a:r>
              <a:rPr lang="en-US" altLang="zh-CN" sz="2000" b="1" dirty="0" err="1">
                <a:solidFill>
                  <a:srgbClr val="333399"/>
                </a:solidFill>
              </a:rPr>
              <a:t>testFilename</a:t>
            </a:r>
            <a:r>
              <a:rPr lang="en-US" altLang="zh-CN" sz="2000" b="1" dirty="0">
                <a:solidFill>
                  <a:srgbClr val="333399"/>
                </a:solidFill>
              </a:rPr>
              <a:t>	</a:t>
            </a:r>
            <a:r>
              <a:rPr lang="en-US" altLang="zh-CN" sz="2000" b="1" dirty="0" err="1">
                <a:solidFill>
                  <a:srgbClr val="333399"/>
                </a:solidFill>
              </a:rPr>
              <a:t>trainFilename</a:t>
            </a:r>
            <a:r>
              <a:rPr lang="en-US" altLang="zh-CN" sz="2000" b="1" dirty="0">
                <a:solidFill>
                  <a:srgbClr val="333399"/>
                </a:solidFill>
              </a:rPr>
              <a:t> : distance</a:t>
            </a:r>
            <a:endParaRPr lang="en-US" altLang="zh-CN" sz="2000" b="1" dirty="0" smtClean="0">
              <a:solidFill>
                <a:srgbClr val="333399"/>
              </a:solidFill>
            </a:endParaRP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fr-FR" altLang="zh-CN" sz="2000" dirty="0"/>
              <a:t>testN056	</a:t>
            </a:r>
            <a:r>
              <a:rPr lang="fr-FR" altLang="zh-CN" sz="2000" dirty="0" smtClean="0"/>
              <a:t>trainP001 </a:t>
            </a:r>
            <a:r>
              <a:rPr lang="fr-FR" altLang="zh-CN" sz="2000" dirty="0"/>
              <a:t>: 4.236</a:t>
            </a:r>
          </a:p>
          <a:p>
            <a:r>
              <a:rPr lang="fr-FR" altLang="zh-CN" sz="2000" dirty="0"/>
              <a:t>	testN056	</a:t>
            </a:r>
            <a:r>
              <a:rPr lang="fr-FR" altLang="zh-CN" sz="2000" dirty="0" smtClean="0"/>
              <a:t>trainP002 </a:t>
            </a:r>
            <a:r>
              <a:rPr lang="fr-FR" altLang="zh-CN" sz="2000" dirty="0"/>
              <a:t>: 6.282</a:t>
            </a:r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57841" y="1586629"/>
            <a:ext cx="6562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获取全全局参数：训练集向量</a:t>
            </a: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计算输入向量与所有训练集向量的距离</a:t>
            </a: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以测试样本名作为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value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，到某训练集向量的距离作为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5324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Job3</a:t>
            </a:r>
            <a:r>
              <a:rPr lang="zh-CN" altLang="en-US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KNNReducer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885149"/>
            <a:ext cx="11340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&lt;key&gt; 		&lt;value&gt;</a:t>
            </a:r>
          </a:p>
          <a:p>
            <a:r>
              <a:rPr lang="en-US" altLang="zh-CN" sz="2000" b="1" dirty="0" smtClean="0">
                <a:solidFill>
                  <a:srgbClr val="333399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333399"/>
                </a:solidFill>
              </a:rPr>
              <a:t>testFilename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	label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fr-FR" altLang="zh-CN" sz="2000" dirty="0" smtClean="0"/>
              <a:t>testN056	negetive</a:t>
            </a:r>
          </a:p>
          <a:p>
            <a:r>
              <a:rPr lang="fr-FR" altLang="zh-CN" sz="2000" dirty="0"/>
              <a:t>	testN057	</a:t>
            </a:r>
            <a:r>
              <a:rPr lang="fr-FR" altLang="zh-CN" sz="2000" dirty="0" smtClean="0"/>
              <a:t>neutral</a:t>
            </a:r>
            <a:endParaRPr lang="fr-FR" altLang="zh-CN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57841" y="1586629"/>
            <a:ext cx="6562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对于每个训练集向量找到与其距离最近的向量作为最近邻</a:t>
            </a: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从最近邻的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filename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中获得其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label</a:t>
            </a: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以最近邻的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label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作为预测结果输出</a:t>
            </a:r>
          </a:p>
        </p:txBody>
      </p:sp>
    </p:spTree>
    <p:extLst>
      <p:ext uri="{BB962C8B-B14F-4D97-AF65-F5344CB8AC3E}">
        <p14:creationId xmlns:p14="http://schemas.microsoft.com/office/powerpoint/2010/main" val="20995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1273490" y="5798457"/>
            <a:ext cx="7610990" cy="6288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9512" y="1009739"/>
            <a:ext cx="8712968" cy="518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547664" y="260649"/>
            <a:ext cx="6264696" cy="6457170"/>
            <a:chOff x="729218" y="4346923"/>
            <a:chExt cx="4532714" cy="4582385"/>
          </a:xfrm>
        </p:grpSpPr>
        <p:grpSp>
          <p:nvGrpSpPr>
            <p:cNvPr id="6" name="组合 5"/>
            <p:cNvGrpSpPr/>
            <p:nvPr/>
          </p:nvGrpSpPr>
          <p:grpSpPr>
            <a:xfrm>
              <a:off x="1163201" y="4513628"/>
              <a:ext cx="3715308" cy="4284679"/>
              <a:chOff x="2144113" y="606364"/>
              <a:chExt cx="6604992" cy="7617207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4222749" y="606364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WordSplitMapper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分词并记录文档名 并标记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222749" y="1539855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InvertedIndexReducer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统计单词在各文本中出现次数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以倒排索引方式输出</a:t>
                </a: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222749" y="2914517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TfidfMapper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1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tf-idf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222749" y="3927761"/>
                <a:ext cx="2364185" cy="97224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VectorizeReducer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将数据向量化 以稀疏矩阵输出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测试数据与训练数据分别输出</a:t>
                </a: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2144113" y="5594177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计算测试数据与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所有训练数据的距离</a:t>
                </a: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144113" y="6563835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通过距离找出最近邻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以最近邻的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来判断</a:t>
                </a: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586930" y="6345871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1vs1-SVM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</a:t>
                </a: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586929" y="7385888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投票结果判定</a:t>
                </a: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3662287" y="7143822"/>
              <a:ext cx="1216223" cy="471197"/>
            </a:xfrm>
            <a:custGeom>
              <a:avLst/>
              <a:gdLst>
                <a:gd name="connsiteX0" fmla="*/ 0 w 4940300"/>
                <a:gd name="connsiteY0" fmla="*/ 47096 h 470958"/>
                <a:gd name="connsiteX1" fmla="*/ 47096 w 4940300"/>
                <a:gd name="connsiteY1" fmla="*/ 0 h 470958"/>
                <a:gd name="connsiteX2" fmla="*/ 4893204 w 4940300"/>
                <a:gd name="connsiteY2" fmla="*/ 0 h 470958"/>
                <a:gd name="connsiteX3" fmla="*/ 4940300 w 4940300"/>
                <a:gd name="connsiteY3" fmla="*/ 47096 h 470958"/>
                <a:gd name="connsiteX4" fmla="*/ 4940300 w 4940300"/>
                <a:gd name="connsiteY4" fmla="*/ 423862 h 470958"/>
                <a:gd name="connsiteX5" fmla="*/ 4893204 w 4940300"/>
                <a:gd name="connsiteY5" fmla="*/ 470958 h 470958"/>
                <a:gd name="connsiteX6" fmla="*/ 47096 w 4940300"/>
                <a:gd name="connsiteY6" fmla="*/ 470958 h 470958"/>
                <a:gd name="connsiteX7" fmla="*/ 0 w 4940300"/>
                <a:gd name="connsiteY7" fmla="*/ 423862 h 470958"/>
                <a:gd name="connsiteX8" fmla="*/ 0 w 4940300"/>
                <a:gd name="connsiteY8" fmla="*/ 47096 h 47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300" h="470958">
                  <a:moveTo>
                    <a:pt x="0" y="47096"/>
                  </a:moveTo>
                  <a:cubicBezTo>
                    <a:pt x="0" y="21086"/>
                    <a:pt x="21086" y="0"/>
                    <a:pt x="47096" y="0"/>
                  </a:cubicBezTo>
                  <a:lnTo>
                    <a:pt x="4893204" y="0"/>
                  </a:lnTo>
                  <a:cubicBezTo>
                    <a:pt x="4919214" y="0"/>
                    <a:pt x="4940300" y="21086"/>
                    <a:pt x="4940300" y="47096"/>
                  </a:cubicBezTo>
                  <a:lnTo>
                    <a:pt x="4940300" y="423862"/>
                  </a:lnTo>
                  <a:cubicBezTo>
                    <a:pt x="4940300" y="449872"/>
                    <a:pt x="4919214" y="470958"/>
                    <a:pt x="4893204" y="470958"/>
                  </a:cubicBezTo>
                  <a:lnTo>
                    <a:pt x="47096" y="470958"/>
                  </a:lnTo>
                  <a:cubicBezTo>
                    <a:pt x="21086" y="470958"/>
                    <a:pt x="0" y="449872"/>
                    <a:pt x="0" y="423862"/>
                  </a:cubicBezTo>
                  <a:lnTo>
                    <a:pt x="0" y="4709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49" tIns="42049" rIns="42049" bIns="42049" numCol="1" spcCol="1270" anchor="ctr" anchorCtr="0">
              <a:noAutofit/>
            </a:bodyPr>
            <a:lstStyle/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SVMM</a:t>
              </a: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odel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获取数据进行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的训练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将训练模型设置为全局参数</a:t>
              </a:r>
            </a:p>
          </p:txBody>
        </p:sp>
        <p:cxnSp>
          <p:nvCxnSpPr>
            <p:cNvPr id="8" name="肘形连接符 7"/>
            <p:cNvCxnSpPr/>
            <p:nvPr/>
          </p:nvCxnSpPr>
          <p:spPr>
            <a:xfrm rot="5400000">
              <a:off x="1719917" y="6706752"/>
              <a:ext cx="663916" cy="561121"/>
            </a:xfrm>
            <a:prstGeom prst="bentConnector3">
              <a:avLst>
                <a:gd name="adj1" fmla="val -3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2394" y="4346923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2391" y="4846279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82394" y="5717944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82391" y="6217300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9222" y="7160150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9218" y="7659506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95615" y="7659506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78861" y="8100303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11" idx="2"/>
              <a:endCxn id="13" idx="3"/>
            </p:cNvCxnSpPr>
            <p:nvPr/>
          </p:nvCxnSpPr>
          <p:spPr>
            <a:xfrm rot="5400000">
              <a:off x="2426894" y="7256391"/>
              <a:ext cx="807305" cy="270014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2"/>
              <a:endCxn id="15" idx="1"/>
            </p:cNvCxnSpPr>
            <p:nvPr/>
          </p:nvCxnSpPr>
          <p:spPr>
            <a:xfrm rot="16200000" flipH="1">
              <a:off x="2477254" y="7476045"/>
              <a:ext cx="1306661" cy="330062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472018" y="786329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 job4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6219" y="682141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训练集设置为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的全局参数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肘形连接符 20"/>
            <p:cNvCxnSpPr/>
            <p:nvPr/>
          </p:nvCxnSpPr>
          <p:spPr>
            <a:xfrm>
              <a:off x="3662285" y="6655354"/>
              <a:ext cx="616488" cy="488468"/>
            </a:xfrm>
            <a:prstGeom prst="bentConnector3">
              <a:avLst>
                <a:gd name="adj1" fmla="val 10021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741944" y="674303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libsvm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997361" y="5509914"/>
              <a:ext cx="0" cy="30205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278772" y="7615019"/>
              <a:ext cx="0" cy="12708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997361" y="6283161"/>
              <a:ext cx="0" cy="9875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71312" y="7790470"/>
              <a:ext cx="0" cy="7282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278772" y="8213298"/>
              <a:ext cx="0" cy="12260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33324" y="708146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sz="28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Pre_Job4 : </a:t>
            </a:r>
            <a:r>
              <a:rPr lang="en-US" altLang="zh-CN" sz="3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SVMModel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1678850"/>
            <a:ext cx="65620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HDFS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中获取训练集数据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调取</a:t>
            </a: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libsvm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，进行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SVM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的训练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解析训练模型的结果，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并通过将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结果设置为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SVMMapper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的全局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模型参数：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核函数类型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顺序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三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类支持向量的截距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每个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的支持向量数 以及 相应系数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7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1273490" y="5798457"/>
            <a:ext cx="7610990" cy="6288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9512" y="1009739"/>
            <a:ext cx="8712968" cy="518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547664" y="260649"/>
            <a:ext cx="6264696" cy="6457170"/>
            <a:chOff x="729218" y="4346923"/>
            <a:chExt cx="4532714" cy="4582385"/>
          </a:xfrm>
        </p:grpSpPr>
        <p:grpSp>
          <p:nvGrpSpPr>
            <p:cNvPr id="6" name="组合 5"/>
            <p:cNvGrpSpPr/>
            <p:nvPr/>
          </p:nvGrpSpPr>
          <p:grpSpPr>
            <a:xfrm>
              <a:off x="1163201" y="4513628"/>
              <a:ext cx="3715308" cy="4284679"/>
              <a:chOff x="2144113" y="606364"/>
              <a:chExt cx="6604992" cy="7617207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4222749" y="606364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WordSplitMapper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分词并记录文档名 并标记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222749" y="1539855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InvertedIndexReducer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统计单词在各文本中出现次数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以倒排索引方式输出</a:t>
                </a: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222749" y="2914517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TfidfMapper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1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tf-idf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222749" y="3927761"/>
                <a:ext cx="2364185" cy="97224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VectorizeReducer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将数据向量化 以稀疏矩阵输出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测试数据与训练数据分别输出</a:t>
                </a: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2144113" y="5594177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计算测试数据与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所有训练数据的距离</a:t>
                </a: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144113" y="6563835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通过距离找出最近邻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以最近邻的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来判断</a:t>
                </a: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586930" y="6345871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1vs1-SVM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</a:t>
                </a: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586929" y="7385888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投票结果判定</a:t>
                </a: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3662287" y="7143822"/>
              <a:ext cx="1216223" cy="471197"/>
            </a:xfrm>
            <a:custGeom>
              <a:avLst/>
              <a:gdLst>
                <a:gd name="connsiteX0" fmla="*/ 0 w 4940300"/>
                <a:gd name="connsiteY0" fmla="*/ 47096 h 470958"/>
                <a:gd name="connsiteX1" fmla="*/ 47096 w 4940300"/>
                <a:gd name="connsiteY1" fmla="*/ 0 h 470958"/>
                <a:gd name="connsiteX2" fmla="*/ 4893204 w 4940300"/>
                <a:gd name="connsiteY2" fmla="*/ 0 h 470958"/>
                <a:gd name="connsiteX3" fmla="*/ 4940300 w 4940300"/>
                <a:gd name="connsiteY3" fmla="*/ 47096 h 470958"/>
                <a:gd name="connsiteX4" fmla="*/ 4940300 w 4940300"/>
                <a:gd name="connsiteY4" fmla="*/ 423862 h 470958"/>
                <a:gd name="connsiteX5" fmla="*/ 4893204 w 4940300"/>
                <a:gd name="connsiteY5" fmla="*/ 470958 h 470958"/>
                <a:gd name="connsiteX6" fmla="*/ 47096 w 4940300"/>
                <a:gd name="connsiteY6" fmla="*/ 470958 h 470958"/>
                <a:gd name="connsiteX7" fmla="*/ 0 w 4940300"/>
                <a:gd name="connsiteY7" fmla="*/ 423862 h 470958"/>
                <a:gd name="connsiteX8" fmla="*/ 0 w 4940300"/>
                <a:gd name="connsiteY8" fmla="*/ 47096 h 47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300" h="470958">
                  <a:moveTo>
                    <a:pt x="0" y="47096"/>
                  </a:moveTo>
                  <a:cubicBezTo>
                    <a:pt x="0" y="21086"/>
                    <a:pt x="21086" y="0"/>
                    <a:pt x="47096" y="0"/>
                  </a:cubicBezTo>
                  <a:lnTo>
                    <a:pt x="4893204" y="0"/>
                  </a:lnTo>
                  <a:cubicBezTo>
                    <a:pt x="4919214" y="0"/>
                    <a:pt x="4940300" y="21086"/>
                    <a:pt x="4940300" y="47096"/>
                  </a:cubicBezTo>
                  <a:lnTo>
                    <a:pt x="4940300" y="423862"/>
                  </a:lnTo>
                  <a:cubicBezTo>
                    <a:pt x="4940300" y="449872"/>
                    <a:pt x="4919214" y="470958"/>
                    <a:pt x="4893204" y="470958"/>
                  </a:cubicBezTo>
                  <a:lnTo>
                    <a:pt x="47096" y="470958"/>
                  </a:lnTo>
                  <a:cubicBezTo>
                    <a:pt x="21086" y="470958"/>
                    <a:pt x="0" y="449872"/>
                    <a:pt x="0" y="423862"/>
                  </a:cubicBezTo>
                  <a:lnTo>
                    <a:pt x="0" y="47096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49" tIns="42049" rIns="42049" bIns="42049" numCol="1" spcCol="1270" anchor="ctr" anchorCtr="0">
              <a:noAutofit/>
            </a:bodyPr>
            <a:lstStyle/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SVMM</a:t>
              </a: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odel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获取数据进行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的训练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将训练模型设置为全局参数</a:t>
              </a:r>
            </a:p>
          </p:txBody>
        </p:sp>
        <p:cxnSp>
          <p:nvCxnSpPr>
            <p:cNvPr id="8" name="肘形连接符 7"/>
            <p:cNvCxnSpPr/>
            <p:nvPr/>
          </p:nvCxnSpPr>
          <p:spPr>
            <a:xfrm rot="5400000">
              <a:off x="1719917" y="6706752"/>
              <a:ext cx="663916" cy="561121"/>
            </a:xfrm>
            <a:prstGeom prst="bentConnector3">
              <a:avLst>
                <a:gd name="adj1" fmla="val -3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2394" y="4346923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2391" y="4846279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82394" y="5717944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82391" y="6217300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9222" y="7160150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9218" y="7659506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95615" y="7659506"/>
              <a:ext cx="1966317" cy="126980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78861" y="8100303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11" idx="2"/>
              <a:endCxn id="13" idx="3"/>
            </p:cNvCxnSpPr>
            <p:nvPr/>
          </p:nvCxnSpPr>
          <p:spPr>
            <a:xfrm rot="5400000">
              <a:off x="2426894" y="7256391"/>
              <a:ext cx="807305" cy="270014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2"/>
              <a:endCxn id="15" idx="1"/>
            </p:cNvCxnSpPr>
            <p:nvPr/>
          </p:nvCxnSpPr>
          <p:spPr>
            <a:xfrm rot="16200000" flipH="1">
              <a:off x="2477254" y="7476045"/>
              <a:ext cx="1306661" cy="330062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472018" y="786329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 job4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6219" y="682141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训练集设置为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的全局参数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肘形连接符 20"/>
            <p:cNvCxnSpPr/>
            <p:nvPr/>
          </p:nvCxnSpPr>
          <p:spPr>
            <a:xfrm>
              <a:off x="3662285" y="6655354"/>
              <a:ext cx="616488" cy="488468"/>
            </a:xfrm>
            <a:prstGeom prst="bentConnector3">
              <a:avLst>
                <a:gd name="adj1" fmla="val 10021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741944" y="674303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libsvm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997361" y="5509914"/>
              <a:ext cx="0" cy="30205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278772" y="7615019"/>
              <a:ext cx="0" cy="12708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997361" y="6283161"/>
              <a:ext cx="0" cy="9875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71312" y="7790470"/>
              <a:ext cx="0" cy="7282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278772" y="8213298"/>
              <a:ext cx="0" cy="12260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33324" y="708146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Job4</a:t>
            </a:r>
            <a:r>
              <a:rPr lang="zh-CN" altLang="en-US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SVM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5" name="组合 26"/>
          <p:cNvGrpSpPr>
            <a:grpSpLocks/>
          </p:cNvGrpSpPr>
          <p:nvPr/>
        </p:nvGrpSpPr>
        <p:grpSpPr bwMode="auto">
          <a:xfrm>
            <a:off x="1907704" y="2693676"/>
            <a:ext cx="1042711" cy="1012157"/>
            <a:chOff x="3503864" y="2079606"/>
            <a:chExt cx="1071601" cy="994705"/>
          </a:xfrm>
        </p:grpSpPr>
        <p:sp>
          <p:nvSpPr>
            <p:cNvPr id="6" name="文本框 27"/>
            <p:cNvSpPr txBox="1">
              <a:spLocks noChangeArrowheads="1"/>
            </p:cNvSpPr>
            <p:nvPr/>
          </p:nvSpPr>
          <p:spPr bwMode="auto">
            <a:xfrm>
              <a:off x="3503864" y="2427980"/>
              <a:ext cx="10716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rgbClr val="F17475"/>
                  </a:solidFill>
                  <a:latin typeface="ITC Avant Garde Std Md" charset="0"/>
                  <a:ea typeface="宋体" charset="0"/>
                </a:rPr>
                <a:t>01</a:t>
              </a:r>
              <a:endParaRPr lang="zh-CN" altLang="en-US" sz="3600" dirty="0">
                <a:solidFill>
                  <a:srgbClr val="F17475"/>
                </a:solidFill>
                <a:latin typeface="ITC Avant Garde Std Md" charset="0"/>
                <a:ea typeface="宋体" charset="0"/>
              </a:endParaRPr>
            </a:p>
          </p:txBody>
        </p:sp>
        <p:sp>
          <p:nvSpPr>
            <p:cNvPr id="7" name="文本框 28"/>
            <p:cNvSpPr txBox="1">
              <a:spLocks noChangeArrowheads="1"/>
            </p:cNvSpPr>
            <p:nvPr/>
          </p:nvSpPr>
          <p:spPr bwMode="auto">
            <a:xfrm>
              <a:off x="3597472" y="2079606"/>
              <a:ext cx="8843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9pPr>
            </a:lstStyle>
            <a:p>
              <a:pPr algn="dist"/>
              <a:r>
                <a:rPr lang="en-US" altLang="zh-CN" sz="2400" dirty="0">
                  <a:solidFill>
                    <a:srgbClr val="F17475"/>
                  </a:solidFill>
                  <a:latin typeface="Impact" charset="0"/>
                  <a:ea typeface="LiHei Pro" charset="-120"/>
                  <a:cs typeface="LiHei Pro" charset="-120"/>
                </a:rPr>
                <a:t>PRAT</a:t>
              </a:r>
              <a:endParaRPr lang="zh-CN" altLang="en-US" sz="2400" dirty="0">
                <a:solidFill>
                  <a:srgbClr val="F17475"/>
                </a:solidFill>
                <a:latin typeface="Impact" charset="0"/>
                <a:ea typeface="LiHei Pro" charset="-120"/>
                <a:cs typeface="LiHei Pro" charset="-12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77771" y="2693676"/>
            <a:ext cx="3045121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设计思路</a:t>
            </a:r>
          </a:p>
        </p:txBody>
      </p:sp>
    </p:spTree>
    <p:extLst>
      <p:ext uri="{BB962C8B-B14F-4D97-AF65-F5344CB8AC3E}">
        <p14:creationId xmlns:p14="http://schemas.microsoft.com/office/powerpoint/2010/main" val="12793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Job4</a:t>
            </a:r>
            <a:r>
              <a:rPr lang="zh-CN" altLang="en-US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SVMMapper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885149"/>
            <a:ext cx="11340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&lt;key&gt; 		&lt;value&gt;</a:t>
            </a:r>
          </a:p>
          <a:p>
            <a:r>
              <a:rPr lang="en-US" altLang="zh-CN" sz="2000" b="1" dirty="0">
                <a:solidFill>
                  <a:srgbClr val="333399"/>
                </a:solidFill>
              </a:rPr>
              <a:t>	</a:t>
            </a:r>
            <a:r>
              <a:rPr lang="en-US" altLang="zh-CN" sz="2000" b="1" dirty="0" err="1">
                <a:solidFill>
                  <a:srgbClr val="333399"/>
                </a:solidFill>
              </a:rPr>
              <a:t>testFilename</a:t>
            </a:r>
            <a:r>
              <a:rPr lang="en-US" altLang="zh-CN" sz="2000" b="1" dirty="0">
                <a:solidFill>
                  <a:srgbClr val="333399"/>
                </a:solidFill>
              </a:rPr>
              <a:t>	</a:t>
            </a:r>
            <a:r>
              <a:rPr lang="en-US" altLang="zh-CN" sz="2000" b="1" dirty="0" err="1">
                <a:solidFill>
                  <a:srgbClr val="333399"/>
                </a:solidFill>
              </a:rPr>
              <a:t>SVMtype</a:t>
            </a:r>
            <a:r>
              <a:rPr lang="zh-CN" altLang="en-US" sz="2000" b="1" dirty="0">
                <a:solidFill>
                  <a:srgbClr val="333399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333399"/>
                </a:solidFill>
              </a:rPr>
              <a:t>SVMoutput</a:t>
            </a:r>
            <a:endParaRPr lang="en-US" altLang="zh-CN" sz="2000" b="1" dirty="0" smtClean="0">
              <a:solidFill>
                <a:srgbClr val="333399"/>
              </a:solidFill>
            </a:endParaRP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fr-FR" altLang="zh-CN" sz="2000" dirty="0"/>
              <a:t>testN056	</a:t>
            </a:r>
            <a:r>
              <a:rPr lang="fr-FR" altLang="zh-CN" sz="2000" dirty="0" smtClean="0"/>
              <a:t> 1v2 </a:t>
            </a:r>
            <a:r>
              <a:rPr lang="fr-FR" altLang="zh-CN" sz="2000" dirty="0"/>
              <a:t>: 1.2398</a:t>
            </a:r>
          </a:p>
          <a:p>
            <a:r>
              <a:rPr lang="fr-FR" altLang="zh-CN" sz="2000" dirty="0"/>
              <a:t>	testN056	</a:t>
            </a:r>
            <a:r>
              <a:rPr lang="fr-FR" altLang="zh-CN" sz="2000" dirty="0" smtClean="0"/>
              <a:t> 2v3 </a:t>
            </a:r>
            <a:r>
              <a:rPr lang="fr-FR" altLang="zh-CN" sz="2000" dirty="0"/>
              <a:t>: -0.2354</a:t>
            </a:r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57841" y="1715324"/>
            <a:ext cx="6562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获取支持向量等参数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由于是多个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1vs1-SVM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需要分别计算不同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SVM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的输出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将结果输出</a:t>
            </a:r>
          </a:p>
        </p:txBody>
      </p:sp>
    </p:spTree>
    <p:extLst>
      <p:ext uri="{BB962C8B-B14F-4D97-AF65-F5344CB8AC3E}">
        <p14:creationId xmlns:p14="http://schemas.microsoft.com/office/powerpoint/2010/main" val="38713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Job4</a:t>
            </a:r>
            <a:r>
              <a:rPr lang="zh-CN" altLang="en-US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SVMReducer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461901"/>
            <a:ext cx="11340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&lt;key&gt; 		&lt;value&gt;</a:t>
            </a:r>
          </a:p>
          <a:p>
            <a:r>
              <a:rPr lang="en-US" altLang="zh-CN" sz="2000" b="1" dirty="0">
                <a:solidFill>
                  <a:srgbClr val="333399"/>
                </a:solidFill>
              </a:rPr>
              <a:t>	</a:t>
            </a:r>
            <a:r>
              <a:rPr lang="en-US" altLang="zh-CN" sz="2000" b="1" dirty="0" err="1">
                <a:solidFill>
                  <a:srgbClr val="333399"/>
                </a:solidFill>
              </a:rPr>
              <a:t>testFilename</a:t>
            </a:r>
            <a:r>
              <a:rPr lang="en-US" altLang="zh-CN" sz="2000" b="1" dirty="0">
                <a:solidFill>
                  <a:srgbClr val="333399"/>
                </a:solidFill>
              </a:rPr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label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</a:t>
            </a:r>
            <a:r>
              <a:rPr lang="fr-FR" altLang="zh-CN" sz="2000" dirty="0"/>
              <a:t>testN056	</a:t>
            </a:r>
            <a:r>
              <a:rPr lang="fr-FR" altLang="zh-CN" sz="2000" dirty="0" smtClean="0"/>
              <a:t>negetive</a:t>
            </a:r>
            <a:endParaRPr lang="fr-FR" altLang="zh-CN" sz="2000" dirty="0"/>
          </a:p>
          <a:p>
            <a:r>
              <a:rPr lang="fr-FR" altLang="zh-CN" sz="2000" dirty="0"/>
              <a:t>	testN057</a:t>
            </a:r>
            <a:r>
              <a:rPr lang="fr-FR" altLang="zh-CN" sz="2000"/>
              <a:t>	</a:t>
            </a:r>
            <a:r>
              <a:rPr lang="fr-FR" altLang="zh-CN" sz="2000" smtClean="0"/>
              <a:t>neutral</a:t>
            </a:r>
            <a:endParaRPr lang="fr-FR" altLang="zh-CN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757841" y="1715324"/>
            <a:ext cx="6562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对于各测试样本，统计各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SVM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的判断结果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投票判断，获取最终判断结果</a:t>
            </a: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输出结果</a:t>
            </a:r>
          </a:p>
        </p:txBody>
      </p:sp>
    </p:spTree>
    <p:extLst>
      <p:ext uri="{BB962C8B-B14F-4D97-AF65-F5344CB8AC3E}">
        <p14:creationId xmlns:p14="http://schemas.microsoft.com/office/powerpoint/2010/main" val="16953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5" name="组合 26"/>
          <p:cNvGrpSpPr>
            <a:grpSpLocks/>
          </p:cNvGrpSpPr>
          <p:nvPr/>
        </p:nvGrpSpPr>
        <p:grpSpPr bwMode="auto">
          <a:xfrm>
            <a:off x="1907704" y="2693676"/>
            <a:ext cx="1042711" cy="1012157"/>
            <a:chOff x="3503864" y="2079606"/>
            <a:chExt cx="1071601" cy="994705"/>
          </a:xfrm>
        </p:grpSpPr>
        <p:sp>
          <p:nvSpPr>
            <p:cNvPr id="6" name="文本框 27"/>
            <p:cNvSpPr txBox="1">
              <a:spLocks noChangeArrowheads="1"/>
            </p:cNvSpPr>
            <p:nvPr/>
          </p:nvSpPr>
          <p:spPr bwMode="auto">
            <a:xfrm>
              <a:off x="3503864" y="2427980"/>
              <a:ext cx="10716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rgbClr val="F17475"/>
                  </a:solidFill>
                  <a:latin typeface="ITC Avant Garde Std Md" charset="0"/>
                  <a:ea typeface="宋体" charset="0"/>
                </a:rPr>
                <a:t>03</a:t>
              </a:r>
              <a:endParaRPr lang="zh-CN" altLang="en-US" sz="3600" dirty="0">
                <a:solidFill>
                  <a:srgbClr val="F17475"/>
                </a:solidFill>
                <a:latin typeface="ITC Avant Garde Std Md" charset="0"/>
                <a:ea typeface="宋体" charset="0"/>
              </a:endParaRPr>
            </a:p>
          </p:txBody>
        </p:sp>
        <p:sp>
          <p:nvSpPr>
            <p:cNvPr id="7" name="文本框 28"/>
            <p:cNvSpPr txBox="1">
              <a:spLocks noChangeArrowheads="1"/>
            </p:cNvSpPr>
            <p:nvPr/>
          </p:nvSpPr>
          <p:spPr bwMode="auto">
            <a:xfrm>
              <a:off x="3597472" y="2079606"/>
              <a:ext cx="8843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9pPr>
            </a:lstStyle>
            <a:p>
              <a:pPr algn="dist"/>
              <a:r>
                <a:rPr lang="en-US" altLang="zh-CN" sz="2400" dirty="0">
                  <a:solidFill>
                    <a:srgbClr val="F17475"/>
                  </a:solidFill>
                  <a:latin typeface="Impact" charset="0"/>
                  <a:ea typeface="LiHei Pro" charset="-120"/>
                  <a:cs typeface="LiHei Pro" charset="-120"/>
                </a:rPr>
                <a:t>PRAT</a:t>
              </a:r>
              <a:endParaRPr lang="zh-CN" altLang="en-US" sz="2400" dirty="0">
                <a:solidFill>
                  <a:srgbClr val="F17475"/>
                </a:solidFill>
                <a:latin typeface="Impact" charset="0"/>
                <a:ea typeface="LiHei Pro" charset="-120"/>
                <a:cs typeface="LiHei Pro" charset="-12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862424" y="2693676"/>
            <a:ext cx="5066637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困难与解决方法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编码问题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841" y="1715324"/>
            <a:ext cx="65620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1000+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需要转码的文件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手动转？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程序转！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1753"/>
          <a:stretch/>
        </p:blipFill>
        <p:spPr>
          <a:xfrm>
            <a:off x="2776394" y="2276872"/>
            <a:ext cx="5910406" cy="42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34518" y="1617295"/>
            <a:ext cx="64087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err="1" smtClean="0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程序核心是设计键值对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找到可以并行化运算的点来设计</a:t>
            </a: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Mapper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Reducer</a:t>
            </a: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以围绕</a:t>
            </a: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来进行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复杂的工作应该合理拆分</a:t>
            </a: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 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简化设计难度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简化每个节点的工作量</a:t>
            </a:r>
            <a:endParaRPr lang="en-US" altLang="zh-CN" sz="2000" kern="100" dirty="0">
              <a:solidFill>
                <a:srgbClr val="333399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solidFill>
                <a:srgbClr val="333399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kern="100" dirty="0" smtClean="0">
                <a:solidFill>
                  <a:srgbClr val="333399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设计可以灵活</a:t>
            </a:r>
            <a:endParaRPr lang="en-US" altLang="zh-CN" sz="2000" kern="100" dirty="0">
              <a:solidFill>
                <a:srgbClr val="0000C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zh-CN" altLang="zh-CN" sz="2000" kern="100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三元组</a:t>
            </a:r>
            <a:r>
              <a:rPr lang="zh-CN" altLang="zh-CN" sz="20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srgbClr val="333399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100" dirty="0" smtClean="0">
                <a:solidFill>
                  <a:srgbClr val="333399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1.test/train  2.label  3.name&gt;</a:t>
            </a:r>
          </a:p>
          <a:p>
            <a:pPr algn="just">
              <a:spcAft>
                <a:spcPts val="0"/>
              </a:spcAft>
            </a:pPr>
            <a:endParaRPr lang="en-US" altLang="zh-CN" sz="1800" kern="100" dirty="0">
              <a:solidFill>
                <a:srgbClr val="333399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800" kern="100" dirty="0" smtClean="0">
              <a:solidFill>
                <a:srgbClr val="333399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800" kern="100" dirty="0">
              <a:solidFill>
                <a:srgbClr val="333399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800" kern="100" dirty="0">
              <a:solidFill>
                <a:srgbClr val="333399"/>
              </a:solidFill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合理设计键值对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MapReduce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的设计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840" y="1715324"/>
            <a:ext cx="73425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设置读取文件夹中所有子文件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Path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类来获取父文件夹名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MultipleOutputs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类可以进行多输出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程序设计的自由度提高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一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Reducer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可以为不同的需求处理出不同的形式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	--train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test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分别输出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4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6BCA0A-492A-41BF-96BA-DB39BCA590C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987824" y="2577108"/>
            <a:ext cx="364715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感谢聆听</a:t>
            </a:r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52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95738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：分词并统计词频，以倒排索引方式输出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：根据倒排索引计算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文本向量化后以稀疏格式输出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：并行化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：并行化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5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1273490" y="5798457"/>
            <a:ext cx="7610990" cy="6288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9512" y="1009739"/>
            <a:ext cx="8712968" cy="518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547664" y="260649"/>
            <a:ext cx="6264696" cy="6457170"/>
            <a:chOff x="729218" y="4346923"/>
            <a:chExt cx="4532714" cy="4582385"/>
          </a:xfrm>
        </p:grpSpPr>
        <p:grpSp>
          <p:nvGrpSpPr>
            <p:cNvPr id="6" name="组合 5"/>
            <p:cNvGrpSpPr/>
            <p:nvPr/>
          </p:nvGrpSpPr>
          <p:grpSpPr>
            <a:xfrm>
              <a:off x="1163201" y="4513628"/>
              <a:ext cx="3715308" cy="4284679"/>
              <a:chOff x="2144113" y="606364"/>
              <a:chExt cx="6604992" cy="7617207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4222749" y="606364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WordSplitMapper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分词并记录文档名 并标记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222749" y="1539855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InvertedIndexReducer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统计单词在各文本中出现次数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以倒排索引方式输出</a:t>
                </a: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222749" y="2914517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TfidfMapper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1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tf-idf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222749" y="3927761"/>
                <a:ext cx="2364185" cy="97224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VectorizeReducer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将数据向量化 以稀疏矩阵输出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测试数据与训练数据分别输出</a:t>
                </a: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2144113" y="5594177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计算测试数据与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所有训练数据的距离</a:t>
                </a: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144113" y="6563835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通过距离找出最近邻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以最近邻的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来判断</a:t>
                </a: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586930" y="6345871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1vs1-SVM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</a:t>
                </a: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586929" y="7385888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投票结果判定</a:t>
                </a: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3662287" y="7143822"/>
              <a:ext cx="1216223" cy="471197"/>
            </a:xfrm>
            <a:custGeom>
              <a:avLst/>
              <a:gdLst>
                <a:gd name="connsiteX0" fmla="*/ 0 w 4940300"/>
                <a:gd name="connsiteY0" fmla="*/ 47096 h 470958"/>
                <a:gd name="connsiteX1" fmla="*/ 47096 w 4940300"/>
                <a:gd name="connsiteY1" fmla="*/ 0 h 470958"/>
                <a:gd name="connsiteX2" fmla="*/ 4893204 w 4940300"/>
                <a:gd name="connsiteY2" fmla="*/ 0 h 470958"/>
                <a:gd name="connsiteX3" fmla="*/ 4940300 w 4940300"/>
                <a:gd name="connsiteY3" fmla="*/ 47096 h 470958"/>
                <a:gd name="connsiteX4" fmla="*/ 4940300 w 4940300"/>
                <a:gd name="connsiteY4" fmla="*/ 423862 h 470958"/>
                <a:gd name="connsiteX5" fmla="*/ 4893204 w 4940300"/>
                <a:gd name="connsiteY5" fmla="*/ 470958 h 470958"/>
                <a:gd name="connsiteX6" fmla="*/ 47096 w 4940300"/>
                <a:gd name="connsiteY6" fmla="*/ 470958 h 470958"/>
                <a:gd name="connsiteX7" fmla="*/ 0 w 4940300"/>
                <a:gd name="connsiteY7" fmla="*/ 423862 h 470958"/>
                <a:gd name="connsiteX8" fmla="*/ 0 w 4940300"/>
                <a:gd name="connsiteY8" fmla="*/ 47096 h 47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300" h="470958">
                  <a:moveTo>
                    <a:pt x="0" y="47096"/>
                  </a:moveTo>
                  <a:cubicBezTo>
                    <a:pt x="0" y="21086"/>
                    <a:pt x="21086" y="0"/>
                    <a:pt x="47096" y="0"/>
                  </a:cubicBezTo>
                  <a:lnTo>
                    <a:pt x="4893204" y="0"/>
                  </a:lnTo>
                  <a:cubicBezTo>
                    <a:pt x="4919214" y="0"/>
                    <a:pt x="4940300" y="21086"/>
                    <a:pt x="4940300" y="47096"/>
                  </a:cubicBezTo>
                  <a:lnTo>
                    <a:pt x="4940300" y="423862"/>
                  </a:lnTo>
                  <a:cubicBezTo>
                    <a:pt x="4940300" y="449872"/>
                    <a:pt x="4919214" y="470958"/>
                    <a:pt x="4893204" y="470958"/>
                  </a:cubicBezTo>
                  <a:lnTo>
                    <a:pt x="47096" y="470958"/>
                  </a:lnTo>
                  <a:cubicBezTo>
                    <a:pt x="21086" y="470958"/>
                    <a:pt x="0" y="449872"/>
                    <a:pt x="0" y="423862"/>
                  </a:cubicBezTo>
                  <a:lnTo>
                    <a:pt x="0" y="47096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49" tIns="42049" rIns="42049" bIns="42049" numCol="1" spcCol="1270" anchor="ctr" anchorCtr="0">
              <a:noAutofit/>
            </a:bodyPr>
            <a:lstStyle/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SVMM</a:t>
              </a: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odel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获取数据进行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的训练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将训练模型设置为全局参数</a:t>
              </a:r>
            </a:p>
          </p:txBody>
        </p:sp>
        <p:cxnSp>
          <p:nvCxnSpPr>
            <p:cNvPr id="8" name="肘形连接符 7"/>
            <p:cNvCxnSpPr/>
            <p:nvPr/>
          </p:nvCxnSpPr>
          <p:spPr>
            <a:xfrm rot="5400000">
              <a:off x="1719917" y="6706752"/>
              <a:ext cx="663916" cy="561121"/>
            </a:xfrm>
            <a:prstGeom prst="bentConnector3">
              <a:avLst>
                <a:gd name="adj1" fmla="val -3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2394" y="4346923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2391" y="4846279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82394" y="5717944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82391" y="6217300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9222" y="7160150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9218" y="7659506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95615" y="7659506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78861" y="8100303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11" idx="2"/>
              <a:endCxn id="13" idx="3"/>
            </p:cNvCxnSpPr>
            <p:nvPr/>
          </p:nvCxnSpPr>
          <p:spPr>
            <a:xfrm rot="5400000">
              <a:off x="2426894" y="7256391"/>
              <a:ext cx="807305" cy="270014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2"/>
              <a:endCxn id="15" idx="1"/>
            </p:cNvCxnSpPr>
            <p:nvPr/>
          </p:nvCxnSpPr>
          <p:spPr>
            <a:xfrm rot="16200000" flipH="1">
              <a:off x="2477254" y="7476045"/>
              <a:ext cx="1306661" cy="330062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472018" y="786329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 job4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6219" y="682141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训练集设置为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的全局参数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肘形连接符 20"/>
            <p:cNvCxnSpPr/>
            <p:nvPr/>
          </p:nvCxnSpPr>
          <p:spPr>
            <a:xfrm>
              <a:off x="3662285" y="6655354"/>
              <a:ext cx="616488" cy="488468"/>
            </a:xfrm>
            <a:prstGeom prst="bentConnector3">
              <a:avLst>
                <a:gd name="adj1" fmla="val 10021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741944" y="674303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libsvm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997361" y="5509914"/>
              <a:ext cx="0" cy="30205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278772" y="7615019"/>
              <a:ext cx="0" cy="12708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997361" y="6283161"/>
              <a:ext cx="0" cy="9875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71312" y="7790470"/>
              <a:ext cx="0" cy="7282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278772" y="8213298"/>
              <a:ext cx="0" cy="12260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输入格式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69148" y="1518244"/>
            <a:ext cx="28803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input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--train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--positive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--negative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--</a:t>
            </a: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neutral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--test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--positive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--negative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--</a:t>
            </a:r>
            <a:r>
              <a:rPr lang="en-US" altLang="zh-CN" sz="2400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neutral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4442" y="1793018"/>
            <a:ext cx="3816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分训练集和测试集</a:t>
            </a:r>
            <a:endParaRPr lang="en-US" altLang="zh-CN" sz="2400" kern="100" dirty="0" smtClean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每个文件夹中在包含</a:t>
            </a:r>
            <a:endParaRPr lang="en-US" altLang="zh-CN" sz="2400" kern="100" dirty="0" smtClean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的文件</a:t>
            </a:r>
            <a:endParaRPr lang="en-US" altLang="zh-CN" sz="2400" kern="100" dirty="0" smtClean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400" kern="100" dirty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设置参数使其读取子目录中所有文件</a:t>
            </a:r>
            <a:endParaRPr lang="en-US" altLang="zh-CN" sz="2400" kern="100" dirty="0" smtClean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5558" y="4808467"/>
            <a:ext cx="7830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conf</a:t>
            </a:r>
            <a:r>
              <a:rPr lang="en-US" altLang="zh-CN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set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n-US" altLang="zh-CN" dirty="0" err="1">
                <a:solidFill>
                  <a:srgbClr val="032F62"/>
                </a:solidFill>
                <a:latin typeface="SFMono-Regular"/>
              </a:rPr>
              <a:t>mapreduce.input.fileinputformat</a:t>
            </a:r>
            <a:r>
              <a:rPr lang="en-US" altLang="zh-CN" dirty="0" smtClean="0">
                <a:solidFill>
                  <a:srgbClr val="032F62"/>
                </a:solidFill>
                <a:latin typeface="SFMono-Regular"/>
              </a:rPr>
              <a:t>.</a:t>
            </a:r>
          </a:p>
          <a:p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	</a:t>
            </a:r>
            <a:r>
              <a:rPr lang="en-US" altLang="zh-CN" dirty="0" smtClean="0">
                <a:solidFill>
                  <a:srgbClr val="032F62"/>
                </a:solidFill>
                <a:latin typeface="SFMono-Regular"/>
              </a:rPr>
              <a:t>	</a:t>
            </a:r>
            <a:r>
              <a:rPr lang="en-US" altLang="zh-CN" dirty="0" err="1" smtClean="0">
                <a:solidFill>
                  <a:srgbClr val="032F62"/>
                </a:solidFill>
                <a:latin typeface="SFMono-Regular"/>
              </a:rPr>
              <a:t>input.dir.recursive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"true"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5" name="组合 26"/>
          <p:cNvGrpSpPr>
            <a:grpSpLocks/>
          </p:cNvGrpSpPr>
          <p:nvPr/>
        </p:nvGrpSpPr>
        <p:grpSpPr bwMode="auto">
          <a:xfrm>
            <a:off x="1907704" y="2693676"/>
            <a:ext cx="1042711" cy="1012157"/>
            <a:chOff x="3503864" y="2079606"/>
            <a:chExt cx="1071601" cy="994705"/>
          </a:xfrm>
        </p:grpSpPr>
        <p:sp>
          <p:nvSpPr>
            <p:cNvPr id="6" name="文本框 27"/>
            <p:cNvSpPr txBox="1">
              <a:spLocks noChangeArrowheads="1"/>
            </p:cNvSpPr>
            <p:nvPr/>
          </p:nvSpPr>
          <p:spPr bwMode="auto">
            <a:xfrm>
              <a:off x="3503864" y="2427980"/>
              <a:ext cx="10716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rgbClr val="F17475"/>
                  </a:solidFill>
                  <a:latin typeface="ITC Avant Garde Std Md" charset="0"/>
                  <a:ea typeface="宋体" charset="0"/>
                </a:rPr>
                <a:t>02</a:t>
              </a:r>
              <a:endParaRPr lang="zh-CN" altLang="en-US" sz="3600" dirty="0">
                <a:solidFill>
                  <a:srgbClr val="F17475"/>
                </a:solidFill>
                <a:latin typeface="ITC Avant Garde Std Md" charset="0"/>
                <a:ea typeface="宋体" charset="0"/>
              </a:endParaRPr>
            </a:p>
          </p:txBody>
        </p:sp>
        <p:sp>
          <p:nvSpPr>
            <p:cNvPr id="7" name="文本框 28"/>
            <p:cNvSpPr txBox="1">
              <a:spLocks noChangeArrowheads="1"/>
            </p:cNvSpPr>
            <p:nvPr/>
          </p:nvSpPr>
          <p:spPr bwMode="auto">
            <a:xfrm>
              <a:off x="3597472" y="2079606"/>
              <a:ext cx="8843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charset="0"/>
                  <a:ea typeface="等线" charset="0"/>
                  <a:cs typeface="等线" charset="0"/>
                </a:defRPr>
              </a:lvl9pPr>
            </a:lstStyle>
            <a:p>
              <a:pPr algn="dist"/>
              <a:r>
                <a:rPr lang="en-US" altLang="zh-CN" sz="2400" dirty="0">
                  <a:solidFill>
                    <a:srgbClr val="F17475"/>
                  </a:solidFill>
                  <a:latin typeface="Impact" charset="0"/>
                  <a:ea typeface="LiHei Pro" charset="-120"/>
                  <a:cs typeface="LiHei Pro" charset="-120"/>
                </a:rPr>
                <a:t>PRAT</a:t>
              </a:r>
              <a:endParaRPr lang="zh-CN" altLang="en-US" sz="2400" dirty="0">
                <a:solidFill>
                  <a:srgbClr val="F17475"/>
                </a:solidFill>
                <a:latin typeface="Impact" charset="0"/>
                <a:ea typeface="LiHei Pro" charset="-120"/>
                <a:cs typeface="LiHei Pro" charset="-12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859332" y="2693676"/>
            <a:ext cx="4418565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主要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类的说明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1273490" y="5798457"/>
            <a:ext cx="7610990" cy="6288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9512" y="1009739"/>
            <a:ext cx="8712968" cy="5186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911871-3D4A-47A8-AB5D-AEF17E98328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547664" y="260649"/>
            <a:ext cx="6264696" cy="6457170"/>
            <a:chOff x="729218" y="4346923"/>
            <a:chExt cx="4532714" cy="4582385"/>
          </a:xfrm>
        </p:grpSpPr>
        <p:grpSp>
          <p:nvGrpSpPr>
            <p:cNvPr id="6" name="组合 5"/>
            <p:cNvGrpSpPr/>
            <p:nvPr/>
          </p:nvGrpSpPr>
          <p:grpSpPr>
            <a:xfrm>
              <a:off x="1163201" y="4513628"/>
              <a:ext cx="3715308" cy="4284679"/>
              <a:chOff x="2144113" y="606364"/>
              <a:chExt cx="6604992" cy="7617207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4222749" y="606364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WordSplitMapper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分词并记录文档名 并标记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222749" y="1539855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InvertedIndexReducer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统计单词在各文本中出现次数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以倒排索引方式输出</a:t>
                </a: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222749" y="2914517"/>
                <a:ext cx="236418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TfidfMapper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1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tf-idf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4222749" y="3927761"/>
                <a:ext cx="2364185" cy="97224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VectorizeReducer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将数据向量化 以稀疏矩阵输出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测试数据与训练数据分别输出</a:t>
                </a: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2144113" y="5594177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计算测试数据与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所有训练数据的距离</a:t>
                </a: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144113" y="6563835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KNNReducer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通过距离找出最近邻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以最近邻的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来判断</a:t>
                </a: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6586930" y="6345871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SVMMapper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1vs1-SVM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</a:t>
                </a: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586929" y="7385888"/>
                <a:ext cx="2162175" cy="837683"/>
              </a:xfrm>
              <a:custGeom>
                <a:avLst/>
                <a:gdLst>
                  <a:gd name="connsiteX0" fmla="*/ 0 w 4940300"/>
                  <a:gd name="connsiteY0" fmla="*/ 47096 h 470958"/>
                  <a:gd name="connsiteX1" fmla="*/ 47096 w 4940300"/>
                  <a:gd name="connsiteY1" fmla="*/ 0 h 470958"/>
                  <a:gd name="connsiteX2" fmla="*/ 4893204 w 4940300"/>
                  <a:gd name="connsiteY2" fmla="*/ 0 h 470958"/>
                  <a:gd name="connsiteX3" fmla="*/ 4940300 w 4940300"/>
                  <a:gd name="connsiteY3" fmla="*/ 47096 h 470958"/>
                  <a:gd name="connsiteX4" fmla="*/ 4940300 w 4940300"/>
                  <a:gd name="connsiteY4" fmla="*/ 423862 h 470958"/>
                  <a:gd name="connsiteX5" fmla="*/ 4893204 w 4940300"/>
                  <a:gd name="connsiteY5" fmla="*/ 470958 h 470958"/>
                  <a:gd name="connsiteX6" fmla="*/ 47096 w 4940300"/>
                  <a:gd name="connsiteY6" fmla="*/ 470958 h 470958"/>
                  <a:gd name="connsiteX7" fmla="*/ 0 w 4940300"/>
                  <a:gd name="connsiteY7" fmla="*/ 423862 h 470958"/>
                  <a:gd name="connsiteX8" fmla="*/ 0 w 4940300"/>
                  <a:gd name="connsiteY8" fmla="*/ 47096 h 47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0300" h="470958">
                    <a:moveTo>
                      <a:pt x="0" y="47096"/>
                    </a:moveTo>
                    <a:cubicBezTo>
                      <a:pt x="0" y="21086"/>
                      <a:pt x="21086" y="0"/>
                      <a:pt x="47096" y="0"/>
                    </a:cubicBezTo>
                    <a:lnTo>
                      <a:pt x="4893204" y="0"/>
                    </a:lnTo>
                    <a:cubicBezTo>
                      <a:pt x="4919214" y="0"/>
                      <a:pt x="4940300" y="21086"/>
                      <a:pt x="4940300" y="47096"/>
                    </a:cubicBezTo>
                    <a:lnTo>
                      <a:pt x="4940300" y="423862"/>
                    </a:lnTo>
                    <a:cubicBezTo>
                      <a:pt x="4940300" y="449872"/>
                      <a:pt x="4919214" y="470958"/>
                      <a:pt x="4893204" y="470958"/>
                    </a:cubicBezTo>
                    <a:lnTo>
                      <a:pt x="47096" y="470958"/>
                    </a:lnTo>
                    <a:cubicBezTo>
                      <a:pt x="21086" y="470958"/>
                      <a:pt x="0" y="449872"/>
                      <a:pt x="0" y="423862"/>
                    </a:cubicBezTo>
                    <a:lnTo>
                      <a:pt x="0" y="47096"/>
                    </a:lnTo>
                    <a:close/>
                  </a:path>
                </a:pathLst>
              </a:custGeom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2049" tIns="42049" rIns="42049" bIns="42049" numCol="1" spcCol="1270" anchor="ctr" anchorCtr="0">
                <a:noAutofit/>
              </a:bodyPr>
              <a:lstStyle/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1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SVMReducer</a:t>
                </a:r>
                <a:endParaRPr lang="en-US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40007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根据各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投票结果判定</a:t>
                </a:r>
              </a:p>
            </p:txBody>
          </p:sp>
        </p:grpSp>
        <p:sp>
          <p:nvSpPr>
            <p:cNvPr id="7" name="任意多边形 6"/>
            <p:cNvSpPr/>
            <p:nvPr/>
          </p:nvSpPr>
          <p:spPr>
            <a:xfrm>
              <a:off x="3662287" y="7143822"/>
              <a:ext cx="1216223" cy="471197"/>
            </a:xfrm>
            <a:custGeom>
              <a:avLst/>
              <a:gdLst>
                <a:gd name="connsiteX0" fmla="*/ 0 w 4940300"/>
                <a:gd name="connsiteY0" fmla="*/ 47096 h 470958"/>
                <a:gd name="connsiteX1" fmla="*/ 47096 w 4940300"/>
                <a:gd name="connsiteY1" fmla="*/ 0 h 470958"/>
                <a:gd name="connsiteX2" fmla="*/ 4893204 w 4940300"/>
                <a:gd name="connsiteY2" fmla="*/ 0 h 470958"/>
                <a:gd name="connsiteX3" fmla="*/ 4940300 w 4940300"/>
                <a:gd name="connsiteY3" fmla="*/ 47096 h 470958"/>
                <a:gd name="connsiteX4" fmla="*/ 4940300 w 4940300"/>
                <a:gd name="connsiteY4" fmla="*/ 423862 h 470958"/>
                <a:gd name="connsiteX5" fmla="*/ 4893204 w 4940300"/>
                <a:gd name="connsiteY5" fmla="*/ 470958 h 470958"/>
                <a:gd name="connsiteX6" fmla="*/ 47096 w 4940300"/>
                <a:gd name="connsiteY6" fmla="*/ 470958 h 470958"/>
                <a:gd name="connsiteX7" fmla="*/ 0 w 4940300"/>
                <a:gd name="connsiteY7" fmla="*/ 423862 h 470958"/>
                <a:gd name="connsiteX8" fmla="*/ 0 w 4940300"/>
                <a:gd name="connsiteY8" fmla="*/ 47096 h 47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0300" h="470958">
                  <a:moveTo>
                    <a:pt x="0" y="47096"/>
                  </a:moveTo>
                  <a:cubicBezTo>
                    <a:pt x="0" y="21086"/>
                    <a:pt x="21086" y="0"/>
                    <a:pt x="47096" y="0"/>
                  </a:cubicBezTo>
                  <a:lnTo>
                    <a:pt x="4893204" y="0"/>
                  </a:lnTo>
                  <a:cubicBezTo>
                    <a:pt x="4919214" y="0"/>
                    <a:pt x="4940300" y="21086"/>
                    <a:pt x="4940300" y="47096"/>
                  </a:cubicBezTo>
                  <a:lnTo>
                    <a:pt x="4940300" y="423862"/>
                  </a:lnTo>
                  <a:cubicBezTo>
                    <a:pt x="4940300" y="449872"/>
                    <a:pt x="4919214" y="470958"/>
                    <a:pt x="4893204" y="470958"/>
                  </a:cubicBezTo>
                  <a:lnTo>
                    <a:pt x="47096" y="470958"/>
                  </a:lnTo>
                  <a:cubicBezTo>
                    <a:pt x="21086" y="470958"/>
                    <a:pt x="0" y="449872"/>
                    <a:pt x="0" y="423862"/>
                  </a:cubicBezTo>
                  <a:lnTo>
                    <a:pt x="0" y="47096"/>
                  </a:lnTo>
                  <a:close/>
                </a:path>
              </a:pathLst>
            </a:custGeom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049" tIns="42049" rIns="42049" bIns="42049" numCol="1" spcCol="1270" anchor="ctr" anchorCtr="0">
              <a:noAutofit/>
            </a:bodyPr>
            <a:lstStyle/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en-US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SVMM</a:t>
              </a:r>
              <a:r>
                <a:rPr lang="en-US" altLang="zh-CN" sz="11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odel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获取数据进行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的训练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000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将训练模型设置为全局参数</a:t>
              </a:r>
            </a:p>
          </p:txBody>
        </p:sp>
        <p:cxnSp>
          <p:nvCxnSpPr>
            <p:cNvPr id="8" name="肘形连接符 7"/>
            <p:cNvCxnSpPr/>
            <p:nvPr/>
          </p:nvCxnSpPr>
          <p:spPr>
            <a:xfrm rot="5400000">
              <a:off x="1719917" y="6706752"/>
              <a:ext cx="663916" cy="561121"/>
            </a:xfrm>
            <a:prstGeom prst="bentConnector3">
              <a:avLst>
                <a:gd name="adj1" fmla="val -3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982394" y="4346923"/>
              <a:ext cx="1966317" cy="126980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82391" y="4846279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82394" y="5717944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82391" y="6217300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9222" y="7160150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9218" y="7659506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95615" y="7659506"/>
              <a:ext cx="1966317" cy="12698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78861" y="8100303"/>
              <a:ext cx="384134" cy="1965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11" idx="2"/>
              <a:endCxn id="13" idx="3"/>
            </p:cNvCxnSpPr>
            <p:nvPr/>
          </p:nvCxnSpPr>
          <p:spPr>
            <a:xfrm rot="5400000">
              <a:off x="2426894" y="7256391"/>
              <a:ext cx="807305" cy="270014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1" idx="2"/>
              <a:endCxn id="15" idx="1"/>
            </p:cNvCxnSpPr>
            <p:nvPr/>
          </p:nvCxnSpPr>
          <p:spPr>
            <a:xfrm rot="16200000" flipH="1">
              <a:off x="2477254" y="7476045"/>
              <a:ext cx="1306661" cy="330062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472018" y="786329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Job3 job4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46219" y="682141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训练集设置为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的全局参数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肘形连接符 20"/>
            <p:cNvCxnSpPr/>
            <p:nvPr/>
          </p:nvCxnSpPr>
          <p:spPr>
            <a:xfrm>
              <a:off x="3662285" y="6655354"/>
              <a:ext cx="616488" cy="488468"/>
            </a:xfrm>
            <a:prstGeom prst="bentConnector3">
              <a:avLst>
                <a:gd name="adj1" fmla="val 100214"/>
              </a:avLst>
            </a:prstGeom>
            <a:ln w="95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741944" y="6743031"/>
              <a:ext cx="1073657" cy="283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训练集作为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libsvm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997361" y="5509914"/>
              <a:ext cx="0" cy="30205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278772" y="7615019"/>
              <a:ext cx="0" cy="12708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997361" y="6283161"/>
              <a:ext cx="0" cy="9875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71312" y="7790470"/>
              <a:ext cx="0" cy="7282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278772" y="8213298"/>
              <a:ext cx="0" cy="12260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429178" y="763751"/>
            <a:ext cx="111848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Job1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2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543652"/>
            <a:ext cx="669674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分词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获取文档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label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、以及是否为训练集的标记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合并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filename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是一个三元组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1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是否为训练集</a:t>
            </a:r>
            <a:r>
              <a:rPr lang="en-US" altLang="zh-CN" sz="2000" kern="1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2.label </a:t>
            </a:r>
            <a:r>
              <a:rPr lang="en-US" altLang="zh-CN" sz="2000" kern="10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3.name&gt;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三元组和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表示出现了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，为了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保持与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reducer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格式统一，方便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对于每个单词输出键值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Job1</a:t>
            </a:r>
            <a:r>
              <a:rPr lang="zh-CN" altLang="en-US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WordSplitMapper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188" y="3917313"/>
            <a:ext cx="6408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&lt;</a:t>
            </a:r>
            <a:r>
              <a:rPr lang="en-US" altLang="zh-CN" sz="2000" b="1" dirty="0">
                <a:solidFill>
                  <a:srgbClr val="333399"/>
                </a:solidFill>
              </a:rPr>
              <a:t>key&gt; 		&lt;value&gt;</a:t>
            </a:r>
            <a:endParaRPr lang="zh-CN" altLang="zh-CN" sz="2000" b="1" dirty="0">
              <a:solidFill>
                <a:srgbClr val="333399"/>
              </a:solidFill>
            </a:endParaRPr>
          </a:p>
          <a:p>
            <a:r>
              <a:rPr lang="en-US" altLang="zh-CN" sz="2000" b="1" dirty="0">
                <a:solidFill>
                  <a:srgbClr val="333399"/>
                </a:solidFill>
              </a:rPr>
              <a:t>	Word		train/test+label+filename:1</a:t>
            </a:r>
            <a:endParaRPr lang="zh-CN" altLang="zh-CN" sz="2000" b="1" dirty="0">
              <a:solidFill>
                <a:srgbClr val="333399"/>
              </a:solidFill>
            </a:endParaRP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</a:t>
            </a:r>
            <a:r>
              <a:rPr lang="zh-CN" altLang="zh-CN" sz="2000" dirty="0" smtClean="0"/>
              <a:t>上涨</a:t>
            </a:r>
            <a:r>
              <a:rPr lang="en-US" altLang="zh-CN" sz="2000" dirty="0"/>
              <a:t>		trainP001:1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zh-CN" altLang="zh-CN" sz="2000" dirty="0"/>
              <a:t>股票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testN056:1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12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5B8A31-EBFB-4C2B-9046-DC6E995E9C0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797853"/>
            <a:ext cx="64087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对每个单词进行倒排索引，并计数</a:t>
            </a:r>
          </a:p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为单词编号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将单词替换为编号</a:t>
            </a:r>
          </a:p>
          <a:p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输出键值对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404664"/>
            <a:ext cx="728667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Job1</a:t>
            </a:r>
            <a:r>
              <a:rPr lang="zh-CN" altLang="en-US" sz="36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InvertedIndexReducer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57167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 dirty="0">
                <a:solidFill>
                  <a:srgbClr val="000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8520" y="3756342"/>
            <a:ext cx="11340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&lt;key&gt; 		&lt;value&gt;</a:t>
            </a:r>
          </a:p>
          <a:p>
            <a:r>
              <a:rPr lang="en-US" altLang="zh-CN" sz="2000" b="1" dirty="0" smtClean="0">
                <a:solidFill>
                  <a:srgbClr val="333399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333399"/>
                </a:solidFill>
              </a:rPr>
              <a:t>Word_ID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		filename1:times1</a:t>
            </a:r>
            <a:r>
              <a:rPr lang="zh-CN" altLang="en-US" sz="2000" b="1" dirty="0" smtClean="0">
                <a:solidFill>
                  <a:srgbClr val="333399"/>
                </a:solidFill>
              </a:rPr>
              <a:t>，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…</a:t>
            </a:r>
            <a:r>
              <a:rPr lang="zh-CN" altLang="en-US" sz="2000" b="1" dirty="0" smtClean="0">
                <a:solidFill>
                  <a:srgbClr val="333399"/>
                </a:solidFill>
              </a:rPr>
              <a:t>，</a:t>
            </a:r>
            <a:r>
              <a:rPr lang="en-US" altLang="zh-CN" sz="2000" b="1" dirty="0" err="1" smtClean="0">
                <a:solidFill>
                  <a:srgbClr val="333399"/>
                </a:solidFill>
              </a:rPr>
              <a:t>filenameN:timesN</a:t>
            </a:r>
            <a:r>
              <a:rPr lang="en-US" altLang="zh-CN" sz="2000" b="1" dirty="0" smtClean="0">
                <a:solidFill>
                  <a:srgbClr val="333399"/>
                </a:solidFill>
              </a:rPr>
              <a:t> </a:t>
            </a:r>
          </a:p>
          <a:p>
            <a:r>
              <a:rPr lang="en-US" altLang="zh-CN" sz="2000" b="1" dirty="0" smtClean="0"/>
              <a:t>  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: 1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trainP001:4</a:t>
            </a:r>
            <a:r>
              <a:rPr lang="en-US" altLang="zh-CN" sz="2000" dirty="0"/>
              <a:t>, trainN101:2,testN045:10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  34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testN056:1</a:t>
            </a:r>
            <a:r>
              <a:rPr lang="en-US" altLang="zh-CN" sz="2000" dirty="0"/>
              <a:t>, trainN101:2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879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Tx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Tx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14317</TotalTime>
  <Words>1338</Words>
  <Application>Microsoft Office PowerPoint</Application>
  <PresentationFormat>全屏显示(4:3)</PresentationFormat>
  <Paragraphs>409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ITC Avant Garde Std Md</vt:lpstr>
      <vt:lpstr>LiHei Pro</vt:lpstr>
      <vt:lpstr>Monospace</vt:lpstr>
      <vt:lpstr>SFMono-Regular</vt:lpstr>
      <vt:lpstr>等线</vt:lpstr>
      <vt:lpstr>仿宋_GB2312</vt:lpstr>
      <vt:lpstr>宋体</vt:lpstr>
      <vt:lpstr>微软雅黑</vt:lpstr>
      <vt:lpstr>微软雅黑</vt:lpstr>
      <vt:lpstr>微软雅黑 Light</vt:lpstr>
      <vt:lpstr>Arial</vt:lpstr>
      <vt:lpstr>Calibri</vt:lpstr>
      <vt:lpstr>Impact</vt:lpstr>
      <vt:lpstr>Times New Roman</vt:lpstr>
      <vt:lpstr>Wingdings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李振安</cp:lastModifiedBy>
  <cp:revision>1469</cp:revision>
  <dcterms:created xsi:type="dcterms:W3CDTF">2007-07-13T03:20:01Z</dcterms:created>
  <dcterms:modified xsi:type="dcterms:W3CDTF">2017-12-20T03:57:31Z</dcterms:modified>
</cp:coreProperties>
</file>