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62" r:id="rId4"/>
    <p:sldId id="258" r:id="rId5"/>
    <p:sldId id="260" r:id="rId6"/>
    <p:sldId id="261" r:id="rId7"/>
    <p:sldId id="296" r:id="rId8"/>
    <p:sldId id="295" r:id="rId9"/>
    <p:sldId id="297" r:id="rId10"/>
    <p:sldId id="298" r:id="rId11"/>
    <p:sldId id="300" r:id="rId12"/>
    <p:sldId id="299" r:id="rId13"/>
    <p:sldId id="306" r:id="rId14"/>
    <p:sldId id="307" r:id="rId15"/>
    <p:sldId id="302" r:id="rId16"/>
    <p:sldId id="263" r:id="rId17"/>
    <p:sldId id="308" r:id="rId18"/>
    <p:sldId id="309" r:id="rId19"/>
    <p:sldId id="310" r:id="rId20"/>
    <p:sldId id="311" r:id="rId21"/>
    <p:sldId id="312" r:id="rId22"/>
    <p:sldId id="301" r:id="rId23"/>
    <p:sldId id="313" r:id="rId24"/>
    <p:sldId id="264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19" r:id="rId33"/>
    <p:sldId id="322" r:id="rId3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36"/>
      <p:bold r:id="rId37"/>
      <p:italic r:id="rId38"/>
      <p:boldItalic r:id="rId39"/>
    </p:embeddedFont>
    <p:embeddedFont>
      <p:font typeface="Noto Sans Syriac" panose="020B0502040504020204" pitchFamily="34" charset="0"/>
      <p:regular r:id="rId40"/>
    </p:embeddedFont>
    <p:embeddedFont>
      <p:font typeface="Raleway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300"/>
    <a:srgbClr val="FF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99"/>
  </p:normalViewPr>
  <p:slideViewPr>
    <p:cSldViewPr snapToGrid="0" snapToObjects="1">
      <p:cViewPr varScale="1">
        <p:scale>
          <a:sx n="137" d="100"/>
          <a:sy n="137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8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5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08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86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1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82247" y="1283782"/>
            <a:ext cx="837950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Olympics Stats Analysis</a:t>
            </a:r>
            <a:endParaRPr b="1" dirty="0"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FA6AE-1EC7-A14C-8B51-B5254150B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A600EC17-5310-DA42-8BF2-C92FE2C10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963" y="99379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Data Analysis Approach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23FD-C988-8043-8902-FE486EADDB27}"/>
              </a:ext>
            </a:extLst>
          </p:cNvPr>
          <p:cNvSpPr/>
          <p:nvPr/>
        </p:nvSpPr>
        <p:spPr>
          <a:xfrm>
            <a:off x="360963" y="1367629"/>
            <a:ext cx="2795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Clean Data for the summer events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963BF-6CD3-CD4B-82C6-A823FCBE1020}"/>
              </a:ext>
            </a:extLst>
          </p:cNvPr>
          <p:cNvSpPr/>
          <p:nvPr/>
        </p:nvSpPr>
        <p:spPr>
          <a:xfrm>
            <a:off x="701923" y="2228716"/>
            <a:ext cx="1801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8FF5E-0983-C946-8C62-10BC67E7CA10}"/>
              </a:ext>
            </a:extLst>
          </p:cNvPr>
          <p:cNvCxnSpPr>
            <a:cxnSpLocks/>
          </p:cNvCxnSpPr>
          <p:nvPr/>
        </p:nvCxnSpPr>
        <p:spPr>
          <a:xfrm>
            <a:off x="1602565" y="1798782"/>
            <a:ext cx="0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BAF02-F20F-CF41-8C04-0586BC9AECE4}"/>
              </a:ext>
            </a:extLst>
          </p:cNvPr>
          <p:cNvCxnSpPr>
            <a:cxnSpLocks/>
          </p:cNvCxnSpPr>
          <p:nvPr/>
        </p:nvCxnSpPr>
        <p:spPr>
          <a:xfrm>
            <a:off x="1602565" y="2682702"/>
            <a:ext cx="0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0B4E3-5589-B14E-BF55-129E5D826234}"/>
              </a:ext>
            </a:extLst>
          </p:cNvPr>
          <p:cNvSpPr/>
          <p:nvPr/>
        </p:nvSpPr>
        <p:spPr>
          <a:xfrm>
            <a:off x="360963" y="3170817"/>
            <a:ext cx="3327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Look for relationship for the metrics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9F6B0-8D2B-D846-BABA-5D606C7F358B}"/>
              </a:ext>
            </a:extLst>
          </p:cNvPr>
          <p:cNvSpPr/>
          <p:nvPr/>
        </p:nvSpPr>
        <p:spPr>
          <a:xfrm>
            <a:off x="981665" y="4028360"/>
            <a:ext cx="14702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Explain Result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D33F2-76A1-FE4F-9092-F36EBD4E17BB}"/>
              </a:ext>
            </a:extLst>
          </p:cNvPr>
          <p:cNvCxnSpPr>
            <a:cxnSpLocks/>
          </p:cNvCxnSpPr>
          <p:nvPr/>
        </p:nvCxnSpPr>
        <p:spPr>
          <a:xfrm>
            <a:off x="1602565" y="3582524"/>
            <a:ext cx="0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D60A21-4C58-874F-B254-392DF9AAAB98}"/>
              </a:ext>
            </a:extLst>
          </p:cNvPr>
          <p:cNvCxnSpPr>
            <a:cxnSpLocks/>
          </p:cNvCxnSpPr>
          <p:nvPr/>
        </p:nvCxnSpPr>
        <p:spPr>
          <a:xfrm>
            <a:off x="2719344" y="2417364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31A25F-40B1-2D4D-BA0B-D9ADC07CAC2D}"/>
              </a:ext>
            </a:extLst>
          </p:cNvPr>
          <p:cNvSpPr/>
          <p:nvPr/>
        </p:nvSpPr>
        <p:spPr>
          <a:xfrm>
            <a:off x="3372803" y="2263973"/>
            <a:ext cx="4715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Look around the dataset and look for interesting statistics.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96C9D-9046-B643-8D7A-7A631427AD8B}"/>
              </a:ext>
            </a:extLst>
          </p:cNvPr>
          <p:cNvCxnSpPr>
            <a:cxnSpLocks/>
          </p:cNvCxnSpPr>
          <p:nvPr/>
        </p:nvCxnSpPr>
        <p:spPr>
          <a:xfrm>
            <a:off x="3372803" y="334210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1EB2A-CF2E-C84D-91C8-9C5A152CDA36}"/>
              </a:ext>
            </a:extLst>
          </p:cNvPr>
          <p:cNvSpPr/>
          <p:nvPr/>
        </p:nvSpPr>
        <p:spPr>
          <a:xfrm>
            <a:off x="4039295" y="3024608"/>
            <a:ext cx="4715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Physical attributes to medal count.</a:t>
            </a:r>
          </a:p>
          <a:p>
            <a:pPr marL="342900" indent="-342900">
              <a:buAutoNum type="arabicPeriod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GDP to medal count.</a:t>
            </a:r>
          </a:p>
          <a:p>
            <a:pPr marL="342900" indent="-342900">
              <a:buAutoNum type="arabicPeriod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Team count to medal count.</a:t>
            </a:r>
          </a:p>
          <a:p>
            <a:pPr marL="342900" indent="-342900">
              <a:buAutoNum type="arabicPeriod"/>
            </a:pPr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9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634401" y="2253698"/>
            <a:ext cx="7875198" cy="6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Entity Relationship Diagram </a:t>
            </a: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01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A0F82-27E8-8C49-9ABF-16BEA25C1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DFFF50-E69D-914B-8814-8B39AA7B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70" y="2256729"/>
            <a:ext cx="5422788" cy="2433400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9E6AD-EF78-344E-BE2B-CC4712B4F559}"/>
              </a:ext>
            </a:extLst>
          </p:cNvPr>
          <p:cNvSpPr txBox="1"/>
          <p:nvPr/>
        </p:nvSpPr>
        <p:spPr>
          <a:xfrm>
            <a:off x="5599894" y="4794989"/>
            <a:ext cx="31550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www.databasestar.com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/sample-database-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-games/</a:t>
            </a:r>
            <a:endParaRPr lang="en-TH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45D8A-C286-6544-BD89-FEC5F40B4511}"/>
              </a:ext>
            </a:extLst>
          </p:cNvPr>
          <p:cNvSpPr txBox="1"/>
          <p:nvPr/>
        </p:nvSpPr>
        <p:spPr>
          <a:xfrm>
            <a:off x="246492" y="1043813"/>
            <a:ext cx="8571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ERD is available online and used the same dataset as ours. In addition to this dataset,  I joined the GDP table with this dataset to used GDP as the wealth metric for a country.</a:t>
            </a:r>
          </a:p>
          <a:p>
            <a:pPr algn="just"/>
            <a:endParaRPr lang="en-T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3;p13">
            <a:extLst>
              <a:ext uri="{FF2B5EF4-FFF2-40B4-BE49-F238E27FC236}">
                <a16:creationId xmlns:a16="http://schemas.microsoft.com/office/drawing/2014/main" id="{592EE73D-DEF3-BC4A-ACD9-F4F1FD994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492" y="133067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Entity Relationship Diagram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FEF4A-57D4-634F-B303-BB31C3047BDC}"/>
              </a:ext>
            </a:extLst>
          </p:cNvPr>
          <p:cNvSpPr txBox="1"/>
          <p:nvPr/>
        </p:nvSpPr>
        <p:spPr>
          <a:xfrm>
            <a:off x="5516635" y="1927300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Athlete_events.csv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E344B-6E3C-C040-B34A-3287DE73D53C}"/>
              </a:ext>
            </a:extLst>
          </p:cNvPr>
          <p:cNvSpPr txBox="1"/>
          <p:nvPr/>
        </p:nvSpPr>
        <p:spPr>
          <a:xfrm>
            <a:off x="1313234" y="1927299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gdp_csv</a:t>
            </a:r>
            <a:r>
              <a:rPr lang="en-TH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67BCD-48DE-0948-BBA4-B97B1DDA41AC}"/>
              </a:ext>
            </a:extLst>
          </p:cNvPr>
          <p:cNvSpPr txBox="1"/>
          <p:nvPr/>
        </p:nvSpPr>
        <p:spPr>
          <a:xfrm>
            <a:off x="114724" y="4793995"/>
            <a:ext cx="260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TH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https://datahub.io/core/gdp</a:t>
            </a:r>
          </a:p>
          <a:p>
            <a:endParaRPr lang="en-TH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BD1B6B53-2EBE-6047-B990-EADA1C1C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5" y="2256729"/>
            <a:ext cx="2844800" cy="152400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92862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55DD9-5C0B-9541-B6C3-495BB7365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A32E0B2A-BB69-AE43-975A-B028143F8DE2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Clean Data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AB143-8BE1-3744-B26F-F3D0F0BA0A2C}"/>
              </a:ext>
            </a:extLst>
          </p:cNvPr>
          <p:cNvSpPr/>
          <p:nvPr/>
        </p:nvSpPr>
        <p:spPr>
          <a:xfrm>
            <a:off x="360963" y="1176798"/>
            <a:ext cx="8119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The data cleaning process is done using Python in jupyter notebooks.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0D3FE60-5AF7-8F4B-8781-9984464C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704594"/>
            <a:ext cx="3583386" cy="13323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FC96B7-2C71-EC4A-A5C4-A86701588164}"/>
              </a:ext>
            </a:extLst>
          </p:cNvPr>
          <p:cNvCxnSpPr>
            <a:cxnSpLocks/>
          </p:cNvCxnSpPr>
          <p:nvPr/>
        </p:nvCxnSpPr>
        <p:spPr>
          <a:xfrm>
            <a:off x="4353339" y="227424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877324-4E32-6D4E-AB68-08145A499337}"/>
              </a:ext>
            </a:extLst>
          </p:cNvPr>
          <p:cNvSpPr/>
          <p:nvPr/>
        </p:nvSpPr>
        <p:spPr>
          <a:xfrm>
            <a:off x="5034626" y="2084192"/>
            <a:ext cx="3234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Filter only Summer events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5A4F963-873E-CF47-9D99-C1C97933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303870"/>
            <a:ext cx="3586129" cy="14510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A37CB5-D7E7-6441-9D10-EA831D58133A}"/>
              </a:ext>
            </a:extLst>
          </p:cNvPr>
          <p:cNvCxnSpPr>
            <a:cxnSpLocks/>
          </p:cNvCxnSpPr>
          <p:nvPr/>
        </p:nvCxnSpPr>
        <p:spPr>
          <a:xfrm>
            <a:off x="4353339" y="4014965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60C8D-8CEA-9F47-B22B-B2507B321631}"/>
              </a:ext>
            </a:extLst>
          </p:cNvPr>
          <p:cNvSpPr/>
          <p:nvPr/>
        </p:nvSpPr>
        <p:spPr>
          <a:xfrm>
            <a:off x="4947975" y="3202888"/>
            <a:ext cx="3727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Change </a:t>
            </a:r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null height </a:t>
            </a: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to the </a:t>
            </a:r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mean height </a:t>
            </a: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of other athlete in that </a:t>
            </a:r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specific year</a:t>
            </a: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Do the same for age and weight. </a:t>
            </a:r>
          </a:p>
          <a:p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Fill null medal with “None”</a:t>
            </a:r>
          </a:p>
          <a:p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0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CE28-5BF1-AF4A-BF6A-9E7D8D5A6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C6458C78-FF84-B543-94D3-2334A0B9248C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Clean Data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D85A1A-F127-174E-9933-1BFFAE66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3" y="1456500"/>
            <a:ext cx="3552166" cy="19940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006637-DCC2-6347-A260-0706B7BD0D01}"/>
              </a:ext>
            </a:extLst>
          </p:cNvPr>
          <p:cNvCxnSpPr>
            <a:cxnSpLocks/>
          </p:cNvCxnSpPr>
          <p:nvPr/>
        </p:nvCxnSpPr>
        <p:spPr>
          <a:xfrm>
            <a:off x="4353339" y="2453523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AF541F2-86C3-EC44-9A21-1E74060D339C}"/>
              </a:ext>
            </a:extLst>
          </p:cNvPr>
          <p:cNvSpPr/>
          <p:nvPr/>
        </p:nvSpPr>
        <p:spPr>
          <a:xfrm>
            <a:off x="5034626" y="2084191"/>
            <a:ext cx="3234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Import and clean GDP dataset</a:t>
            </a:r>
          </a:p>
          <a:p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Join both dataset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1671336" y="2253698"/>
            <a:ext cx="5801328" cy="6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Exploratory Analysis</a:t>
            </a: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67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8A38F26D-2F34-2548-A05E-2F85B1359F5E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C16FD6A-30A4-9E41-BAD6-384A12C0E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92"/>
          <a:stretch/>
        </p:blipFill>
        <p:spPr>
          <a:xfrm>
            <a:off x="696025" y="1909520"/>
            <a:ext cx="3478988" cy="278741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98DB9D-0BB9-2E40-BB91-5A885659F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678558" y="1853063"/>
            <a:ext cx="3478987" cy="2843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A3B254-A70E-3F40-91F9-F629603B7C63}"/>
              </a:ext>
            </a:extLst>
          </p:cNvPr>
          <p:cNvSpPr txBox="1"/>
          <p:nvPr/>
        </p:nvSpPr>
        <p:spPr>
          <a:xfrm>
            <a:off x="360963" y="1055093"/>
            <a:ext cx="675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all the Gold medal earners in the last 120 years of Olympics.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Phelps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USA seems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lead by some margins.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A19FD-91DF-FD45-BC05-F985B0BA2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92FEB00D-02B3-0342-91A3-7F33A652FCA9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EDAED89-5531-044B-BD05-4A527FF7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36" y="2159355"/>
            <a:ext cx="3282043" cy="2694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8F37D3-5FA7-B24D-BD03-835CC0D7C58E}"/>
              </a:ext>
            </a:extLst>
          </p:cNvPr>
          <p:cNvSpPr txBox="1"/>
          <p:nvPr/>
        </p:nvSpPr>
        <p:spPr>
          <a:xfrm>
            <a:off x="411763" y="1076865"/>
            <a:ext cx="657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distribution of all the medal winner, it seems that the peaks years seems to be around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to 26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years. Therefore, the initial hypothesis is close but still short by a few years as the medal count still increases after 23-year-old.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9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6D6F2-6C3F-0440-A805-C1DC3A089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FF1ACEDD-ADE2-3348-8699-221E2C51DDAD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C948E-6B5C-CC42-A356-7592AE58BEA5}"/>
              </a:ext>
            </a:extLst>
          </p:cNvPr>
          <p:cNvSpPr txBox="1"/>
          <p:nvPr/>
        </p:nvSpPr>
        <p:spPr>
          <a:xfrm>
            <a:off x="6691086" y="2503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EB2-2C4B-CD44-A5C0-188E6BFC8997}"/>
              </a:ext>
            </a:extLst>
          </p:cNvPr>
          <p:cNvSpPr txBox="1"/>
          <p:nvPr/>
        </p:nvSpPr>
        <p:spPr>
          <a:xfrm>
            <a:off x="411762" y="1076865"/>
            <a:ext cx="784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distribution for all the medal winner, interestingly, the most optimal weight to win any of the medal lies between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to 73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kg.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is the average for both male and female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AF8F9-2EA8-FC4F-9063-0A105434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3" y="1658616"/>
            <a:ext cx="7670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6FE55-6B4B-2C42-AD1C-E1409E2BA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B9D355C9-E814-0A47-845D-4702DA0322DE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32A4D-1D01-4F4E-AD53-F458FBD3715A}"/>
              </a:ext>
            </a:extLst>
          </p:cNvPr>
          <p:cNvSpPr/>
          <p:nvPr/>
        </p:nvSpPr>
        <p:spPr>
          <a:xfrm>
            <a:off x="427284" y="1468257"/>
            <a:ext cx="4211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statistics of the GDP of the participated nations.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7093A-9AB8-8247-A0EF-1FF3DA86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8"/>
          <a:stretch/>
        </p:blipFill>
        <p:spPr>
          <a:xfrm>
            <a:off x="5612129" y="1166910"/>
            <a:ext cx="2386765" cy="2399245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54FFEA-5644-D144-9E5C-45054A194318}"/>
              </a:ext>
            </a:extLst>
          </p:cNvPr>
          <p:cNvCxnSpPr>
            <a:stCxn id="7" idx="3"/>
          </p:cNvCxnSpPr>
          <p:nvPr/>
        </p:nvCxnSpPr>
        <p:spPr>
          <a:xfrm flipV="1">
            <a:off x="4638321" y="1606756"/>
            <a:ext cx="741680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F766D-690A-5B45-B754-1B35654A0DBC}"/>
              </a:ext>
            </a:extLst>
          </p:cNvPr>
          <p:cNvSpPr/>
          <p:nvPr/>
        </p:nvSpPr>
        <p:spPr>
          <a:xfrm>
            <a:off x="427284" y="2025901"/>
            <a:ext cx="42110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slide will show the top and bottom 15 countries with highest and lowest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Avg.GDP 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compared 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40 Countries to ever win any Olympics medal.</a:t>
            </a:r>
          </a:p>
          <a:p>
            <a:endParaRPr lang="en-TH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2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60963" y="99379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Contents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60963" y="1069292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Introduction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000" b="1" dirty="0">
              <a:solidFill>
                <a:srgbClr val="0070C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Question/Hypothesis/Approach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000" b="1" dirty="0">
              <a:solidFill>
                <a:srgbClr val="0070C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Entity Relationship Diagram (ERD)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000" b="1" dirty="0">
              <a:solidFill>
                <a:srgbClr val="0070C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Exploratory analysis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000" b="1" dirty="0">
              <a:solidFill>
                <a:srgbClr val="0070C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Deeper analysis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000" b="1" dirty="0">
              <a:solidFill>
                <a:srgbClr val="0070C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Hypothesis Result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2">
                  <a:lumMod val="25000"/>
                </a:schemeClr>
              </a:solidFill>
              <a:latin typeface="Noto Sans Syriac" panose="020B0502040504020204" pitchFamily="34" charset="0"/>
              <a:ea typeface="Lato"/>
              <a:cs typeface="Noto Sans Syriac" panose="020B0502040504020204" pitchFamily="34" charset="0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5FBE-D3DE-FD44-A024-E2610FEA8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29C1B434-5554-0A49-9316-E690047D05D5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2F301-A2B2-AF4B-8931-A81108639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7"/>
          <a:stretch/>
        </p:blipFill>
        <p:spPr>
          <a:xfrm>
            <a:off x="360963" y="1215053"/>
            <a:ext cx="4135120" cy="356490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38579-4360-C042-A11C-EAF1DE758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" b="5078"/>
          <a:stretch/>
        </p:blipFill>
        <p:spPr>
          <a:xfrm>
            <a:off x="4509590" y="1215054"/>
            <a:ext cx="4006387" cy="35649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368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A0EE-C24E-1740-9CE3-7409BCA01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B61CDEFE-A1E3-5F41-96D1-C9B0582C0EF8}"/>
              </a:ext>
            </a:extLst>
          </p:cNvPr>
          <p:cNvSpPr txBox="1">
            <a:spLocks/>
          </p:cNvSpPr>
          <p:nvPr/>
        </p:nvSpPr>
        <p:spPr>
          <a:xfrm>
            <a:off x="157763" y="-124141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747B7-DE90-5B45-AF59-7845C0A7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5" t="-380" r="885" b="6033"/>
          <a:stretch/>
        </p:blipFill>
        <p:spPr>
          <a:xfrm>
            <a:off x="3859530" y="956779"/>
            <a:ext cx="4806950" cy="41055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05D864-F7EB-A241-BE86-849F734F77B2}"/>
              </a:ext>
            </a:extLst>
          </p:cNvPr>
          <p:cNvSpPr/>
          <p:nvPr/>
        </p:nvSpPr>
        <p:spPr>
          <a:xfrm>
            <a:off x="360963" y="1281768"/>
            <a:ext cx="3235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previous 2 graph wih the this graph, it is clearly seen that the country economy condition clearly contribute to the chance of winnning at the Olympics.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all the top 15 countries with the highest Avg. GDP are also in the top 40 countries to win an Olympics medal.</a:t>
            </a:r>
          </a:p>
        </p:txBody>
      </p:sp>
    </p:spTree>
    <p:extLst>
      <p:ext uri="{BB962C8B-B14F-4D97-AF65-F5344CB8AC3E}">
        <p14:creationId xmlns:p14="http://schemas.microsoft.com/office/powerpoint/2010/main" val="185569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0CEE-9463-B34A-9004-BDD8D4ADB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0390C68-790E-2644-8B52-D98D3B1F2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" t="5530" r="5530"/>
          <a:stretch/>
        </p:blipFill>
        <p:spPr>
          <a:xfrm>
            <a:off x="401858" y="2435540"/>
            <a:ext cx="3306542" cy="260955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97150C4-9481-1F46-BDCF-DC64F118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78" y="2313603"/>
            <a:ext cx="3213616" cy="2698314"/>
          </a:xfrm>
          <a:prstGeom prst="rect">
            <a:avLst/>
          </a:prstGeom>
        </p:spPr>
      </p:pic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2C755CE3-9631-4643-89D0-690E236F5472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Exploratory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4A756-760F-7048-837B-F35825054872}"/>
              </a:ext>
            </a:extLst>
          </p:cNvPr>
          <p:cNvSpPr txBox="1"/>
          <p:nvPr/>
        </p:nvSpPr>
        <p:spPr>
          <a:xfrm>
            <a:off x="360963" y="1162504"/>
            <a:ext cx="449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 count plot 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vount plot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seems to confirm the third hypothesis as the all the </a:t>
            </a:r>
            <a:r>
              <a:rPr lang="en-TH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medal earners nations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presented in </a:t>
            </a:r>
            <a:r>
              <a:rPr lang="en-TH" sz="1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15 participated nations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F52A4-DD2B-6E4B-BA92-A42959A60EE7}"/>
              </a:ext>
            </a:extLst>
          </p:cNvPr>
          <p:cNvSpPr txBox="1"/>
          <p:nvPr/>
        </p:nvSpPr>
        <p:spPr>
          <a:xfrm>
            <a:off x="5147251" y="1941678"/>
            <a:ext cx="125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C4328-7BCF-A64C-B931-3852BF7DC911}"/>
              </a:ext>
            </a:extLst>
          </p:cNvPr>
          <p:cNvSpPr txBox="1"/>
          <p:nvPr/>
        </p:nvSpPr>
        <p:spPr>
          <a:xfrm>
            <a:off x="1184016" y="1941677"/>
            <a:ext cx="12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Medal count plot</a:t>
            </a:r>
          </a:p>
        </p:txBody>
      </p:sp>
    </p:spTree>
    <p:extLst>
      <p:ext uri="{BB962C8B-B14F-4D97-AF65-F5344CB8AC3E}">
        <p14:creationId xmlns:p14="http://schemas.microsoft.com/office/powerpoint/2010/main" val="149854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2447140" y="2253698"/>
            <a:ext cx="4249720" cy="6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Deeper Analysis</a:t>
            </a:r>
            <a:endParaRPr sz="4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84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D1479AA8-931E-374A-98F3-F438C3E52BA1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D4D5E-9EF3-5A4D-A8DF-1DE51820E102}"/>
              </a:ext>
            </a:extLst>
          </p:cNvPr>
          <p:cNvSpPr txBox="1"/>
          <p:nvPr/>
        </p:nvSpPr>
        <p:spPr>
          <a:xfrm>
            <a:off x="360962" y="1162504"/>
            <a:ext cx="7259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exploratory analysis pretty much approved the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hypotheses. However, the first hypothesis is still unclear as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attributes 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various factors.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bias in the calculation, the analysis on athlete physical attributes will be done for </a:t>
            </a:r>
            <a:r>
              <a:rPr lang="en-TH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TH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seperately. 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analysis will be on the </a:t>
            </a:r>
            <a:r>
              <a:rPr lang="en-TH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athlete as this attribute of the athlete is the only metric that can be most likely changes. </a:t>
            </a: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instances, the trainer might wanted to preapare the athlete to be in the </a:t>
            </a:r>
            <a:r>
              <a:rPr lang="en-T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shape </a:t>
            </a:r>
            <a:r>
              <a:rPr lang="en-T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upcoming Olympics,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scenario, the trainer will most likely focus on the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of the athlete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their age or height. </a:t>
            </a:r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F1A8-A0A2-C24A-A388-CB5BA8B22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Google Shape;93;p13">
            <a:extLst>
              <a:ext uri="{FF2B5EF4-FFF2-40B4-BE49-F238E27FC236}">
                <a16:creationId xmlns:a16="http://schemas.microsoft.com/office/drawing/2014/main" id="{AB3C3AEB-16DC-2B40-8BBF-B906D4234F04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9C3079-A812-F84A-8AC9-469FC4ACE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" t="1284" r="1173" b="1383"/>
          <a:stretch/>
        </p:blipFill>
        <p:spPr>
          <a:xfrm>
            <a:off x="0" y="1523734"/>
            <a:ext cx="7871684" cy="3433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150B8D-18DC-BA42-A667-2617EE55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13" y="99379"/>
            <a:ext cx="2694562" cy="15383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73EBBD-A837-A04A-AEFE-E910D3C5248A}"/>
              </a:ext>
            </a:extLst>
          </p:cNvPr>
          <p:cNvSpPr/>
          <p:nvPr/>
        </p:nvSpPr>
        <p:spPr>
          <a:xfrm>
            <a:off x="6334713" y="1035697"/>
            <a:ext cx="1213951" cy="187955"/>
          </a:xfrm>
          <a:prstGeom prst="roundRect">
            <a:avLst/>
          </a:prstGeom>
          <a:solidFill>
            <a:schemeClr val="bg2">
              <a:lumMod val="20000"/>
              <a:lumOff val="80000"/>
              <a:alpha val="48668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8880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B03B-E83E-A643-991E-5CE3F9885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76594-0A75-E746-8CEF-57484CE50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t="-1" r="1065" b="1091"/>
          <a:stretch/>
        </p:blipFill>
        <p:spPr>
          <a:xfrm>
            <a:off x="0" y="1490526"/>
            <a:ext cx="7461115" cy="3519907"/>
          </a:xfrm>
          <a:prstGeom prst="rect">
            <a:avLst/>
          </a:prstGeom>
        </p:spPr>
      </p:pic>
      <p:sp>
        <p:nvSpPr>
          <p:cNvPr id="8" name="Google Shape;93;p13">
            <a:extLst>
              <a:ext uri="{FF2B5EF4-FFF2-40B4-BE49-F238E27FC236}">
                <a16:creationId xmlns:a16="http://schemas.microsoft.com/office/drawing/2014/main" id="{F20312B2-2659-E24E-B6BD-7EDEAF8F40FB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66276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73D01-10D0-8745-80DC-0C934358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13" y="99379"/>
            <a:ext cx="2694562" cy="153835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67950F-52D4-544C-84CA-7B46E15F2AE4}"/>
              </a:ext>
            </a:extLst>
          </p:cNvPr>
          <p:cNvSpPr/>
          <p:nvPr/>
        </p:nvSpPr>
        <p:spPr>
          <a:xfrm>
            <a:off x="6334713" y="1035697"/>
            <a:ext cx="1213951" cy="18795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866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785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C68C-DA27-CA40-AB5F-3AE20AA6F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9A3BB929-9BEB-864F-9E38-E925BD4632BD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38378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75649-D506-844A-9C78-6975173A14E2}"/>
              </a:ext>
            </a:extLst>
          </p:cNvPr>
          <p:cNvSpPr txBox="1"/>
          <p:nvPr/>
        </p:nvSpPr>
        <p:spPr>
          <a:xfrm>
            <a:off x="360963" y="2263516"/>
            <a:ext cx="81196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the most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weight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winning all the medal (gold, silver and bronze) lies in the same bin for both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men at about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70-73 kg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women at about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67-70 kg.</a:t>
            </a:r>
          </a:p>
          <a:p>
            <a:endParaRPr lang="en-US" sz="1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point to note is that, while the optimum weight for men lies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value by  about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4-7 kg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optimum weight for women lies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value by  about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3-6 kg.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weight analysis, the higher weight does increase the chance of winning a medal at Olympics, but the chances start decreasing once the weight reached certain point (In this case,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70-73 kg for men 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67-70 kg for women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E7CC01-CCC7-0148-9F68-03B2B219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" t="19233" r="8888" b="20190"/>
          <a:stretch/>
        </p:blipFill>
        <p:spPr>
          <a:xfrm>
            <a:off x="465882" y="1681389"/>
            <a:ext cx="149860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1654F-6D62-2D4A-8942-C8DCB36BB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8" t="19232" r="8355" b="20191"/>
          <a:stretch/>
        </p:blipFill>
        <p:spPr>
          <a:xfrm>
            <a:off x="1964482" y="1679736"/>
            <a:ext cx="1498600" cy="200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F48384-A71F-914F-8E11-43347656B1F7}"/>
              </a:ext>
            </a:extLst>
          </p:cNvPr>
          <p:cNvSpPr txBox="1"/>
          <p:nvPr/>
        </p:nvSpPr>
        <p:spPr>
          <a:xfrm>
            <a:off x="465882" y="135270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avg.weight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C949B-CECF-104E-9969-2ED8F943D124}"/>
              </a:ext>
            </a:extLst>
          </p:cNvPr>
          <p:cNvSpPr txBox="1"/>
          <p:nvPr/>
        </p:nvSpPr>
        <p:spPr>
          <a:xfrm>
            <a:off x="1964482" y="1338881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avg.weight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C1DD0-0D0D-9543-B1CC-04C5BBA1CF66}"/>
              </a:ext>
            </a:extLst>
          </p:cNvPr>
          <p:cNvSpPr/>
          <p:nvPr/>
        </p:nvSpPr>
        <p:spPr>
          <a:xfrm>
            <a:off x="465882" y="1352699"/>
            <a:ext cx="2997200" cy="52706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86D928-8497-1540-BDBF-DE35EBDAB0B9}"/>
              </a:ext>
            </a:extLst>
          </p:cNvPr>
          <p:cNvCxnSpPr/>
          <p:nvPr/>
        </p:nvCxnSpPr>
        <p:spPr>
          <a:xfrm>
            <a:off x="465882" y="1636236"/>
            <a:ext cx="299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05F0C1-FA0E-974C-B021-CBFD5376B7EF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1964482" y="1352699"/>
            <a:ext cx="0" cy="52706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05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6551-EBB6-EB44-ADBD-398F4F12B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43D50-6752-DD4C-9B05-EB2861E7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" y="1456654"/>
            <a:ext cx="8432116" cy="3510826"/>
          </a:xfrm>
          <a:prstGeom prst="rect">
            <a:avLst/>
          </a:prstGeom>
        </p:spPr>
      </p:pic>
      <p:sp>
        <p:nvSpPr>
          <p:cNvPr id="15" name="Google Shape;93;p13">
            <a:extLst>
              <a:ext uri="{FF2B5EF4-FFF2-40B4-BE49-F238E27FC236}">
                <a16:creationId xmlns:a16="http://schemas.microsoft.com/office/drawing/2014/main" id="{B747ABFF-A3E4-3D44-A6DB-EF8190A7DB23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38378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1DB80A-21D2-1044-A830-CD6DE6E4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13" y="99379"/>
            <a:ext cx="1263862" cy="145665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3564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BF26-6041-E44D-8285-1E5574562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49955CDD-D8E5-3046-B146-1B76E4BCB035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38378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A7896-E6ED-D445-8ED0-6C91BBB2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9" y="1047468"/>
            <a:ext cx="7499055" cy="3793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F3B9D0-5B4D-D34C-9E70-FB84ABE0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61" y="133067"/>
            <a:ext cx="1498600" cy="17272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27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2960307" y="2176693"/>
            <a:ext cx="3223386" cy="790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5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C68C-DA27-CA40-AB5F-3AE20AA6F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9A3BB929-9BEB-864F-9E38-E925BD4632BD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38378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Deeper Analysis (Cont.)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75649-D506-844A-9C78-6975173A14E2}"/>
              </a:ext>
            </a:extLst>
          </p:cNvPr>
          <p:cNvSpPr txBox="1"/>
          <p:nvPr/>
        </p:nvSpPr>
        <p:spPr>
          <a:xfrm>
            <a:off x="360963" y="1153173"/>
            <a:ext cx="84004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height analysis, the most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winning all the medal (gold, silver and bronze) lies in the same bin for both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men at about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175-178 cm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women at about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173-175 cm.</a:t>
            </a:r>
          </a:p>
          <a:p>
            <a:endParaRPr lang="en-US" sz="1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point to note is that, while the optimum height for men lies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value by  about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1-3 cm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optimum height for women lies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value by  about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2-5 cm.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weight analysis, the higher weight does increase the chance of winning a medal at Olympics, but the chances start decreasing once the weight reached certain point (In this case, 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175-178 cm for men 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173-175 kg for women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initial hypothesis is </a:t>
            </a:r>
            <a:r>
              <a:rPr lang="en-US" sz="1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men but approved (to some extent) for women. </a:t>
            </a: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5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2198619" y="2253698"/>
            <a:ext cx="4746762" cy="6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Hypothesis Result</a:t>
            </a:r>
            <a:endParaRPr sz="4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495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83AD-40D0-8F46-8784-9601A9A059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71136-B5B4-0140-B3C9-1451B0B194EB}"/>
              </a:ext>
            </a:extLst>
          </p:cNvPr>
          <p:cNvSpPr/>
          <p:nvPr/>
        </p:nvSpPr>
        <p:spPr>
          <a:xfrm>
            <a:off x="347459" y="1457076"/>
            <a:ext cx="8449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Hypothesis on athlete’s attribute,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:  Initial hypothesis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rejected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for men , </a:t>
            </a:r>
            <a:r>
              <a:rPr lang="en-US" dirty="0">
                <a:solidFill>
                  <a:srgbClr val="0D73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approved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for women.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b.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: The athlete did win more medal with lower age, therefore , hypothesis </a:t>
            </a:r>
            <a:r>
              <a:rPr lang="en-US" dirty="0">
                <a:solidFill>
                  <a:srgbClr val="0D73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approved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c.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: Initial hypothesis is </a:t>
            </a:r>
            <a:r>
              <a:rPr lang="en-US" dirty="0">
                <a:solidFill>
                  <a:srgbClr val="0D73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approved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as the athlete did win more medal with higher weight. </a:t>
            </a:r>
            <a:endParaRPr lang="en-US" dirty="0">
              <a:solidFill>
                <a:srgbClr val="0D730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BB041-E1D8-7F4F-A8A5-D1C0283F6BA0}"/>
              </a:ext>
            </a:extLst>
          </p:cNvPr>
          <p:cNvSpPr/>
          <p:nvPr/>
        </p:nvSpPr>
        <p:spPr>
          <a:xfrm>
            <a:off x="347459" y="2571750"/>
            <a:ext cx="84490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2.     The country with better economic condition did win more medal, hypothesis </a:t>
            </a:r>
            <a:r>
              <a:rPr lang="en-US" b="1" dirty="0">
                <a:solidFill>
                  <a:srgbClr val="0D73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approved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3">
            <a:extLst>
              <a:ext uri="{FF2B5EF4-FFF2-40B4-BE49-F238E27FC236}">
                <a16:creationId xmlns:a16="http://schemas.microsoft.com/office/drawing/2014/main" id="{F686C221-203D-D441-A955-E0F446438CAD}"/>
              </a:ext>
            </a:extLst>
          </p:cNvPr>
          <p:cNvSpPr txBox="1">
            <a:spLocks/>
          </p:cNvSpPr>
          <p:nvPr/>
        </p:nvSpPr>
        <p:spPr>
          <a:xfrm>
            <a:off x="360963" y="99379"/>
            <a:ext cx="38378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TH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Hypothesis Result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F651C-D38D-B647-8C02-EB741B88952A}"/>
              </a:ext>
            </a:extLst>
          </p:cNvPr>
          <p:cNvSpPr/>
          <p:nvPr/>
        </p:nvSpPr>
        <p:spPr>
          <a:xfrm>
            <a:off x="360963" y="3342368"/>
            <a:ext cx="8449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3.     The high participation rate did increase the chance of success, hypothesis </a:t>
            </a:r>
            <a:r>
              <a:rPr lang="en-US" b="1" dirty="0">
                <a:solidFill>
                  <a:srgbClr val="0D73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approved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" name="Google Shape;132;p18">
            <a:extLst>
              <a:ext uri="{FF2B5EF4-FFF2-40B4-BE49-F238E27FC236}">
                <a16:creationId xmlns:a16="http://schemas.microsoft.com/office/drawing/2014/main" id="{AD69B2CE-4CA9-DB4F-AC68-F3834D3DE7E6}"/>
              </a:ext>
            </a:extLst>
          </p:cNvPr>
          <p:cNvSpPr txBox="1">
            <a:spLocks/>
          </p:cNvSpPr>
          <p:nvPr/>
        </p:nvSpPr>
        <p:spPr>
          <a:xfrm>
            <a:off x="3283524" y="2253698"/>
            <a:ext cx="2576952" cy="6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End Slide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3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20164" y="197614"/>
            <a:ext cx="724947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" sz="6000" dirty="0">
                <a:solidFill>
                  <a:srgbClr val="FFC000"/>
                </a:solidFill>
              </a:rPr>
              <a:t>L</a:t>
            </a:r>
            <a:r>
              <a:rPr lang="en" sz="6000" dirty="0">
                <a:solidFill>
                  <a:schemeClr val="tx2">
                    <a:lumMod val="10000"/>
                  </a:schemeClr>
                </a:solidFill>
              </a:rPr>
              <a:t>Y</a:t>
            </a:r>
            <a:r>
              <a:rPr lang="en" sz="6000" dirty="0">
                <a:solidFill>
                  <a:srgbClr val="00B050"/>
                </a:solidFill>
              </a:rPr>
              <a:t>M</a:t>
            </a:r>
            <a:r>
              <a:rPr lang="en" sz="6000" dirty="0">
                <a:solidFill>
                  <a:schemeClr val="accent3"/>
                </a:solidFill>
              </a:rPr>
              <a:t>P</a:t>
            </a:r>
            <a:r>
              <a:rPr lang="en" sz="6000" dirty="0">
                <a:solidFill>
                  <a:schemeClr val="bg2"/>
                </a:solidFill>
              </a:rPr>
              <a:t>I</a:t>
            </a:r>
            <a:r>
              <a:rPr lang="en" sz="6000" dirty="0">
                <a:solidFill>
                  <a:srgbClr val="FFC000"/>
                </a:solidFill>
              </a:rPr>
              <a:t>C</a:t>
            </a:r>
            <a:r>
              <a:rPr lang="en" sz="6000" dirty="0">
                <a:solidFill>
                  <a:schemeClr val="accent2"/>
                </a:solidFill>
              </a:rPr>
              <a:t> </a:t>
            </a:r>
            <a:r>
              <a:rPr lang="en" sz="6000" dirty="0">
                <a:solidFill>
                  <a:schemeClr val="tx2">
                    <a:lumMod val="10000"/>
                  </a:schemeClr>
                </a:solidFill>
              </a:rPr>
              <a:t>G</a:t>
            </a:r>
            <a:r>
              <a:rPr lang="en" sz="6000" dirty="0">
                <a:solidFill>
                  <a:srgbClr val="00B050"/>
                </a:solidFill>
              </a:rPr>
              <a:t>A</a:t>
            </a:r>
            <a:r>
              <a:rPr lang="en" sz="6000" dirty="0">
                <a:solidFill>
                  <a:srgbClr val="FF0000"/>
                </a:solidFill>
              </a:rPr>
              <a:t>M</a:t>
            </a:r>
            <a:r>
              <a:rPr lang="en" sz="6000" dirty="0">
                <a:solidFill>
                  <a:srgbClr val="0070C0"/>
                </a:solidFill>
              </a:rPr>
              <a:t>E</a:t>
            </a:r>
            <a:r>
              <a:rPr lang="en" sz="6000" dirty="0">
                <a:solidFill>
                  <a:srgbClr val="FFC000"/>
                </a:solidFill>
              </a:rPr>
              <a:t>S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BABC7-95A9-1F44-90E0-0B4F84C2C5BD}"/>
              </a:ext>
            </a:extLst>
          </p:cNvPr>
          <p:cNvSpPr/>
          <p:nvPr/>
        </p:nvSpPr>
        <p:spPr>
          <a:xfrm>
            <a:off x="320164" y="191825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Olympics Games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is a global sporting events featuring summer and winter competitions in which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of athletes from around the world participate in a  variety of competitions.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Olympic Games are normally held every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four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years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, alternating between the 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Summer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Winter</a:t>
            </a:r>
            <a:r>
              <a:rPr lang="en-US" dirty="0">
                <a:solidFill>
                  <a:srgbClr val="0B008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Olympics.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  </a:t>
            </a:r>
            <a:endParaRPr lang="en-TH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2020 Summer Olympics - Wikipedia">
            <a:extLst>
              <a:ext uri="{FF2B5EF4-FFF2-40B4-BE49-F238E27FC236}">
                <a16:creationId xmlns:a16="http://schemas.microsoft.com/office/drawing/2014/main" id="{2DCBF5FB-6EF2-CB45-ABE7-AD63F485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94" y="1499270"/>
            <a:ext cx="1676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181091" y="2161800"/>
            <a:ext cx="6781568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fail to prepare, you’ve prepared to fail.</a:t>
            </a:r>
          </a:p>
          <a:p>
            <a:pPr marL="0" lvl="0" indent="0">
              <a:buNone/>
            </a:pPr>
            <a:r>
              <a:rPr lang="en-US" sz="9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Spitz,  </a:t>
            </a:r>
            <a:r>
              <a:rPr lang="en-US" sz="9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swimmer and 9-time Olympic medalist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34FEC-6250-BD41-8A96-9E8CD2D6FFB2}"/>
              </a:ext>
            </a:extLst>
          </p:cNvPr>
          <p:cNvSpPr/>
          <p:nvPr/>
        </p:nvSpPr>
        <p:spPr>
          <a:xfrm>
            <a:off x="360963" y="1330612"/>
            <a:ext cx="8504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To provide an interesting insight to the 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local news outlet 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from the 120 years of data collected by 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SportsStats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on the 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Olympics Games.</a:t>
            </a:r>
            <a:endParaRPr lang="en-TH" b="1" i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45DAABD2-CC35-6E40-8B68-50883E48A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963" y="99379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Goal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C6462B93-E086-2144-8FA0-8E38E6587CD4}"/>
              </a:ext>
            </a:extLst>
          </p:cNvPr>
          <p:cNvSpPr txBox="1">
            <a:spLocks/>
          </p:cNvSpPr>
          <p:nvPr/>
        </p:nvSpPr>
        <p:spPr>
          <a:xfrm>
            <a:off x="319629" y="2143050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Scope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0C6FA-F8CF-FB48-AB24-070812EF7A5A}"/>
              </a:ext>
            </a:extLst>
          </p:cNvPr>
          <p:cNvSpPr/>
          <p:nvPr/>
        </p:nvSpPr>
        <p:spPr>
          <a:xfrm>
            <a:off x="319629" y="3375423"/>
            <a:ext cx="8504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The analysis will only be performed for the 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Summer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version of the Olympics Games.</a:t>
            </a:r>
            <a:endParaRPr lang="en-TH" b="1" i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634401" y="2878372"/>
            <a:ext cx="7875198" cy="6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Question/Hypothesis/Approach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</a:br>
            <a:endParaRPr sz="4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1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7F07-48B3-B54A-9D67-75EDF477F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B31202C1-E718-D543-AADA-1F570E68A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963" y="99379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Questions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A876-EF06-0A4E-A80C-8A577EEE17E9}"/>
              </a:ext>
            </a:extLst>
          </p:cNvPr>
          <p:cNvSpPr/>
          <p:nvPr/>
        </p:nvSpPr>
        <p:spPr>
          <a:xfrm>
            <a:off x="347459" y="1457076"/>
            <a:ext cx="8449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How the athlete's physical attributes or characteristics affect their performance at the Olympics?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This may help the trainer or staff to set the goal  for the optimal attribute of the athlete.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b. Make the job easier for the scout to filter the athlete.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75520-4181-5B48-BF74-AF9E62EE222B}"/>
              </a:ext>
            </a:extLst>
          </p:cNvPr>
          <p:cNvSpPr/>
          <p:nvPr/>
        </p:nvSpPr>
        <p:spPr>
          <a:xfrm>
            <a:off x="347459" y="2388247"/>
            <a:ext cx="8449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2.     How the economy of the nation determine the chance of winning a medal at the Olympics?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This show if the external factor increase the chance of success or not.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F70F6-AB9A-8B43-B6BE-667A2EAC2216}"/>
              </a:ext>
            </a:extLst>
          </p:cNvPr>
          <p:cNvSpPr/>
          <p:nvPr/>
        </p:nvSpPr>
        <p:spPr>
          <a:xfrm>
            <a:off x="347459" y="3242529"/>
            <a:ext cx="84490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3.     Does the participation rate increase the chance of winning a medal at the Olympics?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To show if participation count increase the chance of success or not.</a:t>
            </a:r>
          </a:p>
          <a:p>
            <a:pPr lvl="2"/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7F07-48B3-B54A-9D67-75EDF477F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B31202C1-E718-D543-AADA-1F570E68A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963" y="99379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Initial Hypothesis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A876-EF06-0A4E-A80C-8A577EEE17E9}"/>
              </a:ext>
            </a:extLst>
          </p:cNvPr>
          <p:cNvSpPr/>
          <p:nvPr/>
        </p:nvSpPr>
        <p:spPr>
          <a:xfrm>
            <a:off x="347459" y="1457076"/>
            <a:ext cx="84490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Depend on the attributes of the athlete,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The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higher height (above 180cm for male and  above 165cm for female)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will probably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the chance of success rate. 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b. The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lower age ( 21 to 23-year-old)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will probably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the chance of success rate. 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c. The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higher weight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will probably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the chance of success rate.  (This is debatable depending on the sport, some sport (Sumo or wrestling) required high weigh to win)</a:t>
            </a:r>
          </a:p>
          <a:p>
            <a:pPr lvl="2"/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75520-4181-5B48-BF74-AF9E62EE222B}"/>
              </a:ext>
            </a:extLst>
          </p:cNvPr>
          <p:cNvSpPr/>
          <p:nvPr/>
        </p:nvSpPr>
        <p:spPr>
          <a:xfrm>
            <a:off x="347459" y="2796148"/>
            <a:ext cx="8449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2.     The better the economy of the nation, the higher chance of success.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a. As sport required money for various reasons (facilities, medical or wages) to run, therefore,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Assuming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better the country economy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-&gt;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the higher the country GDP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-&gt;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the wealthier the nation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-&gt;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the more exposure and support the athlete gets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F70F6-AB9A-8B43-B6BE-667A2EAC2216}"/>
              </a:ext>
            </a:extLst>
          </p:cNvPr>
          <p:cNvSpPr/>
          <p:nvPr/>
        </p:nvSpPr>
        <p:spPr>
          <a:xfrm>
            <a:off x="347459" y="3958269"/>
            <a:ext cx="84490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3.     The high participation rate increase the chance of success.</a:t>
            </a:r>
          </a:p>
          <a:p>
            <a:pPr lvl="2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  <a:p>
            <a:r>
              <a:rPr lang="en-TH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Baskerville" panose="0202050207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8958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1497</Words>
  <Application>Microsoft Macintosh PowerPoint</Application>
  <PresentationFormat>On-screen Show (16:9)</PresentationFormat>
  <Paragraphs>201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Times New Roman</vt:lpstr>
      <vt:lpstr>Noto Sans Syriac</vt:lpstr>
      <vt:lpstr>Lato</vt:lpstr>
      <vt:lpstr>Arial</vt:lpstr>
      <vt:lpstr>Raleway</vt:lpstr>
      <vt:lpstr>Antonio template</vt:lpstr>
      <vt:lpstr>Olympics Stats Analysis</vt:lpstr>
      <vt:lpstr>Contents</vt:lpstr>
      <vt:lpstr>Introduction</vt:lpstr>
      <vt:lpstr>OLYMPIC GAMES</vt:lpstr>
      <vt:lpstr>PowerPoint Presentation</vt:lpstr>
      <vt:lpstr>Goal</vt:lpstr>
      <vt:lpstr>Question/Hypothesis/Approach </vt:lpstr>
      <vt:lpstr>Questions</vt:lpstr>
      <vt:lpstr>Initial Hypothesis</vt:lpstr>
      <vt:lpstr>Data Analysis Approach</vt:lpstr>
      <vt:lpstr>Entity Relationship Diagram </vt:lpstr>
      <vt:lpstr>Entity Relationship Diagram </vt:lpstr>
      <vt:lpstr>PowerPoint Presentation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Stats Analysis</dc:title>
  <cp:lastModifiedBy>wasin winaisawat</cp:lastModifiedBy>
  <cp:revision>39</cp:revision>
  <dcterms:modified xsi:type="dcterms:W3CDTF">2021-07-19T10:52:27Z</dcterms:modified>
</cp:coreProperties>
</file>