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6" r:id="rId8"/>
    <p:sldId id="267" r:id="rId9"/>
    <p:sldId id="261" r:id="rId10"/>
    <p:sldId id="263" r:id="rId11"/>
    <p:sldId id="260" r:id="rId12"/>
    <p:sldId id="264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3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A49426-C583-46BD-838E-D0005528061A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CA7A8B-702F-4A7E-907E-D8400102F21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-cyber/mersenne_twister" TargetMode="External"/><Relationship Id="rId2" Type="http://schemas.openxmlformats.org/officeDocument/2006/relationships/hyperlink" Target="https://github.com/SamBridgess/mersenne_twi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m-cyber/mersenne_twister/blob/master/proof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алгоритма </a:t>
            </a:r>
            <a:r>
              <a:rPr lang="vi-VN" dirty="0" smtClean="0"/>
              <a:t>Вихрь</a:t>
            </a:r>
            <a:r>
              <a:rPr lang="vi-VN" b="0" dirty="0" smtClean="0"/>
              <a:t> </a:t>
            </a:r>
            <a:r>
              <a:rPr lang="vi-VN" dirty="0" smtClean="0"/>
              <a:t>Мерсе́нна</a:t>
            </a:r>
            <a:r>
              <a:rPr lang="ru-RU" dirty="0" smtClean="0"/>
              <a:t> для генерации псевдослучайных чисел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/>
              <a:t>Миняев</a:t>
            </a:r>
            <a:r>
              <a:rPr lang="ru-RU" sz="1800" dirty="0" smtClean="0"/>
              <a:t> Илья</a:t>
            </a:r>
          </a:p>
          <a:p>
            <a:r>
              <a:rPr lang="ru-RU" sz="1800" dirty="0" err="1" smtClean="0"/>
              <a:t>Нассибулин</a:t>
            </a:r>
            <a:r>
              <a:rPr lang="ru-RU" sz="1800" dirty="0" smtClean="0"/>
              <a:t> Алан</a:t>
            </a:r>
          </a:p>
          <a:p>
            <a:r>
              <a:rPr lang="en-US" sz="1800" dirty="0" smtClean="0"/>
              <a:t>P3132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Фурье для 10000 значений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1138"/>
            <a:ext cx="7992888" cy="52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 значений вихря </a:t>
            </a:r>
            <a:r>
              <a:rPr lang="ru-RU" dirty="0" err="1" smtClean="0"/>
              <a:t>Мерсенна</a:t>
            </a:r>
            <a:r>
              <a:rPr lang="ru-RU" dirty="0" smtClean="0"/>
              <a:t> для 1000 сгенерированных значений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30648"/>
            <a:ext cx="7552851" cy="52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Фурье для 1000 значений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819859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Обратное преобразование Ферма для проверки пика(</a:t>
            </a:r>
            <a:r>
              <a:rPr lang="ru-RU" dirty="0" err="1" smtClean="0"/>
              <a:t>баг</a:t>
            </a:r>
            <a:r>
              <a:rPr lang="ru-RU" dirty="0" smtClean="0"/>
              <a:t> или нет?) 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1138"/>
            <a:ext cx="7715429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68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https://github.com/SamBridgess/mersenne_twister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https://github.com/lm-cyber/mersenne_twister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32849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Доказательство Периода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611560" y="476672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GitHub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1"/>
          <p:cNvSpPr txBox="1">
            <a:spLocks/>
          </p:cNvSpPr>
          <p:nvPr/>
        </p:nvSpPr>
        <p:spPr>
          <a:xfrm>
            <a:off x="539552" y="4005064"/>
            <a:ext cx="8229600" cy="20196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smtClean="0">
                <a:hlinkClick r:id="rId4"/>
              </a:rPr>
              <a:t>https://github.com/lm-cyber/mersenne_twister/blob/master/proof.pdf</a:t>
            </a:r>
            <a:endParaRPr lang="ru-RU" sz="27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r>
              <a:rPr lang="ru-RU" dirty="0" smtClean="0"/>
              <a:t>Вихрь </a:t>
            </a:r>
            <a:r>
              <a:rPr lang="ru-RU" dirty="0" err="1" smtClean="0"/>
              <a:t>Мерсенна</a:t>
            </a:r>
            <a:r>
              <a:rPr lang="ru-RU" dirty="0" smtClean="0"/>
              <a:t> – алгоритм для генерации псевдослучайных чисел, основанный на свойствах простых чисел </a:t>
            </a:r>
            <a:r>
              <a:rPr lang="ru-RU" dirty="0" err="1" smtClean="0"/>
              <a:t>Мерсенна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https://i1.sndcdn.com/avatars-000330633341-p63s0m-t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348880"/>
            <a:ext cx="3754388" cy="3754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</a:t>
            </a:r>
            <a:r>
              <a:rPr lang="ru-RU" dirty="0" err="1" smtClean="0"/>
              <a:t>Мерсенна</a:t>
            </a:r>
            <a:r>
              <a:rPr lang="ru-RU" dirty="0" smtClean="0"/>
              <a:t> – </a:t>
            </a:r>
            <a:r>
              <a:rPr lang="ru-RU" dirty="0" err="1" smtClean="0"/>
              <a:t>число</a:t>
            </a:r>
            <a:r>
              <a:rPr lang="ru-RU" dirty="0" smtClean="0"/>
              <a:t> вида </a:t>
            </a:r>
            <a:r>
              <a:rPr lang="en-US" dirty="0" err="1" smtClean="0"/>
              <a:t>Mn</a:t>
            </a:r>
            <a:r>
              <a:rPr lang="en-US" dirty="0" smtClean="0"/>
              <a:t> = 2^p -1, </a:t>
            </a:r>
            <a:r>
              <a:rPr lang="ru-RU" dirty="0" smtClean="0"/>
              <a:t>где </a:t>
            </a:r>
            <a:r>
              <a:rPr lang="en-US" dirty="0" smtClean="0"/>
              <a:t>p – </a:t>
            </a:r>
            <a:r>
              <a:rPr lang="ru-RU" dirty="0" smtClean="0"/>
              <a:t>простое число</a:t>
            </a:r>
            <a:endParaRPr lang="en-US" dirty="0" smtClean="0"/>
          </a:p>
          <a:p>
            <a:r>
              <a:rPr lang="ru-RU" dirty="0" smtClean="0"/>
              <a:t>число </a:t>
            </a:r>
            <a:r>
              <a:rPr lang="en-US" dirty="0" err="1" smtClean="0"/>
              <a:t>Mn</a:t>
            </a:r>
            <a:r>
              <a:rPr lang="ru-RU" dirty="0" smtClean="0"/>
              <a:t> является простым, только если число </a:t>
            </a:r>
            <a:r>
              <a:rPr lang="en-US" dirty="0" smtClean="0"/>
              <a:t>p</a:t>
            </a:r>
            <a:r>
              <a:rPr lang="ru-RU" dirty="0" smtClean="0"/>
              <a:t> также простое.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чисел </a:t>
            </a:r>
            <a:r>
              <a:rPr lang="ru-RU" dirty="0" err="1" smtClean="0"/>
              <a:t>Мерсенна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Преобразование вихря </a:t>
            </a:r>
            <a:r>
              <a:rPr lang="ru-RU" dirty="0" smtClean="0"/>
              <a:t>улучшает </a:t>
            </a:r>
            <a:r>
              <a:rPr lang="ru-RU" dirty="0" smtClean="0"/>
              <a:t>классическую </a:t>
            </a:r>
            <a:r>
              <a:rPr lang="ru-RU" dirty="0" smtClean="0"/>
              <a:t>GSFR</a:t>
            </a:r>
          </a:p>
          <a:p>
            <a:r>
              <a:rPr lang="ru-RU" dirty="0" smtClean="0"/>
              <a:t>При правильных значениях констант решаются проблемы малого периода, предсказуемости, легко выявляемой </a:t>
            </a:r>
            <a:r>
              <a:rPr lang="ru-RU" dirty="0" smtClean="0"/>
              <a:t>статистической закономерности</a:t>
            </a:r>
          </a:p>
          <a:p>
            <a:r>
              <a:rPr lang="ru-RU" dirty="0" smtClean="0"/>
              <a:t>Необходимо подбирать </a:t>
            </a:r>
            <a:r>
              <a:rPr lang="ru-RU" dirty="0" smtClean="0"/>
              <a:t>параметры так, чтобы  </a:t>
            </a:r>
            <a:r>
              <a:rPr lang="ru-RU" dirty="0" smtClean="0"/>
              <a:t>  К-распределение </a:t>
            </a:r>
            <a:r>
              <a:rPr lang="ru-RU" dirty="0" smtClean="0"/>
              <a:t>было </a:t>
            </a:r>
            <a:r>
              <a:rPr lang="ru-RU" dirty="0" smtClean="0"/>
              <a:t>максимальным</a:t>
            </a:r>
          </a:p>
          <a:p>
            <a:r>
              <a:rPr lang="ru-RU" dirty="0" smtClean="0"/>
              <a:t>Вихрь </a:t>
            </a:r>
            <a:r>
              <a:rPr lang="ru-RU" dirty="0" err="1" smtClean="0"/>
              <a:t>Мерсенна</a:t>
            </a:r>
            <a:r>
              <a:rPr lang="ru-RU" dirty="0" smtClean="0"/>
              <a:t> генерирует числа примерно в 20 раз быстрее, чем аппаратно реализованный </a:t>
            </a:r>
            <a:r>
              <a:rPr lang="en-US" dirty="0" smtClean="0"/>
              <a:t>RDRAND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Foreword: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Шаг 0. Предварительно инициализируется значение констант </a:t>
            </a:r>
            <a:r>
              <a:rPr lang="en-US" dirty="0" smtClean="0"/>
              <a:t>u1, h1, a</a:t>
            </a:r>
          </a:p>
          <a:p>
            <a:r>
              <a:rPr lang="en-US" dirty="0" smtClean="0"/>
              <a:t>  u1 ← 10…0   </a:t>
            </a:r>
            <a:r>
              <a:rPr lang="ru-RU" dirty="0" smtClean="0"/>
              <a:t>битовая маска старших </a:t>
            </a:r>
            <a:r>
              <a:rPr lang="en-US" dirty="0" smtClean="0"/>
              <a:t>w-r </a:t>
            </a:r>
            <a:r>
              <a:rPr lang="ru-RU" dirty="0" smtClean="0"/>
              <a:t>бит,</a:t>
            </a:r>
          </a:p>
          <a:p>
            <a:r>
              <a:rPr lang="ru-RU" dirty="0" smtClean="0"/>
              <a:t>  </a:t>
            </a:r>
            <a:r>
              <a:rPr lang="en-US" dirty="0" smtClean="0"/>
              <a:t>h1 ← 01…1   </a:t>
            </a:r>
            <a:r>
              <a:rPr lang="ru-RU" dirty="0" smtClean="0"/>
              <a:t>битовая маска младших </a:t>
            </a:r>
            <a:r>
              <a:rPr lang="en-US" dirty="0" smtClean="0"/>
              <a:t>r </a:t>
            </a:r>
            <a:r>
              <a:rPr lang="ru-RU" dirty="0" smtClean="0"/>
              <a:t>бит,</a:t>
            </a:r>
          </a:p>
          <a:p>
            <a:r>
              <a:rPr lang="ru-RU" dirty="0" smtClean="0"/>
              <a:t>  </a:t>
            </a:r>
            <a:r>
              <a:rPr lang="en-US" dirty="0" smtClean="0"/>
              <a:t>a ← aw-1aw-2…a0  </a:t>
            </a:r>
            <a:r>
              <a:rPr lang="ru-RU" dirty="0" smtClean="0"/>
              <a:t>последняя          строка матрицы </a:t>
            </a:r>
            <a:r>
              <a:rPr lang="en-US" dirty="0" smtClean="0"/>
              <a:t>A.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 smtClean="0"/>
              <a:t>Шаг 1. </a:t>
            </a:r>
            <a:r>
              <a:rPr lang="en-US" dirty="0" smtClean="0"/>
              <a:t>x[0], x[1],…,x[n-1] ←  </a:t>
            </a:r>
            <a:r>
              <a:rPr lang="ru-RU" dirty="0" smtClean="0"/>
              <a:t>начальное    заполнение</a:t>
            </a:r>
          </a:p>
          <a:p>
            <a:endParaRPr lang="ru-RU" dirty="0" smtClean="0"/>
          </a:p>
          <a:p>
            <a:r>
              <a:rPr lang="ru-RU" dirty="0" smtClean="0"/>
              <a:t> Шаг 2. Вычисление (</a:t>
            </a:r>
            <a:r>
              <a:rPr lang="en-US" dirty="0" err="1" smtClean="0"/>
              <a:t>xiu</a:t>
            </a:r>
            <a:r>
              <a:rPr lang="en-US" dirty="0" smtClean="0"/>
              <a:t> | xi+1l)</a:t>
            </a:r>
          </a:p>
          <a:p>
            <a:r>
              <a:rPr lang="en-US" dirty="0" smtClean="0"/>
              <a:t>  y ← (x[</a:t>
            </a:r>
            <a:r>
              <a:rPr lang="en-US" dirty="0" err="1" smtClean="0"/>
              <a:t>i</a:t>
            </a:r>
            <a:r>
              <a:rPr lang="en-US" dirty="0" smtClean="0"/>
              <a:t>] AND u1) OR (x[(</a:t>
            </a:r>
            <a:r>
              <a:rPr lang="en-US" dirty="0" err="1" smtClean="0"/>
              <a:t>i</a:t>
            </a:r>
            <a:r>
              <a:rPr lang="en-US" dirty="0" smtClean="0"/>
              <a:t> + 1) mod n] AND h1)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3. Вычисляется значение следующего элемента последовательности по </a:t>
            </a:r>
          </a:p>
          <a:p>
            <a:r>
              <a:rPr lang="ru-RU" dirty="0" smtClean="0"/>
              <a:t> рекуррентному выражению (1)</a:t>
            </a:r>
          </a:p>
          <a:p>
            <a:r>
              <a:rPr lang="ru-RU" dirty="0" smtClean="0"/>
              <a:t>  </a:t>
            </a:r>
            <a:r>
              <a:rPr lang="ru-RU" dirty="0" err="1" smtClean="0"/>
              <a:t>x</a:t>
            </a:r>
            <a:r>
              <a:rPr lang="ru-RU" dirty="0" smtClean="0"/>
              <a:t>[</a:t>
            </a:r>
            <a:r>
              <a:rPr lang="ru-RU" dirty="0" err="1" smtClean="0"/>
              <a:t>i</a:t>
            </a:r>
            <a:r>
              <a:rPr lang="ru-RU" dirty="0" smtClean="0"/>
              <a:t>] ← </a:t>
            </a:r>
            <a:r>
              <a:rPr lang="ru-RU" dirty="0" err="1" smtClean="0"/>
              <a:t>x</a:t>
            </a:r>
            <a:r>
              <a:rPr lang="ru-RU" dirty="0" smtClean="0"/>
              <a:t>[(</a:t>
            </a:r>
            <a:r>
              <a:rPr lang="ru-RU" dirty="0" err="1" smtClean="0"/>
              <a:t>i</a:t>
            </a:r>
            <a:r>
              <a:rPr lang="ru-RU" dirty="0" smtClean="0"/>
              <a:t> + </a:t>
            </a:r>
            <a:r>
              <a:rPr lang="ru-RU" dirty="0" err="1" smtClean="0"/>
              <a:t>m</a:t>
            </a:r>
            <a:r>
              <a:rPr lang="ru-RU" dirty="0" smtClean="0"/>
              <a:t>) 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] XOR (</a:t>
            </a:r>
            <a:r>
              <a:rPr lang="ru-RU" dirty="0" err="1" smtClean="0"/>
              <a:t>y</a:t>
            </a:r>
            <a:r>
              <a:rPr lang="ru-RU" dirty="0" smtClean="0"/>
              <a:t>&gt;&gt;1) XOR </a:t>
            </a:r>
            <a:r>
              <a:rPr lang="ru-RU" dirty="0" err="1" smtClean="0"/>
              <a:t>a</a:t>
            </a:r>
            <a:r>
              <a:rPr lang="ru-RU" dirty="0" smtClean="0"/>
              <a:t>    если младший бит </a:t>
            </a:r>
            <a:r>
              <a:rPr lang="ru-RU" dirty="0" err="1" smtClean="0"/>
              <a:t>y</a:t>
            </a:r>
            <a:r>
              <a:rPr lang="ru-RU" dirty="0" smtClean="0"/>
              <a:t> = 1</a:t>
            </a:r>
          </a:p>
          <a:p>
            <a:endParaRPr lang="ru-RU" dirty="0" smtClean="0"/>
          </a:p>
          <a:p>
            <a:r>
              <a:rPr lang="ru-RU" dirty="0" smtClean="0"/>
              <a:t>  Или</a:t>
            </a:r>
          </a:p>
          <a:p>
            <a:r>
              <a:rPr lang="ru-RU" dirty="0" smtClean="0"/>
              <a:t>  </a:t>
            </a:r>
            <a:r>
              <a:rPr lang="ru-RU" dirty="0" err="1" smtClean="0"/>
              <a:t>x</a:t>
            </a:r>
            <a:r>
              <a:rPr lang="ru-RU" dirty="0" smtClean="0"/>
              <a:t>[</a:t>
            </a:r>
            <a:r>
              <a:rPr lang="ru-RU" dirty="0" err="1" smtClean="0"/>
              <a:t>i</a:t>
            </a:r>
            <a:r>
              <a:rPr lang="ru-RU" dirty="0" smtClean="0"/>
              <a:t>] ← </a:t>
            </a:r>
            <a:r>
              <a:rPr lang="ru-RU" dirty="0" err="1" smtClean="0"/>
              <a:t>x</a:t>
            </a:r>
            <a:r>
              <a:rPr lang="ru-RU" dirty="0" smtClean="0"/>
              <a:t>[(</a:t>
            </a:r>
            <a:r>
              <a:rPr lang="ru-RU" dirty="0" err="1" smtClean="0"/>
              <a:t>i</a:t>
            </a:r>
            <a:r>
              <a:rPr lang="ru-RU" dirty="0" smtClean="0"/>
              <a:t> + </a:t>
            </a:r>
            <a:r>
              <a:rPr lang="ru-RU" dirty="0" err="1" smtClean="0"/>
              <a:t>m</a:t>
            </a:r>
            <a:r>
              <a:rPr lang="ru-RU" dirty="0" smtClean="0"/>
              <a:t>) 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] XOR (</a:t>
            </a:r>
            <a:r>
              <a:rPr lang="ru-RU" dirty="0" err="1" smtClean="0"/>
              <a:t>y</a:t>
            </a:r>
            <a:r>
              <a:rPr lang="ru-RU" dirty="0" smtClean="0"/>
              <a:t>&gt;&gt;1) XOR 0   если  младший бит </a:t>
            </a:r>
            <a:r>
              <a:rPr lang="ru-RU" dirty="0" err="1" smtClean="0"/>
              <a:t>y</a:t>
            </a:r>
            <a:r>
              <a:rPr lang="ru-RU" dirty="0" smtClean="0"/>
              <a:t> = 0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Шаг 4. Вычисление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]T</a:t>
            </a:r>
          </a:p>
          <a:p>
            <a:r>
              <a:rPr lang="en-US" dirty="0" smtClean="0"/>
              <a:t>  y ← 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y ← y XOR (y&gt;&gt;u)</a:t>
            </a:r>
          </a:p>
          <a:p>
            <a:r>
              <a:rPr lang="en-US" dirty="0" smtClean="0"/>
              <a:t>  y ← y XOR ((y&lt;&lt;s) AND b)</a:t>
            </a:r>
          </a:p>
          <a:p>
            <a:r>
              <a:rPr lang="en-US" dirty="0" smtClean="0"/>
              <a:t>  y ← y XOR ((y&lt;&lt;t) AND c)</a:t>
            </a:r>
          </a:p>
          <a:p>
            <a:r>
              <a:rPr lang="en-US" dirty="0" smtClean="0"/>
              <a:t>  z ← y XOR (y&gt;&gt;l)</a:t>
            </a:r>
          </a:p>
          <a:p>
            <a:r>
              <a:rPr lang="en-US" dirty="0" smtClean="0"/>
              <a:t>  </a:t>
            </a:r>
            <a:r>
              <a:rPr lang="ru-RU" dirty="0" smtClean="0"/>
              <a:t>вывод </a:t>
            </a:r>
            <a:r>
              <a:rPr lang="en-US" dirty="0" smtClean="0"/>
              <a:t>z</a:t>
            </a:r>
          </a:p>
          <a:p>
            <a:r>
              <a:rPr lang="en-US" dirty="0" smtClean="0"/>
              <a:t> </a:t>
            </a:r>
            <a:r>
              <a:rPr lang="ru-RU" dirty="0" smtClean="0"/>
              <a:t>Шаг 5. </a:t>
            </a:r>
            <a:r>
              <a:rPr lang="en-US" dirty="0" err="1" smtClean="0"/>
              <a:t>i</a:t>
            </a:r>
            <a:r>
              <a:rPr lang="en-US" dirty="0" smtClean="0"/>
              <a:t> ← (</a:t>
            </a:r>
            <a:r>
              <a:rPr lang="en-US" dirty="0" err="1" smtClean="0"/>
              <a:t>i</a:t>
            </a:r>
            <a:r>
              <a:rPr lang="en-US" dirty="0" smtClean="0"/>
              <a:t> + 1) mod n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 smtClean="0"/>
              <a:t>Шаг 6. Перейти к шагу 2.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 значений вихря </a:t>
            </a:r>
            <a:r>
              <a:rPr lang="ru-RU" dirty="0" err="1" smtClean="0"/>
              <a:t>Мерсенна</a:t>
            </a:r>
            <a:r>
              <a:rPr lang="ru-RU" dirty="0" smtClean="0"/>
              <a:t> для 10000 сгенерированных значений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1173"/>
            <a:ext cx="7227787" cy="523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1942</TotalTime>
  <Words>383</Words>
  <Application>Microsoft Office PowerPoint</Application>
  <PresentationFormat>Экран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Реализация алгоритма Вихрь Мерсе́нна для генерации псевдослучайных чисел</vt:lpstr>
      <vt:lpstr>Доказательство Периода: </vt:lpstr>
      <vt:lpstr>Слайд 3</vt:lpstr>
      <vt:lpstr>Свойства чисел Мерсенна </vt:lpstr>
      <vt:lpstr>Foreword:</vt:lpstr>
      <vt:lpstr>Описание алгоритма</vt:lpstr>
      <vt:lpstr>Описание алгоритма</vt:lpstr>
      <vt:lpstr>Описание алгоритма</vt:lpstr>
      <vt:lpstr>График значений вихря Мерсенна для 10000 сгенерированных значений</vt:lpstr>
      <vt:lpstr>Преобразование Фурье для 10000 значений</vt:lpstr>
      <vt:lpstr>График значений вихря Мерсенна для 1000 сгенерированных значений</vt:lpstr>
      <vt:lpstr>Преобразование Фурье для 1000 значений</vt:lpstr>
      <vt:lpstr>Обратное преобразование Ферма для проверки пика(баг или нет?)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алгоритма Вихрь Мерсе́нна для генерации псевдослучайных чисел</dc:title>
  <dc:creator>Пользователь Windows</dc:creator>
  <cp:lastModifiedBy>Пользователь Windows</cp:lastModifiedBy>
  <cp:revision>59</cp:revision>
  <dcterms:created xsi:type="dcterms:W3CDTF">2022-04-26T14:37:14Z</dcterms:created>
  <dcterms:modified xsi:type="dcterms:W3CDTF">2022-04-28T20:01:02Z</dcterms:modified>
</cp:coreProperties>
</file>