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475" r:id="rId2"/>
    <p:sldId id="477" r:id="rId3"/>
    <p:sldId id="484" r:id="rId4"/>
    <p:sldId id="485" r:id="rId5"/>
    <p:sldId id="496" r:id="rId6"/>
    <p:sldId id="486" r:id="rId7"/>
    <p:sldId id="487" r:id="rId8"/>
    <p:sldId id="488" r:id="rId9"/>
    <p:sldId id="489" r:id="rId10"/>
    <p:sldId id="495" r:id="rId11"/>
    <p:sldId id="497" r:id="rId12"/>
    <p:sldId id="498" r:id="rId13"/>
    <p:sldId id="499" r:id="rId14"/>
    <p:sldId id="500" r:id="rId15"/>
    <p:sldId id="501" r:id="rId16"/>
    <p:sldId id="504" r:id="rId17"/>
    <p:sldId id="506" r:id="rId18"/>
    <p:sldId id="505" r:id="rId19"/>
    <p:sldId id="508" r:id="rId20"/>
    <p:sldId id="509" r:id="rId21"/>
    <p:sldId id="510" r:id="rId22"/>
    <p:sldId id="507" r:id="rId23"/>
    <p:sldId id="511" r:id="rId24"/>
    <p:sldId id="512" r:id="rId25"/>
    <p:sldId id="514" r:id="rId26"/>
    <p:sldId id="513" r:id="rId2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9" autoAdjust="0"/>
    <p:restoredTop sz="94660" autoAdjust="0"/>
  </p:normalViewPr>
  <p:slideViewPr>
    <p:cSldViewPr>
      <p:cViewPr varScale="1">
        <p:scale>
          <a:sx n="68" d="100"/>
          <a:sy n="68" d="100"/>
        </p:scale>
        <p:origin x="17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39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>
      <p:cViewPr>
        <p:scale>
          <a:sx n="60" d="100"/>
          <a:sy n="60" d="100"/>
        </p:scale>
        <p:origin x="-249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0917176-E98B-4FE0-8AE8-12DBB23852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0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2141"/>
            <a:ext cx="520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0"/>
            <a:r>
              <a:rPr lang="en-US" noProof="0"/>
              <a:t>Segundo nível</a:t>
            </a:r>
          </a:p>
          <a:p>
            <a:pPr lvl="0"/>
            <a:r>
              <a:rPr lang="en-US" noProof="0"/>
              <a:t>Terceiro nível</a:t>
            </a:r>
          </a:p>
          <a:p>
            <a:pPr lvl="0"/>
            <a:r>
              <a:rPr lang="en-US" noProof="0"/>
              <a:t>Quarto nível</a:t>
            </a:r>
          </a:p>
          <a:p>
            <a:pPr lvl="0"/>
            <a:r>
              <a:rPr lang="en-US" noProof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7AE581EC-CA75-48E0-9941-8CD17E357E4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1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49F10-AD6F-41D0-8460-5CEC41D75B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19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17538" y="88106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31825" y="6292850"/>
            <a:ext cx="8218488" cy="0"/>
          </a:xfrm>
          <a:prstGeom prst="line">
            <a:avLst/>
          </a:prstGeom>
          <a:noFill/>
          <a:ln w="36068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770313" y="3770313"/>
            <a:ext cx="5065712" cy="0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4213" y="6378575"/>
            <a:ext cx="8083550" cy="219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r>
              <a:rPr lang="en-GB" sz="15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UNIFACS – Universidade Salvador	      Prof. Carlos Helano	Email:carloshelano@unifacs.br		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79875" y="1077913"/>
            <a:ext cx="4378325" cy="2522537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81463"/>
            <a:ext cx="6400800" cy="1828800"/>
          </a:xfrm>
        </p:spPr>
        <p:txBody>
          <a:bodyPr/>
          <a:lstStyle>
            <a:lvl1pPr marL="0" indent="0" algn="ctr">
              <a:buFontTx/>
              <a:buNone/>
              <a:defRPr sz="2900"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379650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BA4BC815-EC47-4A04-B03C-2774D89B48D3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75450" y="293688"/>
            <a:ext cx="2046288" cy="599598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1825" y="293688"/>
            <a:ext cx="5991225" cy="599598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7E41EA2-967A-4685-9380-C02E84E8633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533F0B1-4763-4D64-8391-9742880322CD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2C55EC7-BC71-4132-A267-F4095F3A74E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FBDF332C-6E65-432C-9BB4-306373DD8A35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59C2DC3-22EB-4A3B-90A6-BB1685FB9E0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100C21D8-DA25-4465-9E7D-B8FFFF9DEF4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3AAB6B0-33F3-4192-BEE3-5D8658FF87BB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C44A381C-00E0-4B43-A734-2A5A2B28DC1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A4844F1-4CD1-43EE-97AD-1456F08B012A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2138" y="293688"/>
            <a:ext cx="695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382713"/>
            <a:ext cx="8189913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Quarto nível</a:t>
            </a:r>
          </a:p>
          <a:p>
            <a:pPr lvl="3"/>
            <a:endParaRPr lang="pt-BR" dirty="0"/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825" y="6292850"/>
            <a:ext cx="2897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48075" y="6302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/>
            </a:lvl1pPr>
          </a:lstStyle>
          <a:p>
            <a:pPr>
              <a:defRPr/>
            </a:pPr>
            <a:r>
              <a:rPr lang="pt-BR"/>
              <a:t>– </a:t>
            </a:r>
            <a:fld id="{49714766-8CE4-47CA-9E46-BC180DAB27C6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>
            <a:off x="617538" y="137001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1" name="Line 7"/>
          <p:cNvSpPr>
            <a:spLocks noChangeShapeType="1"/>
          </p:cNvSpPr>
          <p:nvPr/>
        </p:nvSpPr>
        <p:spPr bwMode="auto">
          <a:xfrm>
            <a:off x="617538" y="6292850"/>
            <a:ext cx="8218487" cy="1588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7126288" y="6456363"/>
            <a:ext cx="17097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r>
              <a:rPr lang="en-GB" sz="15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www.unifacs.br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552" y="188640"/>
            <a:ext cx="864096" cy="91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Teoria dos Grafos</a:t>
            </a:r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10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75656" y="293688"/>
            <a:ext cx="7346082" cy="981075"/>
          </a:xfrm>
        </p:spPr>
        <p:txBody>
          <a:bodyPr/>
          <a:lstStyle/>
          <a:p>
            <a:r>
              <a:rPr lang="pt-BR" dirty="0"/>
              <a:t>Matriz de Incidência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82713"/>
            <a:ext cx="8676457" cy="1398215"/>
          </a:xfrm>
        </p:spPr>
        <p:txBody>
          <a:bodyPr/>
          <a:lstStyle/>
          <a:p>
            <a:r>
              <a:rPr lang="pt-BR" sz="2700" dirty="0">
                <a:latin typeface="Arial" charset="0"/>
              </a:rPr>
              <a:t>Se G(A,V) é um grafo com </a:t>
            </a:r>
            <a:r>
              <a:rPr lang="pt-BR" sz="2700" dirty="0"/>
              <a:t>V={v</a:t>
            </a:r>
            <a:r>
              <a:rPr lang="pt-BR" sz="2700" baseline="-25000" dirty="0"/>
              <a:t>1</a:t>
            </a:r>
            <a:r>
              <a:rPr lang="pt-BR" sz="2700" dirty="0"/>
              <a:t>,v</a:t>
            </a:r>
            <a:r>
              <a:rPr lang="pt-BR" sz="2700" baseline="-25000" dirty="0"/>
              <a:t>2</a:t>
            </a:r>
            <a:r>
              <a:rPr lang="pt-BR" sz="2700" dirty="0"/>
              <a:t>,v</a:t>
            </a:r>
            <a:r>
              <a:rPr lang="pt-BR" sz="2700" baseline="-25000" dirty="0"/>
              <a:t>3</a:t>
            </a:r>
            <a:r>
              <a:rPr lang="pt-BR" sz="2700" dirty="0"/>
              <a:t>,...,v</a:t>
            </a:r>
            <a:r>
              <a:rPr lang="pt-BR" sz="2700" baseline="-25000" dirty="0"/>
              <a:t>n</a:t>
            </a:r>
            <a:r>
              <a:rPr lang="pt-BR" sz="2700" dirty="0"/>
              <a:t>}</a:t>
            </a:r>
            <a:r>
              <a:rPr lang="pt-BR" sz="2700" dirty="0">
                <a:latin typeface="Arial" charset="0"/>
              </a:rPr>
              <a:t> e arestas A</a:t>
            </a:r>
            <a:r>
              <a:rPr lang="pt-BR" sz="2700" dirty="0"/>
              <a:t>={a</a:t>
            </a:r>
            <a:r>
              <a:rPr lang="pt-BR" sz="2700" baseline="-25000" dirty="0"/>
              <a:t>1</a:t>
            </a:r>
            <a:r>
              <a:rPr lang="pt-BR" sz="2700" dirty="0"/>
              <a:t>,a</a:t>
            </a:r>
            <a:r>
              <a:rPr lang="pt-BR" sz="2700" baseline="-25000" dirty="0"/>
              <a:t>2</a:t>
            </a:r>
            <a:r>
              <a:rPr lang="pt-BR" sz="2700" dirty="0"/>
              <a:t>,a</a:t>
            </a:r>
            <a:r>
              <a:rPr lang="pt-BR" sz="2700" baseline="-25000" dirty="0"/>
              <a:t>3</a:t>
            </a:r>
            <a:r>
              <a:rPr lang="pt-BR" sz="2700" dirty="0"/>
              <a:t>,...,a</a:t>
            </a:r>
            <a:r>
              <a:rPr lang="pt-BR" sz="2700" baseline="-25000" dirty="0"/>
              <a:t>m</a:t>
            </a:r>
            <a:r>
              <a:rPr lang="pt-BR" sz="2700" dirty="0"/>
              <a:t>}</a:t>
            </a:r>
            <a:r>
              <a:rPr lang="pt-BR" sz="2700" dirty="0">
                <a:latin typeface="Arial" charset="0"/>
              </a:rPr>
              <a:t>, sua matriz de incidência é a matriz </a:t>
            </a:r>
            <a:r>
              <a:rPr lang="pt-BR" sz="2700" i="1" dirty="0">
                <a:latin typeface="Arial" charset="0"/>
              </a:rPr>
              <a:t>n</a:t>
            </a:r>
            <a:r>
              <a:rPr lang="pt-BR" sz="2700" dirty="0">
                <a:latin typeface="Arial" charset="0"/>
              </a:rPr>
              <a:t> x </a:t>
            </a:r>
            <a:r>
              <a:rPr lang="pt-BR" sz="2700" i="1" dirty="0">
                <a:latin typeface="Arial" charset="0"/>
              </a:rPr>
              <a:t>m</a:t>
            </a:r>
            <a:r>
              <a:rPr lang="pt-BR" sz="2700" dirty="0">
                <a:latin typeface="Arial" charset="0"/>
              </a:rPr>
              <a:t> cujo elemento a</a:t>
            </a:r>
            <a:r>
              <a:rPr lang="pt-BR" sz="2700" baseline="-25000" dirty="0">
                <a:latin typeface="Arial" charset="0"/>
              </a:rPr>
              <a:t>ij</a:t>
            </a:r>
            <a:r>
              <a:rPr lang="pt-BR" sz="2700" dirty="0">
                <a:latin typeface="Arial" charset="0"/>
              </a:rPr>
              <a:t> é o número de vezes em que a aresta a</a:t>
            </a:r>
            <a:r>
              <a:rPr lang="pt-BR" sz="2700" baseline="-25000" dirty="0">
                <a:latin typeface="Arial" charset="0"/>
              </a:rPr>
              <a:t>j</a:t>
            </a:r>
            <a:r>
              <a:rPr lang="pt-BR" sz="2700" dirty="0">
                <a:latin typeface="Arial" charset="0"/>
              </a:rPr>
              <a:t> incide sobre o vértice v</a:t>
            </a:r>
            <a:r>
              <a:rPr lang="pt-BR" sz="2700" baseline="-25000" dirty="0">
                <a:latin typeface="Arial" charset="0"/>
              </a:rPr>
              <a:t>i</a:t>
            </a:r>
            <a:r>
              <a:rPr lang="pt-BR" sz="2700" dirty="0">
                <a:latin typeface="Arial" charset="0"/>
              </a:rPr>
              <a:t>.</a:t>
            </a:r>
            <a:endParaRPr lang="pt-BR" sz="2700" dirty="0"/>
          </a:p>
        </p:txBody>
      </p:sp>
      <p:grpSp>
        <p:nvGrpSpPr>
          <p:cNvPr id="25" name="Grupo 24"/>
          <p:cNvGrpSpPr/>
          <p:nvPr/>
        </p:nvGrpSpPr>
        <p:grpSpPr>
          <a:xfrm>
            <a:off x="1258888" y="3141663"/>
            <a:ext cx="2774950" cy="2384425"/>
            <a:chOff x="1258888" y="3141663"/>
            <a:chExt cx="2774950" cy="238442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530600" y="3141663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v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803400" y="3646488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/>
                <a:t>x</a:t>
              </a:r>
            </a:p>
          </p:txBody>
        </p:sp>
        <p:cxnSp>
          <p:nvCxnSpPr>
            <p:cNvPr id="10" name="AutoShape 7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 flipV="1">
              <a:off x="2306638" y="3397250"/>
              <a:ext cx="1223962" cy="504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370013" y="4797425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w</a:t>
              </a:r>
            </a:p>
          </p:txBody>
        </p:sp>
        <p:cxnSp>
          <p:nvCxnSpPr>
            <p:cNvPr id="12" name="AutoShape 9"/>
            <p:cNvCxnSpPr>
              <a:cxnSpLocks noChangeShapeType="1"/>
              <a:stCxn id="11" idx="7"/>
              <a:endCxn id="9" idx="3"/>
            </p:cNvCxnSpPr>
            <p:nvPr/>
          </p:nvCxnSpPr>
          <p:spPr bwMode="auto">
            <a:xfrm flipV="1">
              <a:off x="1800225" y="4083050"/>
              <a:ext cx="76200" cy="7889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05100" y="3286125"/>
              <a:ext cx="3206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a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546225" y="4294188"/>
              <a:ext cx="3270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b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386138" y="4660900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u</a:t>
              </a:r>
            </a:p>
          </p:txBody>
        </p:sp>
        <p:cxnSp>
          <p:nvCxnSpPr>
            <p:cNvPr id="16" name="AutoShape 13"/>
            <p:cNvCxnSpPr>
              <a:cxnSpLocks noChangeShapeType="1"/>
              <a:stCxn id="15" idx="0"/>
              <a:endCxn id="8" idx="4"/>
            </p:cNvCxnSpPr>
            <p:nvPr/>
          </p:nvCxnSpPr>
          <p:spPr bwMode="auto">
            <a:xfrm flipV="1">
              <a:off x="3638550" y="3652838"/>
              <a:ext cx="144463" cy="10080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4"/>
            <p:cNvCxnSpPr>
              <a:cxnSpLocks noChangeShapeType="1"/>
              <a:stCxn id="9" idx="5"/>
              <a:endCxn id="15" idx="1"/>
            </p:cNvCxnSpPr>
            <p:nvPr/>
          </p:nvCxnSpPr>
          <p:spPr bwMode="auto">
            <a:xfrm>
              <a:off x="2233613" y="4083050"/>
              <a:ext cx="1225550" cy="652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675063" y="4221163"/>
              <a:ext cx="3270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d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722563" y="4078288"/>
              <a:ext cx="3032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</a:t>
              </a:r>
            </a:p>
          </p:txBody>
        </p:sp>
        <p:cxnSp>
          <p:nvCxnSpPr>
            <p:cNvPr id="20" name="AutoShape 17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1873250" y="4916488"/>
              <a:ext cx="1512888" cy="136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417763" y="4660900"/>
              <a:ext cx="3206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e</a:t>
              </a:r>
            </a:p>
          </p:txBody>
        </p:sp>
        <p:cxnSp>
          <p:nvCxnSpPr>
            <p:cNvPr id="22" name="AutoShape 19"/>
            <p:cNvCxnSpPr>
              <a:cxnSpLocks noChangeShapeType="1"/>
              <a:stCxn id="11" idx="5"/>
              <a:endCxn id="15" idx="4"/>
            </p:cNvCxnSpPr>
            <p:nvPr/>
          </p:nvCxnSpPr>
          <p:spPr bwMode="auto">
            <a:xfrm rot="5400000" flipH="1" flipV="1">
              <a:off x="2688431" y="4283869"/>
              <a:ext cx="61913" cy="1838325"/>
            </a:xfrm>
            <a:prstGeom prst="curvedConnector3">
              <a:avLst>
                <a:gd name="adj1" fmla="val -489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2633663" y="5159375"/>
              <a:ext cx="2651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f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258888" y="3351213"/>
              <a:ext cx="3619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G</a:t>
              </a:r>
            </a:p>
          </p:txBody>
        </p:sp>
      </p:grpSp>
      <p:graphicFrame>
        <p:nvGraphicFramePr>
          <p:cNvPr id="24577" name="Object 21"/>
          <p:cNvGraphicFramePr>
            <a:graphicFrameLocks noChangeAspect="1"/>
          </p:cNvGraphicFramePr>
          <p:nvPr/>
        </p:nvGraphicFramePr>
        <p:xfrm>
          <a:off x="4546600" y="3284538"/>
          <a:ext cx="38608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3" imgW="1930320" imgH="1193760" progId="Equation.3">
                  <p:embed/>
                </p:oleObj>
              </mc:Choice>
              <mc:Fallback>
                <p:oleObj name="Equation" r:id="rId3" imgW="1930320" imgH="11937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3284538"/>
                        <a:ext cx="3860800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11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75656" y="293688"/>
            <a:ext cx="7346082" cy="981075"/>
          </a:xfrm>
        </p:spPr>
        <p:txBody>
          <a:bodyPr/>
          <a:lstStyle/>
          <a:p>
            <a:r>
              <a:rPr lang="pt-BR" dirty="0"/>
              <a:t>Matriz de Incidência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82713"/>
            <a:ext cx="8676457" cy="1398215"/>
          </a:xfrm>
        </p:spPr>
        <p:txBody>
          <a:bodyPr/>
          <a:lstStyle/>
          <a:p>
            <a:r>
              <a:rPr lang="pt-BR" sz="2700" dirty="0">
                <a:latin typeface="Arial" charset="0"/>
              </a:rPr>
              <a:t>Exemplo de um grafo dirigido</a:t>
            </a:r>
            <a:endParaRPr lang="pt-BR" sz="27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827584" y="2564904"/>
            <a:ext cx="2774950" cy="2384425"/>
            <a:chOff x="1258888" y="3141663"/>
            <a:chExt cx="2774950" cy="2384425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3530600" y="3141663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v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803400" y="3646488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x</a:t>
              </a:r>
            </a:p>
          </p:txBody>
        </p:sp>
        <p:cxnSp>
          <p:nvCxnSpPr>
            <p:cNvPr id="9" name="AutoShape 6"/>
            <p:cNvCxnSpPr>
              <a:cxnSpLocks noChangeShapeType="1"/>
              <a:stCxn id="8" idx="6"/>
              <a:endCxn id="7" idx="2"/>
            </p:cNvCxnSpPr>
            <p:nvPr/>
          </p:nvCxnSpPr>
          <p:spPr bwMode="auto">
            <a:xfrm flipV="1">
              <a:off x="2306638" y="3397250"/>
              <a:ext cx="1223962" cy="504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370013" y="4797425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w</a:t>
              </a:r>
            </a:p>
          </p:txBody>
        </p:sp>
        <p:cxnSp>
          <p:nvCxnSpPr>
            <p:cNvPr id="11" name="AutoShape 8"/>
            <p:cNvCxnSpPr>
              <a:cxnSpLocks noChangeShapeType="1"/>
              <a:stCxn id="10" idx="7"/>
              <a:endCxn id="8" idx="3"/>
            </p:cNvCxnSpPr>
            <p:nvPr/>
          </p:nvCxnSpPr>
          <p:spPr bwMode="auto">
            <a:xfrm flipV="1">
              <a:off x="1800225" y="4083050"/>
              <a:ext cx="76200" cy="7889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705100" y="3286125"/>
              <a:ext cx="3206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a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546225" y="4294188"/>
              <a:ext cx="3270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b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3386138" y="4660900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u</a:t>
              </a:r>
            </a:p>
          </p:txBody>
        </p:sp>
        <p:cxnSp>
          <p:nvCxnSpPr>
            <p:cNvPr id="15" name="AutoShape 12"/>
            <p:cNvCxnSpPr>
              <a:cxnSpLocks noChangeShapeType="1"/>
              <a:stCxn id="14" idx="0"/>
              <a:endCxn id="7" idx="4"/>
            </p:cNvCxnSpPr>
            <p:nvPr/>
          </p:nvCxnSpPr>
          <p:spPr bwMode="auto">
            <a:xfrm flipV="1">
              <a:off x="3638550" y="3652838"/>
              <a:ext cx="144463" cy="10080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6" name="AutoShape 13"/>
            <p:cNvCxnSpPr>
              <a:cxnSpLocks noChangeShapeType="1"/>
              <a:stCxn id="8" idx="5"/>
              <a:endCxn id="14" idx="1"/>
            </p:cNvCxnSpPr>
            <p:nvPr/>
          </p:nvCxnSpPr>
          <p:spPr bwMode="auto">
            <a:xfrm>
              <a:off x="2233613" y="4083050"/>
              <a:ext cx="1225550" cy="652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675063" y="4221163"/>
              <a:ext cx="3270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d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722563" y="4078288"/>
              <a:ext cx="3032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</a:t>
              </a:r>
            </a:p>
          </p:txBody>
        </p:sp>
        <p:cxnSp>
          <p:nvCxnSpPr>
            <p:cNvPr id="19" name="AutoShape 16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 flipV="1">
              <a:off x="1873250" y="4916488"/>
              <a:ext cx="1512888" cy="136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417763" y="4660900"/>
              <a:ext cx="3206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e</a:t>
              </a:r>
            </a:p>
          </p:txBody>
        </p:sp>
        <p:cxnSp>
          <p:nvCxnSpPr>
            <p:cNvPr id="21" name="AutoShape 18"/>
            <p:cNvCxnSpPr>
              <a:cxnSpLocks noChangeShapeType="1"/>
              <a:stCxn id="10" idx="5"/>
              <a:endCxn id="14" idx="4"/>
            </p:cNvCxnSpPr>
            <p:nvPr/>
          </p:nvCxnSpPr>
          <p:spPr bwMode="auto">
            <a:xfrm rot="5400000" flipH="1" flipV="1">
              <a:off x="2688431" y="4283869"/>
              <a:ext cx="61913" cy="1838325"/>
            </a:xfrm>
            <a:prstGeom prst="curvedConnector3">
              <a:avLst>
                <a:gd name="adj1" fmla="val -489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633663" y="5159375"/>
              <a:ext cx="2651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f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258888" y="3351213"/>
              <a:ext cx="3619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G</a:t>
              </a:r>
            </a:p>
          </p:txBody>
        </p:sp>
      </p:grpSp>
      <p:graphicFrame>
        <p:nvGraphicFramePr>
          <p:cNvPr id="32770" name="Object 20"/>
          <p:cNvGraphicFramePr>
            <a:graphicFrameLocks noChangeAspect="1"/>
          </p:cNvGraphicFramePr>
          <p:nvPr/>
        </p:nvGraphicFramePr>
        <p:xfrm>
          <a:off x="4067944" y="2636912"/>
          <a:ext cx="47244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3" imgW="2361960" imgH="1193760" progId="Equation.3">
                  <p:embed/>
                </p:oleObj>
              </mc:Choice>
              <mc:Fallback>
                <p:oleObj name="Equation" r:id="rId3" imgW="2361960" imgH="11937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636912"/>
                        <a:ext cx="4724400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648" y="293688"/>
            <a:ext cx="7740352" cy="981075"/>
          </a:xfrm>
        </p:spPr>
        <p:txBody>
          <a:bodyPr/>
          <a:lstStyle/>
          <a:p>
            <a:r>
              <a:rPr lang="pt-BR" dirty="0"/>
              <a:t>Representação dos Grafos com Pesos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latin typeface="Arial" charset="0"/>
              </a:rPr>
              <a:t>Nos grafos com pesos, as matrizes de adjacências podem conter os pesos ao invés da quantidade de arestas entre dois vértices.</a:t>
            </a:r>
          </a:p>
          <a:p>
            <a:endParaRPr lang="pt-BR" sz="2800" dirty="0">
              <a:latin typeface="Arial" charset="0"/>
            </a:endParaRPr>
          </a:p>
          <a:p>
            <a:r>
              <a:rPr lang="pt-BR" sz="2800" dirty="0">
                <a:latin typeface="Arial" charset="0"/>
              </a:rPr>
              <a:t>Nas matrizes de incidências, processo análogo pode ser feito.</a:t>
            </a:r>
          </a:p>
          <a:p>
            <a:endParaRPr lang="pt-BR" sz="2800" dirty="0">
              <a:latin typeface="Arial" charset="0"/>
            </a:endParaRPr>
          </a:p>
          <a:p>
            <a:r>
              <a:rPr lang="pt-BR" sz="2800" dirty="0">
                <a:latin typeface="Arial" charset="0"/>
              </a:rPr>
              <a:t>Para as listas de adjacências, a informação do peso é adicionada à cada elemento da lista.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12</a:t>
            </a:fld>
            <a:r>
              <a:rPr lang="pt-BR"/>
              <a:t> –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822151"/>
          </a:xfrm>
        </p:spPr>
        <p:txBody>
          <a:bodyPr/>
          <a:lstStyle/>
          <a:p>
            <a:r>
              <a:rPr lang="pt-BR" sz="2800" dirty="0">
                <a:latin typeface="Arial" charset="0"/>
              </a:rPr>
              <a:t>Matriz de Adjacências com pesos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13</a:t>
            </a:fld>
            <a:r>
              <a:rPr lang="pt-BR"/>
              <a:t> –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1115616" y="2564904"/>
            <a:ext cx="2774950" cy="2166938"/>
            <a:chOff x="1524000" y="3213100"/>
            <a:chExt cx="2774950" cy="2166938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795713" y="3213100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/>
                <a:t>v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068513" y="3717925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x</a:t>
              </a:r>
            </a:p>
          </p:txBody>
        </p:sp>
        <p:cxnSp>
          <p:nvCxnSpPr>
            <p:cNvPr id="8" name="AutoShape 6"/>
            <p:cNvCxnSpPr>
              <a:cxnSpLocks noChangeShapeType="1"/>
              <a:stCxn id="7" idx="6"/>
              <a:endCxn id="6" idx="2"/>
            </p:cNvCxnSpPr>
            <p:nvPr/>
          </p:nvCxnSpPr>
          <p:spPr bwMode="auto">
            <a:xfrm flipV="1">
              <a:off x="2571750" y="3468688"/>
              <a:ext cx="1223963" cy="504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635125" y="4868863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w</a:t>
              </a:r>
            </a:p>
          </p:txBody>
        </p:sp>
        <p:cxnSp>
          <p:nvCxnSpPr>
            <p:cNvPr id="10" name="AutoShape 8"/>
            <p:cNvCxnSpPr>
              <a:cxnSpLocks noChangeShapeType="1"/>
              <a:stCxn id="9" idx="7"/>
              <a:endCxn id="7" idx="3"/>
            </p:cNvCxnSpPr>
            <p:nvPr/>
          </p:nvCxnSpPr>
          <p:spPr bwMode="auto">
            <a:xfrm flipV="1">
              <a:off x="2065338" y="4154488"/>
              <a:ext cx="76200" cy="7889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970213" y="3357563"/>
              <a:ext cx="330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1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811338" y="4365625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3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651250" y="4732338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u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13" idx="0"/>
              <a:endCxn id="6" idx="4"/>
            </p:cNvCxnSpPr>
            <p:nvPr/>
          </p:nvCxnSpPr>
          <p:spPr bwMode="auto">
            <a:xfrm flipV="1">
              <a:off x="3903663" y="3724275"/>
              <a:ext cx="144462" cy="1008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AutoShape 13"/>
            <p:cNvCxnSpPr>
              <a:cxnSpLocks noChangeShapeType="1"/>
              <a:stCxn id="7" idx="5"/>
              <a:endCxn id="13" idx="1"/>
            </p:cNvCxnSpPr>
            <p:nvPr/>
          </p:nvCxnSpPr>
          <p:spPr bwMode="auto">
            <a:xfrm>
              <a:off x="2498725" y="4154488"/>
              <a:ext cx="1225550" cy="652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940175" y="429260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5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987675" y="4149725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3</a:t>
              </a:r>
            </a:p>
          </p:txBody>
        </p:sp>
        <p:cxnSp>
          <p:nvCxnSpPr>
            <p:cNvPr id="18" name="AutoShape 16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 flipV="1">
              <a:off x="2138363" y="4987925"/>
              <a:ext cx="1512887" cy="136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682875" y="4732338"/>
              <a:ext cx="330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2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524000" y="342265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G</a:t>
              </a:r>
            </a:p>
          </p:txBody>
        </p:sp>
      </p:grpSp>
      <p:graphicFrame>
        <p:nvGraphicFramePr>
          <p:cNvPr id="33794" name="Object 20"/>
          <p:cNvGraphicFramePr>
            <a:graphicFrameLocks noChangeAspect="1"/>
          </p:cNvGraphicFramePr>
          <p:nvPr/>
        </p:nvGraphicFramePr>
        <p:xfrm>
          <a:off x="5076056" y="2564904"/>
          <a:ext cx="29464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3" imgW="1473120" imgH="1193760" progId="Equation.3">
                  <p:embed/>
                </p:oleObj>
              </mc:Choice>
              <mc:Fallback>
                <p:oleObj name="Equation" r:id="rId3" imgW="1473120" imgH="11937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564904"/>
                        <a:ext cx="2946400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1403648" y="293688"/>
            <a:ext cx="7740352" cy="981075"/>
          </a:xfrm>
        </p:spPr>
        <p:txBody>
          <a:bodyPr/>
          <a:lstStyle/>
          <a:p>
            <a:r>
              <a:rPr lang="pt-BR" dirty="0"/>
              <a:t>Representação dos Grafos com Pesos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606127"/>
          </a:xfrm>
        </p:spPr>
        <p:txBody>
          <a:bodyPr/>
          <a:lstStyle/>
          <a:p>
            <a:r>
              <a:rPr lang="pt-BR" sz="2800" dirty="0">
                <a:latin typeface="Arial" charset="0"/>
              </a:rPr>
              <a:t>Matriz de Incidências com pesos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14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03648" y="293688"/>
            <a:ext cx="7740352" cy="981075"/>
          </a:xfrm>
        </p:spPr>
        <p:txBody>
          <a:bodyPr/>
          <a:lstStyle/>
          <a:p>
            <a:r>
              <a:rPr lang="pt-BR" dirty="0"/>
              <a:t>Representação dos Grafos com Pesos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1043608" y="2564904"/>
            <a:ext cx="2881312" cy="2166938"/>
            <a:chOff x="1258888" y="3419475"/>
            <a:chExt cx="2881312" cy="2166938"/>
          </a:xfrm>
        </p:grpSpPr>
        <p:sp>
          <p:nvSpPr>
            <p:cNvPr id="6" name="Oval 20"/>
            <p:cNvSpPr>
              <a:spLocks noChangeArrowheads="1"/>
            </p:cNvSpPr>
            <p:nvPr/>
          </p:nvSpPr>
          <p:spPr bwMode="auto">
            <a:xfrm>
              <a:off x="3530600" y="3419475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v</a:t>
              </a:r>
            </a:p>
          </p:txBody>
        </p:sp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1803400" y="3924300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x</a:t>
              </a:r>
            </a:p>
          </p:txBody>
        </p:sp>
        <p:cxnSp>
          <p:nvCxnSpPr>
            <p:cNvPr id="8" name="AutoShape 22"/>
            <p:cNvCxnSpPr>
              <a:cxnSpLocks noChangeShapeType="1"/>
              <a:stCxn id="7" idx="6"/>
              <a:endCxn id="6" idx="2"/>
            </p:cNvCxnSpPr>
            <p:nvPr/>
          </p:nvCxnSpPr>
          <p:spPr bwMode="auto">
            <a:xfrm flipV="1">
              <a:off x="2306638" y="3675063"/>
              <a:ext cx="1223962" cy="504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1370013" y="5075238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/>
                <a:t>w</a:t>
              </a:r>
            </a:p>
          </p:txBody>
        </p:sp>
        <p:cxnSp>
          <p:nvCxnSpPr>
            <p:cNvPr id="10" name="AutoShape 24"/>
            <p:cNvCxnSpPr>
              <a:cxnSpLocks noChangeShapeType="1"/>
              <a:stCxn id="9" idx="7"/>
              <a:endCxn id="7" idx="3"/>
            </p:cNvCxnSpPr>
            <p:nvPr/>
          </p:nvCxnSpPr>
          <p:spPr bwMode="auto">
            <a:xfrm flipV="1">
              <a:off x="1800225" y="4360863"/>
              <a:ext cx="76200" cy="7889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2705100" y="3563938"/>
              <a:ext cx="330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1</a:t>
              </a: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1546225" y="457200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3</a:t>
              </a:r>
            </a:p>
          </p:txBody>
        </p:sp>
        <p:sp>
          <p:nvSpPr>
            <p:cNvPr id="13" name="Oval 27"/>
            <p:cNvSpPr>
              <a:spLocks noChangeArrowheads="1"/>
            </p:cNvSpPr>
            <p:nvPr/>
          </p:nvSpPr>
          <p:spPr bwMode="auto">
            <a:xfrm>
              <a:off x="3386138" y="4938713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u</a:t>
              </a:r>
            </a:p>
          </p:txBody>
        </p:sp>
        <p:cxnSp>
          <p:nvCxnSpPr>
            <p:cNvPr id="14" name="AutoShape 28"/>
            <p:cNvCxnSpPr>
              <a:cxnSpLocks noChangeShapeType="1"/>
              <a:stCxn id="13" idx="0"/>
              <a:endCxn id="6" idx="4"/>
            </p:cNvCxnSpPr>
            <p:nvPr/>
          </p:nvCxnSpPr>
          <p:spPr bwMode="auto">
            <a:xfrm flipV="1">
              <a:off x="3638550" y="3930650"/>
              <a:ext cx="144463" cy="1008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5" name="AutoShape 29"/>
            <p:cNvCxnSpPr>
              <a:cxnSpLocks noChangeShapeType="1"/>
              <a:stCxn id="7" idx="5"/>
              <a:endCxn id="13" idx="1"/>
            </p:cNvCxnSpPr>
            <p:nvPr/>
          </p:nvCxnSpPr>
          <p:spPr bwMode="auto">
            <a:xfrm>
              <a:off x="2233613" y="4360863"/>
              <a:ext cx="1225550" cy="652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3635375" y="4498975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5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2722563" y="4356100"/>
              <a:ext cx="33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3</a:t>
              </a:r>
            </a:p>
          </p:txBody>
        </p:sp>
        <p:cxnSp>
          <p:nvCxnSpPr>
            <p:cNvPr id="18" name="AutoShape 32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 flipV="1">
              <a:off x="1873250" y="5194300"/>
              <a:ext cx="1512888" cy="136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2417763" y="4938713"/>
              <a:ext cx="330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2</a:t>
              </a:r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1258888" y="3629025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G</a:t>
              </a: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2987675" y="3778250"/>
              <a:ext cx="3206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1797050" y="4592638"/>
              <a:ext cx="3270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3813175" y="4498975"/>
              <a:ext cx="327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24" name="Text Box 41"/>
            <p:cNvSpPr txBox="1">
              <a:spLocks noChangeArrowheads="1"/>
            </p:cNvSpPr>
            <p:nvPr/>
          </p:nvSpPr>
          <p:spPr bwMode="auto">
            <a:xfrm>
              <a:off x="2916238" y="4354513"/>
              <a:ext cx="3032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2627313" y="4924425"/>
              <a:ext cx="3206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chemeClr val="tx2"/>
                  </a:solidFill>
                </a:rPr>
                <a:t>e</a:t>
              </a:r>
            </a:p>
          </p:txBody>
        </p:sp>
      </p:grpSp>
      <p:graphicFrame>
        <p:nvGraphicFramePr>
          <p:cNvPr id="34818" name="Object 36"/>
          <p:cNvGraphicFramePr>
            <a:graphicFrameLocks noChangeAspect="1"/>
          </p:cNvGraphicFramePr>
          <p:nvPr/>
        </p:nvGraphicFramePr>
        <p:xfrm>
          <a:off x="4211960" y="2348880"/>
          <a:ext cx="43180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3" imgW="2158920" imgH="1193760" progId="Equation.3">
                  <p:embed/>
                </p:oleObj>
              </mc:Choice>
              <mc:Fallback>
                <p:oleObj name="Equation" r:id="rId3" imgW="2158920" imgH="11937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348880"/>
                        <a:ext cx="4318000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15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03648" y="293688"/>
            <a:ext cx="7740352" cy="981075"/>
          </a:xfrm>
        </p:spPr>
        <p:txBody>
          <a:bodyPr/>
          <a:lstStyle/>
          <a:p>
            <a:r>
              <a:rPr lang="pt-BR" dirty="0"/>
              <a:t>Representação dos Grafos com Pesos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606127"/>
          </a:xfrm>
        </p:spPr>
        <p:txBody>
          <a:bodyPr/>
          <a:lstStyle/>
          <a:p>
            <a:r>
              <a:rPr lang="pt-BR" sz="2800" dirty="0">
                <a:latin typeface="Arial" charset="0"/>
              </a:rPr>
              <a:t>Lista de Adjacências com pesos</a:t>
            </a:r>
            <a:endParaRPr lang="pt-BR" sz="2800" dirty="0"/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4572000" y="2971263"/>
            <a:ext cx="7191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1</a:t>
            </a: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4572000" y="3387188"/>
            <a:ext cx="7191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2</a:t>
            </a:r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4572000" y="3792000"/>
            <a:ext cx="7191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3</a:t>
            </a: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5940425" y="2972850"/>
            <a:ext cx="7191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2-3</a:t>
            </a: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7381875" y="2972850"/>
            <a:ext cx="7191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3-6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5940425" y="4195225"/>
            <a:ext cx="7191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2-4</a:t>
            </a:r>
          </a:p>
        </p:txBody>
      </p:sp>
      <p:pic>
        <p:nvPicPr>
          <p:cNvPr id="13" name="Picture 32" descr="page5.gif (1483 bytes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4188" y="2728375"/>
            <a:ext cx="2097087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4572000" y="4195225"/>
            <a:ext cx="7191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4</a:t>
            </a:r>
          </a:p>
        </p:txBody>
      </p: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4572000" y="4600038"/>
            <a:ext cx="7191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5</a:t>
            </a: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5940425" y="3388775"/>
            <a:ext cx="7191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1-1</a:t>
            </a:r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7381875" y="3388775"/>
            <a:ext cx="7191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3-5</a:t>
            </a:r>
          </a:p>
        </p:txBody>
      </p:sp>
      <p:sp>
        <p:nvSpPr>
          <p:cNvPr id="18" name="Oval 37"/>
          <p:cNvSpPr>
            <a:spLocks noChangeArrowheads="1"/>
          </p:cNvSpPr>
          <p:nvPr/>
        </p:nvSpPr>
        <p:spPr bwMode="auto">
          <a:xfrm>
            <a:off x="5089525" y="39237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" name="Oval 38"/>
          <p:cNvSpPr>
            <a:spLocks noChangeArrowheads="1"/>
          </p:cNvSpPr>
          <p:nvPr/>
        </p:nvSpPr>
        <p:spPr bwMode="auto">
          <a:xfrm>
            <a:off x="5075238" y="47159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" name="Oval 39"/>
          <p:cNvSpPr>
            <a:spLocks noChangeArrowheads="1"/>
          </p:cNvSpPr>
          <p:nvPr/>
        </p:nvSpPr>
        <p:spPr bwMode="auto">
          <a:xfrm>
            <a:off x="6472238" y="43269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Oval 40"/>
          <p:cNvSpPr>
            <a:spLocks noChangeArrowheads="1"/>
          </p:cNvSpPr>
          <p:nvPr/>
        </p:nvSpPr>
        <p:spPr bwMode="auto">
          <a:xfrm>
            <a:off x="7927975" y="35062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" name="Oval 41"/>
          <p:cNvSpPr>
            <a:spLocks noChangeArrowheads="1"/>
          </p:cNvSpPr>
          <p:nvPr/>
        </p:nvSpPr>
        <p:spPr bwMode="auto">
          <a:xfrm>
            <a:off x="7927975" y="311731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23" name="AutoShape 42"/>
          <p:cNvCxnSpPr>
            <a:cxnSpLocks noChangeShapeType="1"/>
            <a:stCxn id="7" idx="3"/>
            <a:endCxn id="10" idx="1"/>
          </p:cNvCxnSpPr>
          <p:nvPr/>
        </p:nvCxnSpPr>
        <p:spPr bwMode="auto">
          <a:xfrm>
            <a:off x="5291138" y="3160175"/>
            <a:ext cx="6492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43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6659563" y="3161763"/>
            <a:ext cx="7223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44"/>
          <p:cNvCxnSpPr>
            <a:cxnSpLocks noChangeShapeType="1"/>
            <a:stCxn id="8" idx="3"/>
            <a:endCxn id="16" idx="1"/>
          </p:cNvCxnSpPr>
          <p:nvPr/>
        </p:nvCxnSpPr>
        <p:spPr bwMode="auto">
          <a:xfrm>
            <a:off x="5291138" y="3576100"/>
            <a:ext cx="6492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45"/>
          <p:cNvCxnSpPr>
            <a:cxnSpLocks noChangeShapeType="1"/>
            <a:stCxn id="16" idx="3"/>
            <a:endCxn id="17" idx="1"/>
          </p:cNvCxnSpPr>
          <p:nvPr/>
        </p:nvCxnSpPr>
        <p:spPr bwMode="auto">
          <a:xfrm>
            <a:off x="6659563" y="3577688"/>
            <a:ext cx="7223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46"/>
          <p:cNvCxnSpPr>
            <a:cxnSpLocks noChangeShapeType="1"/>
            <a:stCxn id="14" idx="3"/>
            <a:endCxn id="12" idx="1"/>
          </p:cNvCxnSpPr>
          <p:nvPr/>
        </p:nvCxnSpPr>
        <p:spPr bwMode="auto">
          <a:xfrm>
            <a:off x="5291138" y="4384138"/>
            <a:ext cx="6492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1600200" y="28156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2247900" y="3103025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3111500" y="3176050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1" name="Text Box 50"/>
          <p:cNvSpPr txBox="1">
            <a:spLocks noChangeArrowheads="1"/>
          </p:cNvSpPr>
          <p:nvPr/>
        </p:nvSpPr>
        <p:spPr bwMode="auto">
          <a:xfrm>
            <a:off x="2608263" y="37507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32" name="Text Box 51"/>
          <p:cNvSpPr txBox="1">
            <a:spLocks noChangeArrowheads="1"/>
          </p:cNvSpPr>
          <p:nvPr/>
        </p:nvSpPr>
        <p:spPr bwMode="auto">
          <a:xfrm>
            <a:off x="2608263" y="36792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33" name="Text Box 52"/>
          <p:cNvSpPr txBox="1">
            <a:spLocks noChangeArrowheads="1"/>
          </p:cNvSpPr>
          <p:nvPr/>
        </p:nvSpPr>
        <p:spPr bwMode="auto">
          <a:xfrm>
            <a:off x="1865313" y="4449225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busca é um dos procedimentos mais utilizados na teoria dos grafos. Ela tem o objetivo de mostrar uma sistemática de como passear pelos vértices e arestas de um grafo.</a:t>
            </a:r>
          </a:p>
          <a:p>
            <a:pPr lvl="1"/>
            <a:r>
              <a:rPr lang="pt-BR" dirty="0"/>
              <a:t>A estratégia é buscar o vértice mais “profundo” no grafo, sempre que possível.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16</a:t>
            </a:fld>
            <a:r>
              <a:rPr lang="pt-BR"/>
              <a:t> –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 </a:t>
            </a:r>
          </a:p>
        </p:txBody>
      </p:sp>
      <p:sp>
        <p:nvSpPr>
          <p:cNvPr id="422936" name="AutoShape 24"/>
          <p:cNvSpPr>
            <a:spLocks noChangeArrowheads="1"/>
          </p:cNvSpPr>
          <p:nvPr/>
        </p:nvSpPr>
        <p:spPr bwMode="auto">
          <a:xfrm>
            <a:off x="3312725" y="3444088"/>
            <a:ext cx="304800" cy="247650"/>
          </a:xfrm>
          <a:prstGeom prst="rightArrow">
            <a:avLst>
              <a:gd name="adj1" fmla="val 50000"/>
              <a:gd name="adj2" fmla="val 307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171"/>
          <p:cNvGrpSpPr>
            <a:grpSpLocks/>
          </p:cNvGrpSpPr>
          <p:nvPr/>
        </p:nvGrpSpPr>
        <p:grpSpPr bwMode="auto">
          <a:xfrm>
            <a:off x="973138" y="1617663"/>
            <a:ext cx="3735387" cy="2103437"/>
            <a:chOff x="613" y="1019"/>
            <a:chExt cx="2353" cy="1325"/>
          </a:xfrm>
        </p:grpSpPr>
        <p:sp>
          <p:nvSpPr>
            <p:cNvPr id="422916" name="Oval 4"/>
            <p:cNvSpPr>
              <a:spLocks noChangeArrowheads="1"/>
            </p:cNvSpPr>
            <p:nvPr/>
          </p:nvSpPr>
          <p:spPr bwMode="auto">
            <a:xfrm>
              <a:off x="2564" y="1020"/>
              <a:ext cx="402" cy="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/>
                <a:t>5</a:t>
              </a:r>
            </a:p>
          </p:txBody>
        </p:sp>
        <p:sp>
          <p:nvSpPr>
            <p:cNvPr id="422917" name="Oval 5"/>
            <p:cNvSpPr>
              <a:spLocks noChangeArrowheads="1"/>
            </p:cNvSpPr>
            <p:nvPr/>
          </p:nvSpPr>
          <p:spPr bwMode="auto">
            <a:xfrm>
              <a:off x="613" y="1535"/>
              <a:ext cx="402" cy="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/>
                <a:t>1</a:t>
              </a:r>
            </a:p>
          </p:txBody>
        </p:sp>
        <p:sp>
          <p:nvSpPr>
            <p:cNvPr id="422918" name="Oval 6"/>
            <p:cNvSpPr>
              <a:spLocks noChangeArrowheads="1"/>
            </p:cNvSpPr>
            <p:nvPr/>
          </p:nvSpPr>
          <p:spPr bwMode="auto">
            <a:xfrm>
              <a:off x="1204" y="1019"/>
              <a:ext cx="402" cy="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/>
                <a:t>2</a:t>
              </a:r>
            </a:p>
          </p:txBody>
        </p:sp>
        <p:cxnSp>
          <p:nvCxnSpPr>
            <p:cNvPr id="422919" name="AutoShape 7"/>
            <p:cNvCxnSpPr>
              <a:cxnSpLocks noChangeShapeType="1"/>
              <a:stCxn id="422917" idx="0"/>
              <a:endCxn id="422918" idx="2"/>
            </p:cNvCxnSpPr>
            <p:nvPr/>
          </p:nvCxnSpPr>
          <p:spPr bwMode="auto">
            <a:xfrm flipV="1">
              <a:off x="814" y="1188"/>
              <a:ext cx="390" cy="3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2920" name="AutoShape 8"/>
            <p:cNvCxnSpPr>
              <a:cxnSpLocks noChangeShapeType="1"/>
              <a:stCxn id="422918" idx="6"/>
              <a:endCxn id="422916" idx="2"/>
            </p:cNvCxnSpPr>
            <p:nvPr/>
          </p:nvCxnSpPr>
          <p:spPr bwMode="auto">
            <a:xfrm>
              <a:off x="1606" y="1188"/>
              <a:ext cx="95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2921" name="AutoShape 9"/>
            <p:cNvCxnSpPr>
              <a:cxnSpLocks noChangeShapeType="1"/>
              <a:stCxn id="422917" idx="6"/>
              <a:endCxn id="422923" idx="2"/>
            </p:cNvCxnSpPr>
            <p:nvPr/>
          </p:nvCxnSpPr>
          <p:spPr bwMode="auto">
            <a:xfrm>
              <a:off x="1015" y="1704"/>
              <a:ext cx="878" cy="1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22922" name="Oval 10"/>
            <p:cNvSpPr>
              <a:spLocks noChangeArrowheads="1"/>
            </p:cNvSpPr>
            <p:nvPr/>
          </p:nvSpPr>
          <p:spPr bwMode="auto">
            <a:xfrm>
              <a:off x="1203" y="2006"/>
              <a:ext cx="402" cy="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/>
                <a:t>3</a:t>
              </a:r>
            </a:p>
          </p:txBody>
        </p:sp>
        <p:sp>
          <p:nvSpPr>
            <p:cNvPr id="422923" name="Oval 11"/>
            <p:cNvSpPr>
              <a:spLocks noChangeArrowheads="1"/>
            </p:cNvSpPr>
            <p:nvPr/>
          </p:nvSpPr>
          <p:spPr bwMode="auto">
            <a:xfrm>
              <a:off x="1893" y="1645"/>
              <a:ext cx="402" cy="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/>
                <a:t>4</a:t>
              </a:r>
            </a:p>
          </p:txBody>
        </p:sp>
        <p:cxnSp>
          <p:nvCxnSpPr>
            <p:cNvPr id="422924" name="AutoShape 12"/>
            <p:cNvCxnSpPr>
              <a:cxnSpLocks noChangeShapeType="1"/>
              <a:stCxn id="422918" idx="4"/>
              <a:endCxn id="422922" idx="0"/>
            </p:cNvCxnSpPr>
            <p:nvPr/>
          </p:nvCxnSpPr>
          <p:spPr bwMode="auto">
            <a:xfrm flipH="1">
              <a:off x="1404" y="1357"/>
              <a:ext cx="1" cy="6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2925" name="AutoShape 13"/>
            <p:cNvCxnSpPr>
              <a:cxnSpLocks noChangeShapeType="1"/>
              <a:stCxn id="422922" idx="6"/>
              <a:endCxn id="422923" idx="4"/>
            </p:cNvCxnSpPr>
            <p:nvPr/>
          </p:nvCxnSpPr>
          <p:spPr bwMode="auto">
            <a:xfrm flipV="1">
              <a:off x="1605" y="1983"/>
              <a:ext cx="489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2937" name="AutoShape 25"/>
            <p:cNvCxnSpPr>
              <a:cxnSpLocks noChangeShapeType="1"/>
              <a:stCxn id="422917" idx="4"/>
            </p:cNvCxnSpPr>
            <p:nvPr/>
          </p:nvCxnSpPr>
          <p:spPr bwMode="auto">
            <a:xfrm>
              <a:off x="814" y="1873"/>
              <a:ext cx="358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422998" name="Group 86"/>
          <p:cNvGraphicFramePr>
            <a:graphicFrameLocks noGrp="1"/>
          </p:cNvGraphicFramePr>
          <p:nvPr/>
        </p:nvGraphicFramePr>
        <p:xfrm>
          <a:off x="3660388" y="3286925"/>
          <a:ext cx="581025" cy="2903538"/>
        </p:xfrm>
        <a:graphic>
          <a:graphicData uri="http://schemas.openxmlformats.org/drawingml/2006/table">
            <a:tbl>
              <a:tblPr/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127"/>
          <p:cNvGrpSpPr>
            <a:grpSpLocks/>
          </p:cNvGrpSpPr>
          <p:nvPr/>
        </p:nvGrpSpPr>
        <p:grpSpPr bwMode="auto">
          <a:xfrm>
            <a:off x="4223950" y="3350425"/>
            <a:ext cx="3773488" cy="2828925"/>
            <a:chOff x="858" y="2492"/>
            <a:chExt cx="2377" cy="1782"/>
          </a:xfrm>
        </p:grpSpPr>
        <p:sp>
          <p:nvSpPr>
            <p:cNvPr id="422951" name="Line 39"/>
            <p:cNvSpPr>
              <a:spLocks noChangeShapeType="1"/>
            </p:cNvSpPr>
            <p:nvPr/>
          </p:nvSpPr>
          <p:spPr bwMode="auto">
            <a:xfrm>
              <a:off x="864" y="2638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422952" name="Line 40"/>
            <p:cNvSpPr>
              <a:spLocks noChangeShapeType="1"/>
            </p:cNvSpPr>
            <p:nvPr/>
          </p:nvSpPr>
          <p:spPr bwMode="auto">
            <a:xfrm>
              <a:off x="868" y="3008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422953" name="Line 41"/>
            <p:cNvSpPr>
              <a:spLocks noChangeShapeType="1"/>
            </p:cNvSpPr>
            <p:nvPr/>
          </p:nvSpPr>
          <p:spPr bwMode="auto">
            <a:xfrm>
              <a:off x="864" y="3378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422954" name="Line 42"/>
            <p:cNvSpPr>
              <a:spLocks noChangeShapeType="1"/>
            </p:cNvSpPr>
            <p:nvPr/>
          </p:nvSpPr>
          <p:spPr bwMode="auto">
            <a:xfrm>
              <a:off x="869" y="3747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4" name="Group 101"/>
            <p:cNvGrpSpPr>
              <a:grpSpLocks/>
            </p:cNvGrpSpPr>
            <p:nvPr/>
          </p:nvGrpSpPr>
          <p:grpSpPr bwMode="auto">
            <a:xfrm>
              <a:off x="1087" y="2497"/>
              <a:ext cx="539" cy="311"/>
              <a:chOff x="1087" y="2497"/>
              <a:chExt cx="539" cy="311"/>
            </a:xfrm>
          </p:grpSpPr>
          <p:sp>
            <p:nvSpPr>
              <p:cNvPr id="422956" name="Rectangle 44"/>
              <p:cNvSpPr>
                <a:spLocks noChangeArrowheads="1"/>
              </p:cNvSpPr>
              <p:nvPr/>
            </p:nvSpPr>
            <p:spPr bwMode="auto">
              <a:xfrm>
                <a:off x="1087" y="2497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2  </a:t>
                </a:r>
              </a:p>
            </p:txBody>
          </p:sp>
          <p:sp>
            <p:nvSpPr>
              <p:cNvPr id="422957" name="Rectangle 45"/>
              <p:cNvSpPr>
                <a:spLocks noChangeArrowheads="1"/>
              </p:cNvSpPr>
              <p:nvPr/>
            </p:nvSpPr>
            <p:spPr bwMode="auto">
              <a:xfrm>
                <a:off x="1489" y="2497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2473" y="2492"/>
              <a:ext cx="539" cy="311"/>
              <a:chOff x="2473" y="2492"/>
              <a:chExt cx="539" cy="311"/>
            </a:xfrm>
          </p:grpSpPr>
          <p:sp>
            <p:nvSpPr>
              <p:cNvPr id="422958" name="Rectangle 46"/>
              <p:cNvSpPr>
                <a:spLocks noChangeArrowheads="1"/>
              </p:cNvSpPr>
              <p:nvPr/>
            </p:nvSpPr>
            <p:spPr bwMode="auto">
              <a:xfrm>
                <a:off x="2473" y="2492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4  </a:t>
                </a:r>
              </a:p>
            </p:txBody>
          </p:sp>
          <p:sp>
            <p:nvSpPr>
              <p:cNvPr id="422959" name="Rectangle 47"/>
              <p:cNvSpPr>
                <a:spLocks noChangeArrowheads="1"/>
              </p:cNvSpPr>
              <p:nvPr/>
            </p:nvSpPr>
            <p:spPr bwMode="auto">
              <a:xfrm>
                <a:off x="2875" y="2492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2960" name="Line 48"/>
            <p:cNvSpPr>
              <a:spLocks noChangeShapeType="1"/>
            </p:cNvSpPr>
            <p:nvPr/>
          </p:nvSpPr>
          <p:spPr bwMode="auto">
            <a:xfrm>
              <a:off x="1553" y="2643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6" name="Group 49"/>
            <p:cNvGrpSpPr>
              <a:grpSpLocks/>
            </p:cNvGrpSpPr>
            <p:nvPr/>
          </p:nvGrpSpPr>
          <p:grpSpPr bwMode="auto">
            <a:xfrm>
              <a:off x="2917" y="2625"/>
              <a:ext cx="311" cy="216"/>
              <a:chOff x="4698" y="1043"/>
              <a:chExt cx="311" cy="216"/>
            </a:xfrm>
          </p:grpSpPr>
          <p:sp>
            <p:nvSpPr>
              <p:cNvPr id="422962" name="Line 50"/>
              <p:cNvSpPr>
                <a:spLocks noChangeShapeType="1"/>
              </p:cNvSpPr>
              <p:nvPr/>
            </p:nvSpPr>
            <p:spPr bwMode="auto">
              <a:xfrm>
                <a:off x="4698" y="1043"/>
                <a:ext cx="2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2963" name="Line 51"/>
              <p:cNvSpPr>
                <a:spLocks noChangeShapeType="1"/>
              </p:cNvSpPr>
              <p:nvPr/>
            </p:nvSpPr>
            <p:spPr bwMode="auto">
              <a:xfrm>
                <a:off x="4908" y="1043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2964" name="Line 52"/>
              <p:cNvSpPr>
                <a:spLocks noChangeShapeType="1"/>
              </p:cNvSpPr>
              <p:nvPr/>
            </p:nvSpPr>
            <p:spPr bwMode="auto">
              <a:xfrm>
                <a:off x="4808" y="1217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2965" name="Line 53"/>
              <p:cNvSpPr>
                <a:spLocks noChangeShapeType="1"/>
              </p:cNvSpPr>
              <p:nvPr/>
            </p:nvSpPr>
            <p:spPr bwMode="auto">
              <a:xfrm flipV="1">
                <a:off x="4859" y="1259"/>
                <a:ext cx="1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7" name="Group 104"/>
            <p:cNvGrpSpPr>
              <a:grpSpLocks/>
            </p:cNvGrpSpPr>
            <p:nvPr/>
          </p:nvGrpSpPr>
          <p:grpSpPr bwMode="auto">
            <a:xfrm>
              <a:off x="1073" y="2867"/>
              <a:ext cx="539" cy="311"/>
              <a:chOff x="1073" y="2867"/>
              <a:chExt cx="539" cy="311"/>
            </a:xfrm>
          </p:grpSpPr>
          <p:sp>
            <p:nvSpPr>
              <p:cNvPr id="422966" name="Rectangle 54"/>
              <p:cNvSpPr>
                <a:spLocks noChangeArrowheads="1"/>
              </p:cNvSpPr>
              <p:nvPr/>
            </p:nvSpPr>
            <p:spPr bwMode="auto">
              <a:xfrm>
                <a:off x="1073" y="2867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1 </a:t>
                </a:r>
              </a:p>
            </p:txBody>
          </p:sp>
          <p:sp>
            <p:nvSpPr>
              <p:cNvPr id="422967" name="Rectangle 55"/>
              <p:cNvSpPr>
                <a:spLocks noChangeArrowheads="1"/>
              </p:cNvSpPr>
              <p:nvPr/>
            </p:nvSpPr>
            <p:spPr bwMode="auto">
              <a:xfrm>
                <a:off x="1475" y="2867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1763" y="2871"/>
              <a:ext cx="539" cy="311"/>
              <a:chOff x="1763" y="2871"/>
              <a:chExt cx="539" cy="311"/>
            </a:xfrm>
          </p:grpSpPr>
          <p:sp>
            <p:nvSpPr>
              <p:cNvPr id="422968" name="Rectangle 56"/>
              <p:cNvSpPr>
                <a:spLocks noChangeArrowheads="1"/>
              </p:cNvSpPr>
              <p:nvPr/>
            </p:nvSpPr>
            <p:spPr bwMode="auto">
              <a:xfrm>
                <a:off x="1763" y="2871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3  </a:t>
                </a:r>
              </a:p>
            </p:txBody>
          </p:sp>
          <p:sp>
            <p:nvSpPr>
              <p:cNvPr id="422969" name="Rectangle 57"/>
              <p:cNvSpPr>
                <a:spLocks noChangeArrowheads="1"/>
              </p:cNvSpPr>
              <p:nvPr/>
            </p:nvSpPr>
            <p:spPr bwMode="auto">
              <a:xfrm>
                <a:off x="2165" y="2871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2970" name="Line 58"/>
            <p:cNvSpPr>
              <a:spLocks noChangeShapeType="1"/>
            </p:cNvSpPr>
            <p:nvPr/>
          </p:nvSpPr>
          <p:spPr bwMode="auto">
            <a:xfrm>
              <a:off x="1539" y="3013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9" name="Group 107"/>
            <p:cNvGrpSpPr>
              <a:grpSpLocks/>
            </p:cNvGrpSpPr>
            <p:nvPr/>
          </p:nvGrpSpPr>
          <p:grpSpPr bwMode="auto">
            <a:xfrm>
              <a:off x="1069" y="3246"/>
              <a:ext cx="539" cy="311"/>
              <a:chOff x="1069" y="3246"/>
              <a:chExt cx="539" cy="311"/>
            </a:xfrm>
          </p:grpSpPr>
          <p:sp>
            <p:nvSpPr>
              <p:cNvPr id="422971" name="Rectangle 59"/>
              <p:cNvSpPr>
                <a:spLocks noChangeArrowheads="1"/>
              </p:cNvSpPr>
              <p:nvPr/>
            </p:nvSpPr>
            <p:spPr bwMode="auto">
              <a:xfrm>
                <a:off x="1069" y="3246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1  </a:t>
                </a:r>
              </a:p>
            </p:txBody>
          </p:sp>
          <p:sp>
            <p:nvSpPr>
              <p:cNvPr id="422972" name="Rectangle 60"/>
              <p:cNvSpPr>
                <a:spLocks noChangeArrowheads="1"/>
              </p:cNvSpPr>
              <p:nvPr/>
            </p:nvSpPr>
            <p:spPr bwMode="auto">
              <a:xfrm>
                <a:off x="1471" y="3246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" name="Group 108"/>
            <p:cNvGrpSpPr>
              <a:grpSpLocks/>
            </p:cNvGrpSpPr>
            <p:nvPr/>
          </p:nvGrpSpPr>
          <p:grpSpPr bwMode="auto">
            <a:xfrm>
              <a:off x="1759" y="3250"/>
              <a:ext cx="539" cy="311"/>
              <a:chOff x="1759" y="3250"/>
              <a:chExt cx="539" cy="311"/>
            </a:xfrm>
          </p:grpSpPr>
          <p:sp>
            <p:nvSpPr>
              <p:cNvPr id="422973" name="Rectangle 61"/>
              <p:cNvSpPr>
                <a:spLocks noChangeArrowheads="1"/>
              </p:cNvSpPr>
              <p:nvPr/>
            </p:nvSpPr>
            <p:spPr bwMode="auto">
              <a:xfrm>
                <a:off x="1759" y="3250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2 </a:t>
                </a:r>
              </a:p>
            </p:txBody>
          </p:sp>
          <p:sp>
            <p:nvSpPr>
              <p:cNvPr id="422974" name="Rectangle 62"/>
              <p:cNvSpPr>
                <a:spLocks noChangeArrowheads="1"/>
              </p:cNvSpPr>
              <p:nvPr/>
            </p:nvSpPr>
            <p:spPr bwMode="auto">
              <a:xfrm>
                <a:off x="2161" y="3250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2975" name="Line 63"/>
            <p:cNvSpPr>
              <a:spLocks noChangeShapeType="1"/>
            </p:cNvSpPr>
            <p:nvPr/>
          </p:nvSpPr>
          <p:spPr bwMode="auto">
            <a:xfrm>
              <a:off x="1535" y="3365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11" name="Group 64"/>
            <p:cNvGrpSpPr>
              <a:grpSpLocks/>
            </p:cNvGrpSpPr>
            <p:nvPr/>
          </p:nvGrpSpPr>
          <p:grpSpPr bwMode="auto">
            <a:xfrm>
              <a:off x="2919" y="2986"/>
              <a:ext cx="311" cy="216"/>
              <a:chOff x="4698" y="1043"/>
              <a:chExt cx="311" cy="216"/>
            </a:xfrm>
          </p:grpSpPr>
          <p:sp>
            <p:nvSpPr>
              <p:cNvPr id="422977" name="Line 65"/>
              <p:cNvSpPr>
                <a:spLocks noChangeShapeType="1"/>
              </p:cNvSpPr>
              <p:nvPr/>
            </p:nvSpPr>
            <p:spPr bwMode="auto">
              <a:xfrm>
                <a:off x="4698" y="1043"/>
                <a:ext cx="2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2978" name="Line 66"/>
              <p:cNvSpPr>
                <a:spLocks noChangeShapeType="1"/>
              </p:cNvSpPr>
              <p:nvPr/>
            </p:nvSpPr>
            <p:spPr bwMode="auto">
              <a:xfrm>
                <a:off x="4908" y="1043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2979" name="Line 67"/>
              <p:cNvSpPr>
                <a:spLocks noChangeShapeType="1"/>
              </p:cNvSpPr>
              <p:nvPr/>
            </p:nvSpPr>
            <p:spPr bwMode="auto">
              <a:xfrm>
                <a:off x="4808" y="1217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2980" name="Line 68"/>
              <p:cNvSpPr>
                <a:spLocks noChangeShapeType="1"/>
              </p:cNvSpPr>
              <p:nvPr/>
            </p:nvSpPr>
            <p:spPr bwMode="auto">
              <a:xfrm flipV="1">
                <a:off x="4859" y="1259"/>
                <a:ext cx="1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2" name="Group 69"/>
            <p:cNvGrpSpPr>
              <a:grpSpLocks/>
            </p:cNvGrpSpPr>
            <p:nvPr/>
          </p:nvGrpSpPr>
          <p:grpSpPr bwMode="auto">
            <a:xfrm>
              <a:off x="2924" y="3392"/>
              <a:ext cx="311" cy="216"/>
              <a:chOff x="4698" y="1043"/>
              <a:chExt cx="311" cy="216"/>
            </a:xfrm>
          </p:grpSpPr>
          <p:sp>
            <p:nvSpPr>
              <p:cNvPr id="422982" name="Line 70"/>
              <p:cNvSpPr>
                <a:spLocks noChangeShapeType="1"/>
              </p:cNvSpPr>
              <p:nvPr/>
            </p:nvSpPr>
            <p:spPr bwMode="auto">
              <a:xfrm>
                <a:off x="4698" y="1043"/>
                <a:ext cx="2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2983" name="Line 71"/>
              <p:cNvSpPr>
                <a:spLocks noChangeShapeType="1"/>
              </p:cNvSpPr>
              <p:nvPr/>
            </p:nvSpPr>
            <p:spPr bwMode="auto">
              <a:xfrm>
                <a:off x="4908" y="1043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2984" name="Line 72"/>
              <p:cNvSpPr>
                <a:spLocks noChangeShapeType="1"/>
              </p:cNvSpPr>
              <p:nvPr/>
            </p:nvSpPr>
            <p:spPr bwMode="auto">
              <a:xfrm>
                <a:off x="4808" y="1217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2985" name="Line 73"/>
              <p:cNvSpPr>
                <a:spLocks noChangeShapeType="1"/>
              </p:cNvSpPr>
              <p:nvPr/>
            </p:nvSpPr>
            <p:spPr bwMode="auto">
              <a:xfrm flipV="1">
                <a:off x="4859" y="1259"/>
                <a:ext cx="1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" name="Group 110"/>
            <p:cNvGrpSpPr>
              <a:grpSpLocks/>
            </p:cNvGrpSpPr>
            <p:nvPr/>
          </p:nvGrpSpPr>
          <p:grpSpPr bwMode="auto">
            <a:xfrm>
              <a:off x="1069" y="3601"/>
              <a:ext cx="539" cy="311"/>
              <a:chOff x="1069" y="3601"/>
              <a:chExt cx="539" cy="311"/>
            </a:xfrm>
          </p:grpSpPr>
          <p:sp>
            <p:nvSpPr>
              <p:cNvPr id="422986" name="Rectangle 74"/>
              <p:cNvSpPr>
                <a:spLocks noChangeArrowheads="1"/>
              </p:cNvSpPr>
              <p:nvPr/>
            </p:nvSpPr>
            <p:spPr bwMode="auto">
              <a:xfrm>
                <a:off x="1069" y="3601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1 </a:t>
                </a:r>
              </a:p>
            </p:txBody>
          </p:sp>
          <p:sp>
            <p:nvSpPr>
              <p:cNvPr id="422987" name="Rectangle 75"/>
              <p:cNvSpPr>
                <a:spLocks noChangeArrowheads="1"/>
              </p:cNvSpPr>
              <p:nvPr/>
            </p:nvSpPr>
            <p:spPr bwMode="auto">
              <a:xfrm>
                <a:off x="1471" y="3601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4" name="Group 76"/>
            <p:cNvGrpSpPr>
              <a:grpSpLocks/>
            </p:cNvGrpSpPr>
            <p:nvPr/>
          </p:nvGrpSpPr>
          <p:grpSpPr bwMode="auto">
            <a:xfrm>
              <a:off x="2206" y="3698"/>
              <a:ext cx="311" cy="216"/>
              <a:chOff x="4698" y="1043"/>
              <a:chExt cx="311" cy="216"/>
            </a:xfrm>
          </p:grpSpPr>
          <p:sp>
            <p:nvSpPr>
              <p:cNvPr id="422989" name="Line 77"/>
              <p:cNvSpPr>
                <a:spLocks noChangeShapeType="1"/>
              </p:cNvSpPr>
              <p:nvPr/>
            </p:nvSpPr>
            <p:spPr bwMode="auto">
              <a:xfrm>
                <a:off x="4698" y="1043"/>
                <a:ext cx="2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2990" name="Line 78"/>
              <p:cNvSpPr>
                <a:spLocks noChangeShapeType="1"/>
              </p:cNvSpPr>
              <p:nvPr/>
            </p:nvSpPr>
            <p:spPr bwMode="auto">
              <a:xfrm>
                <a:off x="4908" y="1043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2991" name="Line 79"/>
              <p:cNvSpPr>
                <a:spLocks noChangeShapeType="1"/>
              </p:cNvSpPr>
              <p:nvPr/>
            </p:nvSpPr>
            <p:spPr bwMode="auto">
              <a:xfrm>
                <a:off x="4808" y="1217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2992" name="Line 80"/>
              <p:cNvSpPr>
                <a:spLocks noChangeShapeType="1"/>
              </p:cNvSpPr>
              <p:nvPr/>
            </p:nvSpPr>
            <p:spPr bwMode="auto">
              <a:xfrm flipV="1">
                <a:off x="4859" y="1259"/>
                <a:ext cx="1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" name="Group 109"/>
            <p:cNvGrpSpPr>
              <a:grpSpLocks/>
            </p:cNvGrpSpPr>
            <p:nvPr/>
          </p:nvGrpSpPr>
          <p:grpSpPr bwMode="auto">
            <a:xfrm>
              <a:off x="2476" y="3255"/>
              <a:ext cx="539" cy="311"/>
              <a:chOff x="2431" y="3255"/>
              <a:chExt cx="539" cy="311"/>
            </a:xfrm>
          </p:grpSpPr>
          <p:sp>
            <p:nvSpPr>
              <p:cNvPr id="422993" name="Rectangle 81"/>
              <p:cNvSpPr>
                <a:spLocks noChangeArrowheads="1"/>
              </p:cNvSpPr>
              <p:nvPr/>
            </p:nvSpPr>
            <p:spPr bwMode="auto">
              <a:xfrm>
                <a:off x="2431" y="3255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4  </a:t>
                </a:r>
              </a:p>
            </p:txBody>
          </p:sp>
          <p:sp>
            <p:nvSpPr>
              <p:cNvPr id="422994" name="Rectangle 82"/>
              <p:cNvSpPr>
                <a:spLocks noChangeArrowheads="1"/>
              </p:cNvSpPr>
              <p:nvPr/>
            </p:nvSpPr>
            <p:spPr bwMode="auto">
              <a:xfrm>
                <a:off x="2833" y="3255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2995" name="Line 83"/>
            <p:cNvSpPr>
              <a:spLocks noChangeShapeType="1"/>
            </p:cNvSpPr>
            <p:nvPr/>
          </p:nvSpPr>
          <p:spPr bwMode="auto">
            <a:xfrm>
              <a:off x="2207" y="3388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16" name="Group 102"/>
            <p:cNvGrpSpPr>
              <a:grpSpLocks/>
            </p:cNvGrpSpPr>
            <p:nvPr/>
          </p:nvGrpSpPr>
          <p:grpSpPr bwMode="auto">
            <a:xfrm>
              <a:off x="1777" y="2492"/>
              <a:ext cx="539" cy="311"/>
              <a:chOff x="1777" y="2492"/>
              <a:chExt cx="539" cy="311"/>
            </a:xfrm>
          </p:grpSpPr>
          <p:sp>
            <p:nvSpPr>
              <p:cNvPr id="423006" name="Rectangle 94"/>
              <p:cNvSpPr>
                <a:spLocks noChangeArrowheads="1"/>
              </p:cNvSpPr>
              <p:nvPr/>
            </p:nvSpPr>
            <p:spPr bwMode="auto">
              <a:xfrm>
                <a:off x="1777" y="2492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3  </a:t>
                </a:r>
              </a:p>
            </p:txBody>
          </p:sp>
          <p:sp>
            <p:nvSpPr>
              <p:cNvPr id="423007" name="Rectangle 95"/>
              <p:cNvSpPr>
                <a:spLocks noChangeArrowheads="1"/>
              </p:cNvSpPr>
              <p:nvPr/>
            </p:nvSpPr>
            <p:spPr bwMode="auto">
              <a:xfrm>
                <a:off x="2179" y="2492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3008" name="Line 96"/>
            <p:cNvSpPr>
              <a:spLocks noChangeShapeType="1"/>
            </p:cNvSpPr>
            <p:nvPr/>
          </p:nvSpPr>
          <p:spPr bwMode="auto">
            <a:xfrm>
              <a:off x="2243" y="2638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" name="Group 106"/>
            <p:cNvGrpSpPr>
              <a:grpSpLocks/>
            </p:cNvGrpSpPr>
            <p:nvPr/>
          </p:nvGrpSpPr>
          <p:grpSpPr bwMode="auto">
            <a:xfrm>
              <a:off x="2470" y="2867"/>
              <a:ext cx="539" cy="311"/>
              <a:chOff x="2470" y="2867"/>
              <a:chExt cx="539" cy="311"/>
            </a:xfrm>
          </p:grpSpPr>
          <p:sp>
            <p:nvSpPr>
              <p:cNvPr id="423009" name="Rectangle 97"/>
              <p:cNvSpPr>
                <a:spLocks noChangeArrowheads="1"/>
              </p:cNvSpPr>
              <p:nvPr/>
            </p:nvSpPr>
            <p:spPr bwMode="auto">
              <a:xfrm>
                <a:off x="2470" y="2867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5  </a:t>
                </a:r>
              </a:p>
            </p:txBody>
          </p:sp>
          <p:sp>
            <p:nvSpPr>
              <p:cNvPr id="423010" name="Rectangle 98"/>
              <p:cNvSpPr>
                <a:spLocks noChangeArrowheads="1"/>
              </p:cNvSpPr>
              <p:nvPr/>
            </p:nvSpPr>
            <p:spPr bwMode="auto">
              <a:xfrm>
                <a:off x="2872" y="2867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3012" name="Line 100"/>
            <p:cNvSpPr>
              <a:spLocks noChangeShapeType="1"/>
            </p:cNvSpPr>
            <p:nvPr/>
          </p:nvSpPr>
          <p:spPr bwMode="auto">
            <a:xfrm>
              <a:off x="2240" y="3022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18" name="Group 111"/>
            <p:cNvGrpSpPr>
              <a:grpSpLocks/>
            </p:cNvGrpSpPr>
            <p:nvPr/>
          </p:nvGrpSpPr>
          <p:grpSpPr bwMode="auto">
            <a:xfrm>
              <a:off x="1746" y="3602"/>
              <a:ext cx="539" cy="311"/>
              <a:chOff x="1759" y="3250"/>
              <a:chExt cx="539" cy="311"/>
            </a:xfrm>
          </p:grpSpPr>
          <p:sp>
            <p:nvSpPr>
              <p:cNvPr id="423024" name="Rectangle 112"/>
              <p:cNvSpPr>
                <a:spLocks noChangeArrowheads="1"/>
              </p:cNvSpPr>
              <p:nvPr/>
            </p:nvSpPr>
            <p:spPr bwMode="auto">
              <a:xfrm>
                <a:off x="1759" y="3250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3 </a:t>
                </a:r>
              </a:p>
            </p:txBody>
          </p:sp>
          <p:sp>
            <p:nvSpPr>
              <p:cNvPr id="423025" name="Rectangle 113"/>
              <p:cNvSpPr>
                <a:spLocks noChangeArrowheads="1"/>
              </p:cNvSpPr>
              <p:nvPr/>
            </p:nvSpPr>
            <p:spPr bwMode="auto">
              <a:xfrm>
                <a:off x="2161" y="3250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3026" name="Line 114"/>
            <p:cNvSpPr>
              <a:spLocks noChangeShapeType="1"/>
            </p:cNvSpPr>
            <p:nvPr/>
          </p:nvSpPr>
          <p:spPr bwMode="auto">
            <a:xfrm>
              <a:off x="1522" y="3717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19" name="Group 115"/>
            <p:cNvGrpSpPr>
              <a:grpSpLocks/>
            </p:cNvGrpSpPr>
            <p:nvPr/>
          </p:nvGrpSpPr>
          <p:grpSpPr bwMode="auto">
            <a:xfrm>
              <a:off x="1542" y="4058"/>
              <a:ext cx="311" cy="216"/>
              <a:chOff x="4698" y="1043"/>
              <a:chExt cx="311" cy="216"/>
            </a:xfrm>
          </p:grpSpPr>
          <p:sp>
            <p:nvSpPr>
              <p:cNvPr id="423028" name="Line 116"/>
              <p:cNvSpPr>
                <a:spLocks noChangeShapeType="1"/>
              </p:cNvSpPr>
              <p:nvPr/>
            </p:nvSpPr>
            <p:spPr bwMode="auto">
              <a:xfrm>
                <a:off x="4698" y="1043"/>
                <a:ext cx="2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3029" name="Line 117"/>
              <p:cNvSpPr>
                <a:spLocks noChangeShapeType="1"/>
              </p:cNvSpPr>
              <p:nvPr/>
            </p:nvSpPr>
            <p:spPr bwMode="auto">
              <a:xfrm>
                <a:off x="4908" y="1043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3030" name="Line 118"/>
              <p:cNvSpPr>
                <a:spLocks noChangeShapeType="1"/>
              </p:cNvSpPr>
              <p:nvPr/>
            </p:nvSpPr>
            <p:spPr bwMode="auto">
              <a:xfrm>
                <a:off x="4808" y="1217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3031" name="Line 119"/>
              <p:cNvSpPr>
                <a:spLocks noChangeShapeType="1"/>
              </p:cNvSpPr>
              <p:nvPr/>
            </p:nvSpPr>
            <p:spPr bwMode="auto">
              <a:xfrm flipV="1">
                <a:off x="4859" y="1259"/>
                <a:ext cx="1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0" name="Group 120"/>
            <p:cNvGrpSpPr>
              <a:grpSpLocks/>
            </p:cNvGrpSpPr>
            <p:nvPr/>
          </p:nvGrpSpPr>
          <p:grpSpPr bwMode="auto">
            <a:xfrm>
              <a:off x="1082" y="3962"/>
              <a:ext cx="539" cy="311"/>
              <a:chOff x="1759" y="3250"/>
              <a:chExt cx="539" cy="311"/>
            </a:xfrm>
          </p:grpSpPr>
          <p:sp>
            <p:nvSpPr>
              <p:cNvPr id="423033" name="Rectangle 121"/>
              <p:cNvSpPr>
                <a:spLocks noChangeArrowheads="1"/>
              </p:cNvSpPr>
              <p:nvPr/>
            </p:nvSpPr>
            <p:spPr bwMode="auto">
              <a:xfrm>
                <a:off x="1759" y="3250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2 </a:t>
                </a:r>
              </a:p>
            </p:txBody>
          </p:sp>
          <p:sp>
            <p:nvSpPr>
              <p:cNvPr id="423034" name="Rectangle 122"/>
              <p:cNvSpPr>
                <a:spLocks noChangeArrowheads="1"/>
              </p:cNvSpPr>
              <p:nvPr/>
            </p:nvSpPr>
            <p:spPr bwMode="auto">
              <a:xfrm>
                <a:off x="2161" y="3250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3035" name="Line 123"/>
            <p:cNvSpPr>
              <a:spLocks noChangeShapeType="1"/>
            </p:cNvSpPr>
            <p:nvPr/>
          </p:nvSpPr>
          <p:spPr bwMode="auto">
            <a:xfrm>
              <a:off x="858" y="4077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" name="Group 124"/>
          <p:cNvGrpSpPr>
            <a:grpSpLocks/>
          </p:cNvGrpSpPr>
          <p:nvPr/>
        </p:nvGrpSpPr>
        <p:grpSpPr bwMode="auto">
          <a:xfrm>
            <a:off x="4593838" y="3350425"/>
            <a:ext cx="855662" cy="493713"/>
            <a:chOff x="1087" y="2497"/>
            <a:chExt cx="539" cy="311"/>
          </a:xfrm>
        </p:grpSpPr>
        <p:sp>
          <p:nvSpPr>
            <p:cNvPr id="423037" name="Rectangle 125"/>
            <p:cNvSpPr>
              <a:spLocks noChangeArrowheads="1"/>
            </p:cNvSpPr>
            <p:nvPr/>
          </p:nvSpPr>
          <p:spPr bwMode="auto">
            <a:xfrm>
              <a:off x="1087" y="2497"/>
              <a:ext cx="539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 sz="2000" b="1">
                  <a:latin typeface="Arial" pitchFamily="34" charset="0"/>
                </a:rPr>
                <a:t>2  </a:t>
              </a:r>
            </a:p>
          </p:txBody>
        </p:sp>
        <p:sp>
          <p:nvSpPr>
            <p:cNvPr id="423038" name="Rectangle 126"/>
            <p:cNvSpPr>
              <a:spLocks noChangeArrowheads="1"/>
            </p:cNvSpPr>
            <p:nvPr/>
          </p:nvSpPr>
          <p:spPr bwMode="auto">
            <a:xfrm>
              <a:off x="1489" y="2497"/>
              <a:ext cx="137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2" name="Group 131"/>
          <p:cNvGrpSpPr>
            <a:grpSpLocks/>
          </p:cNvGrpSpPr>
          <p:nvPr/>
        </p:nvGrpSpPr>
        <p:grpSpPr bwMode="auto">
          <a:xfrm>
            <a:off x="5646350" y="4547400"/>
            <a:ext cx="855663" cy="493713"/>
            <a:chOff x="1087" y="2497"/>
            <a:chExt cx="539" cy="311"/>
          </a:xfrm>
        </p:grpSpPr>
        <p:sp>
          <p:nvSpPr>
            <p:cNvPr id="423044" name="Rectangle 132"/>
            <p:cNvSpPr>
              <a:spLocks noChangeArrowheads="1"/>
            </p:cNvSpPr>
            <p:nvPr/>
          </p:nvSpPr>
          <p:spPr bwMode="auto">
            <a:xfrm>
              <a:off x="1087" y="2497"/>
              <a:ext cx="539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 sz="2000" b="1">
                  <a:latin typeface="Arial" pitchFamily="34" charset="0"/>
                </a:rPr>
                <a:t>2  </a:t>
              </a:r>
            </a:p>
          </p:txBody>
        </p:sp>
        <p:sp>
          <p:nvSpPr>
            <p:cNvPr id="423045" name="Rectangle 133"/>
            <p:cNvSpPr>
              <a:spLocks noChangeArrowheads="1"/>
            </p:cNvSpPr>
            <p:nvPr/>
          </p:nvSpPr>
          <p:spPr bwMode="auto">
            <a:xfrm>
              <a:off x="1489" y="2497"/>
              <a:ext cx="137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3" name="Group 134"/>
          <p:cNvGrpSpPr>
            <a:grpSpLocks/>
          </p:cNvGrpSpPr>
          <p:nvPr/>
        </p:nvGrpSpPr>
        <p:grpSpPr bwMode="auto">
          <a:xfrm>
            <a:off x="5666988" y="3945738"/>
            <a:ext cx="855662" cy="493712"/>
            <a:chOff x="1087" y="2497"/>
            <a:chExt cx="539" cy="311"/>
          </a:xfrm>
        </p:grpSpPr>
        <p:sp>
          <p:nvSpPr>
            <p:cNvPr id="423047" name="Rectangle 135"/>
            <p:cNvSpPr>
              <a:spLocks noChangeArrowheads="1"/>
            </p:cNvSpPr>
            <p:nvPr/>
          </p:nvSpPr>
          <p:spPr bwMode="auto">
            <a:xfrm>
              <a:off x="1087" y="2497"/>
              <a:ext cx="539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 sz="2000" b="1">
                  <a:latin typeface="Arial" pitchFamily="34" charset="0"/>
                </a:rPr>
                <a:t>3  </a:t>
              </a:r>
            </a:p>
          </p:txBody>
        </p:sp>
        <p:sp>
          <p:nvSpPr>
            <p:cNvPr id="423048" name="Rectangle 136"/>
            <p:cNvSpPr>
              <a:spLocks noChangeArrowheads="1"/>
            </p:cNvSpPr>
            <p:nvPr/>
          </p:nvSpPr>
          <p:spPr bwMode="auto">
            <a:xfrm>
              <a:off x="1489" y="2497"/>
              <a:ext cx="137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4" name="Group 137"/>
          <p:cNvGrpSpPr>
            <a:grpSpLocks/>
          </p:cNvGrpSpPr>
          <p:nvPr/>
        </p:nvGrpSpPr>
        <p:grpSpPr bwMode="auto">
          <a:xfrm>
            <a:off x="4565263" y="4539463"/>
            <a:ext cx="855662" cy="493712"/>
            <a:chOff x="1087" y="2497"/>
            <a:chExt cx="539" cy="311"/>
          </a:xfrm>
        </p:grpSpPr>
        <p:sp>
          <p:nvSpPr>
            <p:cNvPr id="423050" name="Rectangle 138"/>
            <p:cNvSpPr>
              <a:spLocks noChangeArrowheads="1"/>
            </p:cNvSpPr>
            <p:nvPr/>
          </p:nvSpPr>
          <p:spPr bwMode="auto">
            <a:xfrm>
              <a:off x="1087" y="2497"/>
              <a:ext cx="539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 sz="2000" b="1">
                  <a:latin typeface="Arial" pitchFamily="34" charset="0"/>
                </a:rPr>
                <a:t>1  </a:t>
              </a:r>
            </a:p>
          </p:txBody>
        </p:sp>
        <p:sp>
          <p:nvSpPr>
            <p:cNvPr id="423051" name="Rectangle 139"/>
            <p:cNvSpPr>
              <a:spLocks noChangeArrowheads="1"/>
            </p:cNvSpPr>
            <p:nvPr/>
          </p:nvSpPr>
          <p:spPr bwMode="auto">
            <a:xfrm>
              <a:off x="1489" y="2497"/>
              <a:ext cx="137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5" name="Group 140"/>
          <p:cNvGrpSpPr>
            <a:grpSpLocks/>
          </p:cNvGrpSpPr>
          <p:nvPr/>
        </p:nvGrpSpPr>
        <p:grpSpPr bwMode="auto">
          <a:xfrm>
            <a:off x="4557325" y="5112550"/>
            <a:ext cx="855663" cy="493713"/>
            <a:chOff x="1087" y="2497"/>
            <a:chExt cx="539" cy="311"/>
          </a:xfrm>
        </p:grpSpPr>
        <p:sp>
          <p:nvSpPr>
            <p:cNvPr id="423053" name="Rectangle 141"/>
            <p:cNvSpPr>
              <a:spLocks noChangeArrowheads="1"/>
            </p:cNvSpPr>
            <p:nvPr/>
          </p:nvSpPr>
          <p:spPr bwMode="auto">
            <a:xfrm>
              <a:off x="1087" y="2497"/>
              <a:ext cx="539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 sz="2000" b="1">
                  <a:latin typeface="Arial" pitchFamily="34" charset="0"/>
                </a:rPr>
                <a:t>1  </a:t>
              </a:r>
            </a:p>
          </p:txBody>
        </p:sp>
        <p:sp>
          <p:nvSpPr>
            <p:cNvPr id="423054" name="Rectangle 142"/>
            <p:cNvSpPr>
              <a:spLocks noChangeArrowheads="1"/>
            </p:cNvSpPr>
            <p:nvPr/>
          </p:nvSpPr>
          <p:spPr bwMode="auto">
            <a:xfrm>
              <a:off x="1489" y="2497"/>
              <a:ext cx="137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6" name="Group 143"/>
          <p:cNvGrpSpPr>
            <a:grpSpLocks/>
          </p:cNvGrpSpPr>
          <p:nvPr/>
        </p:nvGrpSpPr>
        <p:grpSpPr bwMode="auto">
          <a:xfrm>
            <a:off x="6800463" y="4555338"/>
            <a:ext cx="855662" cy="493712"/>
            <a:chOff x="1087" y="2497"/>
            <a:chExt cx="539" cy="311"/>
          </a:xfrm>
        </p:grpSpPr>
        <p:sp>
          <p:nvSpPr>
            <p:cNvPr id="423056" name="Rectangle 144"/>
            <p:cNvSpPr>
              <a:spLocks noChangeArrowheads="1"/>
            </p:cNvSpPr>
            <p:nvPr/>
          </p:nvSpPr>
          <p:spPr bwMode="auto">
            <a:xfrm>
              <a:off x="1087" y="2497"/>
              <a:ext cx="539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 sz="2000" b="1">
                  <a:latin typeface="Arial" pitchFamily="34" charset="0"/>
                </a:rPr>
                <a:t>4  </a:t>
              </a:r>
            </a:p>
          </p:txBody>
        </p:sp>
        <p:sp>
          <p:nvSpPr>
            <p:cNvPr id="423057" name="Rectangle 145"/>
            <p:cNvSpPr>
              <a:spLocks noChangeArrowheads="1"/>
            </p:cNvSpPr>
            <p:nvPr/>
          </p:nvSpPr>
          <p:spPr bwMode="auto">
            <a:xfrm>
              <a:off x="1489" y="2497"/>
              <a:ext cx="137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7" name="Group 146"/>
          <p:cNvGrpSpPr>
            <a:grpSpLocks/>
          </p:cNvGrpSpPr>
          <p:nvPr/>
        </p:nvGrpSpPr>
        <p:grpSpPr bwMode="auto">
          <a:xfrm>
            <a:off x="5638413" y="5118900"/>
            <a:ext cx="855662" cy="493713"/>
            <a:chOff x="1087" y="2497"/>
            <a:chExt cx="539" cy="311"/>
          </a:xfrm>
        </p:grpSpPr>
        <p:sp>
          <p:nvSpPr>
            <p:cNvPr id="423059" name="Rectangle 147"/>
            <p:cNvSpPr>
              <a:spLocks noChangeArrowheads="1"/>
            </p:cNvSpPr>
            <p:nvPr/>
          </p:nvSpPr>
          <p:spPr bwMode="auto">
            <a:xfrm>
              <a:off x="1087" y="2497"/>
              <a:ext cx="539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 sz="2000" b="1">
                  <a:latin typeface="Arial" pitchFamily="34" charset="0"/>
                </a:rPr>
                <a:t>3  </a:t>
              </a:r>
            </a:p>
          </p:txBody>
        </p:sp>
        <p:sp>
          <p:nvSpPr>
            <p:cNvPr id="423060" name="Rectangle 148"/>
            <p:cNvSpPr>
              <a:spLocks noChangeArrowheads="1"/>
            </p:cNvSpPr>
            <p:nvPr/>
          </p:nvSpPr>
          <p:spPr bwMode="auto">
            <a:xfrm>
              <a:off x="1489" y="2497"/>
              <a:ext cx="137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8" name="Group 149"/>
          <p:cNvGrpSpPr>
            <a:grpSpLocks/>
          </p:cNvGrpSpPr>
          <p:nvPr/>
        </p:nvGrpSpPr>
        <p:grpSpPr bwMode="auto">
          <a:xfrm>
            <a:off x="4571613" y="3950500"/>
            <a:ext cx="855662" cy="493713"/>
            <a:chOff x="1087" y="2497"/>
            <a:chExt cx="539" cy="311"/>
          </a:xfrm>
        </p:grpSpPr>
        <p:sp>
          <p:nvSpPr>
            <p:cNvPr id="423062" name="Rectangle 150"/>
            <p:cNvSpPr>
              <a:spLocks noChangeArrowheads="1"/>
            </p:cNvSpPr>
            <p:nvPr/>
          </p:nvSpPr>
          <p:spPr bwMode="auto">
            <a:xfrm>
              <a:off x="1087" y="2497"/>
              <a:ext cx="539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 sz="2000" b="1">
                  <a:latin typeface="Arial" pitchFamily="34" charset="0"/>
                </a:rPr>
                <a:t>1  </a:t>
              </a:r>
            </a:p>
          </p:txBody>
        </p:sp>
        <p:sp>
          <p:nvSpPr>
            <p:cNvPr id="423063" name="Rectangle 151"/>
            <p:cNvSpPr>
              <a:spLocks noChangeArrowheads="1"/>
            </p:cNvSpPr>
            <p:nvPr/>
          </p:nvSpPr>
          <p:spPr bwMode="auto">
            <a:xfrm>
              <a:off x="1489" y="2497"/>
              <a:ext cx="137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9" name="Group 152"/>
          <p:cNvGrpSpPr>
            <a:grpSpLocks/>
          </p:cNvGrpSpPr>
          <p:nvPr/>
        </p:nvGrpSpPr>
        <p:grpSpPr bwMode="auto">
          <a:xfrm>
            <a:off x="6778238" y="3953675"/>
            <a:ext cx="855662" cy="493713"/>
            <a:chOff x="1087" y="2497"/>
            <a:chExt cx="539" cy="311"/>
          </a:xfrm>
        </p:grpSpPr>
        <p:sp>
          <p:nvSpPr>
            <p:cNvPr id="423065" name="Rectangle 153"/>
            <p:cNvSpPr>
              <a:spLocks noChangeArrowheads="1"/>
            </p:cNvSpPr>
            <p:nvPr/>
          </p:nvSpPr>
          <p:spPr bwMode="auto">
            <a:xfrm>
              <a:off x="1087" y="2497"/>
              <a:ext cx="539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 sz="2000" b="1">
                  <a:latin typeface="Arial" pitchFamily="34" charset="0"/>
                </a:rPr>
                <a:t>5  </a:t>
              </a:r>
            </a:p>
          </p:txBody>
        </p:sp>
        <p:sp>
          <p:nvSpPr>
            <p:cNvPr id="423066" name="Rectangle 154"/>
            <p:cNvSpPr>
              <a:spLocks noChangeArrowheads="1"/>
            </p:cNvSpPr>
            <p:nvPr/>
          </p:nvSpPr>
          <p:spPr bwMode="auto">
            <a:xfrm>
              <a:off x="1489" y="2497"/>
              <a:ext cx="137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" name="Group 155"/>
          <p:cNvGrpSpPr>
            <a:grpSpLocks/>
          </p:cNvGrpSpPr>
          <p:nvPr/>
        </p:nvGrpSpPr>
        <p:grpSpPr bwMode="auto">
          <a:xfrm>
            <a:off x="4573200" y="5672938"/>
            <a:ext cx="855663" cy="493712"/>
            <a:chOff x="1087" y="2497"/>
            <a:chExt cx="539" cy="311"/>
          </a:xfrm>
        </p:grpSpPr>
        <p:sp>
          <p:nvSpPr>
            <p:cNvPr id="423068" name="Rectangle 156"/>
            <p:cNvSpPr>
              <a:spLocks noChangeArrowheads="1"/>
            </p:cNvSpPr>
            <p:nvPr/>
          </p:nvSpPr>
          <p:spPr bwMode="auto">
            <a:xfrm>
              <a:off x="1087" y="2497"/>
              <a:ext cx="539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 sz="2000" b="1">
                  <a:latin typeface="Arial" pitchFamily="34" charset="0"/>
                </a:rPr>
                <a:t>2  </a:t>
              </a:r>
            </a:p>
          </p:txBody>
        </p:sp>
        <p:sp>
          <p:nvSpPr>
            <p:cNvPr id="423069" name="Rectangle 157"/>
            <p:cNvSpPr>
              <a:spLocks noChangeArrowheads="1"/>
            </p:cNvSpPr>
            <p:nvPr/>
          </p:nvSpPr>
          <p:spPr bwMode="auto">
            <a:xfrm>
              <a:off x="1489" y="2497"/>
              <a:ext cx="137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1" name="Group 158"/>
          <p:cNvGrpSpPr>
            <a:grpSpLocks/>
          </p:cNvGrpSpPr>
          <p:nvPr/>
        </p:nvGrpSpPr>
        <p:grpSpPr bwMode="auto">
          <a:xfrm>
            <a:off x="5674925" y="3358363"/>
            <a:ext cx="855663" cy="493712"/>
            <a:chOff x="1087" y="2497"/>
            <a:chExt cx="539" cy="311"/>
          </a:xfrm>
        </p:grpSpPr>
        <p:sp>
          <p:nvSpPr>
            <p:cNvPr id="423071" name="Rectangle 159"/>
            <p:cNvSpPr>
              <a:spLocks noChangeArrowheads="1"/>
            </p:cNvSpPr>
            <p:nvPr/>
          </p:nvSpPr>
          <p:spPr bwMode="auto">
            <a:xfrm>
              <a:off x="1087" y="2497"/>
              <a:ext cx="539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 sz="2000" b="1">
                  <a:latin typeface="Arial" pitchFamily="34" charset="0"/>
                </a:rPr>
                <a:t>3  </a:t>
              </a:r>
            </a:p>
          </p:txBody>
        </p:sp>
        <p:sp>
          <p:nvSpPr>
            <p:cNvPr id="423072" name="Rectangle 160"/>
            <p:cNvSpPr>
              <a:spLocks noChangeArrowheads="1"/>
            </p:cNvSpPr>
            <p:nvPr/>
          </p:nvSpPr>
          <p:spPr bwMode="auto">
            <a:xfrm>
              <a:off x="1489" y="2497"/>
              <a:ext cx="137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22912" name="Group 161"/>
          <p:cNvGrpSpPr>
            <a:grpSpLocks/>
          </p:cNvGrpSpPr>
          <p:nvPr/>
        </p:nvGrpSpPr>
        <p:grpSpPr bwMode="auto">
          <a:xfrm>
            <a:off x="6778238" y="3356775"/>
            <a:ext cx="855662" cy="493713"/>
            <a:chOff x="1087" y="2497"/>
            <a:chExt cx="539" cy="311"/>
          </a:xfrm>
        </p:grpSpPr>
        <p:sp>
          <p:nvSpPr>
            <p:cNvPr id="423074" name="Rectangle 162"/>
            <p:cNvSpPr>
              <a:spLocks noChangeArrowheads="1"/>
            </p:cNvSpPr>
            <p:nvPr/>
          </p:nvSpPr>
          <p:spPr bwMode="auto">
            <a:xfrm>
              <a:off x="1087" y="2497"/>
              <a:ext cx="539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 sz="2000" b="1">
                  <a:latin typeface="Arial" pitchFamily="34" charset="0"/>
                </a:rPr>
                <a:t>4  </a:t>
              </a:r>
            </a:p>
          </p:txBody>
        </p:sp>
        <p:sp>
          <p:nvSpPr>
            <p:cNvPr id="423075" name="Rectangle 163"/>
            <p:cNvSpPr>
              <a:spLocks noChangeArrowheads="1"/>
            </p:cNvSpPr>
            <p:nvPr/>
          </p:nvSpPr>
          <p:spPr bwMode="auto">
            <a:xfrm>
              <a:off x="1489" y="2497"/>
              <a:ext cx="137" cy="31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23076" name="AutoShape 164"/>
          <p:cNvSpPr>
            <a:spLocks noChangeArrowheads="1"/>
          </p:cNvSpPr>
          <p:nvPr/>
        </p:nvSpPr>
        <p:spPr bwMode="auto">
          <a:xfrm rot="10800000">
            <a:off x="4060438" y="3283750"/>
            <a:ext cx="165100" cy="261938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3079" name="AutoShape 167"/>
          <p:cNvSpPr>
            <a:spLocks noChangeArrowheads="1"/>
          </p:cNvSpPr>
          <p:nvPr/>
        </p:nvSpPr>
        <p:spPr bwMode="auto">
          <a:xfrm rot="10800000">
            <a:off x="4066788" y="3871125"/>
            <a:ext cx="165100" cy="261938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3080" name="AutoShape 168"/>
          <p:cNvSpPr>
            <a:spLocks noChangeArrowheads="1"/>
          </p:cNvSpPr>
          <p:nvPr/>
        </p:nvSpPr>
        <p:spPr bwMode="auto">
          <a:xfrm rot="10800000">
            <a:off x="4055675" y="4450563"/>
            <a:ext cx="165100" cy="261937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3081" name="AutoShape 169"/>
          <p:cNvSpPr>
            <a:spLocks noChangeArrowheads="1"/>
          </p:cNvSpPr>
          <p:nvPr/>
        </p:nvSpPr>
        <p:spPr bwMode="auto">
          <a:xfrm rot="10800000">
            <a:off x="4066788" y="5033175"/>
            <a:ext cx="165100" cy="261938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3082" name="AutoShape 170"/>
          <p:cNvSpPr>
            <a:spLocks noChangeArrowheads="1"/>
          </p:cNvSpPr>
          <p:nvPr/>
        </p:nvSpPr>
        <p:spPr bwMode="auto">
          <a:xfrm rot="10800000">
            <a:off x="4054088" y="5612613"/>
            <a:ext cx="165100" cy="261937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3084" name="Oval 172"/>
          <p:cNvSpPr>
            <a:spLocks noChangeArrowheads="1"/>
          </p:cNvSpPr>
          <p:nvPr/>
        </p:nvSpPr>
        <p:spPr bwMode="auto">
          <a:xfrm>
            <a:off x="3992563" y="1597025"/>
            <a:ext cx="752475" cy="623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5</a:t>
            </a:r>
          </a:p>
        </p:txBody>
      </p:sp>
      <p:sp>
        <p:nvSpPr>
          <p:cNvPr id="423085" name="Oval 173"/>
          <p:cNvSpPr>
            <a:spLocks noChangeArrowheads="1"/>
          </p:cNvSpPr>
          <p:nvPr/>
        </p:nvSpPr>
        <p:spPr bwMode="auto">
          <a:xfrm>
            <a:off x="1833563" y="1566863"/>
            <a:ext cx="768350" cy="636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2</a:t>
            </a:r>
          </a:p>
        </p:txBody>
      </p:sp>
      <p:sp>
        <p:nvSpPr>
          <p:cNvPr id="423086" name="Oval 174"/>
          <p:cNvSpPr>
            <a:spLocks noChangeArrowheads="1"/>
          </p:cNvSpPr>
          <p:nvPr/>
        </p:nvSpPr>
        <p:spPr bwMode="auto">
          <a:xfrm>
            <a:off x="1860550" y="3119438"/>
            <a:ext cx="739775" cy="666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3</a:t>
            </a:r>
          </a:p>
        </p:txBody>
      </p:sp>
      <p:sp>
        <p:nvSpPr>
          <p:cNvPr id="423087" name="Oval 175"/>
          <p:cNvSpPr>
            <a:spLocks noChangeArrowheads="1"/>
          </p:cNvSpPr>
          <p:nvPr/>
        </p:nvSpPr>
        <p:spPr bwMode="auto">
          <a:xfrm>
            <a:off x="2941638" y="2574925"/>
            <a:ext cx="781050" cy="622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4</a:t>
            </a:r>
          </a:p>
        </p:txBody>
      </p:sp>
      <p:sp>
        <p:nvSpPr>
          <p:cNvPr id="423088" name="Oval 176"/>
          <p:cNvSpPr>
            <a:spLocks noChangeArrowheads="1"/>
          </p:cNvSpPr>
          <p:nvPr/>
        </p:nvSpPr>
        <p:spPr bwMode="auto">
          <a:xfrm>
            <a:off x="922338" y="2400300"/>
            <a:ext cx="754062" cy="622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2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2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36" grpId="0" animBg="1"/>
      <p:bldP spid="423076" grpId="0" animBg="1"/>
      <p:bldP spid="423079" grpId="0" animBg="1"/>
      <p:bldP spid="423080" grpId="0" animBg="1"/>
      <p:bldP spid="423081" grpId="0" animBg="1"/>
      <p:bldP spid="423082" grpId="0" animBg="1"/>
      <p:bldP spid="423084" grpId="0" animBg="1" autoUpdateAnimBg="0"/>
      <p:bldP spid="423085" grpId="0" animBg="1" autoUpdateAnimBg="0"/>
      <p:bldP spid="423086" grpId="0" animBg="1" autoUpdateAnimBg="0"/>
      <p:bldP spid="423087" grpId="0" animBg="1" autoUpdateAnimBg="0"/>
      <p:bldP spid="42308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4782591"/>
          </a:xfrm>
        </p:spPr>
        <p:txBody>
          <a:bodyPr/>
          <a:lstStyle/>
          <a:p>
            <a:r>
              <a:rPr lang="pt-BR" dirty="0"/>
              <a:t>Algoritmo</a:t>
            </a:r>
          </a:p>
          <a:p>
            <a:pPr>
              <a:buNone/>
            </a:pPr>
            <a:r>
              <a:rPr lang="pt-BR" sz="2600" b="1" dirty="0"/>
              <a:t>BuscaEmProfundidade</a:t>
            </a:r>
            <a:r>
              <a:rPr lang="pt-BR" sz="2600" dirty="0"/>
              <a:t>(grafo G, vértice a)</a:t>
            </a:r>
          </a:p>
          <a:p>
            <a:pPr>
              <a:buNone/>
            </a:pPr>
            <a:r>
              <a:rPr lang="pt-BR" sz="2600" dirty="0"/>
              <a:t>	marque a como tendo sido visitado</a:t>
            </a:r>
          </a:p>
          <a:p>
            <a:pPr>
              <a:buNone/>
            </a:pPr>
            <a:r>
              <a:rPr lang="pt-BR" sz="2600" dirty="0"/>
              <a:t>	escreva(a)</a:t>
            </a:r>
          </a:p>
          <a:p>
            <a:pPr>
              <a:buNone/>
            </a:pPr>
            <a:r>
              <a:rPr lang="pt-BR" sz="2600" dirty="0"/>
              <a:t>	</a:t>
            </a:r>
            <a:r>
              <a:rPr lang="pt-BR" sz="2600" b="1" dirty="0"/>
              <a:t>para</a:t>
            </a:r>
            <a:r>
              <a:rPr lang="pt-BR" sz="2600" dirty="0"/>
              <a:t> cada vértice </a:t>
            </a:r>
            <a:r>
              <a:rPr lang="pt-BR" sz="2600" i="1" dirty="0"/>
              <a:t>n</a:t>
            </a:r>
            <a:r>
              <a:rPr lang="pt-BR" sz="2600" dirty="0"/>
              <a:t> adjacente a </a:t>
            </a:r>
            <a:r>
              <a:rPr lang="pt-BR" sz="2600" i="1" dirty="0" err="1"/>
              <a:t>a</a:t>
            </a:r>
            <a:r>
              <a:rPr lang="pt-BR" sz="2600" dirty="0"/>
              <a:t> faça</a:t>
            </a:r>
          </a:p>
          <a:p>
            <a:pPr>
              <a:buNone/>
            </a:pPr>
            <a:r>
              <a:rPr lang="pt-BR" sz="2600" dirty="0"/>
              <a:t>		</a:t>
            </a:r>
            <a:r>
              <a:rPr lang="pt-BR" sz="2600" b="1" dirty="0"/>
              <a:t>se</a:t>
            </a:r>
            <a:r>
              <a:rPr lang="pt-BR" sz="2600" dirty="0"/>
              <a:t> vértice </a:t>
            </a:r>
            <a:r>
              <a:rPr lang="pt-BR" sz="2600" i="1" dirty="0"/>
              <a:t>n</a:t>
            </a:r>
            <a:r>
              <a:rPr lang="pt-BR" sz="2600" dirty="0"/>
              <a:t> não foi visitado então</a:t>
            </a:r>
          </a:p>
          <a:p>
            <a:pPr>
              <a:buNone/>
            </a:pPr>
            <a:r>
              <a:rPr lang="pt-BR" sz="2600" dirty="0"/>
              <a:t>			BuscaEmProfundidade(G,n)</a:t>
            </a:r>
          </a:p>
          <a:p>
            <a:pPr>
              <a:buNone/>
            </a:pPr>
            <a:r>
              <a:rPr lang="pt-BR" sz="2600" dirty="0"/>
              <a:t>		</a:t>
            </a:r>
            <a:r>
              <a:rPr lang="pt-BR" sz="2600" b="1" dirty="0"/>
              <a:t>fim se</a:t>
            </a:r>
          </a:p>
          <a:p>
            <a:pPr>
              <a:buNone/>
            </a:pPr>
            <a:r>
              <a:rPr lang="pt-BR" sz="2600" dirty="0"/>
              <a:t>	</a:t>
            </a:r>
            <a:r>
              <a:rPr lang="pt-BR" sz="2600" b="1" dirty="0"/>
              <a:t>fim para</a:t>
            </a:r>
          </a:p>
          <a:p>
            <a:pPr>
              <a:buNone/>
            </a:pPr>
            <a:r>
              <a:rPr lang="pt-BR" sz="2600" b="1" dirty="0"/>
              <a:t>fim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18</a:t>
            </a:fld>
            <a:r>
              <a:rPr lang="pt-BR"/>
              <a:t> –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/>
              <a:t>Busca em Profundidade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19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/>
              <a:t>Busca em Nível (Em Largura)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4906962"/>
          </a:xfrm>
        </p:spPr>
        <p:txBody>
          <a:bodyPr/>
          <a:lstStyle/>
          <a:p>
            <a:r>
              <a:rPr lang="pt-BR" sz="2800" dirty="0"/>
              <a:t>os vértices do grafo são visitados nível a nível, ou seja, todos os vértices a uma distância k do vértice inicial são visitados antes de qualquer vértice a uma distância k +1 do inicial.</a:t>
            </a:r>
          </a:p>
          <a:p>
            <a:pPr lvl="1"/>
            <a:r>
              <a:rPr lang="pt-BR" sz="2000" dirty="0"/>
              <a:t>A estratégia é diferente: primeiro percorre todos os adjacentes para depois começar a fazer a busca dos demais nós.</a:t>
            </a:r>
          </a:p>
          <a:p>
            <a:pPr lvl="1"/>
            <a:r>
              <a:rPr lang="pt-BR" sz="2000" dirty="0"/>
              <a:t>Utilização de pilhas ou filas para realizar o caminhamento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500" dirty="0"/>
              <a:t>BOAVENTURA NETTO, Paulo Oswaldo. Teoria e Modelos de Grafos. São Paulo:Edgard </a:t>
            </a:r>
            <a:r>
              <a:rPr lang="pt-BR" sz="2500" dirty="0" err="1"/>
              <a:t>Blucher</a:t>
            </a:r>
            <a:r>
              <a:rPr lang="pt-BR" sz="2500" dirty="0"/>
              <a:t> </a:t>
            </a:r>
            <a:r>
              <a:rPr lang="pt-BR" sz="2500" dirty="0" err="1"/>
              <a:t>Ltda</a:t>
            </a:r>
            <a:r>
              <a:rPr lang="pt-BR" sz="2500" dirty="0"/>
              <a:t>, 2006. </a:t>
            </a:r>
          </a:p>
          <a:p>
            <a:pPr lvl="0"/>
            <a:r>
              <a:rPr lang="pt-BR" sz="2500" dirty="0"/>
              <a:t>LUCCHESI, Cláudio L. Introdução à teoria dos grafos. IMPA, 1979</a:t>
            </a:r>
          </a:p>
          <a:p>
            <a:pPr lvl="0"/>
            <a:r>
              <a:rPr lang="pt-BR" sz="2500" dirty="0"/>
              <a:t>RABUSKE, M. A. Introdução à Teoria dos Grafos, Editora </a:t>
            </a:r>
            <a:r>
              <a:rPr lang="pt-BR" sz="2500" dirty="0" err="1"/>
              <a:t>Daufsc</a:t>
            </a:r>
            <a:r>
              <a:rPr lang="pt-BR" sz="2500" dirty="0"/>
              <a:t> - Universidade de Santa Catarina. 1992.</a:t>
            </a:r>
          </a:p>
          <a:p>
            <a:pPr lvl="0"/>
            <a:r>
              <a:rPr lang="pt-BR" sz="2500" dirty="0"/>
              <a:t>GERSTING, Judith L. Fundamentos Matemáticos para a Ciência da Computação 5ª ed. LTC</a:t>
            </a:r>
          </a:p>
          <a:p>
            <a:pPr lvl="0"/>
            <a:endParaRPr lang="pt-BR" sz="25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</a:t>
            </a:fld>
            <a:r>
              <a:rPr lang="pt-BR"/>
              <a:t> 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20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/>
              <a:t>Busca em Nível (Em Largura)</a:t>
            </a:r>
          </a:p>
        </p:txBody>
      </p:sp>
      <p:sp>
        <p:nvSpPr>
          <p:cNvPr id="113" name="AutoShape 3"/>
          <p:cNvSpPr>
            <a:spLocks noChangeArrowheads="1"/>
          </p:cNvSpPr>
          <p:nvPr/>
        </p:nvSpPr>
        <p:spPr bwMode="auto">
          <a:xfrm>
            <a:off x="2583525" y="3629338"/>
            <a:ext cx="274789" cy="223611"/>
          </a:xfrm>
          <a:prstGeom prst="rightArrow">
            <a:avLst>
              <a:gd name="adj1" fmla="val 50000"/>
              <a:gd name="adj2" fmla="val 307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14" name="Group 4"/>
          <p:cNvGrpSpPr>
            <a:grpSpLocks/>
          </p:cNvGrpSpPr>
          <p:nvPr/>
        </p:nvGrpSpPr>
        <p:grpSpPr bwMode="auto">
          <a:xfrm>
            <a:off x="973138" y="1389063"/>
            <a:ext cx="3735387" cy="2103437"/>
            <a:chOff x="613" y="1019"/>
            <a:chExt cx="2353" cy="1325"/>
          </a:xfrm>
        </p:grpSpPr>
        <p:sp>
          <p:nvSpPr>
            <p:cNvPr id="115" name="Oval 5"/>
            <p:cNvSpPr>
              <a:spLocks noChangeArrowheads="1"/>
            </p:cNvSpPr>
            <p:nvPr/>
          </p:nvSpPr>
          <p:spPr bwMode="auto">
            <a:xfrm>
              <a:off x="2564" y="1020"/>
              <a:ext cx="402" cy="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/>
                <a:t>5</a:t>
              </a:r>
            </a:p>
          </p:txBody>
        </p:sp>
        <p:sp>
          <p:nvSpPr>
            <p:cNvPr id="116" name="Oval 6"/>
            <p:cNvSpPr>
              <a:spLocks noChangeArrowheads="1"/>
            </p:cNvSpPr>
            <p:nvPr/>
          </p:nvSpPr>
          <p:spPr bwMode="auto">
            <a:xfrm>
              <a:off x="613" y="1535"/>
              <a:ext cx="402" cy="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/>
                <a:t>1</a:t>
              </a:r>
            </a:p>
          </p:txBody>
        </p:sp>
        <p:sp>
          <p:nvSpPr>
            <p:cNvPr id="117" name="Oval 7"/>
            <p:cNvSpPr>
              <a:spLocks noChangeArrowheads="1"/>
            </p:cNvSpPr>
            <p:nvPr/>
          </p:nvSpPr>
          <p:spPr bwMode="auto">
            <a:xfrm>
              <a:off x="1204" y="1019"/>
              <a:ext cx="402" cy="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/>
                <a:t>2</a:t>
              </a:r>
            </a:p>
          </p:txBody>
        </p:sp>
        <p:cxnSp>
          <p:nvCxnSpPr>
            <p:cNvPr id="118" name="AutoShape 8"/>
            <p:cNvCxnSpPr>
              <a:cxnSpLocks noChangeShapeType="1"/>
              <a:stCxn id="116" idx="0"/>
              <a:endCxn id="117" idx="2"/>
            </p:cNvCxnSpPr>
            <p:nvPr/>
          </p:nvCxnSpPr>
          <p:spPr bwMode="auto">
            <a:xfrm flipV="1">
              <a:off x="814" y="1188"/>
              <a:ext cx="390" cy="3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9" name="AutoShape 9"/>
            <p:cNvCxnSpPr>
              <a:cxnSpLocks noChangeShapeType="1"/>
              <a:stCxn id="117" idx="6"/>
              <a:endCxn id="115" idx="2"/>
            </p:cNvCxnSpPr>
            <p:nvPr/>
          </p:nvCxnSpPr>
          <p:spPr bwMode="auto">
            <a:xfrm>
              <a:off x="1606" y="1188"/>
              <a:ext cx="95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0" name="AutoShape 10"/>
            <p:cNvCxnSpPr>
              <a:cxnSpLocks noChangeShapeType="1"/>
              <a:stCxn id="116" idx="6"/>
              <a:endCxn id="122" idx="2"/>
            </p:cNvCxnSpPr>
            <p:nvPr/>
          </p:nvCxnSpPr>
          <p:spPr bwMode="auto">
            <a:xfrm>
              <a:off x="1015" y="1704"/>
              <a:ext cx="878" cy="1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21" name="Oval 11"/>
            <p:cNvSpPr>
              <a:spLocks noChangeArrowheads="1"/>
            </p:cNvSpPr>
            <p:nvPr/>
          </p:nvSpPr>
          <p:spPr bwMode="auto">
            <a:xfrm>
              <a:off x="1203" y="2006"/>
              <a:ext cx="402" cy="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/>
                <a:t>3</a:t>
              </a:r>
            </a:p>
          </p:txBody>
        </p:sp>
        <p:sp>
          <p:nvSpPr>
            <p:cNvPr id="122" name="Oval 12"/>
            <p:cNvSpPr>
              <a:spLocks noChangeArrowheads="1"/>
            </p:cNvSpPr>
            <p:nvPr/>
          </p:nvSpPr>
          <p:spPr bwMode="auto">
            <a:xfrm>
              <a:off x="1893" y="1645"/>
              <a:ext cx="402" cy="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/>
                <a:t>4</a:t>
              </a:r>
            </a:p>
          </p:txBody>
        </p:sp>
        <p:cxnSp>
          <p:nvCxnSpPr>
            <p:cNvPr id="123" name="AutoShape 13"/>
            <p:cNvCxnSpPr>
              <a:cxnSpLocks noChangeShapeType="1"/>
              <a:stCxn id="117" idx="4"/>
              <a:endCxn id="121" idx="0"/>
            </p:cNvCxnSpPr>
            <p:nvPr/>
          </p:nvCxnSpPr>
          <p:spPr bwMode="auto">
            <a:xfrm flipH="1">
              <a:off x="1404" y="1357"/>
              <a:ext cx="1" cy="6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4" name="AutoShape 14"/>
            <p:cNvCxnSpPr>
              <a:cxnSpLocks noChangeShapeType="1"/>
              <a:stCxn id="121" idx="6"/>
              <a:endCxn id="122" idx="4"/>
            </p:cNvCxnSpPr>
            <p:nvPr/>
          </p:nvCxnSpPr>
          <p:spPr bwMode="auto">
            <a:xfrm flipV="1">
              <a:off x="1605" y="1983"/>
              <a:ext cx="489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5" name="AutoShape 15"/>
            <p:cNvCxnSpPr>
              <a:cxnSpLocks noChangeShapeType="1"/>
              <a:stCxn id="116" idx="4"/>
            </p:cNvCxnSpPr>
            <p:nvPr/>
          </p:nvCxnSpPr>
          <p:spPr bwMode="auto">
            <a:xfrm>
              <a:off x="814" y="1873"/>
              <a:ext cx="358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26" name="Group 16"/>
          <p:cNvGraphicFramePr>
            <a:graphicFrameLocks noGrp="1"/>
          </p:cNvGraphicFramePr>
          <p:nvPr/>
        </p:nvGraphicFramePr>
        <p:xfrm>
          <a:off x="2959763" y="3545200"/>
          <a:ext cx="523817" cy="2621702"/>
        </p:xfrm>
        <a:graphic>
          <a:graphicData uri="http://schemas.openxmlformats.org/drawingml/2006/table">
            <a:tbl>
              <a:tblPr/>
              <a:tblGrid>
                <a:gridCol w="523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7" name="Group 30"/>
          <p:cNvGrpSpPr>
            <a:grpSpLocks/>
          </p:cNvGrpSpPr>
          <p:nvPr/>
        </p:nvGrpSpPr>
        <p:grpSpPr bwMode="auto">
          <a:xfrm>
            <a:off x="3523325" y="3608701"/>
            <a:ext cx="3401947" cy="2554330"/>
            <a:chOff x="858" y="2492"/>
            <a:chExt cx="2377" cy="1782"/>
          </a:xfrm>
        </p:grpSpPr>
        <p:sp>
          <p:nvSpPr>
            <p:cNvPr id="128" name="Line 31"/>
            <p:cNvSpPr>
              <a:spLocks noChangeShapeType="1"/>
            </p:cNvSpPr>
            <p:nvPr/>
          </p:nvSpPr>
          <p:spPr bwMode="auto">
            <a:xfrm>
              <a:off x="864" y="2638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29" name="Line 32"/>
            <p:cNvSpPr>
              <a:spLocks noChangeShapeType="1"/>
            </p:cNvSpPr>
            <p:nvPr/>
          </p:nvSpPr>
          <p:spPr bwMode="auto">
            <a:xfrm>
              <a:off x="868" y="3008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Line 33"/>
            <p:cNvSpPr>
              <a:spLocks noChangeShapeType="1"/>
            </p:cNvSpPr>
            <p:nvPr/>
          </p:nvSpPr>
          <p:spPr bwMode="auto">
            <a:xfrm>
              <a:off x="864" y="3378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Line 34"/>
            <p:cNvSpPr>
              <a:spLocks noChangeShapeType="1"/>
            </p:cNvSpPr>
            <p:nvPr/>
          </p:nvSpPr>
          <p:spPr bwMode="auto">
            <a:xfrm>
              <a:off x="869" y="3747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132" name="Group 35"/>
            <p:cNvGrpSpPr>
              <a:grpSpLocks/>
            </p:cNvGrpSpPr>
            <p:nvPr/>
          </p:nvGrpSpPr>
          <p:grpSpPr bwMode="auto">
            <a:xfrm>
              <a:off x="1087" y="2497"/>
              <a:ext cx="539" cy="311"/>
              <a:chOff x="1087" y="2497"/>
              <a:chExt cx="539" cy="311"/>
            </a:xfrm>
          </p:grpSpPr>
          <p:sp>
            <p:nvSpPr>
              <p:cNvPr id="199" name="Rectangle 36"/>
              <p:cNvSpPr>
                <a:spLocks noChangeArrowheads="1"/>
              </p:cNvSpPr>
              <p:nvPr/>
            </p:nvSpPr>
            <p:spPr bwMode="auto">
              <a:xfrm>
                <a:off x="1087" y="2497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2  </a:t>
                </a:r>
              </a:p>
            </p:txBody>
          </p:sp>
          <p:sp>
            <p:nvSpPr>
              <p:cNvPr id="200" name="Rectangle 37"/>
              <p:cNvSpPr>
                <a:spLocks noChangeArrowheads="1"/>
              </p:cNvSpPr>
              <p:nvPr/>
            </p:nvSpPr>
            <p:spPr bwMode="auto">
              <a:xfrm>
                <a:off x="1489" y="2497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33" name="Group 38"/>
            <p:cNvGrpSpPr>
              <a:grpSpLocks/>
            </p:cNvGrpSpPr>
            <p:nvPr/>
          </p:nvGrpSpPr>
          <p:grpSpPr bwMode="auto">
            <a:xfrm>
              <a:off x="2473" y="2492"/>
              <a:ext cx="539" cy="311"/>
              <a:chOff x="2473" y="2492"/>
              <a:chExt cx="539" cy="311"/>
            </a:xfrm>
          </p:grpSpPr>
          <p:sp>
            <p:nvSpPr>
              <p:cNvPr id="197" name="Rectangle 39"/>
              <p:cNvSpPr>
                <a:spLocks noChangeArrowheads="1"/>
              </p:cNvSpPr>
              <p:nvPr/>
            </p:nvSpPr>
            <p:spPr bwMode="auto">
              <a:xfrm>
                <a:off x="2473" y="2492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4  </a:t>
                </a:r>
              </a:p>
            </p:txBody>
          </p:sp>
          <p:sp>
            <p:nvSpPr>
              <p:cNvPr id="198" name="Rectangle 40"/>
              <p:cNvSpPr>
                <a:spLocks noChangeArrowheads="1"/>
              </p:cNvSpPr>
              <p:nvPr/>
            </p:nvSpPr>
            <p:spPr bwMode="auto">
              <a:xfrm>
                <a:off x="2875" y="2492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34" name="Line 41"/>
            <p:cNvSpPr>
              <a:spLocks noChangeShapeType="1"/>
            </p:cNvSpPr>
            <p:nvPr/>
          </p:nvSpPr>
          <p:spPr bwMode="auto">
            <a:xfrm>
              <a:off x="1553" y="2643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135" name="Group 42"/>
            <p:cNvGrpSpPr>
              <a:grpSpLocks/>
            </p:cNvGrpSpPr>
            <p:nvPr/>
          </p:nvGrpSpPr>
          <p:grpSpPr bwMode="auto">
            <a:xfrm>
              <a:off x="2917" y="2625"/>
              <a:ext cx="311" cy="216"/>
              <a:chOff x="4698" y="1043"/>
              <a:chExt cx="311" cy="216"/>
            </a:xfrm>
          </p:grpSpPr>
          <p:sp>
            <p:nvSpPr>
              <p:cNvPr id="193" name="Line 43"/>
              <p:cNvSpPr>
                <a:spLocks noChangeShapeType="1"/>
              </p:cNvSpPr>
              <p:nvPr/>
            </p:nvSpPr>
            <p:spPr bwMode="auto">
              <a:xfrm>
                <a:off x="4698" y="1043"/>
                <a:ext cx="2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4" name="Line 44"/>
              <p:cNvSpPr>
                <a:spLocks noChangeShapeType="1"/>
              </p:cNvSpPr>
              <p:nvPr/>
            </p:nvSpPr>
            <p:spPr bwMode="auto">
              <a:xfrm>
                <a:off x="4908" y="1043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" name="Line 45"/>
              <p:cNvSpPr>
                <a:spLocks noChangeShapeType="1"/>
              </p:cNvSpPr>
              <p:nvPr/>
            </p:nvSpPr>
            <p:spPr bwMode="auto">
              <a:xfrm>
                <a:off x="4808" y="1217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6" name="Line 46"/>
              <p:cNvSpPr>
                <a:spLocks noChangeShapeType="1"/>
              </p:cNvSpPr>
              <p:nvPr/>
            </p:nvSpPr>
            <p:spPr bwMode="auto">
              <a:xfrm flipV="1">
                <a:off x="4859" y="1259"/>
                <a:ext cx="1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6" name="Group 47"/>
            <p:cNvGrpSpPr>
              <a:grpSpLocks/>
            </p:cNvGrpSpPr>
            <p:nvPr/>
          </p:nvGrpSpPr>
          <p:grpSpPr bwMode="auto">
            <a:xfrm>
              <a:off x="1073" y="2867"/>
              <a:ext cx="539" cy="311"/>
              <a:chOff x="1073" y="2867"/>
              <a:chExt cx="539" cy="311"/>
            </a:xfrm>
          </p:grpSpPr>
          <p:sp>
            <p:nvSpPr>
              <p:cNvPr id="191" name="Rectangle 48"/>
              <p:cNvSpPr>
                <a:spLocks noChangeArrowheads="1"/>
              </p:cNvSpPr>
              <p:nvPr/>
            </p:nvSpPr>
            <p:spPr bwMode="auto">
              <a:xfrm>
                <a:off x="1073" y="2867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1 </a:t>
                </a:r>
              </a:p>
            </p:txBody>
          </p:sp>
          <p:sp>
            <p:nvSpPr>
              <p:cNvPr id="192" name="Rectangle 49"/>
              <p:cNvSpPr>
                <a:spLocks noChangeArrowheads="1"/>
              </p:cNvSpPr>
              <p:nvPr/>
            </p:nvSpPr>
            <p:spPr bwMode="auto">
              <a:xfrm>
                <a:off x="1475" y="2867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37" name="Group 50"/>
            <p:cNvGrpSpPr>
              <a:grpSpLocks/>
            </p:cNvGrpSpPr>
            <p:nvPr/>
          </p:nvGrpSpPr>
          <p:grpSpPr bwMode="auto">
            <a:xfrm>
              <a:off x="1763" y="2871"/>
              <a:ext cx="539" cy="311"/>
              <a:chOff x="1763" y="2871"/>
              <a:chExt cx="539" cy="311"/>
            </a:xfrm>
          </p:grpSpPr>
          <p:sp>
            <p:nvSpPr>
              <p:cNvPr id="189" name="Rectangle 51"/>
              <p:cNvSpPr>
                <a:spLocks noChangeArrowheads="1"/>
              </p:cNvSpPr>
              <p:nvPr/>
            </p:nvSpPr>
            <p:spPr bwMode="auto">
              <a:xfrm>
                <a:off x="1763" y="2871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3  </a:t>
                </a:r>
              </a:p>
            </p:txBody>
          </p:sp>
          <p:sp>
            <p:nvSpPr>
              <p:cNvPr id="190" name="Rectangle 52"/>
              <p:cNvSpPr>
                <a:spLocks noChangeArrowheads="1"/>
              </p:cNvSpPr>
              <p:nvPr/>
            </p:nvSpPr>
            <p:spPr bwMode="auto">
              <a:xfrm>
                <a:off x="2165" y="2871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38" name="Line 53"/>
            <p:cNvSpPr>
              <a:spLocks noChangeShapeType="1"/>
            </p:cNvSpPr>
            <p:nvPr/>
          </p:nvSpPr>
          <p:spPr bwMode="auto">
            <a:xfrm>
              <a:off x="1539" y="3013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139" name="Group 54"/>
            <p:cNvGrpSpPr>
              <a:grpSpLocks/>
            </p:cNvGrpSpPr>
            <p:nvPr/>
          </p:nvGrpSpPr>
          <p:grpSpPr bwMode="auto">
            <a:xfrm>
              <a:off x="1069" y="3246"/>
              <a:ext cx="539" cy="311"/>
              <a:chOff x="1069" y="3246"/>
              <a:chExt cx="539" cy="311"/>
            </a:xfrm>
          </p:grpSpPr>
          <p:sp>
            <p:nvSpPr>
              <p:cNvPr id="187" name="Rectangle 55"/>
              <p:cNvSpPr>
                <a:spLocks noChangeArrowheads="1"/>
              </p:cNvSpPr>
              <p:nvPr/>
            </p:nvSpPr>
            <p:spPr bwMode="auto">
              <a:xfrm>
                <a:off x="1069" y="3246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1  </a:t>
                </a:r>
              </a:p>
            </p:txBody>
          </p:sp>
          <p:sp>
            <p:nvSpPr>
              <p:cNvPr id="188" name="Rectangle 56"/>
              <p:cNvSpPr>
                <a:spLocks noChangeArrowheads="1"/>
              </p:cNvSpPr>
              <p:nvPr/>
            </p:nvSpPr>
            <p:spPr bwMode="auto">
              <a:xfrm>
                <a:off x="1471" y="3246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40" name="Group 57"/>
            <p:cNvGrpSpPr>
              <a:grpSpLocks/>
            </p:cNvGrpSpPr>
            <p:nvPr/>
          </p:nvGrpSpPr>
          <p:grpSpPr bwMode="auto">
            <a:xfrm>
              <a:off x="1759" y="3250"/>
              <a:ext cx="539" cy="311"/>
              <a:chOff x="1759" y="3250"/>
              <a:chExt cx="539" cy="311"/>
            </a:xfrm>
          </p:grpSpPr>
          <p:sp>
            <p:nvSpPr>
              <p:cNvPr id="185" name="Rectangle 58"/>
              <p:cNvSpPr>
                <a:spLocks noChangeArrowheads="1"/>
              </p:cNvSpPr>
              <p:nvPr/>
            </p:nvSpPr>
            <p:spPr bwMode="auto">
              <a:xfrm>
                <a:off x="1759" y="3250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2 </a:t>
                </a:r>
              </a:p>
            </p:txBody>
          </p:sp>
          <p:sp>
            <p:nvSpPr>
              <p:cNvPr id="186" name="Rectangle 59"/>
              <p:cNvSpPr>
                <a:spLocks noChangeArrowheads="1"/>
              </p:cNvSpPr>
              <p:nvPr/>
            </p:nvSpPr>
            <p:spPr bwMode="auto">
              <a:xfrm>
                <a:off x="2161" y="3250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>
              <a:off x="1535" y="3365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142" name="Group 61"/>
            <p:cNvGrpSpPr>
              <a:grpSpLocks/>
            </p:cNvGrpSpPr>
            <p:nvPr/>
          </p:nvGrpSpPr>
          <p:grpSpPr bwMode="auto">
            <a:xfrm>
              <a:off x="2919" y="2986"/>
              <a:ext cx="311" cy="216"/>
              <a:chOff x="4698" y="1043"/>
              <a:chExt cx="311" cy="216"/>
            </a:xfrm>
          </p:grpSpPr>
          <p:sp>
            <p:nvSpPr>
              <p:cNvPr id="181" name="Line 62"/>
              <p:cNvSpPr>
                <a:spLocks noChangeShapeType="1"/>
              </p:cNvSpPr>
              <p:nvPr/>
            </p:nvSpPr>
            <p:spPr bwMode="auto">
              <a:xfrm>
                <a:off x="4698" y="1043"/>
                <a:ext cx="2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2" name="Line 63"/>
              <p:cNvSpPr>
                <a:spLocks noChangeShapeType="1"/>
              </p:cNvSpPr>
              <p:nvPr/>
            </p:nvSpPr>
            <p:spPr bwMode="auto">
              <a:xfrm>
                <a:off x="4908" y="1043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3" name="Line 64"/>
              <p:cNvSpPr>
                <a:spLocks noChangeShapeType="1"/>
              </p:cNvSpPr>
              <p:nvPr/>
            </p:nvSpPr>
            <p:spPr bwMode="auto">
              <a:xfrm>
                <a:off x="4808" y="1217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" name="Line 65"/>
              <p:cNvSpPr>
                <a:spLocks noChangeShapeType="1"/>
              </p:cNvSpPr>
              <p:nvPr/>
            </p:nvSpPr>
            <p:spPr bwMode="auto">
              <a:xfrm flipV="1">
                <a:off x="4859" y="1259"/>
                <a:ext cx="1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43" name="Group 66"/>
            <p:cNvGrpSpPr>
              <a:grpSpLocks/>
            </p:cNvGrpSpPr>
            <p:nvPr/>
          </p:nvGrpSpPr>
          <p:grpSpPr bwMode="auto">
            <a:xfrm>
              <a:off x="2924" y="3392"/>
              <a:ext cx="311" cy="216"/>
              <a:chOff x="4698" y="1043"/>
              <a:chExt cx="311" cy="216"/>
            </a:xfrm>
          </p:grpSpPr>
          <p:sp>
            <p:nvSpPr>
              <p:cNvPr id="177" name="Line 67"/>
              <p:cNvSpPr>
                <a:spLocks noChangeShapeType="1"/>
              </p:cNvSpPr>
              <p:nvPr/>
            </p:nvSpPr>
            <p:spPr bwMode="auto">
              <a:xfrm>
                <a:off x="4698" y="1043"/>
                <a:ext cx="2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" name="Line 68"/>
              <p:cNvSpPr>
                <a:spLocks noChangeShapeType="1"/>
              </p:cNvSpPr>
              <p:nvPr/>
            </p:nvSpPr>
            <p:spPr bwMode="auto">
              <a:xfrm>
                <a:off x="4908" y="1043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9" name="Line 69"/>
              <p:cNvSpPr>
                <a:spLocks noChangeShapeType="1"/>
              </p:cNvSpPr>
              <p:nvPr/>
            </p:nvSpPr>
            <p:spPr bwMode="auto">
              <a:xfrm>
                <a:off x="4808" y="1217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0" name="Line 70"/>
              <p:cNvSpPr>
                <a:spLocks noChangeShapeType="1"/>
              </p:cNvSpPr>
              <p:nvPr/>
            </p:nvSpPr>
            <p:spPr bwMode="auto">
              <a:xfrm flipV="1">
                <a:off x="4859" y="1259"/>
                <a:ext cx="1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44" name="Group 71"/>
            <p:cNvGrpSpPr>
              <a:grpSpLocks/>
            </p:cNvGrpSpPr>
            <p:nvPr/>
          </p:nvGrpSpPr>
          <p:grpSpPr bwMode="auto">
            <a:xfrm>
              <a:off x="1069" y="3601"/>
              <a:ext cx="539" cy="311"/>
              <a:chOff x="1069" y="3601"/>
              <a:chExt cx="539" cy="311"/>
            </a:xfrm>
          </p:grpSpPr>
          <p:sp>
            <p:nvSpPr>
              <p:cNvPr id="175" name="Rectangle 72"/>
              <p:cNvSpPr>
                <a:spLocks noChangeArrowheads="1"/>
              </p:cNvSpPr>
              <p:nvPr/>
            </p:nvSpPr>
            <p:spPr bwMode="auto">
              <a:xfrm>
                <a:off x="1069" y="3601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1 </a:t>
                </a:r>
              </a:p>
            </p:txBody>
          </p:sp>
          <p:sp>
            <p:nvSpPr>
              <p:cNvPr id="176" name="Rectangle 73"/>
              <p:cNvSpPr>
                <a:spLocks noChangeArrowheads="1"/>
              </p:cNvSpPr>
              <p:nvPr/>
            </p:nvSpPr>
            <p:spPr bwMode="auto">
              <a:xfrm>
                <a:off x="1471" y="3601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45" name="Group 74"/>
            <p:cNvGrpSpPr>
              <a:grpSpLocks/>
            </p:cNvGrpSpPr>
            <p:nvPr/>
          </p:nvGrpSpPr>
          <p:grpSpPr bwMode="auto">
            <a:xfrm>
              <a:off x="2206" y="3698"/>
              <a:ext cx="311" cy="216"/>
              <a:chOff x="4698" y="1043"/>
              <a:chExt cx="311" cy="216"/>
            </a:xfrm>
          </p:grpSpPr>
          <p:sp>
            <p:nvSpPr>
              <p:cNvPr id="171" name="Line 75"/>
              <p:cNvSpPr>
                <a:spLocks noChangeShapeType="1"/>
              </p:cNvSpPr>
              <p:nvPr/>
            </p:nvSpPr>
            <p:spPr bwMode="auto">
              <a:xfrm>
                <a:off x="4698" y="1043"/>
                <a:ext cx="2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2" name="Line 76"/>
              <p:cNvSpPr>
                <a:spLocks noChangeShapeType="1"/>
              </p:cNvSpPr>
              <p:nvPr/>
            </p:nvSpPr>
            <p:spPr bwMode="auto">
              <a:xfrm>
                <a:off x="4908" y="1043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3" name="Line 77"/>
              <p:cNvSpPr>
                <a:spLocks noChangeShapeType="1"/>
              </p:cNvSpPr>
              <p:nvPr/>
            </p:nvSpPr>
            <p:spPr bwMode="auto">
              <a:xfrm>
                <a:off x="4808" y="1217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" name="Line 78"/>
              <p:cNvSpPr>
                <a:spLocks noChangeShapeType="1"/>
              </p:cNvSpPr>
              <p:nvPr/>
            </p:nvSpPr>
            <p:spPr bwMode="auto">
              <a:xfrm flipV="1">
                <a:off x="4859" y="1259"/>
                <a:ext cx="1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46" name="Group 79"/>
            <p:cNvGrpSpPr>
              <a:grpSpLocks/>
            </p:cNvGrpSpPr>
            <p:nvPr/>
          </p:nvGrpSpPr>
          <p:grpSpPr bwMode="auto">
            <a:xfrm>
              <a:off x="2476" y="3255"/>
              <a:ext cx="539" cy="311"/>
              <a:chOff x="2431" y="3255"/>
              <a:chExt cx="539" cy="311"/>
            </a:xfrm>
          </p:grpSpPr>
          <p:sp>
            <p:nvSpPr>
              <p:cNvPr id="169" name="Rectangle 80"/>
              <p:cNvSpPr>
                <a:spLocks noChangeArrowheads="1"/>
              </p:cNvSpPr>
              <p:nvPr/>
            </p:nvSpPr>
            <p:spPr bwMode="auto">
              <a:xfrm>
                <a:off x="2431" y="3255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4  </a:t>
                </a:r>
              </a:p>
            </p:txBody>
          </p:sp>
          <p:sp>
            <p:nvSpPr>
              <p:cNvPr id="170" name="Rectangle 81"/>
              <p:cNvSpPr>
                <a:spLocks noChangeArrowheads="1"/>
              </p:cNvSpPr>
              <p:nvPr/>
            </p:nvSpPr>
            <p:spPr bwMode="auto">
              <a:xfrm>
                <a:off x="2833" y="3255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47" name="Line 82"/>
            <p:cNvSpPr>
              <a:spLocks noChangeShapeType="1"/>
            </p:cNvSpPr>
            <p:nvPr/>
          </p:nvSpPr>
          <p:spPr bwMode="auto">
            <a:xfrm>
              <a:off x="2207" y="3388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148" name="Group 83"/>
            <p:cNvGrpSpPr>
              <a:grpSpLocks/>
            </p:cNvGrpSpPr>
            <p:nvPr/>
          </p:nvGrpSpPr>
          <p:grpSpPr bwMode="auto">
            <a:xfrm>
              <a:off x="1777" y="2492"/>
              <a:ext cx="539" cy="311"/>
              <a:chOff x="1777" y="2492"/>
              <a:chExt cx="539" cy="311"/>
            </a:xfrm>
          </p:grpSpPr>
          <p:sp>
            <p:nvSpPr>
              <p:cNvPr id="167" name="Rectangle 84"/>
              <p:cNvSpPr>
                <a:spLocks noChangeArrowheads="1"/>
              </p:cNvSpPr>
              <p:nvPr/>
            </p:nvSpPr>
            <p:spPr bwMode="auto">
              <a:xfrm>
                <a:off x="1777" y="2492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3  </a:t>
                </a:r>
              </a:p>
            </p:txBody>
          </p:sp>
          <p:sp>
            <p:nvSpPr>
              <p:cNvPr id="168" name="Rectangle 85"/>
              <p:cNvSpPr>
                <a:spLocks noChangeArrowheads="1"/>
              </p:cNvSpPr>
              <p:nvPr/>
            </p:nvSpPr>
            <p:spPr bwMode="auto">
              <a:xfrm>
                <a:off x="2179" y="2492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49" name="Line 86"/>
            <p:cNvSpPr>
              <a:spLocks noChangeShapeType="1"/>
            </p:cNvSpPr>
            <p:nvPr/>
          </p:nvSpPr>
          <p:spPr bwMode="auto">
            <a:xfrm>
              <a:off x="2243" y="2638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150" name="Group 87"/>
            <p:cNvGrpSpPr>
              <a:grpSpLocks/>
            </p:cNvGrpSpPr>
            <p:nvPr/>
          </p:nvGrpSpPr>
          <p:grpSpPr bwMode="auto">
            <a:xfrm>
              <a:off x="2470" y="2867"/>
              <a:ext cx="539" cy="311"/>
              <a:chOff x="2470" y="2867"/>
              <a:chExt cx="539" cy="311"/>
            </a:xfrm>
          </p:grpSpPr>
          <p:sp>
            <p:nvSpPr>
              <p:cNvPr id="165" name="Rectangle 88"/>
              <p:cNvSpPr>
                <a:spLocks noChangeArrowheads="1"/>
              </p:cNvSpPr>
              <p:nvPr/>
            </p:nvSpPr>
            <p:spPr bwMode="auto">
              <a:xfrm>
                <a:off x="2470" y="2867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5  </a:t>
                </a:r>
              </a:p>
            </p:txBody>
          </p:sp>
          <p:sp>
            <p:nvSpPr>
              <p:cNvPr id="166" name="Rectangle 89"/>
              <p:cNvSpPr>
                <a:spLocks noChangeArrowheads="1"/>
              </p:cNvSpPr>
              <p:nvPr/>
            </p:nvSpPr>
            <p:spPr bwMode="auto">
              <a:xfrm>
                <a:off x="2872" y="2867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51" name="Line 90"/>
            <p:cNvSpPr>
              <a:spLocks noChangeShapeType="1"/>
            </p:cNvSpPr>
            <p:nvPr/>
          </p:nvSpPr>
          <p:spPr bwMode="auto">
            <a:xfrm>
              <a:off x="2240" y="3022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152" name="Group 91"/>
            <p:cNvGrpSpPr>
              <a:grpSpLocks/>
            </p:cNvGrpSpPr>
            <p:nvPr/>
          </p:nvGrpSpPr>
          <p:grpSpPr bwMode="auto">
            <a:xfrm>
              <a:off x="1746" y="3602"/>
              <a:ext cx="539" cy="311"/>
              <a:chOff x="1759" y="3250"/>
              <a:chExt cx="539" cy="311"/>
            </a:xfrm>
          </p:grpSpPr>
          <p:sp>
            <p:nvSpPr>
              <p:cNvPr id="163" name="Rectangle 92"/>
              <p:cNvSpPr>
                <a:spLocks noChangeArrowheads="1"/>
              </p:cNvSpPr>
              <p:nvPr/>
            </p:nvSpPr>
            <p:spPr bwMode="auto">
              <a:xfrm>
                <a:off x="1759" y="3250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3 </a:t>
                </a:r>
              </a:p>
            </p:txBody>
          </p:sp>
          <p:sp>
            <p:nvSpPr>
              <p:cNvPr id="164" name="Rectangle 93"/>
              <p:cNvSpPr>
                <a:spLocks noChangeArrowheads="1"/>
              </p:cNvSpPr>
              <p:nvPr/>
            </p:nvSpPr>
            <p:spPr bwMode="auto">
              <a:xfrm>
                <a:off x="2161" y="3250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53" name="Line 94"/>
            <p:cNvSpPr>
              <a:spLocks noChangeShapeType="1"/>
            </p:cNvSpPr>
            <p:nvPr/>
          </p:nvSpPr>
          <p:spPr bwMode="auto">
            <a:xfrm>
              <a:off x="1522" y="3717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154" name="Group 95"/>
            <p:cNvGrpSpPr>
              <a:grpSpLocks/>
            </p:cNvGrpSpPr>
            <p:nvPr/>
          </p:nvGrpSpPr>
          <p:grpSpPr bwMode="auto">
            <a:xfrm>
              <a:off x="1542" y="4058"/>
              <a:ext cx="311" cy="216"/>
              <a:chOff x="4698" y="1043"/>
              <a:chExt cx="311" cy="216"/>
            </a:xfrm>
          </p:grpSpPr>
          <p:sp>
            <p:nvSpPr>
              <p:cNvPr id="159" name="Line 96"/>
              <p:cNvSpPr>
                <a:spLocks noChangeShapeType="1"/>
              </p:cNvSpPr>
              <p:nvPr/>
            </p:nvSpPr>
            <p:spPr bwMode="auto">
              <a:xfrm>
                <a:off x="4698" y="1043"/>
                <a:ext cx="2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0" name="Line 97"/>
              <p:cNvSpPr>
                <a:spLocks noChangeShapeType="1"/>
              </p:cNvSpPr>
              <p:nvPr/>
            </p:nvSpPr>
            <p:spPr bwMode="auto">
              <a:xfrm>
                <a:off x="4908" y="1043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1" name="Line 98"/>
              <p:cNvSpPr>
                <a:spLocks noChangeShapeType="1"/>
              </p:cNvSpPr>
              <p:nvPr/>
            </p:nvSpPr>
            <p:spPr bwMode="auto">
              <a:xfrm>
                <a:off x="4808" y="1217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2" name="Line 99"/>
              <p:cNvSpPr>
                <a:spLocks noChangeShapeType="1"/>
              </p:cNvSpPr>
              <p:nvPr/>
            </p:nvSpPr>
            <p:spPr bwMode="auto">
              <a:xfrm flipV="1">
                <a:off x="4859" y="1259"/>
                <a:ext cx="1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5" name="Group 100"/>
            <p:cNvGrpSpPr>
              <a:grpSpLocks/>
            </p:cNvGrpSpPr>
            <p:nvPr/>
          </p:nvGrpSpPr>
          <p:grpSpPr bwMode="auto">
            <a:xfrm>
              <a:off x="1082" y="3962"/>
              <a:ext cx="539" cy="311"/>
              <a:chOff x="1759" y="3250"/>
              <a:chExt cx="539" cy="311"/>
            </a:xfrm>
          </p:grpSpPr>
          <p:sp>
            <p:nvSpPr>
              <p:cNvPr id="157" name="Rectangle 101"/>
              <p:cNvSpPr>
                <a:spLocks noChangeArrowheads="1"/>
              </p:cNvSpPr>
              <p:nvPr/>
            </p:nvSpPr>
            <p:spPr bwMode="auto">
              <a:xfrm>
                <a:off x="1759" y="3250"/>
                <a:ext cx="539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pt-BR" sz="2000" b="1">
                    <a:latin typeface="Arial" pitchFamily="34" charset="0"/>
                  </a:rPr>
                  <a:t>2 </a:t>
                </a:r>
              </a:p>
            </p:txBody>
          </p:sp>
          <p:sp>
            <p:nvSpPr>
              <p:cNvPr id="158" name="Rectangle 102"/>
              <p:cNvSpPr>
                <a:spLocks noChangeArrowheads="1"/>
              </p:cNvSpPr>
              <p:nvPr/>
            </p:nvSpPr>
            <p:spPr bwMode="auto">
              <a:xfrm>
                <a:off x="2161" y="3250"/>
                <a:ext cx="137" cy="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56" name="Line 103"/>
            <p:cNvSpPr>
              <a:spLocks noChangeShapeType="1"/>
            </p:cNvSpPr>
            <p:nvPr/>
          </p:nvSpPr>
          <p:spPr bwMode="auto">
            <a:xfrm>
              <a:off x="858" y="4077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1" name="Oval 147"/>
          <p:cNvSpPr>
            <a:spLocks noChangeArrowheads="1"/>
          </p:cNvSpPr>
          <p:nvPr/>
        </p:nvSpPr>
        <p:spPr bwMode="auto">
          <a:xfrm>
            <a:off x="1860550" y="2890838"/>
            <a:ext cx="739775" cy="666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3</a:t>
            </a:r>
          </a:p>
        </p:txBody>
      </p:sp>
      <p:sp>
        <p:nvSpPr>
          <p:cNvPr id="202" name="Oval 148"/>
          <p:cNvSpPr>
            <a:spLocks noChangeArrowheads="1"/>
          </p:cNvSpPr>
          <p:nvPr/>
        </p:nvSpPr>
        <p:spPr bwMode="auto">
          <a:xfrm>
            <a:off x="2941638" y="2346325"/>
            <a:ext cx="781050" cy="622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4</a:t>
            </a:r>
          </a:p>
        </p:txBody>
      </p:sp>
      <p:sp>
        <p:nvSpPr>
          <p:cNvPr id="203" name="Oval 149"/>
          <p:cNvSpPr>
            <a:spLocks noChangeArrowheads="1"/>
          </p:cNvSpPr>
          <p:nvPr/>
        </p:nvSpPr>
        <p:spPr bwMode="auto">
          <a:xfrm>
            <a:off x="922338" y="2171700"/>
            <a:ext cx="754062" cy="622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1</a:t>
            </a:r>
          </a:p>
        </p:txBody>
      </p:sp>
      <p:graphicFrame>
        <p:nvGraphicFramePr>
          <p:cNvPr id="204" name="Group 190"/>
          <p:cNvGraphicFramePr>
            <a:graphicFrameLocks noGrp="1"/>
          </p:cNvGraphicFramePr>
          <p:nvPr/>
        </p:nvGraphicFramePr>
        <p:xfrm>
          <a:off x="5470525" y="2601913"/>
          <a:ext cx="3076575" cy="5334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" name="AutoShape 212"/>
          <p:cNvSpPr>
            <a:spLocks noChangeArrowheads="1"/>
          </p:cNvSpPr>
          <p:nvPr/>
        </p:nvSpPr>
        <p:spPr bwMode="auto">
          <a:xfrm>
            <a:off x="2583525" y="4861238"/>
            <a:ext cx="274789" cy="223611"/>
          </a:xfrm>
          <a:prstGeom prst="rightArrow">
            <a:avLst>
              <a:gd name="adj1" fmla="val 50000"/>
              <a:gd name="adj2" fmla="val 307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6" name="AutoShape 213"/>
          <p:cNvSpPr>
            <a:spLocks noChangeArrowheads="1"/>
          </p:cNvSpPr>
          <p:nvPr/>
        </p:nvSpPr>
        <p:spPr bwMode="auto">
          <a:xfrm>
            <a:off x="2575588" y="5391463"/>
            <a:ext cx="274789" cy="223611"/>
          </a:xfrm>
          <a:prstGeom prst="rightArrow">
            <a:avLst>
              <a:gd name="adj1" fmla="val 50000"/>
              <a:gd name="adj2" fmla="val 307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7" name="AutoShape 214"/>
          <p:cNvSpPr>
            <a:spLocks noChangeArrowheads="1"/>
          </p:cNvSpPr>
          <p:nvPr/>
        </p:nvSpPr>
        <p:spPr bwMode="auto">
          <a:xfrm>
            <a:off x="2597813" y="6007413"/>
            <a:ext cx="274789" cy="223611"/>
          </a:xfrm>
          <a:prstGeom prst="rightArrow">
            <a:avLst>
              <a:gd name="adj1" fmla="val 50000"/>
              <a:gd name="adj2" fmla="val 307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8" name="AutoShape 216"/>
          <p:cNvSpPr>
            <a:spLocks noChangeArrowheads="1"/>
          </p:cNvSpPr>
          <p:nvPr/>
        </p:nvSpPr>
        <p:spPr bwMode="auto">
          <a:xfrm rot="10800000">
            <a:off x="3347938" y="3542025"/>
            <a:ext cx="148844" cy="236512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9" name="AutoShape 217"/>
          <p:cNvSpPr>
            <a:spLocks noChangeArrowheads="1"/>
          </p:cNvSpPr>
          <p:nvPr/>
        </p:nvSpPr>
        <p:spPr bwMode="auto">
          <a:xfrm rot="10800000">
            <a:off x="3330538" y="4081900"/>
            <a:ext cx="148844" cy="236512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10" name="AutoShape 218"/>
          <p:cNvSpPr>
            <a:spLocks noChangeArrowheads="1"/>
          </p:cNvSpPr>
          <p:nvPr/>
        </p:nvSpPr>
        <p:spPr bwMode="auto">
          <a:xfrm rot="10800000">
            <a:off x="3331300" y="4601963"/>
            <a:ext cx="148844" cy="236512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11" name="AutoShape 219"/>
          <p:cNvSpPr>
            <a:spLocks noChangeArrowheads="1"/>
          </p:cNvSpPr>
          <p:nvPr/>
        </p:nvSpPr>
        <p:spPr bwMode="auto">
          <a:xfrm rot="10800000">
            <a:off x="3330538" y="5125200"/>
            <a:ext cx="148844" cy="236512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12" name="AutoShape 220"/>
          <p:cNvSpPr>
            <a:spLocks noChangeArrowheads="1"/>
          </p:cNvSpPr>
          <p:nvPr/>
        </p:nvSpPr>
        <p:spPr bwMode="auto">
          <a:xfrm rot="10800000">
            <a:off x="3329713" y="5657138"/>
            <a:ext cx="148844" cy="236512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13" name="Text Box 227"/>
          <p:cNvSpPr txBox="1">
            <a:spLocks noChangeArrowheads="1"/>
          </p:cNvSpPr>
          <p:nvPr/>
        </p:nvSpPr>
        <p:spPr bwMode="auto">
          <a:xfrm>
            <a:off x="4697413" y="2606675"/>
            <a:ext cx="690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pt-BR" b="1"/>
              <a:t>Fila</a:t>
            </a:r>
          </a:p>
        </p:txBody>
      </p:sp>
      <p:graphicFrame>
        <p:nvGraphicFramePr>
          <p:cNvPr id="214" name="Group 242"/>
          <p:cNvGraphicFramePr>
            <a:graphicFrameLocks noGrp="1"/>
          </p:cNvGraphicFramePr>
          <p:nvPr/>
        </p:nvGraphicFramePr>
        <p:xfrm>
          <a:off x="5478463" y="2579688"/>
          <a:ext cx="3076575" cy="561975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5" name="Group 257"/>
          <p:cNvGraphicFramePr>
            <a:graphicFrameLocks noGrp="1"/>
          </p:cNvGraphicFramePr>
          <p:nvPr/>
        </p:nvGraphicFramePr>
        <p:xfrm>
          <a:off x="5472113" y="2571750"/>
          <a:ext cx="3076575" cy="561975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" name="Group 258"/>
          <p:cNvGraphicFramePr>
            <a:graphicFrameLocks noGrp="1"/>
          </p:cNvGraphicFramePr>
          <p:nvPr/>
        </p:nvGraphicFramePr>
        <p:xfrm>
          <a:off x="5476875" y="2563813"/>
          <a:ext cx="3119438" cy="606425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" name="Group 272"/>
          <p:cNvGraphicFramePr>
            <a:graphicFrameLocks noGrp="1"/>
          </p:cNvGraphicFramePr>
          <p:nvPr/>
        </p:nvGraphicFramePr>
        <p:xfrm>
          <a:off x="5470525" y="2570163"/>
          <a:ext cx="3133725" cy="604838"/>
        </p:xfrm>
        <a:graphic>
          <a:graphicData uri="http://schemas.openxmlformats.org/drawingml/2006/table">
            <a:tbl>
              <a:tblPr/>
              <a:tblGrid>
                <a:gridCol w="62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314"/>
          <p:cNvGraphicFramePr>
            <a:graphicFrameLocks noGrp="1"/>
          </p:cNvGraphicFramePr>
          <p:nvPr/>
        </p:nvGraphicFramePr>
        <p:xfrm>
          <a:off x="5476875" y="2562225"/>
          <a:ext cx="3133725" cy="630238"/>
        </p:xfrm>
        <a:graphic>
          <a:graphicData uri="http://schemas.openxmlformats.org/drawingml/2006/table">
            <a:tbl>
              <a:tblPr/>
              <a:tblGrid>
                <a:gridCol w="62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9" name="Group 300"/>
          <p:cNvGraphicFramePr>
            <a:graphicFrameLocks noGrp="1"/>
          </p:cNvGraphicFramePr>
          <p:nvPr/>
        </p:nvGraphicFramePr>
        <p:xfrm>
          <a:off x="5467350" y="2568575"/>
          <a:ext cx="3135313" cy="620713"/>
        </p:xfrm>
        <a:graphic>
          <a:graphicData uri="http://schemas.openxmlformats.org/drawingml/2006/table">
            <a:tbl>
              <a:tblPr/>
              <a:tblGrid>
                <a:gridCol w="62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201" grpId="0" animBg="1" autoUpdateAnimBg="0"/>
      <p:bldP spid="202" grpId="0" animBg="1" autoUpdateAnimBg="0"/>
      <p:bldP spid="203" grpId="0" animBg="1" autoUpdateAnimBg="0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21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/>
              <a:t>Busca em Nível (Em Largura)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4782591"/>
          </a:xfrm>
        </p:spPr>
        <p:txBody>
          <a:bodyPr/>
          <a:lstStyle/>
          <a:p>
            <a:pPr>
              <a:buNone/>
            </a:pPr>
            <a:r>
              <a:rPr lang="pt-BR" sz="1800" b="1"/>
              <a:t>BuscaEmNivel </a:t>
            </a:r>
            <a:r>
              <a:rPr lang="pt-BR" sz="1800"/>
              <a:t>(</a:t>
            </a:r>
            <a:r>
              <a:rPr lang="pt-BR" sz="1800" dirty="0"/>
              <a:t>grafo G, vértice a)</a:t>
            </a:r>
          </a:p>
          <a:p>
            <a:pPr>
              <a:buNone/>
            </a:pPr>
            <a:r>
              <a:rPr lang="pt-BR" sz="1800" dirty="0"/>
              <a:t>	inicializa a fila F como sendo vazia</a:t>
            </a:r>
          </a:p>
          <a:p>
            <a:pPr>
              <a:buNone/>
            </a:pPr>
            <a:r>
              <a:rPr lang="pt-BR" sz="1800" dirty="0"/>
              <a:t>	marque </a:t>
            </a:r>
            <a:r>
              <a:rPr lang="pt-BR" sz="1800" i="1" dirty="0"/>
              <a:t>a</a:t>
            </a:r>
            <a:r>
              <a:rPr lang="pt-BR" sz="1800" dirty="0"/>
              <a:t> como tendo sido visitado</a:t>
            </a:r>
          </a:p>
          <a:p>
            <a:pPr>
              <a:buNone/>
            </a:pPr>
            <a:r>
              <a:rPr lang="pt-BR" sz="1800" dirty="0"/>
              <a:t>	escreva(</a:t>
            </a:r>
            <a:r>
              <a:rPr lang="pt-BR" sz="1800" i="1" dirty="0"/>
              <a:t>a</a:t>
            </a:r>
            <a:r>
              <a:rPr lang="pt-BR" sz="1800" dirty="0"/>
              <a:t>)</a:t>
            </a:r>
          </a:p>
          <a:p>
            <a:pPr>
              <a:buNone/>
            </a:pPr>
            <a:r>
              <a:rPr lang="pt-BR" sz="1800" dirty="0"/>
              <a:t>	insira(</a:t>
            </a:r>
            <a:r>
              <a:rPr lang="pt-BR" sz="1800" i="1" dirty="0"/>
              <a:t>a</a:t>
            </a:r>
            <a:r>
              <a:rPr lang="pt-BR" sz="1800" dirty="0"/>
              <a:t>, F)</a:t>
            </a:r>
          </a:p>
          <a:p>
            <a:pPr>
              <a:buNone/>
            </a:pPr>
            <a:r>
              <a:rPr lang="pt-BR" sz="1800" dirty="0"/>
              <a:t>	</a:t>
            </a:r>
            <a:r>
              <a:rPr lang="pt-BR" sz="1800" b="1" dirty="0"/>
              <a:t>Enquanto</a:t>
            </a:r>
            <a:r>
              <a:rPr lang="pt-BR" sz="1800" dirty="0"/>
              <a:t> F não é vazia </a:t>
            </a:r>
            <a:r>
              <a:rPr lang="pt-BR" sz="1800" b="1" dirty="0"/>
              <a:t>faça</a:t>
            </a:r>
          </a:p>
          <a:p>
            <a:pPr>
              <a:buNone/>
            </a:pPr>
            <a:r>
              <a:rPr lang="pt-BR" sz="1800" dirty="0"/>
              <a:t>		</a:t>
            </a:r>
            <a:r>
              <a:rPr lang="pt-BR" sz="1800" b="1" dirty="0"/>
              <a:t>para</a:t>
            </a:r>
            <a:r>
              <a:rPr lang="pt-BR" sz="1800" dirty="0"/>
              <a:t> cada vértice </a:t>
            </a:r>
            <a:r>
              <a:rPr lang="pt-BR" sz="1800" i="1" dirty="0"/>
              <a:t>n</a:t>
            </a:r>
            <a:r>
              <a:rPr lang="pt-BR" sz="1800" dirty="0"/>
              <a:t> adjacente a </a:t>
            </a:r>
            <a:r>
              <a:rPr lang="pt-BR" sz="1800" i="1" dirty="0"/>
              <a:t>Frente(F)</a:t>
            </a:r>
            <a:r>
              <a:rPr lang="pt-BR" sz="1800" dirty="0"/>
              <a:t> faça</a:t>
            </a:r>
          </a:p>
          <a:p>
            <a:pPr>
              <a:buNone/>
            </a:pPr>
            <a:r>
              <a:rPr lang="pt-BR" sz="1800" dirty="0"/>
              <a:t>			</a:t>
            </a:r>
            <a:r>
              <a:rPr lang="pt-BR" sz="1800" b="1" dirty="0"/>
              <a:t>se</a:t>
            </a:r>
            <a:r>
              <a:rPr lang="pt-BR" sz="1800" dirty="0"/>
              <a:t> vértice </a:t>
            </a:r>
            <a:r>
              <a:rPr lang="pt-BR" sz="1800" i="1" dirty="0"/>
              <a:t>n</a:t>
            </a:r>
            <a:r>
              <a:rPr lang="pt-BR" sz="1800" dirty="0"/>
              <a:t> não foi visitado então</a:t>
            </a:r>
          </a:p>
          <a:p>
            <a:pPr>
              <a:buNone/>
            </a:pPr>
            <a:r>
              <a:rPr lang="pt-BR" sz="1800" dirty="0"/>
              <a:t>				marque </a:t>
            </a:r>
            <a:r>
              <a:rPr lang="pt-BR" sz="1800" i="1" dirty="0"/>
              <a:t>n</a:t>
            </a:r>
            <a:r>
              <a:rPr lang="pt-BR" sz="1800" dirty="0"/>
              <a:t> como tendo sido visitado</a:t>
            </a:r>
          </a:p>
          <a:p>
            <a:pPr>
              <a:buNone/>
            </a:pPr>
            <a:r>
              <a:rPr lang="pt-BR" sz="1800" dirty="0"/>
              <a:t>				 escreva(</a:t>
            </a:r>
            <a:r>
              <a:rPr lang="pt-BR" sz="1800" i="1" dirty="0"/>
              <a:t>n</a:t>
            </a:r>
            <a:r>
              <a:rPr lang="pt-BR" sz="1800" dirty="0"/>
              <a:t>)</a:t>
            </a:r>
          </a:p>
          <a:p>
            <a:pPr>
              <a:buNone/>
            </a:pPr>
            <a:r>
              <a:rPr lang="pt-BR" sz="1800" dirty="0"/>
              <a:t>				insira(</a:t>
            </a:r>
            <a:r>
              <a:rPr lang="pt-BR" sz="1800" i="1" dirty="0"/>
              <a:t>n</a:t>
            </a:r>
            <a:r>
              <a:rPr lang="pt-BR" sz="1800" dirty="0"/>
              <a:t>, F)</a:t>
            </a:r>
          </a:p>
          <a:p>
            <a:pPr>
              <a:buNone/>
            </a:pPr>
            <a:r>
              <a:rPr lang="pt-BR" sz="1800" dirty="0"/>
              <a:t>			</a:t>
            </a:r>
            <a:r>
              <a:rPr lang="pt-BR" sz="1800" b="1" dirty="0"/>
              <a:t>fim se</a:t>
            </a:r>
          </a:p>
          <a:p>
            <a:pPr>
              <a:buNone/>
            </a:pPr>
            <a:r>
              <a:rPr lang="pt-BR" sz="1800" dirty="0"/>
              <a:t>		</a:t>
            </a:r>
            <a:r>
              <a:rPr lang="pt-BR" sz="1800" b="1" dirty="0"/>
              <a:t>fim para</a:t>
            </a:r>
          </a:p>
          <a:p>
            <a:pPr>
              <a:buNone/>
            </a:pPr>
            <a:r>
              <a:rPr lang="pt-BR" sz="1800" dirty="0"/>
              <a:t>		retire(F)</a:t>
            </a:r>
          </a:p>
          <a:p>
            <a:pPr>
              <a:buNone/>
            </a:pPr>
            <a:r>
              <a:rPr lang="pt-BR" sz="1800" b="1" dirty="0"/>
              <a:t>	fim enquanto</a:t>
            </a:r>
          </a:p>
          <a:p>
            <a:pPr>
              <a:buNone/>
            </a:pPr>
            <a:r>
              <a:rPr lang="pt-BR" sz="1800" b="1" dirty="0"/>
              <a:t>fim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 de Euler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4228207" cy="49069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pt-BR" sz="2300" dirty="0"/>
              <a:t>Algoritmo</a:t>
            </a:r>
          </a:p>
          <a:p>
            <a:pPr>
              <a:buNone/>
            </a:pPr>
            <a:r>
              <a:rPr lang="pt-BR" sz="2200" b="1" dirty="0"/>
              <a:t>CaminhodeEuler</a:t>
            </a:r>
          </a:p>
          <a:p>
            <a:pPr>
              <a:buNone/>
            </a:pPr>
            <a:r>
              <a:rPr lang="pt-BR" sz="2200" dirty="0"/>
              <a:t>total = 0</a:t>
            </a:r>
            <a:r>
              <a:rPr lang="pt-BR" sz="2200"/>
              <a:t>		i </a:t>
            </a:r>
            <a:r>
              <a:rPr lang="pt-BR" sz="2200" dirty="0"/>
              <a:t>= 1</a:t>
            </a:r>
          </a:p>
          <a:p>
            <a:pPr>
              <a:buNone/>
            </a:pPr>
            <a:r>
              <a:rPr lang="pt-BR" sz="2200" b="1" dirty="0"/>
              <a:t>Enquanto</a:t>
            </a:r>
            <a:r>
              <a:rPr lang="pt-BR" sz="2200" dirty="0"/>
              <a:t> total &lt;= 2 e i &lt;= n faça</a:t>
            </a:r>
          </a:p>
          <a:p>
            <a:pPr>
              <a:buNone/>
            </a:pPr>
            <a:r>
              <a:rPr lang="pt-BR" sz="2200" dirty="0"/>
              <a:t>	grau = 0</a:t>
            </a:r>
          </a:p>
          <a:p>
            <a:pPr>
              <a:buNone/>
            </a:pPr>
            <a:r>
              <a:rPr lang="pt-BR" sz="2200" dirty="0"/>
              <a:t>	</a:t>
            </a:r>
            <a:r>
              <a:rPr lang="pt-BR" sz="2200" b="1" dirty="0"/>
              <a:t>para</a:t>
            </a:r>
            <a:r>
              <a:rPr lang="pt-BR" sz="2200" dirty="0"/>
              <a:t> j = 1 até n faça</a:t>
            </a:r>
          </a:p>
          <a:p>
            <a:pPr>
              <a:buNone/>
            </a:pPr>
            <a:r>
              <a:rPr lang="pt-BR" sz="2200" dirty="0"/>
              <a:t>		grau = grau + A[i,j]</a:t>
            </a:r>
          </a:p>
          <a:p>
            <a:pPr>
              <a:buNone/>
            </a:pPr>
            <a:r>
              <a:rPr lang="pt-BR" sz="2200" dirty="0"/>
              <a:t>	</a:t>
            </a:r>
            <a:r>
              <a:rPr lang="pt-BR" sz="2200" b="1" dirty="0"/>
              <a:t>fim para</a:t>
            </a:r>
          </a:p>
          <a:p>
            <a:pPr>
              <a:buNone/>
            </a:pPr>
            <a:r>
              <a:rPr lang="pt-BR" sz="2200" dirty="0"/>
              <a:t>	</a:t>
            </a:r>
            <a:r>
              <a:rPr lang="pt-BR" sz="2200" b="1" dirty="0"/>
              <a:t>se</a:t>
            </a:r>
            <a:r>
              <a:rPr lang="pt-BR" sz="2200" dirty="0"/>
              <a:t> impar(grau) então</a:t>
            </a:r>
          </a:p>
          <a:p>
            <a:pPr>
              <a:buNone/>
            </a:pPr>
            <a:r>
              <a:rPr lang="pt-BR" sz="2200" dirty="0"/>
              <a:t>		total = total + 1</a:t>
            </a:r>
          </a:p>
          <a:p>
            <a:pPr>
              <a:buNone/>
            </a:pPr>
            <a:r>
              <a:rPr lang="pt-BR" sz="2200" dirty="0"/>
              <a:t>	</a:t>
            </a:r>
            <a:r>
              <a:rPr lang="pt-BR" sz="2200" b="1" dirty="0"/>
              <a:t>fim se</a:t>
            </a:r>
          </a:p>
          <a:p>
            <a:pPr>
              <a:buNone/>
            </a:pPr>
            <a:r>
              <a:rPr lang="pt-BR" sz="2200" b="1" dirty="0"/>
              <a:t>Fim enquanto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22</a:t>
            </a:fld>
            <a:r>
              <a:rPr lang="pt-BR"/>
              <a:t> –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076056" y="1389026"/>
            <a:ext cx="3744416" cy="49069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957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BR" sz="23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</a:t>
            </a:r>
            <a:r>
              <a:rPr kumimoji="0" lang="pt-BR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total &gt; 2 então</a:t>
            </a:r>
          </a:p>
          <a:p>
            <a:pPr marL="358775" marR="0" lvl="0" indent="-358775" algn="l" defTabSz="957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2300" kern="0" dirty="0">
                <a:solidFill>
                  <a:schemeClr val="tx1"/>
                </a:solidFill>
              </a:rPr>
              <a:t>	escreva(Não existe um caminho de Euler)</a:t>
            </a:r>
          </a:p>
          <a:p>
            <a:pPr marL="358775" marR="0" lvl="0" indent="-358775" algn="l" defTabSz="957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BR" sz="23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Senão</a:t>
            </a:r>
          </a:p>
          <a:p>
            <a:pPr marL="358775" marR="0" lvl="0" indent="-358775" algn="l" defTabSz="957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2300" kern="0" dirty="0">
                <a:solidFill>
                  <a:schemeClr val="tx1"/>
                </a:solidFill>
              </a:rPr>
              <a:t>	escreva(Existe um caminho de Euler)</a:t>
            </a:r>
          </a:p>
          <a:p>
            <a:pPr marL="358775" marR="0" lvl="0" indent="-358775" algn="l" defTabSz="957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BR" sz="23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Fim se</a:t>
            </a:r>
          </a:p>
          <a:p>
            <a:pPr marL="358775" marR="0" lvl="0" indent="-358775" algn="l" defTabSz="957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BR" sz="2300" b="1" kern="0" dirty="0">
              <a:solidFill>
                <a:schemeClr val="tx1"/>
              </a:solidFill>
            </a:endParaRPr>
          </a:p>
          <a:p>
            <a:pPr marL="358775" marR="0" lvl="0" indent="-358775" algn="l" defTabSz="957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BR" sz="23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Fim</a:t>
            </a:r>
          </a:p>
          <a:p>
            <a:pPr marL="358775" marR="0" lvl="0" indent="-358775" algn="l" defTabSz="957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BR" sz="23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23</a:t>
            </a:fld>
            <a:r>
              <a:rPr lang="pt-BR"/>
              <a:t> –</a:t>
            </a:r>
          </a:p>
        </p:txBody>
      </p:sp>
      <p:grpSp>
        <p:nvGrpSpPr>
          <p:cNvPr id="79" name="Grupo 78"/>
          <p:cNvGrpSpPr/>
          <p:nvPr/>
        </p:nvGrpSpPr>
        <p:grpSpPr>
          <a:xfrm>
            <a:off x="1907704" y="1484784"/>
            <a:ext cx="5255766" cy="4615631"/>
            <a:chOff x="1907704" y="1484784"/>
            <a:chExt cx="5255766" cy="4615631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139952" y="1484784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a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907704" y="2636912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b</a:t>
              </a:r>
            </a:p>
          </p:txBody>
        </p:sp>
        <p:cxnSp>
          <p:nvCxnSpPr>
            <p:cNvPr id="8" name="AutoShape 6"/>
            <p:cNvCxnSpPr>
              <a:cxnSpLocks noChangeShapeType="1"/>
              <a:stCxn id="7" idx="7"/>
              <a:endCxn id="6" idx="4"/>
            </p:cNvCxnSpPr>
            <p:nvPr/>
          </p:nvCxnSpPr>
          <p:spPr bwMode="auto">
            <a:xfrm flipV="1">
              <a:off x="2337244" y="1995959"/>
              <a:ext cx="2054327" cy="7158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004048" y="263691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h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47864" y="263691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e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13" idx="0"/>
              <a:endCxn id="6" idx="4"/>
            </p:cNvCxnSpPr>
            <p:nvPr/>
          </p:nvCxnSpPr>
          <p:spPr bwMode="auto">
            <a:xfrm flipV="1">
              <a:off x="3599483" y="1995959"/>
              <a:ext cx="792088" cy="6409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6"/>
            <p:cNvCxnSpPr>
              <a:cxnSpLocks noChangeShapeType="1"/>
              <a:stCxn id="9" idx="2"/>
              <a:endCxn id="13" idx="6"/>
            </p:cNvCxnSpPr>
            <p:nvPr/>
          </p:nvCxnSpPr>
          <p:spPr bwMode="auto">
            <a:xfrm flipH="1">
              <a:off x="3851102" y="2892500"/>
              <a:ext cx="115294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907704" y="1700808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dirty="0"/>
                <a:t>G</a:t>
              </a: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6660232" y="263691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i</a:t>
              </a:r>
            </a:p>
          </p:txBody>
        </p:sp>
        <p:cxnSp>
          <p:nvCxnSpPr>
            <p:cNvPr id="39" name="Conector reto 38"/>
            <p:cNvCxnSpPr>
              <a:stCxn id="6" idx="4"/>
              <a:endCxn id="9" idx="1"/>
            </p:cNvCxnSpPr>
            <p:nvPr/>
          </p:nvCxnSpPr>
          <p:spPr bwMode="auto">
            <a:xfrm>
              <a:off x="4391571" y="1995959"/>
              <a:ext cx="686175" cy="7158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Conector reto 40"/>
            <p:cNvCxnSpPr>
              <a:stCxn id="6" idx="4"/>
              <a:endCxn id="35" idx="1"/>
            </p:cNvCxnSpPr>
            <p:nvPr/>
          </p:nvCxnSpPr>
          <p:spPr bwMode="auto">
            <a:xfrm>
              <a:off x="4391571" y="1995959"/>
              <a:ext cx="2342359" cy="7158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Conector reto 43"/>
            <p:cNvCxnSpPr>
              <a:stCxn id="9" idx="6"/>
              <a:endCxn id="35" idx="2"/>
            </p:cNvCxnSpPr>
            <p:nvPr/>
          </p:nvCxnSpPr>
          <p:spPr bwMode="auto">
            <a:xfrm>
              <a:off x="5507286" y="2892500"/>
              <a:ext cx="115294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1907704" y="3717032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c</a:t>
              </a:r>
            </a:p>
          </p:txBody>
        </p:sp>
        <p:sp>
          <p:nvSpPr>
            <p:cNvPr id="48" name="Oval 5"/>
            <p:cNvSpPr>
              <a:spLocks noChangeArrowheads="1"/>
            </p:cNvSpPr>
            <p:nvPr/>
          </p:nvSpPr>
          <p:spPr bwMode="auto">
            <a:xfrm>
              <a:off x="1907704" y="4725144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d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3131840" y="4725144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f</a:t>
              </a:r>
            </a:p>
          </p:txBody>
        </p:sp>
        <p:sp>
          <p:nvSpPr>
            <p:cNvPr id="50" name="Oval 5"/>
            <p:cNvSpPr>
              <a:spLocks noChangeArrowheads="1"/>
            </p:cNvSpPr>
            <p:nvPr/>
          </p:nvSpPr>
          <p:spPr bwMode="auto">
            <a:xfrm>
              <a:off x="3131840" y="5589240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g</a:t>
              </a:r>
            </a:p>
          </p:txBody>
        </p:sp>
        <p:cxnSp>
          <p:nvCxnSpPr>
            <p:cNvPr id="52" name="Conector reto 51"/>
            <p:cNvCxnSpPr>
              <a:stCxn id="7" idx="4"/>
              <a:endCxn id="47" idx="0"/>
            </p:cNvCxnSpPr>
            <p:nvPr/>
          </p:nvCxnSpPr>
          <p:spPr bwMode="auto">
            <a:xfrm>
              <a:off x="2159323" y="3148087"/>
              <a:ext cx="0" cy="5689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ector reto 53"/>
            <p:cNvCxnSpPr>
              <a:stCxn id="13" idx="2"/>
              <a:endCxn id="47" idx="0"/>
            </p:cNvCxnSpPr>
            <p:nvPr/>
          </p:nvCxnSpPr>
          <p:spPr bwMode="auto">
            <a:xfrm flipH="1">
              <a:off x="2159323" y="2892500"/>
              <a:ext cx="1188541" cy="8245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Conector reto 55"/>
            <p:cNvCxnSpPr>
              <a:stCxn id="47" idx="4"/>
              <a:endCxn id="48" idx="0"/>
            </p:cNvCxnSpPr>
            <p:nvPr/>
          </p:nvCxnSpPr>
          <p:spPr bwMode="auto">
            <a:xfrm>
              <a:off x="2159323" y="4228207"/>
              <a:ext cx="0" cy="4969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Conector reto 57"/>
            <p:cNvCxnSpPr>
              <a:stCxn id="47" idx="4"/>
              <a:endCxn id="49" idx="2"/>
            </p:cNvCxnSpPr>
            <p:nvPr/>
          </p:nvCxnSpPr>
          <p:spPr bwMode="auto">
            <a:xfrm>
              <a:off x="2159323" y="4228207"/>
              <a:ext cx="972517" cy="752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Conector reto 59"/>
            <p:cNvCxnSpPr>
              <a:stCxn id="48" idx="6"/>
              <a:endCxn id="49" idx="2"/>
            </p:cNvCxnSpPr>
            <p:nvPr/>
          </p:nvCxnSpPr>
          <p:spPr bwMode="auto">
            <a:xfrm>
              <a:off x="2410941" y="4980732"/>
              <a:ext cx="72089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Conector reto 62"/>
            <p:cNvCxnSpPr>
              <a:stCxn id="48" idx="5"/>
              <a:endCxn id="50" idx="2"/>
            </p:cNvCxnSpPr>
            <p:nvPr/>
          </p:nvCxnSpPr>
          <p:spPr bwMode="auto">
            <a:xfrm>
              <a:off x="2337244" y="5161459"/>
              <a:ext cx="794596" cy="6833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ector reto 64"/>
            <p:cNvCxnSpPr>
              <a:stCxn id="49" idx="4"/>
              <a:endCxn id="50" idx="0"/>
            </p:cNvCxnSpPr>
            <p:nvPr/>
          </p:nvCxnSpPr>
          <p:spPr bwMode="auto">
            <a:xfrm>
              <a:off x="3383459" y="5236319"/>
              <a:ext cx="0" cy="3529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Oval 11"/>
            <p:cNvSpPr>
              <a:spLocks noChangeArrowheads="1"/>
            </p:cNvSpPr>
            <p:nvPr/>
          </p:nvSpPr>
          <p:spPr bwMode="auto">
            <a:xfrm>
              <a:off x="4139952" y="3645024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j</a:t>
              </a:r>
            </a:p>
          </p:txBody>
        </p:sp>
        <p:cxnSp>
          <p:nvCxnSpPr>
            <p:cNvPr id="69" name="Conector reto 68"/>
            <p:cNvCxnSpPr>
              <a:stCxn id="13" idx="5"/>
              <a:endCxn id="67" idx="1"/>
            </p:cNvCxnSpPr>
            <p:nvPr/>
          </p:nvCxnSpPr>
          <p:spPr bwMode="auto">
            <a:xfrm>
              <a:off x="3777404" y="3073227"/>
              <a:ext cx="436246" cy="646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Conector reto 71"/>
            <p:cNvCxnSpPr>
              <a:stCxn id="9" idx="3"/>
              <a:endCxn id="67" idx="7"/>
            </p:cNvCxnSpPr>
            <p:nvPr/>
          </p:nvCxnSpPr>
          <p:spPr bwMode="auto">
            <a:xfrm flipH="1">
              <a:off x="4569492" y="3073227"/>
              <a:ext cx="508254" cy="646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Oval 11"/>
            <p:cNvSpPr>
              <a:spLocks noChangeArrowheads="1"/>
            </p:cNvSpPr>
            <p:nvPr/>
          </p:nvSpPr>
          <p:spPr bwMode="auto">
            <a:xfrm>
              <a:off x="5940152" y="371703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k</a:t>
              </a:r>
            </a:p>
          </p:txBody>
        </p:sp>
        <p:cxnSp>
          <p:nvCxnSpPr>
            <p:cNvPr id="75" name="Conector reto 74"/>
            <p:cNvCxnSpPr>
              <a:stCxn id="9" idx="5"/>
              <a:endCxn id="73" idx="1"/>
            </p:cNvCxnSpPr>
            <p:nvPr/>
          </p:nvCxnSpPr>
          <p:spPr bwMode="auto">
            <a:xfrm>
              <a:off x="5433588" y="3073227"/>
              <a:ext cx="580262" cy="7186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Conector reto 77"/>
            <p:cNvCxnSpPr>
              <a:stCxn id="35" idx="3"/>
              <a:endCxn id="73" idx="7"/>
            </p:cNvCxnSpPr>
            <p:nvPr/>
          </p:nvCxnSpPr>
          <p:spPr bwMode="auto">
            <a:xfrm flipH="1">
              <a:off x="6369692" y="3073227"/>
              <a:ext cx="364238" cy="7186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24</a:t>
            </a:fld>
            <a:r>
              <a:rPr lang="pt-BR"/>
              <a:t> –</a:t>
            </a:r>
          </a:p>
        </p:txBody>
      </p:sp>
      <p:grpSp>
        <p:nvGrpSpPr>
          <p:cNvPr id="3" name="Grupo 78"/>
          <p:cNvGrpSpPr/>
          <p:nvPr/>
        </p:nvGrpSpPr>
        <p:grpSpPr>
          <a:xfrm>
            <a:off x="1907704" y="1484784"/>
            <a:ext cx="5255766" cy="4615631"/>
            <a:chOff x="1907704" y="1484784"/>
            <a:chExt cx="5255766" cy="4615631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139952" y="1484784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a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907704" y="2636912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b</a:t>
              </a:r>
            </a:p>
          </p:txBody>
        </p:sp>
        <p:cxnSp>
          <p:nvCxnSpPr>
            <p:cNvPr id="8" name="AutoShape 6"/>
            <p:cNvCxnSpPr>
              <a:cxnSpLocks noChangeShapeType="1"/>
              <a:stCxn id="7" idx="7"/>
              <a:endCxn id="6" idx="4"/>
            </p:cNvCxnSpPr>
            <p:nvPr/>
          </p:nvCxnSpPr>
          <p:spPr bwMode="auto">
            <a:xfrm flipV="1">
              <a:off x="2337244" y="1995959"/>
              <a:ext cx="2054327" cy="7158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004048" y="263691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h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47864" y="263691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e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13" idx="0"/>
              <a:endCxn id="6" idx="4"/>
            </p:cNvCxnSpPr>
            <p:nvPr/>
          </p:nvCxnSpPr>
          <p:spPr bwMode="auto">
            <a:xfrm flipV="1">
              <a:off x="3599483" y="1995959"/>
              <a:ext cx="792088" cy="6409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6"/>
            <p:cNvCxnSpPr>
              <a:cxnSpLocks noChangeShapeType="1"/>
              <a:stCxn id="9" idx="2"/>
              <a:endCxn id="13" idx="6"/>
            </p:cNvCxnSpPr>
            <p:nvPr/>
          </p:nvCxnSpPr>
          <p:spPr bwMode="auto">
            <a:xfrm flipH="1">
              <a:off x="3851102" y="2892500"/>
              <a:ext cx="115294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907704" y="1700808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dirty="0"/>
                <a:t>G</a:t>
              </a: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6660232" y="263691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i</a:t>
              </a:r>
            </a:p>
          </p:txBody>
        </p:sp>
        <p:cxnSp>
          <p:nvCxnSpPr>
            <p:cNvPr id="39" name="Conector reto 38"/>
            <p:cNvCxnSpPr>
              <a:stCxn id="6" idx="4"/>
              <a:endCxn id="9" idx="1"/>
            </p:cNvCxnSpPr>
            <p:nvPr/>
          </p:nvCxnSpPr>
          <p:spPr bwMode="auto">
            <a:xfrm>
              <a:off x="4391571" y="1995959"/>
              <a:ext cx="686175" cy="7158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Conector reto 40"/>
            <p:cNvCxnSpPr>
              <a:stCxn id="6" idx="4"/>
              <a:endCxn id="35" idx="1"/>
            </p:cNvCxnSpPr>
            <p:nvPr/>
          </p:nvCxnSpPr>
          <p:spPr bwMode="auto">
            <a:xfrm>
              <a:off x="4391571" y="1995959"/>
              <a:ext cx="2342359" cy="7158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Conector reto 43"/>
            <p:cNvCxnSpPr>
              <a:stCxn id="9" idx="6"/>
              <a:endCxn id="35" idx="2"/>
            </p:cNvCxnSpPr>
            <p:nvPr/>
          </p:nvCxnSpPr>
          <p:spPr bwMode="auto">
            <a:xfrm>
              <a:off x="5507286" y="2892500"/>
              <a:ext cx="115294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1907704" y="3717032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c</a:t>
              </a:r>
            </a:p>
          </p:txBody>
        </p:sp>
        <p:sp>
          <p:nvSpPr>
            <p:cNvPr id="48" name="Oval 5"/>
            <p:cNvSpPr>
              <a:spLocks noChangeArrowheads="1"/>
            </p:cNvSpPr>
            <p:nvPr/>
          </p:nvSpPr>
          <p:spPr bwMode="auto">
            <a:xfrm>
              <a:off x="1907704" y="4725144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d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3131840" y="4725144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f</a:t>
              </a:r>
            </a:p>
          </p:txBody>
        </p:sp>
        <p:sp>
          <p:nvSpPr>
            <p:cNvPr id="50" name="Oval 5"/>
            <p:cNvSpPr>
              <a:spLocks noChangeArrowheads="1"/>
            </p:cNvSpPr>
            <p:nvPr/>
          </p:nvSpPr>
          <p:spPr bwMode="auto">
            <a:xfrm>
              <a:off x="3131840" y="5589240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g</a:t>
              </a:r>
            </a:p>
          </p:txBody>
        </p:sp>
        <p:cxnSp>
          <p:nvCxnSpPr>
            <p:cNvPr id="52" name="Conector reto 51"/>
            <p:cNvCxnSpPr>
              <a:stCxn id="7" idx="4"/>
              <a:endCxn id="47" idx="0"/>
            </p:cNvCxnSpPr>
            <p:nvPr/>
          </p:nvCxnSpPr>
          <p:spPr bwMode="auto">
            <a:xfrm>
              <a:off x="2159323" y="3148087"/>
              <a:ext cx="0" cy="5689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ector reto 53"/>
            <p:cNvCxnSpPr>
              <a:stCxn id="13" idx="2"/>
              <a:endCxn id="47" idx="0"/>
            </p:cNvCxnSpPr>
            <p:nvPr/>
          </p:nvCxnSpPr>
          <p:spPr bwMode="auto">
            <a:xfrm flipH="1">
              <a:off x="2159323" y="2892500"/>
              <a:ext cx="1188541" cy="8245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Conector reto 55"/>
            <p:cNvCxnSpPr>
              <a:stCxn id="47" idx="4"/>
              <a:endCxn id="48" idx="0"/>
            </p:cNvCxnSpPr>
            <p:nvPr/>
          </p:nvCxnSpPr>
          <p:spPr bwMode="auto">
            <a:xfrm>
              <a:off x="2159323" y="4228207"/>
              <a:ext cx="0" cy="4969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Conector reto 57"/>
            <p:cNvCxnSpPr>
              <a:stCxn id="47" idx="4"/>
              <a:endCxn id="49" idx="2"/>
            </p:cNvCxnSpPr>
            <p:nvPr/>
          </p:nvCxnSpPr>
          <p:spPr bwMode="auto">
            <a:xfrm>
              <a:off x="2159323" y="4228207"/>
              <a:ext cx="972517" cy="752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Conector reto 59"/>
            <p:cNvCxnSpPr>
              <a:stCxn id="48" idx="6"/>
              <a:endCxn id="49" idx="2"/>
            </p:cNvCxnSpPr>
            <p:nvPr/>
          </p:nvCxnSpPr>
          <p:spPr bwMode="auto">
            <a:xfrm>
              <a:off x="2410941" y="4980732"/>
              <a:ext cx="72089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Conector reto 62"/>
            <p:cNvCxnSpPr>
              <a:stCxn id="48" idx="5"/>
              <a:endCxn id="50" idx="2"/>
            </p:cNvCxnSpPr>
            <p:nvPr/>
          </p:nvCxnSpPr>
          <p:spPr bwMode="auto">
            <a:xfrm>
              <a:off x="2337244" y="5161459"/>
              <a:ext cx="794596" cy="6833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ector reto 64"/>
            <p:cNvCxnSpPr>
              <a:stCxn id="49" idx="4"/>
              <a:endCxn id="50" idx="0"/>
            </p:cNvCxnSpPr>
            <p:nvPr/>
          </p:nvCxnSpPr>
          <p:spPr bwMode="auto">
            <a:xfrm>
              <a:off x="3383459" y="5236319"/>
              <a:ext cx="0" cy="3529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Oval 11"/>
            <p:cNvSpPr>
              <a:spLocks noChangeArrowheads="1"/>
            </p:cNvSpPr>
            <p:nvPr/>
          </p:nvSpPr>
          <p:spPr bwMode="auto">
            <a:xfrm>
              <a:off x="4139952" y="3645024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j</a:t>
              </a:r>
            </a:p>
          </p:txBody>
        </p:sp>
        <p:cxnSp>
          <p:nvCxnSpPr>
            <p:cNvPr id="69" name="Conector reto 68"/>
            <p:cNvCxnSpPr>
              <a:stCxn id="13" idx="5"/>
              <a:endCxn id="67" idx="1"/>
            </p:cNvCxnSpPr>
            <p:nvPr/>
          </p:nvCxnSpPr>
          <p:spPr bwMode="auto">
            <a:xfrm>
              <a:off x="3777404" y="3073227"/>
              <a:ext cx="436246" cy="646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Conector reto 71"/>
            <p:cNvCxnSpPr>
              <a:stCxn id="9" idx="3"/>
              <a:endCxn id="67" idx="7"/>
            </p:cNvCxnSpPr>
            <p:nvPr/>
          </p:nvCxnSpPr>
          <p:spPr bwMode="auto">
            <a:xfrm flipH="1">
              <a:off x="4569492" y="3073227"/>
              <a:ext cx="508254" cy="646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Oval 11"/>
            <p:cNvSpPr>
              <a:spLocks noChangeArrowheads="1"/>
            </p:cNvSpPr>
            <p:nvPr/>
          </p:nvSpPr>
          <p:spPr bwMode="auto">
            <a:xfrm>
              <a:off x="5940152" y="371703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k</a:t>
              </a:r>
            </a:p>
          </p:txBody>
        </p:sp>
        <p:cxnSp>
          <p:nvCxnSpPr>
            <p:cNvPr id="75" name="Conector reto 74"/>
            <p:cNvCxnSpPr>
              <a:stCxn id="9" idx="5"/>
              <a:endCxn id="73" idx="1"/>
            </p:cNvCxnSpPr>
            <p:nvPr/>
          </p:nvCxnSpPr>
          <p:spPr bwMode="auto">
            <a:xfrm>
              <a:off x="5433588" y="3073227"/>
              <a:ext cx="580262" cy="7186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Conector reto 77"/>
            <p:cNvCxnSpPr>
              <a:stCxn id="35" idx="3"/>
              <a:endCxn id="73" idx="7"/>
            </p:cNvCxnSpPr>
            <p:nvPr/>
          </p:nvCxnSpPr>
          <p:spPr bwMode="auto">
            <a:xfrm flipH="1">
              <a:off x="6369692" y="3073227"/>
              <a:ext cx="364238" cy="7186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CaixaDeTexto 33"/>
          <p:cNvSpPr txBox="1"/>
          <p:nvPr/>
        </p:nvSpPr>
        <p:spPr>
          <a:xfrm>
            <a:off x="4788024" y="5229200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a, b, c, d, f, g, e, h, i, k, 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25</a:t>
            </a:fld>
            <a:r>
              <a:rPr lang="pt-BR"/>
              <a:t> –</a:t>
            </a:r>
          </a:p>
        </p:txBody>
      </p:sp>
      <p:grpSp>
        <p:nvGrpSpPr>
          <p:cNvPr id="3" name="Grupo 78"/>
          <p:cNvGrpSpPr/>
          <p:nvPr/>
        </p:nvGrpSpPr>
        <p:grpSpPr>
          <a:xfrm>
            <a:off x="1907704" y="1484784"/>
            <a:ext cx="5255766" cy="4615631"/>
            <a:chOff x="1907704" y="1484784"/>
            <a:chExt cx="5255766" cy="4615631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139952" y="1484784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907704" y="2636912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cxnSp>
          <p:nvCxnSpPr>
            <p:cNvPr id="8" name="AutoShape 6"/>
            <p:cNvCxnSpPr>
              <a:cxnSpLocks noChangeShapeType="1"/>
              <a:stCxn id="7" idx="7"/>
              <a:endCxn id="6" idx="4"/>
            </p:cNvCxnSpPr>
            <p:nvPr/>
          </p:nvCxnSpPr>
          <p:spPr bwMode="auto">
            <a:xfrm flipV="1">
              <a:off x="2337244" y="1995959"/>
              <a:ext cx="2054327" cy="7158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004048" y="263691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8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47864" y="263691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13" idx="0"/>
              <a:endCxn id="6" idx="4"/>
            </p:cNvCxnSpPr>
            <p:nvPr/>
          </p:nvCxnSpPr>
          <p:spPr bwMode="auto">
            <a:xfrm flipV="1">
              <a:off x="3599483" y="1995959"/>
              <a:ext cx="792088" cy="6409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6"/>
            <p:cNvCxnSpPr>
              <a:cxnSpLocks noChangeShapeType="1"/>
              <a:stCxn id="9" idx="2"/>
              <a:endCxn id="13" idx="6"/>
            </p:cNvCxnSpPr>
            <p:nvPr/>
          </p:nvCxnSpPr>
          <p:spPr bwMode="auto">
            <a:xfrm flipH="1">
              <a:off x="3851102" y="2892500"/>
              <a:ext cx="115294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907704" y="1700808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dirty="0"/>
                <a:t>G</a:t>
              </a: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6660232" y="263691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9</a:t>
              </a:r>
            </a:p>
          </p:txBody>
        </p:sp>
        <p:cxnSp>
          <p:nvCxnSpPr>
            <p:cNvPr id="39" name="Conector reto 38"/>
            <p:cNvCxnSpPr>
              <a:stCxn id="6" idx="4"/>
              <a:endCxn id="9" idx="1"/>
            </p:cNvCxnSpPr>
            <p:nvPr/>
          </p:nvCxnSpPr>
          <p:spPr bwMode="auto">
            <a:xfrm>
              <a:off x="4391571" y="1995959"/>
              <a:ext cx="686175" cy="7158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Conector reto 40"/>
            <p:cNvCxnSpPr>
              <a:stCxn id="6" idx="4"/>
              <a:endCxn id="35" idx="1"/>
            </p:cNvCxnSpPr>
            <p:nvPr/>
          </p:nvCxnSpPr>
          <p:spPr bwMode="auto">
            <a:xfrm>
              <a:off x="4391571" y="1995959"/>
              <a:ext cx="2342359" cy="7158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Conector reto 43"/>
            <p:cNvCxnSpPr>
              <a:stCxn id="9" idx="6"/>
              <a:endCxn id="35" idx="2"/>
            </p:cNvCxnSpPr>
            <p:nvPr/>
          </p:nvCxnSpPr>
          <p:spPr bwMode="auto">
            <a:xfrm>
              <a:off x="5507286" y="2892500"/>
              <a:ext cx="115294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1907704" y="3717032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48" name="Oval 5"/>
            <p:cNvSpPr>
              <a:spLocks noChangeArrowheads="1"/>
            </p:cNvSpPr>
            <p:nvPr/>
          </p:nvSpPr>
          <p:spPr bwMode="auto">
            <a:xfrm>
              <a:off x="1907704" y="4725144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3131840" y="4725144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50" name="Oval 5"/>
            <p:cNvSpPr>
              <a:spLocks noChangeArrowheads="1"/>
            </p:cNvSpPr>
            <p:nvPr/>
          </p:nvSpPr>
          <p:spPr bwMode="auto">
            <a:xfrm>
              <a:off x="3131840" y="5589240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7</a:t>
              </a:r>
            </a:p>
          </p:txBody>
        </p:sp>
        <p:cxnSp>
          <p:nvCxnSpPr>
            <p:cNvPr id="52" name="Conector reto 51"/>
            <p:cNvCxnSpPr>
              <a:stCxn id="7" idx="4"/>
              <a:endCxn id="47" idx="0"/>
            </p:cNvCxnSpPr>
            <p:nvPr/>
          </p:nvCxnSpPr>
          <p:spPr bwMode="auto">
            <a:xfrm>
              <a:off x="2159323" y="3148087"/>
              <a:ext cx="0" cy="5689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ector reto 53"/>
            <p:cNvCxnSpPr>
              <a:stCxn id="13" idx="2"/>
              <a:endCxn id="47" idx="0"/>
            </p:cNvCxnSpPr>
            <p:nvPr/>
          </p:nvCxnSpPr>
          <p:spPr bwMode="auto">
            <a:xfrm flipH="1">
              <a:off x="2159323" y="2892500"/>
              <a:ext cx="1188541" cy="8245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Conector reto 55"/>
            <p:cNvCxnSpPr>
              <a:stCxn id="47" idx="4"/>
              <a:endCxn id="48" idx="0"/>
            </p:cNvCxnSpPr>
            <p:nvPr/>
          </p:nvCxnSpPr>
          <p:spPr bwMode="auto">
            <a:xfrm>
              <a:off x="2159323" y="4228207"/>
              <a:ext cx="0" cy="4969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Conector reto 57"/>
            <p:cNvCxnSpPr>
              <a:stCxn id="47" idx="4"/>
              <a:endCxn id="49" idx="2"/>
            </p:cNvCxnSpPr>
            <p:nvPr/>
          </p:nvCxnSpPr>
          <p:spPr bwMode="auto">
            <a:xfrm>
              <a:off x="2159323" y="4228207"/>
              <a:ext cx="972517" cy="752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Conector reto 59"/>
            <p:cNvCxnSpPr>
              <a:stCxn id="48" idx="6"/>
              <a:endCxn id="49" idx="2"/>
            </p:cNvCxnSpPr>
            <p:nvPr/>
          </p:nvCxnSpPr>
          <p:spPr bwMode="auto">
            <a:xfrm>
              <a:off x="2410941" y="4980732"/>
              <a:ext cx="72089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Conector reto 62"/>
            <p:cNvCxnSpPr>
              <a:stCxn id="48" idx="5"/>
              <a:endCxn id="50" idx="2"/>
            </p:cNvCxnSpPr>
            <p:nvPr/>
          </p:nvCxnSpPr>
          <p:spPr bwMode="auto">
            <a:xfrm>
              <a:off x="2337244" y="5161459"/>
              <a:ext cx="794596" cy="6833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ector reto 64"/>
            <p:cNvCxnSpPr>
              <a:stCxn id="49" idx="4"/>
              <a:endCxn id="50" idx="0"/>
            </p:cNvCxnSpPr>
            <p:nvPr/>
          </p:nvCxnSpPr>
          <p:spPr bwMode="auto">
            <a:xfrm>
              <a:off x="3383459" y="5236319"/>
              <a:ext cx="0" cy="3529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Oval 11"/>
            <p:cNvSpPr>
              <a:spLocks noChangeArrowheads="1"/>
            </p:cNvSpPr>
            <p:nvPr/>
          </p:nvSpPr>
          <p:spPr bwMode="auto">
            <a:xfrm>
              <a:off x="4139952" y="3645024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10</a:t>
              </a:r>
            </a:p>
          </p:txBody>
        </p:sp>
        <p:cxnSp>
          <p:nvCxnSpPr>
            <p:cNvPr id="69" name="Conector reto 68"/>
            <p:cNvCxnSpPr>
              <a:stCxn id="13" idx="5"/>
              <a:endCxn id="67" idx="1"/>
            </p:cNvCxnSpPr>
            <p:nvPr/>
          </p:nvCxnSpPr>
          <p:spPr bwMode="auto">
            <a:xfrm>
              <a:off x="3777404" y="3073227"/>
              <a:ext cx="436246" cy="646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Conector reto 71"/>
            <p:cNvCxnSpPr>
              <a:stCxn id="9" idx="3"/>
              <a:endCxn id="67" idx="7"/>
            </p:cNvCxnSpPr>
            <p:nvPr/>
          </p:nvCxnSpPr>
          <p:spPr bwMode="auto">
            <a:xfrm flipH="1">
              <a:off x="4569492" y="3073227"/>
              <a:ext cx="508254" cy="646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Oval 11"/>
            <p:cNvSpPr>
              <a:spLocks noChangeArrowheads="1"/>
            </p:cNvSpPr>
            <p:nvPr/>
          </p:nvSpPr>
          <p:spPr bwMode="auto">
            <a:xfrm>
              <a:off x="5940152" y="371703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11</a:t>
              </a:r>
            </a:p>
          </p:txBody>
        </p:sp>
        <p:cxnSp>
          <p:nvCxnSpPr>
            <p:cNvPr id="75" name="Conector reto 74"/>
            <p:cNvCxnSpPr>
              <a:stCxn id="9" idx="5"/>
              <a:endCxn id="73" idx="1"/>
            </p:cNvCxnSpPr>
            <p:nvPr/>
          </p:nvCxnSpPr>
          <p:spPr bwMode="auto">
            <a:xfrm>
              <a:off x="5433588" y="3073227"/>
              <a:ext cx="580262" cy="7186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Conector reto 77"/>
            <p:cNvCxnSpPr>
              <a:stCxn id="35" idx="3"/>
              <a:endCxn id="73" idx="7"/>
            </p:cNvCxnSpPr>
            <p:nvPr/>
          </p:nvCxnSpPr>
          <p:spPr bwMode="auto">
            <a:xfrm flipH="1">
              <a:off x="6369692" y="3073227"/>
              <a:ext cx="364238" cy="7186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CaixaDeTexto 33"/>
          <p:cNvSpPr txBox="1"/>
          <p:nvPr/>
        </p:nvSpPr>
        <p:spPr>
          <a:xfrm>
            <a:off x="4823619" y="5390885"/>
            <a:ext cx="371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1, 2, 3, 4, 6, 7, 5, 8, 9, 11, 10</a:t>
            </a:r>
          </a:p>
        </p:txBody>
      </p:sp>
    </p:spTree>
    <p:extLst>
      <p:ext uri="{BB962C8B-B14F-4D97-AF65-F5344CB8AC3E}">
        <p14:creationId xmlns:p14="http://schemas.microsoft.com/office/powerpoint/2010/main" val="37459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Nível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26</a:t>
            </a:fld>
            <a:r>
              <a:rPr lang="pt-BR"/>
              <a:t> –</a:t>
            </a:r>
          </a:p>
        </p:txBody>
      </p:sp>
      <p:grpSp>
        <p:nvGrpSpPr>
          <p:cNvPr id="3" name="Grupo 78"/>
          <p:cNvGrpSpPr/>
          <p:nvPr/>
        </p:nvGrpSpPr>
        <p:grpSpPr>
          <a:xfrm>
            <a:off x="1907704" y="1484784"/>
            <a:ext cx="5255766" cy="4615631"/>
            <a:chOff x="1907704" y="1484784"/>
            <a:chExt cx="5255766" cy="4615631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139952" y="1484784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a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907704" y="2636912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b</a:t>
              </a:r>
            </a:p>
          </p:txBody>
        </p:sp>
        <p:cxnSp>
          <p:nvCxnSpPr>
            <p:cNvPr id="8" name="AutoShape 6"/>
            <p:cNvCxnSpPr>
              <a:cxnSpLocks noChangeShapeType="1"/>
              <a:stCxn id="7" idx="7"/>
              <a:endCxn id="6" idx="4"/>
            </p:cNvCxnSpPr>
            <p:nvPr/>
          </p:nvCxnSpPr>
          <p:spPr bwMode="auto">
            <a:xfrm flipV="1">
              <a:off x="2337244" y="1995959"/>
              <a:ext cx="2054327" cy="7158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004048" y="263691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h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47864" y="263691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e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13" idx="0"/>
              <a:endCxn id="6" idx="4"/>
            </p:cNvCxnSpPr>
            <p:nvPr/>
          </p:nvCxnSpPr>
          <p:spPr bwMode="auto">
            <a:xfrm flipV="1">
              <a:off x="3599483" y="1995959"/>
              <a:ext cx="792088" cy="6409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6"/>
            <p:cNvCxnSpPr>
              <a:cxnSpLocks noChangeShapeType="1"/>
              <a:stCxn id="9" idx="2"/>
              <a:endCxn id="13" idx="6"/>
            </p:cNvCxnSpPr>
            <p:nvPr/>
          </p:nvCxnSpPr>
          <p:spPr bwMode="auto">
            <a:xfrm flipH="1">
              <a:off x="3851102" y="2892500"/>
              <a:ext cx="115294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907704" y="1700808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dirty="0"/>
                <a:t>G</a:t>
              </a: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6660232" y="263691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i</a:t>
              </a:r>
            </a:p>
          </p:txBody>
        </p:sp>
        <p:cxnSp>
          <p:nvCxnSpPr>
            <p:cNvPr id="39" name="Conector reto 38"/>
            <p:cNvCxnSpPr>
              <a:stCxn id="6" idx="4"/>
              <a:endCxn id="9" idx="1"/>
            </p:cNvCxnSpPr>
            <p:nvPr/>
          </p:nvCxnSpPr>
          <p:spPr bwMode="auto">
            <a:xfrm>
              <a:off x="4391571" y="1995959"/>
              <a:ext cx="686175" cy="7158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Conector reto 40"/>
            <p:cNvCxnSpPr>
              <a:stCxn id="6" idx="4"/>
              <a:endCxn id="35" idx="1"/>
            </p:cNvCxnSpPr>
            <p:nvPr/>
          </p:nvCxnSpPr>
          <p:spPr bwMode="auto">
            <a:xfrm>
              <a:off x="4391571" y="1995959"/>
              <a:ext cx="2342359" cy="7158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Conector reto 43"/>
            <p:cNvCxnSpPr>
              <a:stCxn id="9" idx="6"/>
              <a:endCxn id="35" idx="2"/>
            </p:cNvCxnSpPr>
            <p:nvPr/>
          </p:nvCxnSpPr>
          <p:spPr bwMode="auto">
            <a:xfrm>
              <a:off x="5507286" y="2892500"/>
              <a:ext cx="115294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1907704" y="3717032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c</a:t>
              </a:r>
            </a:p>
          </p:txBody>
        </p:sp>
        <p:sp>
          <p:nvSpPr>
            <p:cNvPr id="48" name="Oval 5"/>
            <p:cNvSpPr>
              <a:spLocks noChangeArrowheads="1"/>
            </p:cNvSpPr>
            <p:nvPr/>
          </p:nvSpPr>
          <p:spPr bwMode="auto">
            <a:xfrm>
              <a:off x="1907704" y="4725144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d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3131840" y="4725144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f</a:t>
              </a:r>
            </a:p>
          </p:txBody>
        </p:sp>
        <p:sp>
          <p:nvSpPr>
            <p:cNvPr id="50" name="Oval 5"/>
            <p:cNvSpPr>
              <a:spLocks noChangeArrowheads="1"/>
            </p:cNvSpPr>
            <p:nvPr/>
          </p:nvSpPr>
          <p:spPr bwMode="auto">
            <a:xfrm>
              <a:off x="3131840" y="5589240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g</a:t>
              </a:r>
            </a:p>
          </p:txBody>
        </p:sp>
        <p:cxnSp>
          <p:nvCxnSpPr>
            <p:cNvPr id="52" name="Conector reto 51"/>
            <p:cNvCxnSpPr>
              <a:stCxn id="7" idx="4"/>
              <a:endCxn id="47" idx="0"/>
            </p:cNvCxnSpPr>
            <p:nvPr/>
          </p:nvCxnSpPr>
          <p:spPr bwMode="auto">
            <a:xfrm>
              <a:off x="2159323" y="3148087"/>
              <a:ext cx="0" cy="5689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ector reto 53"/>
            <p:cNvCxnSpPr>
              <a:stCxn id="13" idx="2"/>
              <a:endCxn id="47" idx="0"/>
            </p:cNvCxnSpPr>
            <p:nvPr/>
          </p:nvCxnSpPr>
          <p:spPr bwMode="auto">
            <a:xfrm flipH="1">
              <a:off x="2159323" y="2892500"/>
              <a:ext cx="1188541" cy="8245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Conector reto 55"/>
            <p:cNvCxnSpPr>
              <a:stCxn id="47" idx="4"/>
              <a:endCxn id="48" idx="0"/>
            </p:cNvCxnSpPr>
            <p:nvPr/>
          </p:nvCxnSpPr>
          <p:spPr bwMode="auto">
            <a:xfrm>
              <a:off x="2159323" y="4228207"/>
              <a:ext cx="0" cy="4969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Conector reto 57"/>
            <p:cNvCxnSpPr>
              <a:stCxn id="47" idx="4"/>
              <a:endCxn id="49" idx="2"/>
            </p:cNvCxnSpPr>
            <p:nvPr/>
          </p:nvCxnSpPr>
          <p:spPr bwMode="auto">
            <a:xfrm>
              <a:off x="2159323" y="4228207"/>
              <a:ext cx="972517" cy="752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Conector reto 59"/>
            <p:cNvCxnSpPr>
              <a:stCxn id="48" idx="6"/>
              <a:endCxn id="49" idx="2"/>
            </p:cNvCxnSpPr>
            <p:nvPr/>
          </p:nvCxnSpPr>
          <p:spPr bwMode="auto">
            <a:xfrm>
              <a:off x="2410941" y="4980732"/>
              <a:ext cx="72089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Conector reto 62"/>
            <p:cNvCxnSpPr>
              <a:stCxn id="48" idx="5"/>
              <a:endCxn id="50" idx="2"/>
            </p:cNvCxnSpPr>
            <p:nvPr/>
          </p:nvCxnSpPr>
          <p:spPr bwMode="auto">
            <a:xfrm>
              <a:off x="2337244" y="5161459"/>
              <a:ext cx="794596" cy="6833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ector reto 64"/>
            <p:cNvCxnSpPr>
              <a:stCxn id="49" idx="4"/>
              <a:endCxn id="50" idx="0"/>
            </p:cNvCxnSpPr>
            <p:nvPr/>
          </p:nvCxnSpPr>
          <p:spPr bwMode="auto">
            <a:xfrm>
              <a:off x="3383459" y="5236319"/>
              <a:ext cx="0" cy="3529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Oval 11"/>
            <p:cNvSpPr>
              <a:spLocks noChangeArrowheads="1"/>
            </p:cNvSpPr>
            <p:nvPr/>
          </p:nvSpPr>
          <p:spPr bwMode="auto">
            <a:xfrm>
              <a:off x="4139952" y="3645024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j</a:t>
              </a:r>
            </a:p>
          </p:txBody>
        </p:sp>
        <p:cxnSp>
          <p:nvCxnSpPr>
            <p:cNvPr id="69" name="Conector reto 68"/>
            <p:cNvCxnSpPr>
              <a:stCxn id="13" idx="5"/>
              <a:endCxn id="67" idx="1"/>
            </p:cNvCxnSpPr>
            <p:nvPr/>
          </p:nvCxnSpPr>
          <p:spPr bwMode="auto">
            <a:xfrm>
              <a:off x="3777404" y="3073227"/>
              <a:ext cx="436246" cy="646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Conector reto 71"/>
            <p:cNvCxnSpPr>
              <a:stCxn id="9" idx="3"/>
              <a:endCxn id="67" idx="7"/>
            </p:cNvCxnSpPr>
            <p:nvPr/>
          </p:nvCxnSpPr>
          <p:spPr bwMode="auto">
            <a:xfrm flipH="1">
              <a:off x="4569492" y="3073227"/>
              <a:ext cx="508254" cy="646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Oval 11"/>
            <p:cNvSpPr>
              <a:spLocks noChangeArrowheads="1"/>
            </p:cNvSpPr>
            <p:nvPr/>
          </p:nvSpPr>
          <p:spPr bwMode="auto">
            <a:xfrm>
              <a:off x="5940152" y="371703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k</a:t>
              </a:r>
            </a:p>
          </p:txBody>
        </p:sp>
        <p:cxnSp>
          <p:nvCxnSpPr>
            <p:cNvPr id="75" name="Conector reto 74"/>
            <p:cNvCxnSpPr>
              <a:stCxn id="9" idx="5"/>
              <a:endCxn id="73" idx="1"/>
            </p:cNvCxnSpPr>
            <p:nvPr/>
          </p:nvCxnSpPr>
          <p:spPr bwMode="auto">
            <a:xfrm>
              <a:off x="5433588" y="3073227"/>
              <a:ext cx="580262" cy="7186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Conector reto 77"/>
            <p:cNvCxnSpPr>
              <a:stCxn id="35" idx="3"/>
              <a:endCxn id="73" idx="7"/>
            </p:cNvCxnSpPr>
            <p:nvPr/>
          </p:nvCxnSpPr>
          <p:spPr bwMode="auto">
            <a:xfrm flipH="1">
              <a:off x="6369692" y="3073227"/>
              <a:ext cx="364238" cy="7186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CaixaDeTexto 33"/>
          <p:cNvSpPr txBox="1"/>
          <p:nvPr/>
        </p:nvSpPr>
        <p:spPr>
          <a:xfrm>
            <a:off x="4788024" y="5229200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a, b, e, h, i, c, j, k, d, f, 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dos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Considerações</a:t>
            </a:r>
          </a:p>
          <a:p>
            <a:pPr lvl="1"/>
            <a:r>
              <a:rPr lang="pt-BR" dirty="0"/>
              <a:t>Sob a perspectiva visual da inspeção visual</a:t>
            </a:r>
          </a:p>
          <a:p>
            <a:pPr lvl="2"/>
            <a:r>
              <a:rPr lang="pt-BR" dirty="0"/>
              <a:t>Fácil percepção do ponto de vista global pra o ser humano.</a:t>
            </a:r>
          </a:p>
          <a:p>
            <a:pPr lvl="2"/>
            <a:r>
              <a:rPr lang="pt-BR" dirty="0"/>
              <a:t>Aspectos topológicos podem ser observados : Disposição dos vértices e arestas.</a:t>
            </a:r>
          </a:p>
          <a:p>
            <a:pPr lvl="1"/>
            <a:r>
              <a:rPr lang="pt-BR" dirty="0"/>
              <a:t>Sob a perspectiva computacional</a:t>
            </a:r>
          </a:p>
          <a:p>
            <a:pPr lvl="2"/>
            <a:r>
              <a:rPr lang="pt-BR" dirty="0"/>
              <a:t>Necessidade de representação numérica interna</a:t>
            </a:r>
          </a:p>
          <a:p>
            <a:pPr lvl="2"/>
            <a:r>
              <a:rPr lang="pt-BR" dirty="0"/>
              <a:t>Estrutura de dados robusta e eficaz (Processamento e armazenamento)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</a:t>
            </a:fld>
            <a:r>
              <a:rPr lang="pt-BR"/>
              <a:t> –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5688" y="3717032"/>
            <a:ext cx="2808312" cy="113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5656" y="293688"/>
            <a:ext cx="7346082" cy="981075"/>
          </a:xfrm>
        </p:spPr>
        <p:txBody>
          <a:bodyPr/>
          <a:lstStyle/>
          <a:p>
            <a:r>
              <a:rPr lang="pt-BR" dirty="0"/>
              <a:t>Representação dos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4278535"/>
          </a:xfrm>
        </p:spPr>
        <p:txBody>
          <a:bodyPr/>
          <a:lstStyle/>
          <a:p>
            <a:r>
              <a:rPr lang="pt-BR" sz="2900" dirty="0"/>
              <a:t>Perspectiva computacional</a:t>
            </a:r>
          </a:p>
          <a:p>
            <a:endParaRPr lang="pt-BR" sz="2900" dirty="0"/>
          </a:p>
          <a:p>
            <a:pPr lvl="1">
              <a:lnSpc>
                <a:spcPct val="90000"/>
              </a:lnSpc>
            </a:pPr>
            <a:r>
              <a:rPr lang="pt-BR" dirty="0">
                <a:solidFill>
                  <a:schemeClr val="tx2"/>
                </a:solidFill>
              </a:rPr>
              <a:t>Matriz de Adjacências;</a:t>
            </a:r>
          </a:p>
          <a:p>
            <a:pPr lvl="1">
              <a:lnSpc>
                <a:spcPct val="90000"/>
              </a:lnSpc>
            </a:pPr>
            <a:endParaRPr lang="pt-BR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dirty="0">
                <a:solidFill>
                  <a:schemeClr val="tx2"/>
                </a:solidFill>
              </a:rPr>
              <a:t>Lista de Adjacências;</a:t>
            </a:r>
          </a:p>
          <a:p>
            <a:pPr lvl="1">
              <a:lnSpc>
                <a:spcPct val="90000"/>
              </a:lnSpc>
            </a:pPr>
            <a:endParaRPr lang="pt-BR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dirty="0">
                <a:solidFill>
                  <a:schemeClr val="tx2"/>
                </a:solidFill>
              </a:rPr>
              <a:t>Matriz de Incidências.</a:t>
            </a:r>
          </a:p>
          <a:p>
            <a:endParaRPr lang="pt-BR" sz="29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</a:t>
            </a:fld>
            <a:r>
              <a:rPr lang="pt-BR"/>
              <a:t> –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5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75656" y="293688"/>
            <a:ext cx="7346082" cy="981075"/>
          </a:xfrm>
        </p:spPr>
        <p:txBody>
          <a:bodyPr/>
          <a:lstStyle/>
          <a:p>
            <a:r>
              <a:rPr lang="pt-BR" dirty="0"/>
              <a:t>Matriz de Adjacências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1398215"/>
          </a:xfrm>
        </p:spPr>
        <p:txBody>
          <a:bodyPr/>
          <a:lstStyle/>
          <a:p>
            <a:r>
              <a:rPr lang="pt-BR" sz="2700" dirty="0"/>
              <a:t>Se G(E,V) é um grafo com V={v</a:t>
            </a:r>
            <a:r>
              <a:rPr lang="pt-BR" sz="2700" baseline="-25000" dirty="0"/>
              <a:t>1</a:t>
            </a:r>
            <a:r>
              <a:rPr lang="pt-BR" sz="2700" dirty="0"/>
              <a:t>,v</a:t>
            </a:r>
            <a:r>
              <a:rPr lang="pt-BR" sz="2700" baseline="-25000" dirty="0"/>
              <a:t>2</a:t>
            </a:r>
            <a:r>
              <a:rPr lang="pt-BR" sz="2700" dirty="0"/>
              <a:t>,v</a:t>
            </a:r>
            <a:r>
              <a:rPr lang="pt-BR" sz="2700" baseline="-25000" dirty="0"/>
              <a:t>3</a:t>
            </a:r>
            <a:r>
              <a:rPr lang="pt-BR" sz="2700" dirty="0"/>
              <a:t>,...,v</a:t>
            </a:r>
            <a:r>
              <a:rPr lang="pt-BR" sz="2700" baseline="-25000" dirty="0"/>
              <a:t>n</a:t>
            </a:r>
            <a:r>
              <a:rPr lang="pt-BR" sz="2700" dirty="0"/>
              <a:t>}, a sua matriz de adjacência é a matriz </a:t>
            </a:r>
            <a:r>
              <a:rPr lang="pt-BR" sz="2700" i="1" dirty="0"/>
              <a:t>n</a:t>
            </a:r>
            <a:r>
              <a:rPr lang="pt-BR" sz="2700" dirty="0"/>
              <a:t> x </a:t>
            </a:r>
            <a:r>
              <a:rPr lang="pt-BR" sz="2700" i="1" dirty="0"/>
              <a:t>n</a:t>
            </a:r>
            <a:r>
              <a:rPr lang="pt-BR" sz="2700" dirty="0"/>
              <a:t> cujo elemento a</a:t>
            </a:r>
            <a:r>
              <a:rPr lang="pt-BR" sz="2700" baseline="-25000" dirty="0"/>
              <a:t>ij</a:t>
            </a:r>
            <a:r>
              <a:rPr lang="pt-BR" sz="2700" dirty="0"/>
              <a:t> é preenchido da seguinte forma:</a:t>
            </a:r>
          </a:p>
          <a:p>
            <a:endParaRPr lang="pt-BR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1364531" y="3141389"/>
            <a:ext cx="2774950" cy="2166938"/>
            <a:chOff x="1364531" y="3141389"/>
            <a:chExt cx="2774950" cy="2166938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636244" y="3141389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/>
                <a:t>v</a:t>
              </a: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909044" y="3646214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x</a:t>
              </a:r>
            </a:p>
          </p:txBody>
        </p:sp>
        <p:cxnSp>
          <p:nvCxnSpPr>
            <p:cNvPr id="12" name="AutoShape 6"/>
            <p:cNvCxnSpPr>
              <a:cxnSpLocks noChangeShapeType="1"/>
              <a:stCxn id="11" idx="6"/>
              <a:endCxn id="10" idx="2"/>
            </p:cNvCxnSpPr>
            <p:nvPr/>
          </p:nvCxnSpPr>
          <p:spPr bwMode="auto">
            <a:xfrm flipV="1">
              <a:off x="2412281" y="3396977"/>
              <a:ext cx="1223963" cy="504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1475656" y="479715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w</a:t>
              </a:r>
            </a:p>
          </p:txBody>
        </p:sp>
        <p:cxnSp>
          <p:nvCxnSpPr>
            <p:cNvPr id="14" name="AutoShape 8"/>
            <p:cNvCxnSpPr>
              <a:cxnSpLocks noChangeShapeType="1"/>
              <a:stCxn id="13" idx="7"/>
              <a:endCxn id="11" idx="3"/>
            </p:cNvCxnSpPr>
            <p:nvPr/>
          </p:nvCxnSpPr>
          <p:spPr bwMode="auto">
            <a:xfrm flipV="1">
              <a:off x="1905869" y="4082777"/>
              <a:ext cx="76200" cy="7889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2810744" y="3285852"/>
              <a:ext cx="32067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a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1651869" y="4293914"/>
              <a:ext cx="327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b</a:t>
              </a: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491781" y="4660627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/>
                <a:t>u</a:t>
              </a:r>
            </a:p>
          </p:txBody>
        </p:sp>
        <p:cxnSp>
          <p:nvCxnSpPr>
            <p:cNvPr id="18" name="AutoShape 12"/>
            <p:cNvCxnSpPr>
              <a:cxnSpLocks noChangeShapeType="1"/>
              <a:stCxn id="17" idx="0"/>
              <a:endCxn id="10" idx="4"/>
            </p:cNvCxnSpPr>
            <p:nvPr/>
          </p:nvCxnSpPr>
          <p:spPr bwMode="auto">
            <a:xfrm flipV="1">
              <a:off x="3744194" y="3652564"/>
              <a:ext cx="144462" cy="1008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3"/>
            <p:cNvCxnSpPr>
              <a:cxnSpLocks noChangeShapeType="1"/>
              <a:stCxn id="11" idx="5"/>
              <a:endCxn id="17" idx="1"/>
            </p:cNvCxnSpPr>
            <p:nvPr/>
          </p:nvCxnSpPr>
          <p:spPr bwMode="auto">
            <a:xfrm>
              <a:off x="2339256" y="4082777"/>
              <a:ext cx="1225550" cy="652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3780706" y="4220889"/>
              <a:ext cx="327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d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2828206" y="4078014"/>
              <a:ext cx="3032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</a:t>
              </a:r>
            </a:p>
          </p:txBody>
        </p:sp>
        <p:cxnSp>
          <p:nvCxnSpPr>
            <p:cNvPr id="22" name="AutoShape 16"/>
            <p:cNvCxnSpPr>
              <a:cxnSpLocks noChangeShapeType="1"/>
              <a:stCxn id="13" idx="6"/>
              <a:endCxn id="17" idx="2"/>
            </p:cNvCxnSpPr>
            <p:nvPr/>
          </p:nvCxnSpPr>
          <p:spPr bwMode="auto">
            <a:xfrm flipV="1">
              <a:off x="1978894" y="4916214"/>
              <a:ext cx="1512887" cy="136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2523406" y="4660627"/>
              <a:ext cx="32067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e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1364531" y="3350939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G</a:t>
              </a:r>
            </a:p>
          </p:txBody>
        </p:sp>
      </p:grpSp>
      <p:graphicFrame>
        <p:nvGraphicFramePr>
          <p:cNvPr id="23557" name="Object 20"/>
          <p:cNvGraphicFramePr>
            <a:graphicFrameLocks noChangeAspect="1"/>
          </p:cNvGraphicFramePr>
          <p:nvPr/>
        </p:nvGraphicFramePr>
        <p:xfrm>
          <a:off x="5724525" y="3284538"/>
          <a:ext cx="29464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3" imgW="1473120" imgH="1193760" progId="Equation.3">
                  <p:embed/>
                </p:oleObj>
              </mc:Choice>
              <mc:Fallback>
                <p:oleObj name="Equation" r:id="rId3" imgW="1473120" imgH="11937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284538"/>
                        <a:ext cx="2946400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upo 31"/>
          <p:cNvGrpSpPr/>
          <p:nvPr/>
        </p:nvGrpSpPr>
        <p:grpSpPr>
          <a:xfrm>
            <a:off x="6012160" y="2492896"/>
            <a:ext cx="2880320" cy="792088"/>
            <a:chOff x="6012160" y="2492896"/>
            <a:chExt cx="2880320" cy="792088"/>
          </a:xfrm>
        </p:grpSpPr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12160" y="2492896"/>
              <a:ext cx="2880320" cy="792088"/>
            </a:xfrm>
            <a:prstGeom prst="rect">
              <a:avLst/>
            </a:prstGeom>
            <a:noFill/>
          </p:spPr>
        </p:pic>
        <p:cxnSp>
          <p:nvCxnSpPr>
            <p:cNvPr id="30" name="Conector reto 29"/>
            <p:cNvCxnSpPr/>
            <p:nvPr/>
          </p:nvCxnSpPr>
          <p:spPr bwMode="auto">
            <a:xfrm rot="5400000">
              <a:off x="8052125" y="2981212"/>
              <a:ext cx="176020" cy="794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7" y="1382713"/>
            <a:ext cx="8426202" cy="1398215"/>
          </a:xfrm>
        </p:spPr>
        <p:txBody>
          <a:bodyPr/>
          <a:lstStyle/>
          <a:p>
            <a:r>
              <a:rPr lang="pt-BR" sz="2700" dirty="0"/>
              <a:t>Se G(E,V) é um grafo com V={v</a:t>
            </a:r>
            <a:r>
              <a:rPr lang="pt-BR" sz="2700" baseline="-25000" dirty="0"/>
              <a:t>1</a:t>
            </a:r>
            <a:r>
              <a:rPr lang="pt-BR" sz="2700" dirty="0"/>
              <a:t>,v</a:t>
            </a:r>
            <a:r>
              <a:rPr lang="pt-BR" sz="2700" baseline="-25000" dirty="0"/>
              <a:t>2</a:t>
            </a:r>
            <a:r>
              <a:rPr lang="pt-BR" sz="2700" dirty="0"/>
              <a:t>,v</a:t>
            </a:r>
            <a:r>
              <a:rPr lang="pt-BR" sz="2700" baseline="-25000" dirty="0"/>
              <a:t>3</a:t>
            </a:r>
            <a:r>
              <a:rPr lang="pt-BR" sz="2700" dirty="0"/>
              <a:t>,...,v</a:t>
            </a:r>
            <a:r>
              <a:rPr lang="pt-BR" sz="2700" baseline="-25000" dirty="0"/>
              <a:t>n</a:t>
            </a:r>
            <a:r>
              <a:rPr lang="pt-BR" sz="2700" dirty="0"/>
              <a:t>}, a sua matriz de adjacência é a matriz </a:t>
            </a:r>
            <a:r>
              <a:rPr lang="pt-BR" sz="2700" i="1" dirty="0"/>
              <a:t>n</a:t>
            </a:r>
            <a:r>
              <a:rPr lang="pt-BR" sz="2700" dirty="0"/>
              <a:t> x </a:t>
            </a:r>
            <a:r>
              <a:rPr lang="pt-BR" sz="2700" i="1" dirty="0"/>
              <a:t>n</a:t>
            </a:r>
            <a:r>
              <a:rPr lang="pt-BR" sz="2700" dirty="0"/>
              <a:t> cujo elemento a</a:t>
            </a:r>
            <a:r>
              <a:rPr lang="pt-BR" sz="2700" baseline="-25000" dirty="0"/>
              <a:t>ij</a:t>
            </a:r>
            <a:r>
              <a:rPr lang="pt-BR" sz="2700" dirty="0"/>
              <a:t> é o </a:t>
            </a:r>
            <a:r>
              <a:rPr lang="pt-BR" sz="2700" b="1" dirty="0"/>
              <a:t>número de arestas</a:t>
            </a:r>
            <a:r>
              <a:rPr lang="pt-BR" sz="2700" dirty="0"/>
              <a:t> ligando o vértice v</a:t>
            </a:r>
            <a:r>
              <a:rPr lang="pt-BR" sz="2700" baseline="-25000" dirty="0"/>
              <a:t>i</a:t>
            </a:r>
            <a:r>
              <a:rPr lang="pt-BR" sz="2700" dirty="0"/>
              <a:t> ao vértice v</a:t>
            </a:r>
            <a:r>
              <a:rPr lang="pt-BR" sz="2700" baseline="-25000" dirty="0"/>
              <a:t>j</a:t>
            </a:r>
            <a:r>
              <a:rPr lang="pt-BR" sz="2700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6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75656" y="293688"/>
            <a:ext cx="7346082" cy="981075"/>
          </a:xfrm>
        </p:spPr>
        <p:txBody>
          <a:bodyPr/>
          <a:lstStyle/>
          <a:p>
            <a:r>
              <a:rPr lang="pt-BR" dirty="0"/>
              <a:t>Matriz de Adjacências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1364531" y="3141389"/>
            <a:ext cx="2774950" cy="2384425"/>
            <a:chOff x="1364531" y="3141389"/>
            <a:chExt cx="2774950" cy="2384425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636244" y="3141389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/>
                <a:t>v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909044" y="3646214"/>
              <a:ext cx="503237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x</a:t>
              </a:r>
            </a:p>
          </p:txBody>
        </p:sp>
        <p:cxnSp>
          <p:nvCxnSpPr>
            <p:cNvPr id="8" name="AutoShape 6"/>
            <p:cNvCxnSpPr>
              <a:cxnSpLocks noChangeShapeType="1"/>
              <a:stCxn id="7" idx="6"/>
              <a:endCxn id="6" idx="2"/>
            </p:cNvCxnSpPr>
            <p:nvPr/>
          </p:nvCxnSpPr>
          <p:spPr bwMode="auto">
            <a:xfrm flipV="1">
              <a:off x="2412281" y="3396977"/>
              <a:ext cx="1223963" cy="504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475656" y="4797152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dirty="0"/>
                <a:t>w</a:t>
              </a:r>
            </a:p>
          </p:txBody>
        </p:sp>
        <p:cxnSp>
          <p:nvCxnSpPr>
            <p:cNvPr id="10" name="AutoShape 8"/>
            <p:cNvCxnSpPr>
              <a:cxnSpLocks noChangeShapeType="1"/>
              <a:stCxn id="9" idx="7"/>
              <a:endCxn id="7" idx="3"/>
            </p:cNvCxnSpPr>
            <p:nvPr/>
          </p:nvCxnSpPr>
          <p:spPr bwMode="auto">
            <a:xfrm flipV="1">
              <a:off x="1905869" y="4082777"/>
              <a:ext cx="76200" cy="7889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810744" y="3285852"/>
              <a:ext cx="32067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a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651869" y="4293914"/>
              <a:ext cx="327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b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491781" y="4660627"/>
              <a:ext cx="503238" cy="5111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/>
                <a:t>u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13" idx="0"/>
              <a:endCxn id="6" idx="4"/>
            </p:cNvCxnSpPr>
            <p:nvPr/>
          </p:nvCxnSpPr>
          <p:spPr bwMode="auto">
            <a:xfrm flipV="1">
              <a:off x="3744194" y="3652564"/>
              <a:ext cx="144462" cy="1008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AutoShape 13"/>
            <p:cNvCxnSpPr>
              <a:cxnSpLocks noChangeShapeType="1"/>
              <a:stCxn id="7" idx="5"/>
              <a:endCxn id="13" idx="1"/>
            </p:cNvCxnSpPr>
            <p:nvPr/>
          </p:nvCxnSpPr>
          <p:spPr bwMode="auto">
            <a:xfrm>
              <a:off x="2339256" y="4082777"/>
              <a:ext cx="1225550" cy="652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780706" y="4220889"/>
              <a:ext cx="327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d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828206" y="4078014"/>
              <a:ext cx="3032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</a:t>
              </a:r>
            </a:p>
          </p:txBody>
        </p:sp>
        <p:cxnSp>
          <p:nvCxnSpPr>
            <p:cNvPr id="18" name="AutoShape 16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 flipV="1">
              <a:off x="1978894" y="4916214"/>
              <a:ext cx="1512887" cy="136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523406" y="4660627"/>
              <a:ext cx="32067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e</a:t>
              </a:r>
            </a:p>
          </p:txBody>
        </p:sp>
        <p:cxnSp>
          <p:nvCxnSpPr>
            <p:cNvPr id="20" name="AutoShape 18"/>
            <p:cNvCxnSpPr>
              <a:cxnSpLocks noChangeShapeType="1"/>
              <a:stCxn id="9" idx="5"/>
              <a:endCxn id="13" idx="4"/>
            </p:cNvCxnSpPr>
            <p:nvPr/>
          </p:nvCxnSpPr>
          <p:spPr bwMode="auto">
            <a:xfrm rot="5400000" flipH="1" flipV="1">
              <a:off x="2794076" y="4283595"/>
              <a:ext cx="61912" cy="1838325"/>
            </a:xfrm>
            <a:prstGeom prst="curvedConnector3">
              <a:avLst>
                <a:gd name="adj1" fmla="val -489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739306" y="5159102"/>
              <a:ext cx="2651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f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364531" y="3350939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G</a:t>
              </a:r>
            </a:p>
          </p:txBody>
        </p:sp>
      </p:grpSp>
      <p:graphicFrame>
        <p:nvGraphicFramePr>
          <p:cNvPr id="1026" name="Object 20"/>
          <p:cNvGraphicFramePr>
            <a:graphicFrameLocks noChangeAspect="1"/>
          </p:cNvGraphicFramePr>
          <p:nvPr/>
        </p:nvGraphicFramePr>
        <p:xfrm>
          <a:off x="5724128" y="3284984"/>
          <a:ext cx="29464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473120" imgH="1193760" progId="Equation.3">
                  <p:embed/>
                </p:oleObj>
              </mc:Choice>
              <mc:Fallback>
                <p:oleObj name="Equation" r:id="rId3" imgW="1473120" imgH="11937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284984"/>
                        <a:ext cx="2946400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678135"/>
          </a:xfrm>
        </p:spPr>
        <p:txBody>
          <a:bodyPr/>
          <a:lstStyle/>
          <a:p>
            <a:pPr marL="358775" lvl="1" indent="-358775">
              <a:buFontTx/>
              <a:buChar char="•"/>
            </a:pPr>
            <a:r>
              <a:rPr lang="pt-BR" dirty="0"/>
              <a:t>Qual a matriz de adjacências do grafo abaixo ?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7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75656" y="293688"/>
            <a:ext cx="7346082" cy="981075"/>
          </a:xfrm>
        </p:spPr>
        <p:txBody>
          <a:bodyPr/>
          <a:lstStyle/>
          <a:p>
            <a:r>
              <a:rPr lang="pt-BR" dirty="0"/>
              <a:t>Matriz de Adjacências - Exercício</a:t>
            </a:r>
          </a:p>
        </p:txBody>
      </p:sp>
      <p:graphicFrame>
        <p:nvGraphicFramePr>
          <p:cNvPr id="2050" name="Object 20"/>
          <p:cNvGraphicFramePr>
            <a:graphicFrameLocks noChangeAspect="1"/>
          </p:cNvGraphicFramePr>
          <p:nvPr/>
        </p:nvGraphicFramePr>
        <p:xfrm>
          <a:off x="4984750" y="2060575"/>
          <a:ext cx="234315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409400" imgH="1193760" progId="Equation.3">
                  <p:embed/>
                </p:oleObj>
              </mc:Choice>
              <mc:Fallback>
                <p:oleObj name="Equation" r:id="rId3" imgW="1409400" imgH="11937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060575"/>
                        <a:ext cx="2343150" cy="198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upo 44"/>
          <p:cNvGrpSpPr/>
          <p:nvPr/>
        </p:nvGrpSpPr>
        <p:grpSpPr>
          <a:xfrm>
            <a:off x="1331640" y="2276872"/>
            <a:ext cx="1648998" cy="1619309"/>
            <a:chOff x="1331640" y="2276872"/>
            <a:chExt cx="1648998" cy="1619309"/>
          </a:xfrm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2679734" y="2605172"/>
              <a:ext cx="151217" cy="16039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pt-BR" sz="1500" dirty="0"/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1755505" y="2695623"/>
              <a:ext cx="151217" cy="16039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pt-BR" sz="1500" dirty="0"/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763688" y="3356992"/>
              <a:ext cx="151217" cy="16039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pt-BR" sz="1500" dirty="0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2771800" y="3356992"/>
              <a:ext cx="151217" cy="16039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pt-BR" sz="1500" dirty="0"/>
            </a:p>
          </p:txBody>
        </p:sp>
        <p:cxnSp>
          <p:nvCxnSpPr>
            <p:cNvPr id="13" name="Conector reto 12"/>
            <p:cNvCxnSpPr>
              <a:stCxn id="9" idx="4"/>
              <a:endCxn id="12" idx="1"/>
            </p:cNvCxnSpPr>
            <p:nvPr/>
          </p:nvCxnSpPr>
          <p:spPr bwMode="auto">
            <a:xfrm rot="16200000" flipH="1">
              <a:off x="2467185" y="3053720"/>
              <a:ext cx="614919" cy="38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Conector reto 13"/>
            <p:cNvCxnSpPr>
              <a:stCxn id="10" idx="4"/>
              <a:endCxn id="11" idx="0"/>
            </p:cNvCxnSpPr>
            <p:nvPr/>
          </p:nvCxnSpPr>
          <p:spPr bwMode="auto">
            <a:xfrm rot="16200000" flipH="1">
              <a:off x="1584716" y="3102410"/>
              <a:ext cx="500979" cy="81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Forma livre 16"/>
            <p:cNvSpPr/>
            <p:nvPr/>
          </p:nvSpPr>
          <p:spPr bwMode="auto">
            <a:xfrm>
              <a:off x="1331640" y="2420888"/>
              <a:ext cx="491647" cy="585039"/>
            </a:xfrm>
            <a:custGeom>
              <a:avLst/>
              <a:gdLst>
                <a:gd name="connsiteX0" fmla="*/ 366155 w 417615"/>
                <a:gd name="connsiteY0" fmla="*/ 294905 h 457201"/>
                <a:gd name="connsiteX1" fmla="*/ 45522 w 417615"/>
                <a:gd name="connsiteY1" fmla="*/ 413658 h 457201"/>
                <a:gd name="connsiteX2" fmla="*/ 93023 w 417615"/>
                <a:gd name="connsiteY2" fmla="*/ 33647 h 457201"/>
                <a:gd name="connsiteX3" fmla="*/ 354280 w 417615"/>
                <a:gd name="connsiteY3" fmla="*/ 211777 h 457201"/>
                <a:gd name="connsiteX4" fmla="*/ 366155 w 417615"/>
                <a:gd name="connsiteY4" fmla="*/ 294905 h 4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615" h="457201">
                  <a:moveTo>
                    <a:pt x="366155" y="294905"/>
                  </a:moveTo>
                  <a:cubicBezTo>
                    <a:pt x="314695" y="328552"/>
                    <a:pt x="91044" y="457201"/>
                    <a:pt x="45522" y="413658"/>
                  </a:cubicBezTo>
                  <a:cubicBezTo>
                    <a:pt x="0" y="370115"/>
                    <a:pt x="41563" y="67294"/>
                    <a:pt x="93023" y="33647"/>
                  </a:cubicBezTo>
                  <a:cubicBezTo>
                    <a:pt x="144483" y="0"/>
                    <a:pt x="310737" y="176151"/>
                    <a:pt x="354280" y="211777"/>
                  </a:cubicBezTo>
                  <a:cubicBezTo>
                    <a:pt x="397823" y="247403"/>
                    <a:pt x="417615" y="261258"/>
                    <a:pt x="366155" y="294905"/>
                  </a:cubicBezTo>
                  <a:close/>
                </a:path>
              </a:pathLst>
            </a:cu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8" name="Conector reto 37"/>
            <p:cNvCxnSpPr>
              <a:stCxn id="12" idx="6"/>
              <a:endCxn id="9" idx="6"/>
            </p:cNvCxnSpPr>
            <p:nvPr/>
          </p:nvCxnSpPr>
          <p:spPr bwMode="auto">
            <a:xfrm flipH="1" flipV="1">
              <a:off x="2830951" y="2685367"/>
              <a:ext cx="92066" cy="751820"/>
            </a:xfrm>
            <a:prstGeom prst="curvedConnector3">
              <a:avLst>
                <a:gd name="adj1" fmla="val -2483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Conector reto 18"/>
            <p:cNvCxnSpPr>
              <a:stCxn id="10" idx="6"/>
              <a:endCxn id="12" idx="1"/>
            </p:cNvCxnSpPr>
            <p:nvPr/>
          </p:nvCxnSpPr>
          <p:spPr bwMode="auto">
            <a:xfrm>
              <a:off x="1906722" y="2775818"/>
              <a:ext cx="887223" cy="6046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763688" y="2348880"/>
              <a:ext cx="28084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500" dirty="0"/>
                <a:t>1</a:t>
              </a:r>
              <a:endParaRPr lang="pt-BR" sz="1500" baseline="-25000" dirty="0"/>
            </a:p>
          </p:txBody>
        </p:sp>
        <p:cxnSp>
          <p:nvCxnSpPr>
            <p:cNvPr id="24" name="Conector reto 23"/>
            <p:cNvCxnSpPr>
              <a:stCxn id="11" idx="6"/>
              <a:endCxn id="9" idx="3"/>
            </p:cNvCxnSpPr>
            <p:nvPr/>
          </p:nvCxnSpPr>
          <p:spPr bwMode="auto">
            <a:xfrm flipV="1">
              <a:off x="1914905" y="2742073"/>
              <a:ext cx="786974" cy="6951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1691680" y="3573016"/>
              <a:ext cx="28084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500" dirty="0"/>
                <a:t>2</a:t>
              </a:r>
              <a:endParaRPr lang="pt-BR" sz="1500" baseline="-25000" dirty="0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2627784" y="2276872"/>
              <a:ext cx="28084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500" dirty="0"/>
                <a:t>3</a:t>
              </a:r>
              <a:endParaRPr lang="pt-BR" sz="1500" baseline="-25000" dirty="0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2699792" y="3573016"/>
              <a:ext cx="28084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500" dirty="0"/>
                <a:t>4</a:t>
              </a:r>
              <a:endParaRPr lang="pt-BR" sz="1500" baseline="-25000" dirty="0"/>
            </a:p>
          </p:txBody>
        </p:sp>
      </p:grpSp>
      <p:sp>
        <p:nvSpPr>
          <p:cNvPr id="46" name="Espaço Reservado para Conteúdo 2"/>
          <p:cNvSpPr txBox="1">
            <a:spLocks/>
          </p:cNvSpPr>
          <p:nvPr/>
        </p:nvSpPr>
        <p:spPr bwMode="auto">
          <a:xfrm>
            <a:off x="755576" y="4149080"/>
            <a:ext cx="818991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/>
          <a:p>
            <a:pPr marL="358775" marR="0" lvl="1" indent="-358775" algn="l" defTabSz="957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Devemos observar a existência de loops e a simetria da matriz</a:t>
            </a:r>
          </a:p>
          <a:p>
            <a:pPr marL="358775" marR="0" lvl="0" indent="-358775" algn="l" defTabSz="957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3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8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75656" y="293688"/>
            <a:ext cx="7346082" cy="981075"/>
          </a:xfrm>
        </p:spPr>
        <p:txBody>
          <a:bodyPr/>
          <a:lstStyle/>
          <a:p>
            <a:r>
              <a:rPr lang="pt-BR" dirty="0"/>
              <a:t>Matriz de Adjacências - Exercício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678135"/>
          </a:xfrm>
        </p:spPr>
        <p:txBody>
          <a:bodyPr/>
          <a:lstStyle/>
          <a:p>
            <a:pPr marL="358775" lvl="1" indent="-358775">
              <a:buFontTx/>
              <a:buChar char="•"/>
            </a:pPr>
            <a:r>
              <a:rPr lang="pt-BR" dirty="0"/>
              <a:t>Qual a matriz de adjacências do grafo abaixo ?</a:t>
            </a:r>
          </a:p>
          <a:p>
            <a:endParaRPr lang="pt-BR" dirty="0"/>
          </a:p>
        </p:txBody>
      </p:sp>
      <p:grpSp>
        <p:nvGrpSpPr>
          <p:cNvPr id="83" name="Grupo 82"/>
          <p:cNvGrpSpPr/>
          <p:nvPr/>
        </p:nvGrpSpPr>
        <p:grpSpPr>
          <a:xfrm>
            <a:off x="1475656" y="2132856"/>
            <a:ext cx="2843937" cy="1944216"/>
            <a:chOff x="143887" y="2348880"/>
            <a:chExt cx="3484823" cy="2555413"/>
          </a:xfrm>
        </p:grpSpPr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1763688" y="2708920"/>
              <a:ext cx="288032" cy="28803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pt-BR" sz="1500" dirty="0"/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611560" y="3212976"/>
              <a:ext cx="288032" cy="28803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pt-BR" sz="1500" dirty="0"/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1691680" y="4221088"/>
              <a:ext cx="288032" cy="28803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pt-BR" sz="1500" dirty="0"/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3275856" y="3501008"/>
              <a:ext cx="288032" cy="28803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pt-BR" sz="1500" dirty="0"/>
            </a:p>
          </p:txBody>
        </p:sp>
        <p:sp>
          <p:nvSpPr>
            <p:cNvPr id="14" name="Forma livre 13"/>
            <p:cNvSpPr/>
            <p:nvPr/>
          </p:nvSpPr>
          <p:spPr bwMode="auto">
            <a:xfrm>
              <a:off x="143887" y="2996952"/>
              <a:ext cx="491647" cy="585039"/>
            </a:xfrm>
            <a:custGeom>
              <a:avLst/>
              <a:gdLst>
                <a:gd name="connsiteX0" fmla="*/ 366155 w 417615"/>
                <a:gd name="connsiteY0" fmla="*/ 294905 h 457201"/>
                <a:gd name="connsiteX1" fmla="*/ 45522 w 417615"/>
                <a:gd name="connsiteY1" fmla="*/ 413658 h 457201"/>
                <a:gd name="connsiteX2" fmla="*/ 93023 w 417615"/>
                <a:gd name="connsiteY2" fmla="*/ 33647 h 457201"/>
                <a:gd name="connsiteX3" fmla="*/ 354280 w 417615"/>
                <a:gd name="connsiteY3" fmla="*/ 211777 h 457201"/>
                <a:gd name="connsiteX4" fmla="*/ 366155 w 417615"/>
                <a:gd name="connsiteY4" fmla="*/ 294905 h 4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615" h="457201">
                  <a:moveTo>
                    <a:pt x="366155" y="294905"/>
                  </a:moveTo>
                  <a:cubicBezTo>
                    <a:pt x="314695" y="328552"/>
                    <a:pt x="91044" y="457201"/>
                    <a:pt x="45522" y="413658"/>
                  </a:cubicBezTo>
                  <a:cubicBezTo>
                    <a:pt x="0" y="370115"/>
                    <a:pt x="41563" y="67294"/>
                    <a:pt x="93023" y="33647"/>
                  </a:cubicBezTo>
                  <a:cubicBezTo>
                    <a:pt x="144483" y="0"/>
                    <a:pt x="310737" y="176151"/>
                    <a:pt x="354280" y="211777"/>
                  </a:cubicBezTo>
                  <a:cubicBezTo>
                    <a:pt x="397823" y="247403"/>
                    <a:pt x="417615" y="261258"/>
                    <a:pt x="366155" y="294905"/>
                  </a:cubicBezTo>
                  <a:close/>
                </a:path>
              </a:pathLst>
            </a:cu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467544" y="3573016"/>
              <a:ext cx="28084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500" dirty="0"/>
                <a:t>1</a:t>
              </a:r>
              <a:endParaRPr lang="pt-BR" sz="1500" baseline="-25000" dirty="0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1691680" y="4581128"/>
              <a:ext cx="28084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500" dirty="0"/>
                <a:t>2</a:t>
              </a:r>
              <a:endParaRPr lang="pt-BR" sz="1500" baseline="-25000" dirty="0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835696" y="2348880"/>
              <a:ext cx="28084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500" dirty="0"/>
                <a:t>3</a:t>
              </a:r>
              <a:endParaRPr lang="pt-BR" sz="1500" baseline="-25000" dirty="0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3347864" y="3861048"/>
              <a:ext cx="28084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500" dirty="0"/>
                <a:t>4</a:t>
              </a:r>
              <a:endParaRPr lang="pt-BR" sz="1500" baseline="-25000" dirty="0"/>
            </a:p>
          </p:txBody>
        </p:sp>
        <p:cxnSp>
          <p:nvCxnSpPr>
            <p:cNvPr id="72" name="Conector de seta reta 71"/>
            <p:cNvCxnSpPr>
              <a:stCxn id="9" idx="5"/>
              <a:endCxn id="10" idx="2"/>
            </p:cNvCxnSpPr>
            <p:nvPr/>
          </p:nvCxnSpPr>
          <p:spPr bwMode="auto">
            <a:xfrm rot="16200000" flipH="1">
              <a:off x="821407" y="3494830"/>
              <a:ext cx="906277" cy="8342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Conector de seta reta 75"/>
            <p:cNvCxnSpPr>
              <a:stCxn id="10" idx="7"/>
              <a:endCxn id="8" idx="5"/>
            </p:cNvCxnSpPr>
            <p:nvPr/>
          </p:nvCxnSpPr>
          <p:spPr bwMode="auto">
            <a:xfrm rot="5400000" flipH="1" flipV="1">
              <a:off x="1319286" y="3573016"/>
              <a:ext cx="1308498" cy="720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Conector de seta reta 77"/>
            <p:cNvCxnSpPr>
              <a:stCxn id="8" idx="3"/>
              <a:endCxn id="10" idx="1"/>
            </p:cNvCxnSpPr>
            <p:nvPr/>
          </p:nvCxnSpPr>
          <p:spPr bwMode="auto">
            <a:xfrm rot="5400000">
              <a:off x="1115616" y="3573016"/>
              <a:ext cx="1308498" cy="720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0" name="Conector de seta reta 79"/>
            <p:cNvCxnSpPr>
              <a:stCxn id="10" idx="6"/>
              <a:endCxn id="11" idx="2"/>
            </p:cNvCxnSpPr>
            <p:nvPr/>
          </p:nvCxnSpPr>
          <p:spPr bwMode="auto">
            <a:xfrm flipV="1">
              <a:off x="1979712" y="3645024"/>
              <a:ext cx="1296144" cy="720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2" name="Conector de seta reta 81"/>
            <p:cNvCxnSpPr>
              <a:stCxn id="11" idx="1"/>
              <a:endCxn id="8" idx="6"/>
            </p:cNvCxnSpPr>
            <p:nvPr/>
          </p:nvCxnSpPr>
          <p:spPr bwMode="auto">
            <a:xfrm rot="16200000" flipV="1">
              <a:off x="2339753" y="2564904"/>
              <a:ext cx="690253" cy="12663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3074" name="Object 20"/>
          <p:cNvGraphicFramePr>
            <a:graphicFrameLocks noChangeAspect="1"/>
          </p:cNvGraphicFramePr>
          <p:nvPr/>
        </p:nvGraphicFramePr>
        <p:xfrm>
          <a:off x="4984750" y="2060575"/>
          <a:ext cx="234315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1409400" imgH="1193760" progId="Equation.3">
                  <p:embed/>
                </p:oleObj>
              </mc:Choice>
              <mc:Fallback>
                <p:oleObj name="Equation" r:id="rId3" imgW="1409400" imgH="11937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060575"/>
                        <a:ext cx="2343150" cy="198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Espaço Reservado para Conteúdo 2"/>
          <p:cNvSpPr txBox="1">
            <a:spLocks/>
          </p:cNvSpPr>
          <p:nvPr/>
        </p:nvSpPr>
        <p:spPr bwMode="auto">
          <a:xfrm>
            <a:off x="755576" y="4149080"/>
            <a:ext cx="818991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/>
          <a:p>
            <a:pPr marL="358775" marR="0" lvl="1" indent="-358775" algn="l" defTabSz="957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 matriz não é simétrica em um grafo dirigido</a:t>
            </a:r>
          </a:p>
          <a:p>
            <a:pPr marL="358775" marR="0" lvl="0" indent="-358775" algn="l" defTabSz="957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3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82713"/>
            <a:ext cx="8676457" cy="1398215"/>
          </a:xfrm>
        </p:spPr>
        <p:txBody>
          <a:bodyPr/>
          <a:lstStyle/>
          <a:p>
            <a:r>
              <a:rPr lang="pt-BR" sz="2700" b="1" dirty="0"/>
              <a:t>Lista de Adjacências</a:t>
            </a:r>
            <a:r>
              <a:rPr lang="pt-BR" sz="2700" dirty="0"/>
              <a:t> é uma lista encadeada composta de um arranjo de n ponteiros, um para cada vértice, que aponta para uma lista contendo os seus vértices adjacentes.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9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75656" y="293688"/>
            <a:ext cx="7346082" cy="981075"/>
          </a:xfrm>
        </p:spPr>
        <p:txBody>
          <a:bodyPr/>
          <a:lstStyle/>
          <a:p>
            <a:r>
              <a:rPr lang="pt-BR" dirty="0"/>
              <a:t>Lista de Adjacências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348038" y="3285375"/>
            <a:ext cx="503237" cy="5111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/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620838" y="3421900"/>
            <a:ext cx="503237" cy="5111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/>
              <a:t>1</a:t>
            </a:r>
          </a:p>
        </p:txBody>
      </p:sp>
      <p:cxnSp>
        <p:nvCxnSpPr>
          <p:cNvPr id="8" name="AutoShape 8"/>
          <p:cNvCxnSpPr>
            <a:cxnSpLocks noChangeShapeType="1"/>
            <a:stCxn id="7" idx="7"/>
            <a:endCxn id="6" idx="1"/>
          </p:cNvCxnSpPr>
          <p:nvPr/>
        </p:nvCxnSpPr>
        <p:spPr bwMode="auto">
          <a:xfrm rot="16200000">
            <a:off x="2667794" y="2743244"/>
            <a:ext cx="136525" cy="1370013"/>
          </a:xfrm>
          <a:prstGeom prst="curvedConnector3">
            <a:avLst>
              <a:gd name="adj1" fmla="val 201162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</p:spPr>
      </p:cxn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187450" y="4572838"/>
            <a:ext cx="503238" cy="5111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0" name="AutoShape 10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1439863" y="3858463"/>
            <a:ext cx="254000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2124075" y="4437900"/>
            <a:ext cx="503238" cy="5111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/>
              <a:t>4</a:t>
            </a:r>
          </a:p>
        </p:txBody>
      </p:sp>
      <p:cxnSp>
        <p:nvCxnSpPr>
          <p:cNvPr id="12" name="AutoShape 14"/>
          <p:cNvCxnSpPr>
            <a:cxnSpLocks noChangeShapeType="1"/>
            <a:stCxn id="11" idx="6"/>
            <a:endCxn id="6" idx="5"/>
          </p:cNvCxnSpPr>
          <p:nvPr/>
        </p:nvCxnSpPr>
        <p:spPr bwMode="auto">
          <a:xfrm flipV="1">
            <a:off x="2627313" y="3721938"/>
            <a:ext cx="1150937" cy="9715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042988" y="33584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G</a:t>
            </a:r>
          </a:p>
        </p:txBody>
      </p: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3419475" y="4366463"/>
            <a:ext cx="503238" cy="5111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/>
              <a:t>5</a:t>
            </a:r>
          </a:p>
        </p:txBody>
      </p:sp>
      <p:cxnSp>
        <p:nvCxnSpPr>
          <p:cNvPr id="15" name="AutoShape 25"/>
          <p:cNvCxnSpPr>
            <a:cxnSpLocks noChangeShapeType="1"/>
            <a:stCxn id="6" idx="4"/>
            <a:endCxn id="9" idx="7"/>
          </p:cNvCxnSpPr>
          <p:nvPr/>
        </p:nvCxnSpPr>
        <p:spPr bwMode="auto">
          <a:xfrm rot="5400000">
            <a:off x="2183607" y="3230606"/>
            <a:ext cx="850900" cy="1982787"/>
          </a:xfrm>
          <a:prstGeom prst="curvedConnector3">
            <a:avLst>
              <a:gd name="adj1" fmla="val 4552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6" name="AutoShape 26"/>
          <p:cNvCxnSpPr>
            <a:cxnSpLocks noChangeShapeType="1"/>
            <a:stCxn id="7" idx="6"/>
            <a:endCxn id="6" idx="3"/>
          </p:cNvCxnSpPr>
          <p:nvPr/>
        </p:nvCxnSpPr>
        <p:spPr bwMode="auto">
          <a:xfrm>
            <a:off x="2124075" y="3677488"/>
            <a:ext cx="1296988" cy="44450"/>
          </a:xfrm>
          <a:prstGeom prst="curvedConnector4">
            <a:avLst>
              <a:gd name="adj1" fmla="val 22278"/>
              <a:gd name="adj2" fmla="val 325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pic>
        <p:nvPicPr>
          <p:cNvPr id="17" name="Picture 5" descr="page1.gif (1616 bytes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068960"/>
            <a:ext cx="3671887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presentaçãoGrafos">
  <a:themeElements>
    <a:clrScheme name="1_open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pen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open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ApresentaçãoGrafos</Template>
  <TotalTime>3002</TotalTime>
  <Words>1028</Words>
  <Application>Microsoft Office PowerPoint</Application>
  <PresentationFormat>Apresentação na tela (4:3)</PresentationFormat>
  <Paragraphs>358</Paragraphs>
  <Slides>26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Freestyle Script</vt:lpstr>
      <vt:lpstr>Lucida Sans Unicode</vt:lpstr>
      <vt:lpstr>Times New Roman</vt:lpstr>
      <vt:lpstr>Wingdings</vt:lpstr>
      <vt:lpstr>ApresentaçãoGrafos</vt:lpstr>
      <vt:lpstr>Equation</vt:lpstr>
      <vt:lpstr>Teoria dos Grafos</vt:lpstr>
      <vt:lpstr>Bibliografia</vt:lpstr>
      <vt:lpstr>Representação dos Grafos</vt:lpstr>
      <vt:lpstr>Representação dos Grafos</vt:lpstr>
      <vt:lpstr>Matriz de Adjacências</vt:lpstr>
      <vt:lpstr>Matriz de Adjacências</vt:lpstr>
      <vt:lpstr>Matriz de Adjacências - Exercício</vt:lpstr>
      <vt:lpstr>Matriz de Adjacências - Exercício</vt:lpstr>
      <vt:lpstr>Lista de Adjacências</vt:lpstr>
      <vt:lpstr>Matriz de Incidência</vt:lpstr>
      <vt:lpstr>Matriz de Incidência</vt:lpstr>
      <vt:lpstr>Representação dos Grafos com Pesos</vt:lpstr>
      <vt:lpstr>Representação dos Grafos com Pesos</vt:lpstr>
      <vt:lpstr>Representação dos Grafos com Pesos</vt:lpstr>
      <vt:lpstr>Representação dos Grafos com Pesos</vt:lpstr>
      <vt:lpstr>Busca em Profundidade</vt:lpstr>
      <vt:lpstr>Busca em Profundidade </vt:lpstr>
      <vt:lpstr>Busca em Profundidade </vt:lpstr>
      <vt:lpstr>Busca em Nível (Em Largura)</vt:lpstr>
      <vt:lpstr>Busca em Nível (Em Largura)</vt:lpstr>
      <vt:lpstr>Busca em Nível (Em Largura)</vt:lpstr>
      <vt:lpstr>Caminho de Euler</vt:lpstr>
      <vt:lpstr>Apresentação do PowerPoint</vt:lpstr>
      <vt:lpstr>Busca em Profundidade</vt:lpstr>
      <vt:lpstr>Busca em Profundidade</vt:lpstr>
      <vt:lpstr>Busca em Nível</vt:lpstr>
    </vt:vector>
  </TitlesOfParts>
  <Company>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dos Grafos</dc:title>
  <dc:creator>Carlos</dc:creator>
  <cp:lastModifiedBy>Carlos Helano Nascimento</cp:lastModifiedBy>
  <cp:revision>299</cp:revision>
  <cp:lastPrinted>2001-03-30T16:47:24Z</cp:lastPrinted>
  <dcterms:created xsi:type="dcterms:W3CDTF">2011-07-24T13:09:15Z</dcterms:created>
  <dcterms:modified xsi:type="dcterms:W3CDTF">2017-03-23T13:18:43Z</dcterms:modified>
</cp:coreProperties>
</file>