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980919-BCE5-4D00-8AE8-F4236F7D213F}">
  <a:tblStyle styleId="{D7980919-BCE5-4D00-8AE8-F4236F7D213F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lauren@instadat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kaggle.io/svf/1432348/5930e2cb919959142740c2b985dfacf9/__results__.html#Out-liars" TargetMode="External"/><Relationship Id="rId4" Type="http://schemas.openxmlformats.org/officeDocument/2006/relationships/hyperlink" Target="https://www.kaggle.com/pmarcelino/comprehensive-data-exploration-with-python" TargetMode="External"/><Relationship Id="rId5" Type="http://schemas.openxmlformats.org/officeDocument/2006/relationships/hyperlink" Target="http://greenteapress.com/wp/think-stats-2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your Data!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Qualitative vs. </a:t>
            </a:r>
            <a:r>
              <a:rPr lang="en"/>
              <a:t>Quantitative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Qualitative = categorical (ex. red, green, yellow)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Quantitative = numerical (ex. 1,2,3,4 in description of number of children)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Discrete vs. Continuous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Discrete is a finite amount: ex) 4 children, you can’t have 4.5 children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Continuous is never ending: ex) The weight of a person. They could be 121.1 or 121.3, etc.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Dependent vs. Independent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 dependent variable is the “output” variable - in machine learning we say </a:t>
            </a:r>
            <a:r>
              <a:rPr b="1" lang="en"/>
              <a:t>target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An independent variable is the “input” variable - in machine learning we say </a:t>
            </a:r>
            <a:r>
              <a:rPr b="1" lang="en"/>
              <a:t>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Dive in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order to really understand our data, we should look at each variable and try to understands its relevance in the problem.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may seems very time consuming</a:t>
            </a:r>
            <a:r>
              <a:rPr lang="en"/>
              <a:t>...</a:t>
            </a:r>
            <a:r>
              <a:rPr lang="en"/>
              <a:t> but it is really the only way to </a:t>
            </a:r>
            <a:r>
              <a:rPr lang="en"/>
              <a:t>truly</a:t>
            </a:r>
            <a:r>
              <a:rPr lang="en"/>
              <a:t> understand the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tend to go through and  perhaps pick a few variables that I think could be influencers, this is a good way to get a little familiar with the data before really diving in. </a:t>
            </a:r>
          </a:p>
          <a:p>
            <a:pPr indent="-311150" lvl="1" marL="9144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1300">
                <a:solidFill>
                  <a:srgbClr val="434343"/>
                </a:solidFill>
              </a:rPr>
              <a:t>GrLivArea: 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Above grade (ground) living area square feet</a:t>
            </a:r>
          </a:p>
          <a:p>
            <a:pPr indent="-311150" lvl="1" marL="914400" rtl="0">
              <a:spcBef>
                <a:spcPts val="0"/>
              </a:spcBef>
              <a:buClr>
                <a:srgbClr val="434343"/>
              </a:buClr>
              <a:buSzPct val="100000"/>
              <a:buChar char="-"/>
            </a:pPr>
            <a:r>
              <a:rPr lang="en" sz="1300">
                <a:solidFill>
                  <a:srgbClr val="434343"/>
                </a:solidFill>
              </a:rPr>
              <a:t>TotalBsmtSF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 sz="1300">
                <a:solidFill>
                  <a:srgbClr val="434343"/>
                </a:solidFill>
              </a:rPr>
              <a:t>OverallQual: Rates the overall material and finish of the house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 sz="1300">
                <a:solidFill>
                  <a:srgbClr val="434343"/>
                </a:solidFill>
              </a:rPr>
              <a:t>YearBuilt: Original construction 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Let’s take a look at our most important variable! ‘SalePrice’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609675"/>
            <a:ext cx="430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Let’s begin by look at the targets first - here we can see that the distribution of the targets is </a:t>
            </a:r>
            <a:r>
              <a:rPr b="1" lang="en"/>
              <a:t>right-skewed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makes sense as there are fewer houses that are very high prices.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Truncated on left because you can’t go below zero.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1781862"/>
            <a:ext cx="4223400" cy="279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Summarizing a distribution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central tendency: Do the values tend to cluster around a particular point?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Mean: average of all the point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Median: the middle of all the points - when distribution is highly skewed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modes: Is there more than one cluster?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spread: How much variability is there in the values?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tails: How quickly do the probabilities drop off as we move away from the modes?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outliers: Are there extreme values far from the modes? 					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summary statistic: A statistic that quantifies some aspect of a distribution, like central tendency or spread.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variance: A summary statistic often used to quantify spread.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85714"/>
              <a:buChar char="-"/>
            </a:pPr>
            <a:r>
              <a:rPr lang="en" sz="1400">
                <a:solidFill>
                  <a:schemeClr val="dk1"/>
                </a:solidFill>
              </a:rPr>
              <a:t>standard deviation: The square root of variance, also used as a measure of spread.</a:t>
            </a:r>
            <a:r>
              <a:rPr lang="en" sz="1200">
                <a:solidFill>
                  <a:schemeClr val="dk1"/>
                </a:solidFill>
              </a:rPr>
              <a:t>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 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Relationship with </a:t>
            </a:r>
            <a:r>
              <a:rPr b="1" lang="en"/>
              <a:t>numerical</a:t>
            </a:r>
            <a:r>
              <a:rPr lang="en"/>
              <a:t> variables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89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Let’s look at a relationship of some of the variables to the target. And see if the relationships looks linear?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Let’s take the </a:t>
            </a:r>
            <a:r>
              <a:rPr b="1" lang="en"/>
              <a:t>GrLivArea:</a:t>
            </a:r>
            <a:r>
              <a:rPr lang="en"/>
              <a:t> Above grade (ground) living area square feet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looks fairly linear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Perhaps there are a few outliers in the top and on the bottom right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100" y="1308587"/>
            <a:ext cx="4634998" cy="310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look at one more: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354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variable is </a:t>
            </a:r>
            <a:r>
              <a:rPr b="1" lang="en"/>
              <a:t>TotalBsmtSF:</a:t>
            </a:r>
            <a:r>
              <a:rPr lang="en"/>
              <a:t> Total square feet of basement area.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looking at this distribution it could be exponential?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452" y="1152475"/>
            <a:ext cx="485346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Relationship</a:t>
            </a:r>
            <a:r>
              <a:rPr lang="en"/>
              <a:t> w/ Categorical Variables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354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first Categorical Variable will be </a:t>
            </a:r>
            <a:r>
              <a:rPr b="1" lang="en"/>
              <a:t>OverallQual:</a:t>
            </a:r>
            <a:r>
              <a:rPr lang="en"/>
              <a:t> Rates the overall material and finish of the house.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Very clear that there is a correlation between quality and price.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124" y="1152475"/>
            <a:ext cx="4979174" cy="37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Let’s look at one more: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6" y="1143850"/>
            <a:ext cx="857194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274200" y="437075"/>
            <a:ext cx="41079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This is more challenging. But perhaps you would conclude that the more recent the building the higher the price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Summary...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 far we have looked at a few variables which we thought would have good correlations, and have determined they do!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But what about all the other variables?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about the variables that we wouldn’t think to have correlation but do!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is what computers are for, is finding patterns and data that the human wouldn’t think.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Let’s do a more general review?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Matrix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330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seaborn heatmap we can really quickly see the relationships between variables.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Things to look for are dark boxes all the way to the right but also dark boxes between the correlated </a:t>
            </a:r>
            <a:r>
              <a:rPr lang="en"/>
              <a:t>variables</a:t>
            </a:r>
            <a:r>
              <a:rPr lang="en"/>
              <a:t> = </a:t>
            </a:r>
            <a:r>
              <a:rPr lang="en"/>
              <a:t>collinearity</a:t>
            </a:r>
            <a:r>
              <a:rPr lang="en"/>
              <a:t>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326" y="223924"/>
            <a:ext cx="5383198" cy="4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/>
              <a:t>About 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My name is Lauren McCarthy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Undergrad in Physics at Barnard College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Astrophysics research at Hayden Planetarium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Completed my Masters in Data Science at Columbia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I am the Head Machine Learning at Instadat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Instadat is a AI firm that focuses predictive analytics in the financial space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Email: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lauren@instadat.com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Collinearity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325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Collinearity just means that the feature encodes almost the same information.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we calculate the correlation value we get: .82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And given the descriptions, we can say they are basically encoding the same thing.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75" y="1366350"/>
            <a:ext cx="5061598" cy="33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zoom in on the top 10 features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Great we are learning more and more.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These features seems to make sense at the top features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05" y="1152475"/>
            <a:ext cx="4188794" cy="36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Scatter plots for top 10 functions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These can allow us to look deeper into the relationships between the </a:t>
            </a:r>
            <a:r>
              <a:rPr lang="en"/>
              <a:t>variables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Exponential?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Log?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Linear?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let’s look into Missing Data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Important </a:t>
            </a:r>
            <a:r>
              <a:rPr lang="en"/>
              <a:t>questions</a:t>
            </a:r>
            <a:r>
              <a:rPr lang="en"/>
              <a:t> when thinking about missing data: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How prevalent is the missing data?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Is missing data random or does it have a pattern?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to ensure that the missing data is not biased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to also confirm that we are not reducing the data set by mistake </a:t>
            </a:r>
            <a:r>
              <a:rPr lang="en"/>
              <a:t>because</a:t>
            </a:r>
            <a:r>
              <a:rPr lang="en"/>
              <a:t> of missing data.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Let’s do some analysis...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Missing Data Explored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26200"/>
            <a:ext cx="659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is only the top 20 largest missing data variables.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just look at the top </a:t>
            </a:r>
            <a:r>
              <a:rPr lang="en"/>
              <a:t>because</a:t>
            </a:r>
            <a:r>
              <a:rPr lang="en"/>
              <a:t> they drop of to 0 and then the rest are zero meaning they are all filled in!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Let’s make a cut off. That if the data is over 90% null we remove it from the data set.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will remove PoolQC, MiscFeature, Alley, Fence. For the most part I think this data is not integral to the dataset and so we feel okay deleting it.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For the rest, we will figure out the best way to fill in the data given the specific variable.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474" y="117175"/>
            <a:ext cx="1840825" cy="48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Missing Data continued...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61871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Where there is missing data in the variables with Garage+str, we see that it is all the same rows missing this data. Since it is only 5% of the data set we delete these.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also have another variable that covers how many cars the Garage holds.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Therefore these other variables are perhaps less important.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Let’s do the same for Bsmt variables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474" y="117175"/>
            <a:ext cx="1840825" cy="48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do with the Last 3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637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MassVnrArea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MassVnrType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Electrical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Lastly we delete these too. They make up so little of the data and therefore we remove them.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However, other </a:t>
            </a:r>
            <a:r>
              <a:rPr lang="en"/>
              <a:t>techniques</a:t>
            </a:r>
            <a:r>
              <a:rPr lang="en"/>
              <a:t> to fill in data are: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Fill in median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Fill in mean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Use a </a:t>
            </a:r>
            <a:r>
              <a:rPr lang="en"/>
              <a:t>recommender</a:t>
            </a:r>
            <a:r>
              <a:rPr lang="en"/>
              <a:t> system to fill in what most likely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474" y="117175"/>
            <a:ext cx="1840825" cy="48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Outliers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Outliers are very important when modeling.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They can affect our models and can be a </a:t>
            </a:r>
            <a:r>
              <a:rPr lang="en"/>
              <a:t>valuable</a:t>
            </a:r>
            <a:r>
              <a:rPr lang="en"/>
              <a:t> source of information, providing us insights about specific behaviors.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of the time you can </a:t>
            </a:r>
            <a:r>
              <a:rPr lang="en"/>
              <a:t>visually</a:t>
            </a:r>
            <a:r>
              <a:rPr lang="en"/>
              <a:t> see outliers, there are also ways we can define a threshold for outliers by using standardization and looking at the max and min of the target value.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/>
              <a:t>Standardization</a:t>
            </a:r>
            <a:r>
              <a:rPr lang="en"/>
              <a:t> = convert the data values to have a mean of 0 and a standard deviation of one.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Removing points...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250" y="1550271"/>
            <a:ext cx="4031974" cy="27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74" y="1492524"/>
            <a:ext cx="3865774" cy="25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Percentiles can also remove outliers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0" y="1152473"/>
            <a:ext cx="7619999" cy="36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Key Buzz Words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246425" y="1497725"/>
            <a:ext cx="3778500" cy="291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787400" rtl="0"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95454"/>
            </a:pPr>
            <a:r>
              <a:rPr i="1" lang="en" sz="1050">
                <a:solidFill>
                  <a:srgbClr val="666666"/>
                </a:solidFill>
              </a:rPr>
              <a:t>Artificial Intelligence:</a:t>
            </a:r>
            <a:r>
              <a:rPr lang="en" sz="1050">
                <a:solidFill>
                  <a:srgbClr val="666666"/>
                </a:solidFill>
              </a:rPr>
              <a:t> Machine Learning (duh!), natural language understanding, language synthesis, computer vision, robotics, sensor analysis, optimization &amp; simulation, among others.</a:t>
            </a:r>
          </a:p>
          <a:p>
            <a:pPr indent="-295275" lvl="0" marL="787400" rtl="0"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95454"/>
            </a:pPr>
            <a:r>
              <a:rPr i="1" lang="en" sz="1050">
                <a:solidFill>
                  <a:srgbClr val="666666"/>
                </a:solidFill>
              </a:rPr>
              <a:t>Machine Learning:</a:t>
            </a:r>
            <a:r>
              <a:rPr lang="en" sz="1050">
                <a:solidFill>
                  <a:srgbClr val="666666"/>
                </a:solidFill>
              </a:rPr>
              <a:t> Deep Learning (another duh!), support vector machines, decision trees, Bayes learning, k-means clustering, association rule learning, regression, and many more.</a:t>
            </a:r>
          </a:p>
          <a:p>
            <a:pPr indent="-295275" lvl="0" marL="787400" rtl="0"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95454"/>
            </a:pPr>
            <a:r>
              <a:rPr i="1" lang="en" sz="1050">
                <a:solidFill>
                  <a:srgbClr val="666666"/>
                </a:solidFill>
              </a:rPr>
              <a:t>Deep Learning:</a:t>
            </a:r>
            <a:r>
              <a:rPr lang="en" sz="1050">
                <a:solidFill>
                  <a:srgbClr val="666666"/>
                </a:solidFill>
              </a:rPr>
              <a:t> artificial neural networks, convolutional neural networks, recursive neural networks, long short-term memory, deep belief networks, and many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207775"/>
            <a:ext cx="5744000" cy="30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4516825" y="4057000"/>
            <a:ext cx="1221600" cy="227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Big Data</a:t>
            </a:r>
          </a:p>
        </p:txBody>
      </p:sp>
      <p:cxnSp>
        <p:nvCxnSpPr>
          <p:cNvPr id="69" name="Shape 69"/>
          <p:cNvCxnSpPr>
            <a:stCxn id="68" idx="0"/>
          </p:cNvCxnSpPr>
          <p:nvPr/>
        </p:nvCxnSpPr>
        <p:spPr>
          <a:xfrm rot="10800000">
            <a:off x="5123725" y="3811600"/>
            <a:ext cx="39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of the main assumptions to test a Linear model is that the variables need to be Normal!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01500" y="1607900"/>
            <a:ext cx="8520600" cy="283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we saw previously...the target values (SalesPrice) was NOT normal.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also saw some of the other continuous variables were skewed.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 it is time to look into those.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try to transform the distribution: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762075"/>
            <a:ext cx="4050000" cy="18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Let’s use Log transformation!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/>
              <a:t>General rule of thumb: in the case of positive skewness, log transformations usually work well.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100" y="1170125"/>
            <a:ext cx="4477499" cy="3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at our next variable: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26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15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148" y="1326150"/>
            <a:ext cx="4328151" cy="306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25" y="1326149"/>
            <a:ext cx="4616571" cy="31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look at this one in particular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362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Something in general that </a:t>
            </a:r>
            <a:r>
              <a:rPr lang="en"/>
              <a:t>represents</a:t>
            </a:r>
            <a:r>
              <a:rPr lang="en"/>
              <a:t> skewness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significant number of zero </a:t>
            </a:r>
            <a:r>
              <a:rPr lang="en"/>
              <a:t>observation</a:t>
            </a:r>
            <a:r>
              <a:rPr lang="en"/>
              <a:t> (</a:t>
            </a:r>
            <a:r>
              <a:rPr lang="en"/>
              <a:t>houses</a:t>
            </a:r>
            <a:r>
              <a:rPr lang="en"/>
              <a:t> without basements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Because</a:t>
            </a:r>
            <a:r>
              <a:rPr lang="en"/>
              <a:t> of the zero values we can’t do log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Perhaps we do a type of feature create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50" y="1219926"/>
            <a:ext cx="4834449" cy="32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597425"/>
            <a:ext cx="4155300" cy="393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Let’s create a feature that means if there is a basement or not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Then we can log transform the values that are non-zero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We will look into more feature create the next class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000" y="733975"/>
            <a:ext cx="4372200" cy="316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Lastly but not least!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we mentioned earlier - we must know our variable types!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While we saw that continuous variables need to be transformed if they are not normal.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Categorical variables if they are strings also need to be transformed, as machine learning algorithms cannot deal with string values.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 can do this easily by dummy encoding.</a:t>
            </a:r>
          </a:p>
        </p:txBody>
      </p:sp>
      <p:graphicFrame>
        <p:nvGraphicFramePr>
          <p:cNvPr id="287" name="Shape 287"/>
          <p:cNvGraphicFramePr/>
          <p:nvPr/>
        </p:nvGraphicFramePr>
        <p:xfrm>
          <a:off x="888125" y="33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{D7980919-BCE5-4D00-8AE8-F4236F7D213F}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Colors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Colors_BLUE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Colors_GREEN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Colors_RED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Colors_YELLOW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RED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GREEN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BLUE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BLUE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YELLOW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Time!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389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Supervised vs. Unsupervised Learning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Linear Regression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Cost Function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Gradient Descent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Feature Engineering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Classification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Cost Function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Optimization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Binary vs. Multiclass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Overfitting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Regularization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Neural Networks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/>
              <a:t>BackProp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Hyperparameter Tuning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633200" y="2845075"/>
            <a:ext cx="3892500" cy="17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Other Methods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SVM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Bagging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Boosting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-"/>
            </a:pPr>
            <a:r>
              <a:rPr lang="en" sz="1200"/>
              <a:t>Random Forests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1400"/>
              <a:t>Train/Test/Cross Validation Sets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400"/>
              <a:t>Bias vs. Variance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387" y="299899"/>
            <a:ext cx="4458125" cy="24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Looks of the pictures and analysis were pulled from: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https://www.kaggle.io/svf/1432348/5930e2cb919959142740c2b985dfacf9/__results__.html#Out-liars</a:t>
            </a:r>
            <a:r>
              <a:rPr lang="en"/>
              <a:t>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Summary of the problem: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https://www.kaggle.com/pmarcelino/comprehensive-data-exploration-with-python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of the content pulled from: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http://greenteapress.com/wp/think-stats-2e/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Data Science?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33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intersection of Computer Science (coding), Statistics, and Subject Matter Expertise.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Where do these skills come in handy: Statistics: making sense of inputs and outputs, Computer Science: Coding </a:t>
            </a:r>
            <a:r>
              <a:rPr lang="en"/>
              <a:t>algorithms</a:t>
            </a:r>
            <a:r>
              <a:rPr lang="en"/>
              <a:t>, writing </a:t>
            </a:r>
            <a:r>
              <a:rPr lang="en"/>
              <a:t>efficient</a:t>
            </a:r>
            <a:r>
              <a:rPr lang="en"/>
              <a:t> code, Subject Matter Expertise: What are good features, do the columns make sense, etc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25" y="898600"/>
            <a:ext cx="406798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411300" y="2382350"/>
            <a:ext cx="753300" cy="3417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Data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Scientist!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Process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difference between a good model and a bad model?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804275" y="1620350"/>
            <a:ext cx="7028100" cy="294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think of it as a bad model has memorized in the learning process. So when it gets a new example, it gets the right answer sometimes but it not </a:t>
            </a:r>
            <a:r>
              <a:rPr lang="en"/>
              <a:t>guaranteed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good model, has learned specific patterns in the data, so when it sees certain </a:t>
            </a:r>
            <a:r>
              <a:rPr lang="en"/>
              <a:t>conditions</a:t>
            </a:r>
            <a:r>
              <a:rPr lang="en"/>
              <a:t> being met it can </a:t>
            </a:r>
            <a:r>
              <a:rPr lang="en"/>
              <a:t>appropriately</a:t>
            </a:r>
            <a:r>
              <a:rPr lang="en"/>
              <a:t> predict the answer.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50" y="1620349"/>
            <a:ext cx="1308249" cy="11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3047655"/>
            <a:ext cx="1377599" cy="135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this class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Feel comfortable grabbing data and performing an exploratory analysis of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Main steps: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Understand the problem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Univariable study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Multivariate study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Basic cleaning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Test assumptions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	 	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764700" y="1742975"/>
            <a:ext cx="37836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6:30-7:10 First part of the class ~ 40min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7:10-7:20 Break for 10min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7:20-8:00 Second part of the class ~40min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8:00-8:30 ~30min for questions after the class and if you have to leave feel free.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pick a good dataset?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1700" y="1401375"/>
            <a:ext cx="70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00FF"/>
                </a:solidFill>
              </a:rPr>
              <a:t>Do I have enough observations that I think I can properly represent a population?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425175" y="2622300"/>
            <a:ext cx="6472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00FF"/>
                </a:solidFill>
              </a:rPr>
              <a:t>Is there a selection bias in the population? Am I representing the whole population?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11700" y="3607650"/>
            <a:ext cx="491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90000"/>
                </a:solidFill>
              </a:rPr>
              <a:t>Where is the data coming from? Is the source </a:t>
            </a:r>
            <a:r>
              <a:rPr lang="en" sz="2000">
                <a:solidFill>
                  <a:srgbClr val="990000"/>
                </a:solidFill>
              </a:rPr>
              <a:t>reliable</a:t>
            </a:r>
            <a:r>
              <a:rPr lang="en" sz="2000">
                <a:solidFill>
                  <a:srgbClr val="99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Dataset for the class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61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be looking at housing data from a kaggle competition: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https://www.kaggle.com/c/house-prices-advanced-regression-techniques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218575"/>
            <a:ext cx="8714824" cy="184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38075" y="3985125"/>
            <a:ext cx="8341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 With 79 explanatory variables describing (almost) every aspect of residential homes in Ames, Iowa, this competition challenges you to predict the final price of each home.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