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Supervised, Unsupervised and Semi-supervised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common problem: OVERFITTING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3117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Learn the “data” and not the underlying function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Performs well on the data used during the training but poorly on unseen data.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152462"/>
            <a:ext cx="571500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Training set: a set of examples used for learning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Validation set: a set of examples used to tune the </a:t>
            </a:r>
            <a:r>
              <a:rPr lang="en"/>
              <a:t>architecture</a:t>
            </a:r>
            <a:r>
              <a:rPr lang="en"/>
              <a:t> of a classifier and estimate the error.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Test set: used only to assess the performances of a classifier. It is never used during the training </a:t>
            </a:r>
            <a:r>
              <a:rPr lang="en"/>
              <a:t>process</a:t>
            </a:r>
            <a:r>
              <a:rPr lang="en"/>
              <a:t> so that the error on </a:t>
            </a:r>
            <a:r>
              <a:rPr lang="en"/>
              <a:t>the</a:t>
            </a:r>
            <a:r>
              <a:rPr lang="en"/>
              <a:t> test set provides an </a:t>
            </a:r>
            <a:r>
              <a:rPr lang="en"/>
              <a:t>unbiased</a:t>
            </a:r>
            <a:r>
              <a:rPr lang="en"/>
              <a:t> estimate of the generalization error.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99" y="664399"/>
            <a:ext cx="7972125" cy="38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Linear Regression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3421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400"/>
              <a:t>ALGORITHM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Pick weights that could approximate the line.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Calculate the cost function to see how far off you are.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Use gradient descent to find the next values of weights to try.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Continue this process </a:t>
            </a:r>
            <a:r>
              <a:rPr lang="en" sz="1400"/>
              <a:t>until</a:t>
            </a:r>
            <a:r>
              <a:rPr lang="en" sz="1400"/>
              <a:t> your cost is barely changing.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325" y="1011263"/>
            <a:ext cx="5204300" cy="36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Decision Trees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3081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1. Email: Spam / Not Spam?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2. Online Transactions: </a:t>
            </a:r>
          </a:p>
          <a:p>
            <a: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Fraudulent (Yes / No)?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3. Tumor: Malignant / Benign ?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- 0: “Negative Class”</a:t>
            </a:r>
          </a:p>
          <a:p>
            <a:pPr indent="38735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(e.g., benign tumor)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- 1: “Positive Class” </a:t>
            </a:r>
          </a:p>
          <a:p>
            <a:pPr indent="38735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(e.g., malignant tumor)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699" y="1017725"/>
            <a:ext cx="5439601" cy="380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Confusion Matrix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3736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A way to measure in binary classification how good your classifier has done.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175" y="1207400"/>
            <a:ext cx="4080048" cy="33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Precision and Recall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72" y="1020387"/>
            <a:ext cx="3097573" cy="383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5074" y="1652224"/>
            <a:ext cx="4532250" cy="25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Unsupervised Learning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2891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1. Randomly initialize K cluster centroids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2. Find the closest Euclidian distance to each of the points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3. Update the centroids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143" y="1238400"/>
            <a:ext cx="5544106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 with Supervised Learning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What if we don’t have Labeled data?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Can we hand label it?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How time </a:t>
            </a:r>
            <a:r>
              <a:rPr lang="en"/>
              <a:t>consuming</a:t>
            </a:r>
            <a:r>
              <a:rPr lang="en"/>
              <a:t> would it be?</a:t>
            </a:r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311700" y="2426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Problems with Unsupervised Learning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31336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While we understand clusters, do we know what clusters represent what?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Solution? Semi Supervised Learning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 class of supervised learning that also makes use of unlabeled data for training.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Typically</a:t>
            </a:r>
            <a:r>
              <a:rPr lang="en"/>
              <a:t> a small amount of labeled data with a large amount of unlabeled data.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It has been found that unlabeled data, when used in </a:t>
            </a:r>
            <a:r>
              <a:rPr lang="en"/>
              <a:t>conjunction</a:t>
            </a:r>
            <a:r>
              <a:rPr lang="en"/>
              <a:t> with a small </a:t>
            </a:r>
            <a:r>
              <a:rPr lang="en"/>
              <a:t>amount</a:t>
            </a:r>
            <a:r>
              <a:rPr lang="en"/>
              <a:t> of labeled data can </a:t>
            </a:r>
            <a:r>
              <a:rPr lang="en"/>
              <a:t>produce</a:t>
            </a:r>
            <a:r>
              <a:rPr lang="en"/>
              <a:t> considerable improvement in </a:t>
            </a:r>
            <a:r>
              <a:rPr lang="en"/>
              <a:t>learning accuracy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When you have unlabeled data the cost of trying to fully label the data is expensive and sometimes impossible.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Supervised Models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Regression: Linear Regression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Classification: Decision Trees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Unsupervised Models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Kmeans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Semi Supervised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Practical Example - Cyber Security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Big Data - compounds everyday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Majority of traffic is okay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So how can we make the data easier to deal with, ignore all the traffic for which we believe is okay.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Just focus on suspicious or malicious network traffic.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Approach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Clustering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d</a:t>
            </a:r>
            <a:r>
              <a:rPr lang="en"/>
              <a:t>ata set with malicious domains to filter out non-suspicious data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Identify percent of unseen and potentially malicious data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Paper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55600" lvl="0" marL="914400" rtl="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Extracting feature from raw passive DNS data</a:t>
            </a:r>
          </a:p>
          <a:p>
            <a:pPr indent="-355600" lvl="0" marL="914400" rtl="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Injecting a small amount of known malicious domains to encourage cluster creation, a filtering scheme can be developed to quickly and accurate filter out 97% of the typically non-malicious DNS queries/responses.</a:t>
            </a:r>
          </a:p>
          <a:p>
            <a:pPr indent="-355600" lvl="0" marL="914400" rtl="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Sensitivity (precision is the metric)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Machine Learning Process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Clean your Data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Missing Data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Find a viable solution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Run your model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Validate your 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Clean your Data!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2000"/>
              <a:t>Data preprocessing transforms the raw data into a format that will be more easily and effectively processed for the purpose of the user.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2000"/>
              <a:t>The machine learning process needs data without nulls, and in all numerical values, so we need to transform our data if needed.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2000"/>
              <a:t>Some things to watch out for:</a:t>
            </a:r>
          </a:p>
          <a:p>
            <a:pPr indent="-355600" lvl="2" marL="1371600" rtl="0">
              <a:spcBef>
                <a:spcPts val="0"/>
              </a:spcBef>
              <a:buSzPct val="100000"/>
              <a:buAutoNum type="romanLcPeriod"/>
            </a:pPr>
            <a:r>
              <a:rPr lang="en" sz="2000"/>
              <a:t>Sampling</a:t>
            </a:r>
          </a:p>
          <a:p>
            <a:pPr indent="-355600" lvl="2" marL="1371600" rtl="0">
              <a:spcBef>
                <a:spcPts val="0"/>
              </a:spcBef>
              <a:buSzPct val="100000"/>
              <a:buAutoNum type="romanLcPeriod"/>
            </a:pPr>
            <a:r>
              <a:rPr lang="en" sz="2000"/>
              <a:t>Noise Treatment</a:t>
            </a:r>
          </a:p>
          <a:p>
            <a:pPr indent="-355600" lvl="2" marL="1371600" rtl="0">
              <a:spcBef>
                <a:spcPts val="0"/>
              </a:spcBef>
              <a:buSzPct val="100000"/>
              <a:buAutoNum type="romanLcPeriod"/>
            </a:pPr>
            <a:r>
              <a:rPr lang="en" sz="2000"/>
              <a:t>Normalization</a:t>
            </a:r>
          </a:p>
          <a:p>
            <a:pPr indent="-355600" lvl="2" marL="1371600" rtl="0">
              <a:spcBef>
                <a:spcPts val="0"/>
              </a:spcBef>
              <a:buSzPct val="100000"/>
              <a:buAutoNum type="romanLcPeriod"/>
            </a:pPr>
            <a:r>
              <a:rPr lang="en" sz="2000"/>
              <a:t>Feature extraction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Missing Data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Missing data are a part of almost all research, and we have to decide how to deal with it.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Substitution:</a:t>
            </a:r>
          </a:p>
          <a:p>
            <a:pPr indent="-3556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000"/>
              <a:t>Mean Value: replace the missing value with the mean of the column</a:t>
            </a:r>
          </a:p>
          <a:p>
            <a:pPr indent="-3556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000"/>
              <a:t>Regression substitution: replace the missing value with historical value from similar case</a:t>
            </a:r>
          </a:p>
          <a:p>
            <a:pPr indent="-3556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000"/>
              <a:t>Matching Imputation: for each unit with a missing y, find a unit with similar values of x in the observed data and take its y value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algorithm should I use?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Regression: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-"/>
            </a:pPr>
            <a:r>
              <a:rPr lang="en" sz="2000"/>
              <a:t>Predict a continuous value based on past data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-"/>
            </a:pPr>
            <a:r>
              <a:rPr lang="en" sz="2000"/>
              <a:t>Compute the new values for unseen data using the features for a new example.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Classification: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-"/>
            </a:pPr>
            <a:r>
              <a:rPr lang="en" sz="2000"/>
              <a:t>Divide samples into 2 classes or more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-"/>
            </a:pPr>
            <a:r>
              <a:rPr lang="en" sz="2000"/>
              <a:t>Use a trained set of previously </a:t>
            </a:r>
            <a:r>
              <a:rPr lang="en" sz="2000"/>
              <a:t>labeled</a:t>
            </a:r>
            <a:r>
              <a:rPr lang="en" sz="2000"/>
              <a:t> data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Clustering</a:t>
            </a:r>
          </a:p>
          <a:p>
            <a:pPr indent="-355600" lvl="1" marL="914400">
              <a:spcBef>
                <a:spcPts val="0"/>
              </a:spcBef>
              <a:buSzPct val="100000"/>
              <a:buChar char="-"/>
            </a:pPr>
            <a:r>
              <a:rPr lang="en" sz="2000"/>
              <a:t>Partitioning of a data set into subsets so that data in each subset ideally share common </a:t>
            </a:r>
            <a:r>
              <a:rPr lang="en" sz="2000"/>
              <a:t>characteristics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Learning Types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 of Learning: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Supervised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Unsupervised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Semi-supervised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Supervised Learning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Training</a:t>
            </a:r>
            <a:r>
              <a:rPr lang="en" sz="2000"/>
              <a:t> data includes both the input and the desired results.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For some examples the correct </a:t>
            </a:r>
            <a:r>
              <a:rPr lang="en" sz="2000"/>
              <a:t>results</a:t>
            </a:r>
            <a:r>
              <a:rPr lang="en" sz="2000"/>
              <a:t> (targets) are known and are given in the input to the model during the learning process</a:t>
            </a:r>
          </a:p>
          <a:p>
            <a:pPr indent="-355600" lvl="0" marL="457200">
              <a:spcBef>
                <a:spcPts val="0"/>
              </a:spcBef>
              <a:buSzPct val="100000"/>
              <a:buChar char="-"/>
            </a:pPr>
            <a:r>
              <a:rPr lang="en" sz="2000"/>
              <a:t>Have to be able to </a:t>
            </a:r>
            <a:r>
              <a:rPr b="1" lang="en" sz="2000"/>
              <a:t>generalize</a:t>
            </a:r>
            <a:r>
              <a:rPr lang="en" sz="2000"/>
              <a:t>: give the correct results when new data is given in input without knowing the target a priori.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Unsupervised Learning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model is not provided with the correct </a:t>
            </a:r>
            <a:r>
              <a:rPr lang="en"/>
              <a:t>results</a:t>
            </a:r>
            <a:r>
              <a:rPr lang="en"/>
              <a:t> during the training.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Can be used to cluster the input data in classes on the basis of their statistical </a:t>
            </a:r>
            <a:r>
              <a:rPr lang="en"/>
              <a:t>properties</a:t>
            </a:r>
            <a:r>
              <a:rPr lang="en"/>
              <a:t> only.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Cluster significance and labeling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The labeling can be carried out even if the labels are only available for a small number of objects </a:t>
            </a:r>
            <a:r>
              <a:rPr lang="en"/>
              <a:t>represented</a:t>
            </a:r>
            <a:r>
              <a:rPr lang="en"/>
              <a:t> of the desired </a:t>
            </a:r>
            <a:r>
              <a:rPr lang="en"/>
              <a:t>classes</a:t>
            </a:r>
            <a:r>
              <a:rPr lang="en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