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77" r:id="rId2"/>
    <p:sldId id="258" r:id="rId3"/>
    <p:sldId id="306" r:id="rId4"/>
    <p:sldId id="278" r:id="rId5"/>
    <p:sldId id="307" r:id="rId6"/>
    <p:sldId id="308" r:id="rId7"/>
    <p:sldId id="260"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274" r:id="rId21"/>
    <p:sldId id="321" r:id="rId22"/>
    <p:sldId id="322" r:id="rId23"/>
    <p:sldId id="32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 id="306"/>
          </p14:sldIdLst>
        </p14:section>
        <p14:section name="History of NodeJS" id="{16378913-E5ED-4281-BAF5-F1F938CB0BED}">
          <p14:sldIdLst>
            <p14:sldId id="278"/>
            <p14:sldId id="307"/>
            <p14:sldId id="308"/>
            <p14:sldId id="260"/>
            <p14:sldId id="309"/>
          </p14:sldIdLst>
        </p14:section>
        <p14:section name="Basic Operations &amp; Tools" id="{E2D565D1-BA5E-44E6-A40E-50A644912248}">
          <p14:sldIdLst>
            <p14:sldId id="310"/>
            <p14:sldId id="311"/>
            <p14:sldId id="312"/>
            <p14:sldId id="313"/>
            <p14:sldId id="314"/>
            <p14:sldId id="315"/>
          </p14:sldIdLst>
        </p14:section>
        <p14:section name="Hello, World!" id="{71D59651-8EFA-4415-9623-98B4C4A8699C}">
          <p14:sldIdLst>
            <p14:sldId id="316"/>
            <p14:sldId id="317"/>
            <p14:sldId id="318"/>
            <p14:sldId id="319"/>
            <p14:sldId id="320"/>
          </p14:sldIdLst>
        </p14:section>
        <p14:section name="There's More!" id="{2E16B512-814A-4DC1-A986-25475E10E0EF}">
          <p14:sldIdLst>
            <p14:sldId id="274"/>
            <p14:sldId id="321"/>
            <p14:sldId id="322"/>
            <p14:sldId id="32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89825" autoAdjust="0"/>
  </p:normalViewPr>
  <p:slideViewPr>
    <p:cSldViewPr>
      <p:cViewPr>
        <p:scale>
          <a:sx n="80" d="100"/>
          <a:sy n="80" d="100"/>
        </p:scale>
        <p:origin x="-1338" y="-132"/>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E06694-F940-4F01-93DF-893B2F19AF8F}" type="doc">
      <dgm:prSet loTypeId="urn:microsoft.com/office/officeart/2009/3/layout/SubStepProcess" loCatId="process" qsTypeId="urn:microsoft.com/office/officeart/2005/8/quickstyle/simple1" qsCatId="simple" csTypeId="urn:microsoft.com/office/officeart/2005/8/colors/accent1_2" csCatId="accent1" phldr="1"/>
      <dgm:spPr/>
    </dgm:pt>
    <dgm:pt modelId="{87C2DA59-2FCE-48D7-B889-F30D571DC36E}">
      <dgm:prSet phldrT="[Text]">
        <dgm:style>
          <a:lnRef idx="1">
            <a:schemeClr val="accent1"/>
          </a:lnRef>
          <a:fillRef idx="3">
            <a:schemeClr val="accent1"/>
          </a:fillRef>
          <a:effectRef idx="2">
            <a:schemeClr val="accent1"/>
          </a:effectRef>
          <a:fontRef idx="minor">
            <a:schemeClr val="lt1"/>
          </a:fontRef>
        </dgm:style>
      </dgm:prSet>
      <dgm:spPr/>
      <dgm:t>
        <a:bodyPr/>
        <a:lstStyle/>
        <a:p>
          <a:r>
            <a:rPr lang="en-US" dirty="0" smtClean="0"/>
            <a:t>History</a:t>
          </a:r>
          <a:endParaRPr lang="en-US" dirty="0"/>
        </a:p>
      </dgm:t>
    </dgm:pt>
    <dgm:pt modelId="{EF19F0CC-93F3-4EC6-A933-D8FDB33A59CE}" type="parTrans" cxnId="{3F5BE9E2-89BD-4934-AA96-94E96EC3EFB6}">
      <dgm:prSet/>
      <dgm:spPr/>
      <dgm:t>
        <a:bodyPr/>
        <a:lstStyle/>
        <a:p>
          <a:endParaRPr lang="en-US"/>
        </a:p>
      </dgm:t>
    </dgm:pt>
    <dgm:pt modelId="{39B19C17-96EE-4654-AC41-688947F5FF65}" type="sibTrans" cxnId="{3F5BE9E2-89BD-4934-AA96-94E96EC3EFB6}">
      <dgm:prSet/>
      <dgm:spPr/>
      <dgm:t>
        <a:bodyPr/>
        <a:lstStyle/>
        <a:p>
          <a:endParaRPr lang="en-US"/>
        </a:p>
      </dgm:t>
    </dgm:pt>
    <dgm:pt modelId="{5A572C18-2455-4B3F-8A00-8F15844DC28C}">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Basics</a:t>
          </a:r>
          <a:endParaRPr lang="en-US" dirty="0"/>
        </a:p>
      </dgm:t>
    </dgm:pt>
    <dgm:pt modelId="{530805BC-ADC5-4644-A03B-E2BE33F8FA2C}" type="parTrans" cxnId="{DEDC31C2-5921-44E1-9A2F-24A8EB4C11FE}">
      <dgm:prSet/>
      <dgm:spPr/>
      <dgm:t>
        <a:bodyPr/>
        <a:lstStyle/>
        <a:p>
          <a:endParaRPr lang="en-US"/>
        </a:p>
      </dgm:t>
    </dgm:pt>
    <dgm:pt modelId="{6ED0E1AF-9747-45E4-9227-59BE54CA9C1C}" type="sibTrans" cxnId="{DEDC31C2-5921-44E1-9A2F-24A8EB4C11FE}">
      <dgm:prSet/>
      <dgm:spPr/>
      <dgm:t>
        <a:bodyPr/>
        <a:lstStyle/>
        <a:p>
          <a:endParaRPr lang="en-US"/>
        </a:p>
      </dgm:t>
    </dgm:pt>
    <dgm:pt modelId="{8BDFB579-D75A-4F15-82AF-52CC5E4F913A}">
      <dgm:prSet phldrT="[Text]">
        <dgm:style>
          <a:lnRef idx="1">
            <a:schemeClr val="accent2"/>
          </a:lnRef>
          <a:fillRef idx="3">
            <a:schemeClr val="accent2"/>
          </a:fillRef>
          <a:effectRef idx="2">
            <a:schemeClr val="accent2"/>
          </a:effectRef>
          <a:fontRef idx="minor">
            <a:schemeClr val="lt1"/>
          </a:fontRef>
        </dgm:style>
      </dgm:prSet>
      <dgm:spPr/>
      <dgm:t>
        <a:bodyPr/>
        <a:lstStyle/>
        <a:p>
          <a:r>
            <a:rPr lang="en-US" dirty="0" smtClean="0"/>
            <a:t>DIY</a:t>
          </a:r>
          <a:endParaRPr lang="en-US" dirty="0"/>
        </a:p>
      </dgm:t>
    </dgm:pt>
    <dgm:pt modelId="{A48C7064-F0A2-4985-A50C-C3F4455CBE59}" type="parTrans" cxnId="{3CC72AE9-DC4E-4A87-8990-CD6C965FF320}">
      <dgm:prSet/>
      <dgm:spPr/>
      <dgm:t>
        <a:bodyPr/>
        <a:lstStyle/>
        <a:p>
          <a:endParaRPr lang="en-US"/>
        </a:p>
      </dgm:t>
    </dgm:pt>
    <dgm:pt modelId="{47C6D1AF-0618-40F6-949F-C262D6BD9231}" type="sibTrans" cxnId="{3CC72AE9-DC4E-4A87-8990-CD6C965FF320}">
      <dgm:prSet/>
      <dgm:spPr/>
      <dgm:t>
        <a:bodyPr/>
        <a:lstStyle/>
        <a:p>
          <a:endParaRPr lang="en-US"/>
        </a:p>
      </dgm:t>
    </dgm:pt>
    <dgm:pt modelId="{3DB7217C-76BE-4AAE-8C88-B8CE678856A1}" type="pres">
      <dgm:prSet presAssocID="{E6E06694-F940-4F01-93DF-893B2F19AF8F}" presName="Name0" presStyleCnt="0">
        <dgm:presLayoutVars>
          <dgm:chMax val="7"/>
          <dgm:dir/>
          <dgm:animOne val="branch"/>
        </dgm:presLayoutVars>
      </dgm:prSet>
      <dgm:spPr/>
    </dgm:pt>
    <dgm:pt modelId="{5D6FBEF8-B748-4534-A5F8-4DEF089285F4}" type="pres">
      <dgm:prSet presAssocID="{87C2DA59-2FCE-48D7-B889-F30D571DC36E}" presName="parTx1" presStyleLbl="node1" presStyleIdx="0" presStyleCnt="3"/>
      <dgm:spPr/>
      <dgm:t>
        <a:bodyPr/>
        <a:lstStyle/>
        <a:p>
          <a:endParaRPr lang="en-US"/>
        </a:p>
      </dgm:t>
    </dgm:pt>
    <dgm:pt modelId="{513B27C3-D4C2-4EB6-ACF1-A153A39A5B29}" type="pres">
      <dgm:prSet presAssocID="{5A572C18-2455-4B3F-8A00-8F15844DC28C}" presName="parTx2" presStyleLbl="node1" presStyleIdx="1" presStyleCnt="3"/>
      <dgm:spPr/>
      <dgm:t>
        <a:bodyPr/>
        <a:lstStyle/>
        <a:p>
          <a:endParaRPr lang="en-US"/>
        </a:p>
      </dgm:t>
    </dgm:pt>
    <dgm:pt modelId="{EBDC9186-505A-4344-A3E3-C8B22176144B}" type="pres">
      <dgm:prSet presAssocID="{8BDFB579-D75A-4F15-82AF-52CC5E4F913A}" presName="parTx3" presStyleLbl="node1" presStyleIdx="2" presStyleCnt="3"/>
      <dgm:spPr/>
      <dgm:t>
        <a:bodyPr/>
        <a:lstStyle/>
        <a:p>
          <a:endParaRPr lang="en-US"/>
        </a:p>
      </dgm:t>
    </dgm:pt>
  </dgm:ptLst>
  <dgm:cxnLst>
    <dgm:cxn modelId="{648F8458-D574-4A67-BDD6-FC0F4000DF1C}" type="presOf" srcId="{E6E06694-F940-4F01-93DF-893B2F19AF8F}" destId="{3DB7217C-76BE-4AAE-8C88-B8CE678856A1}" srcOrd="0" destOrd="0" presId="urn:microsoft.com/office/officeart/2009/3/layout/SubStepProcess"/>
    <dgm:cxn modelId="{82405B6C-7DA7-45B0-93B9-DE24252D48F1}" type="presOf" srcId="{87C2DA59-2FCE-48D7-B889-F30D571DC36E}" destId="{5D6FBEF8-B748-4534-A5F8-4DEF089285F4}" srcOrd="0" destOrd="0" presId="urn:microsoft.com/office/officeart/2009/3/layout/SubStepProcess"/>
    <dgm:cxn modelId="{791BEB7E-27D5-462D-8945-6FFE2A1A77F0}" type="presOf" srcId="{5A572C18-2455-4B3F-8A00-8F15844DC28C}" destId="{513B27C3-D4C2-4EB6-ACF1-A153A39A5B29}" srcOrd="0" destOrd="0" presId="urn:microsoft.com/office/officeart/2009/3/layout/SubStepProcess"/>
    <dgm:cxn modelId="{DEDC31C2-5921-44E1-9A2F-24A8EB4C11FE}" srcId="{E6E06694-F940-4F01-93DF-893B2F19AF8F}" destId="{5A572C18-2455-4B3F-8A00-8F15844DC28C}" srcOrd="1" destOrd="0" parTransId="{530805BC-ADC5-4644-A03B-E2BE33F8FA2C}" sibTransId="{6ED0E1AF-9747-45E4-9227-59BE54CA9C1C}"/>
    <dgm:cxn modelId="{3F5BE9E2-89BD-4934-AA96-94E96EC3EFB6}" srcId="{E6E06694-F940-4F01-93DF-893B2F19AF8F}" destId="{87C2DA59-2FCE-48D7-B889-F30D571DC36E}" srcOrd="0" destOrd="0" parTransId="{EF19F0CC-93F3-4EC6-A933-D8FDB33A59CE}" sibTransId="{39B19C17-96EE-4654-AC41-688947F5FF65}"/>
    <dgm:cxn modelId="{67925955-3000-420D-A5B6-1D2AC64FD5E2}" type="presOf" srcId="{8BDFB579-D75A-4F15-82AF-52CC5E4F913A}" destId="{EBDC9186-505A-4344-A3E3-C8B22176144B}" srcOrd="0" destOrd="0" presId="urn:microsoft.com/office/officeart/2009/3/layout/SubStepProcess"/>
    <dgm:cxn modelId="{3CC72AE9-DC4E-4A87-8990-CD6C965FF320}" srcId="{E6E06694-F940-4F01-93DF-893B2F19AF8F}" destId="{8BDFB579-D75A-4F15-82AF-52CC5E4F913A}" srcOrd="2" destOrd="0" parTransId="{A48C7064-F0A2-4985-A50C-C3F4455CBE59}" sibTransId="{47C6D1AF-0618-40F6-949F-C262D6BD9231}"/>
    <dgm:cxn modelId="{16CEEC92-4028-4AE1-844D-167365049EC3}" type="presParOf" srcId="{3DB7217C-76BE-4AAE-8C88-B8CE678856A1}" destId="{5D6FBEF8-B748-4534-A5F8-4DEF089285F4}" srcOrd="0" destOrd="0" presId="urn:microsoft.com/office/officeart/2009/3/layout/SubStepProcess"/>
    <dgm:cxn modelId="{A4778407-93E3-45B1-AD15-0FDD5D8B0901}" type="presParOf" srcId="{3DB7217C-76BE-4AAE-8C88-B8CE678856A1}" destId="{513B27C3-D4C2-4EB6-ACF1-A153A39A5B29}" srcOrd="1" destOrd="0" presId="urn:microsoft.com/office/officeart/2009/3/layout/SubStepProcess"/>
    <dgm:cxn modelId="{9B0602C0-531E-474A-AADE-17092E71B7EA}" type="presParOf" srcId="{3DB7217C-76BE-4AAE-8C88-B8CE678856A1}" destId="{EBDC9186-505A-4344-A3E3-C8B22176144B}" srcOrd="2" destOrd="0" presId="urn:microsoft.com/office/officeart/2009/3/layout/SubSte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FBEF8-B748-4534-A5F8-4DEF089285F4}">
      <dsp:nvSpPr>
        <dsp:cNvPr id="0" name=""/>
        <dsp:cNvSpPr/>
      </dsp:nvSpPr>
      <dsp:spPr>
        <a:xfrm>
          <a:off x="2976" y="1016992"/>
          <a:ext cx="2030015" cy="2030015"/>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smtClean="0"/>
            <a:t>History</a:t>
          </a:r>
          <a:endParaRPr lang="en-US" sz="3900" kern="1200" dirty="0"/>
        </a:p>
      </dsp:txBody>
      <dsp:txXfrm>
        <a:off x="300265" y="1314281"/>
        <a:ext cx="1435437" cy="1435437"/>
      </dsp:txXfrm>
    </dsp:sp>
    <dsp:sp modelId="{513B27C3-D4C2-4EB6-ACF1-A153A39A5B29}">
      <dsp:nvSpPr>
        <dsp:cNvPr id="0" name=""/>
        <dsp:cNvSpPr/>
      </dsp:nvSpPr>
      <dsp:spPr>
        <a:xfrm>
          <a:off x="2032992" y="1016992"/>
          <a:ext cx="2030015" cy="2030015"/>
        </a:xfrm>
        <a:prstGeom prst="ellips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smtClean="0"/>
            <a:t>Basics</a:t>
          </a:r>
          <a:endParaRPr lang="en-US" sz="3900" kern="1200" dirty="0"/>
        </a:p>
      </dsp:txBody>
      <dsp:txXfrm>
        <a:off x="2330281" y="1314281"/>
        <a:ext cx="1435437" cy="1435437"/>
      </dsp:txXfrm>
    </dsp:sp>
    <dsp:sp modelId="{EBDC9186-505A-4344-A3E3-C8B22176144B}">
      <dsp:nvSpPr>
        <dsp:cNvPr id="0" name=""/>
        <dsp:cNvSpPr/>
      </dsp:nvSpPr>
      <dsp:spPr>
        <a:xfrm>
          <a:off x="4063007" y="1016992"/>
          <a:ext cx="2030015" cy="2030015"/>
        </a:xfrm>
        <a:prstGeom prst="ellipse">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cap="flat" cmpd="sng" algn="ctr">
          <a:solidFill>
            <a:schemeClr val="accent2">
              <a:shade val="95000"/>
              <a:satMod val="105000"/>
            </a:schemeClr>
          </a:solidFill>
          <a:prstDash val="solid"/>
        </a:ln>
        <a:effectLst>
          <a:outerShdw blurRad="40000" dist="23000" dir="5400000" rotWithShape="0">
            <a:srgbClr val="000000">
              <a:alpha val="35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smtClean="0"/>
            <a:t>DIY</a:t>
          </a:r>
          <a:endParaRPr lang="en-US" sz="3900" kern="1200" dirty="0"/>
        </a:p>
      </dsp:txBody>
      <dsp:txXfrm>
        <a:off x="4360296" y="1314281"/>
        <a:ext cx="1435437" cy="1435437"/>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5/23/2016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962783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20</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5/23/2016</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5/23/2016</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5/23/2016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5/23/2016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5/23/2016</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5/23/2016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expressjs.com/en/starter/hello-world.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www.codementor.io/nodejs/tutorial/node-with-express-and-ej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How to create Hello, World </a:t>
            </a:r>
            <a:r>
              <a:rPr lang="en-US" dirty="0" err="1" smtClean="0"/>
              <a:t>NodeJS</a:t>
            </a:r>
            <a:r>
              <a:rPr lang="en-US" dirty="0" smtClean="0"/>
              <a:t> App</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a:solidFill>
                  <a:srgbClr val="7BCF27"/>
                </a:solidFill>
                <a:latin typeface="Calibri" pitchFamily="34" charset="0"/>
              </a:rPr>
              <a:t>introducing</a:t>
            </a:r>
            <a:r>
              <a:rPr lang="en-US" sz="2400" b="0" dirty="0">
                <a:solidFill>
                  <a:srgbClr val="262626"/>
                </a:solidFill>
              </a:rPr>
              <a:t/>
            </a:r>
            <a:br>
              <a:rPr lang="en-US" sz="2400" b="0" dirty="0">
                <a:solidFill>
                  <a:srgbClr val="262626"/>
                </a:solidFill>
              </a:rPr>
            </a:br>
            <a:r>
              <a:rPr lang="en-US" sz="5600" b="0" dirty="0" err="1" smtClean="0">
                <a:solidFill>
                  <a:prstClr val="white"/>
                </a:solidFill>
              </a:rPr>
              <a:t>NodeJS</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Installing </a:t>
            </a:r>
            <a:r>
              <a:rPr lang="en-US" sz="2800" b="1" dirty="0" err="1" smtClean="0">
                <a:solidFill>
                  <a:prstClr val="black">
                    <a:lumMod val="85000"/>
                    <a:lumOff val="15000"/>
                  </a:prstClr>
                </a:solidFill>
                <a:latin typeface="+mn-lt"/>
                <a:ea typeface="+mn-ea"/>
                <a:cs typeface="+mn-cs"/>
              </a:rPr>
              <a:t>NodeJS</a:t>
            </a:r>
            <a:endParaRPr lang="en-US" dirty="0">
              <a:latin typeface="+mn-lt"/>
            </a:endParaRPr>
          </a:p>
        </p:txBody>
      </p:sp>
      <p:sp>
        <p:nvSpPr>
          <p:cNvPr id="5" name="Content Placeholder 4"/>
          <p:cNvSpPr>
            <a:spLocks noGrp="1"/>
          </p:cNvSpPr>
          <p:nvPr>
            <p:ph idx="1"/>
          </p:nvPr>
        </p:nvSpPr>
        <p:spPr>
          <a:xfrm>
            <a:off x="457200" y="1066800"/>
            <a:ext cx="8229600" cy="5059363"/>
          </a:xfrm>
        </p:spPr>
        <p:txBody>
          <a:bodyPr>
            <a:normAutofit fontScale="92500"/>
          </a:bodyPr>
          <a:lstStyle/>
          <a:p>
            <a:r>
              <a:rPr lang="en-US" dirty="0" smtClean="0"/>
              <a:t>Node JS is</a:t>
            </a:r>
          </a:p>
          <a:p>
            <a:pPr lvl="1"/>
            <a:r>
              <a:rPr lang="en-US" dirty="0" smtClean="0"/>
              <a:t>A </a:t>
            </a:r>
            <a:r>
              <a:rPr lang="en-US" dirty="0" err="1" smtClean="0"/>
              <a:t>Javascript</a:t>
            </a:r>
            <a:r>
              <a:rPr lang="en-US" dirty="0" smtClean="0"/>
              <a:t> VM (Runtime)built on Chrome’s V8 </a:t>
            </a:r>
            <a:r>
              <a:rPr lang="en-US" dirty="0" err="1" smtClean="0"/>
              <a:t>Javascript</a:t>
            </a:r>
            <a:r>
              <a:rPr lang="en-US" dirty="0" smtClean="0"/>
              <a:t> Engine</a:t>
            </a:r>
          </a:p>
          <a:p>
            <a:pPr lvl="1"/>
            <a:r>
              <a:rPr lang="en-US" dirty="0"/>
              <a:t>an open-source, cross-platform runtime environment for developing server-side Web </a:t>
            </a:r>
            <a:r>
              <a:rPr lang="en-US" dirty="0" smtClean="0"/>
              <a:t>applications</a:t>
            </a:r>
            <a:endParaRPr lang="en-US" dirty="0"/>
          </a:p>
          <a:p>
            <a:r>
              <a:rPr lang="en-US" dirty="0" err="1" smtClean="0"/>
              <a:t>NodeJS</a:t>
            </a:r>
            <a:r>
              <a:rPr lang="en-US" dirty="0" smtClean="0"/>
              <a:t> is NOT</a:t>
            </a:r>
          </a:p>
          <a:p>
            <a:pPr lvl="1"/>
            <a:r>
              <a:rPr lang="en-US" dirty="0" smtClean="0"/>
              <a:t>A language</a:t>
            </a:r>
          </a:p>
          <a:p>
            <a:pPr lvl="1"/>
            <a:r>
              <a:rPr lang="en-US" dirty="0" smtClean="0"/>
              <a:t>A </a:t>
            </a:r>
            <a:r>
              <a:rPr lang="en-US" dirty="0" err="1"/>
              <a:t>Javascript</a:t>
            </a:r>
            <a:r>
              <a:rPr lang="en-US" dirty="0"/>
              <a:t> Framework</a:t>
            </a:r>
          </a:p>
          <a:p>
            <a:r>
              <a:rPr lang="en-US" dirty="0"/>
              <a:t>Download </a:t>
            </a:r>
            <a:r>
              <a:rPr lang="en-US" dirty="0" err="1"/>
              <a:t>NodeJS</a:t>
            </a:r>
            <a:r>
              <a:rPr lang="en-US" dirty="0"/>
              <a:t> from </a:t>
            </a:r>
            <a:r>
              <a:rPr lang="en-US" dirty="0">
                <a:hlinkClick r:id="rId3"/>
              </a:rPr>
              <a:t>https://nodejs.org/en/</a:t>
            </a:r>
            <a:endParaRPr lang="en-US" dirty="0"/>
          </a:p>
          <a:p>
            <a:pPr lvl="1"/>
            <a:r>
              <a:rPr lang="en-US" dirty="0"/>
              <a:t>Current version is v6.2.0</a:t>
            </a:r>
          </a:p>
          <a:p>
            <a:endParaRPr lang="en-US" dirty="0" smtClean="0"/>
          </a:p>
        </p:txBody>
      </p:sp>
    </p:spTree>
    <p:extLst>
      <p:ext uri="{BB962C8B-B14F-4D97-AF65-F5344CB8AC3E}">
        <p14:creationId xmlns:p14="http://schemas.microsoft.com/office/powerpoint/2010/main" val="3108901065"/>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Impression</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Install </a:t>
            </a:r>
            <a:r>
              <a:rPr lang="en-US" dirty="0" err="1" smtClean="0"/>
              <a:t>NodeJS</a:t>
            </a:r>
            <a:endParaRPr lang="en-US" dirty="0" smtClean="0"/>
          </a:p>
          <a:p>
            <a:r>
              <a:rPr lang="en-US" dirty="0" smtClean="0"/>
              <a:t>Like many other script engines, </a:t>
            </a:r>
            <a:r>
              <a:rPr lang="en-US" dirty="0" err="1" smtClean="0"/>
              <a:t>NodeJS</a:t>
            </a:r>
            <a:r>
              <a:rPr lang="en-US" dirty="0" smtClean="0"/>
              <a:t> can be executed interactively</a:t>
            </a:r>
          </a:p>
          <a:p>
            <a:pPr lvl="1"/>
            <a:r>
              <a:rPr lang="en-US" dirty="0" smtClean="0"/>
              <a:t>Execute </a:t>
            </a:r>
            <a:r>
              <a:rPr lang="en-US" b="1" dirty="0" smtClean="0"/>
              <a:t>node </a:t>
            </a:r>
            <a:r>
              <a:rPr lang="en-US" dirty="0" smtClean="0"/>
              <a:t>in command line</a:t>
            </a:r>
            <a:endParaRPr lang="en-US" b="1" dirty="0" smtClean="0"/>
          </a:p>
          <a:p>
            <a:pPr lvl="1"/>
            <a:r>
              <a:rPr lang="en-US" dirty="0" smtClean="0"/>
              <a:t>^D to quit shell</a:t>
            </a:r>
          </a:p>
          <a:p>
            <a:r>
              <a:rPr lang="en-US" dirty="0" smtClean="0"/>
              <a:t>Or you can execute an already written script file</a:t>
            </a:r>
          </a:p>
          <a:p>
            <a:pPr lvl="1"/>
            <a:r>
              <a:rPr lang="en-US" dirty="0" smtClean="0"/>
              <a:t>Execute </a:t>
            </a:r>
            <a:r>
              <a:rPr lang="en-US" b="1" dirty="0" smtClean="0"/>
              <a:t>node helloworld.js</a:t>
            </a:r>
            <a:r>
              <a:rPr lang="en-US" dirty="0" smtClean="0"/>
              <a:t> </a:t>
            </a:r>
            <a:endParaRPr lang="en-US" dirty="0"/>
          </a:p>
        </p:txBody>
      </p:sp>
    </p:spTree>
    <p:extLst>
      <p:ext uri="{BB962C8B-B14F-4D97-AF65-F5344CB8AC3E}">
        <p14:creationId xmlns:p14="http://schemas.microsoft.com/office/powerpoint/2010/main" val="153461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for seriousness</a:t>
            </a:r>
            <a:endParaRPr lang="en-US" dirty="0"/>
          </a:p>
        </p:txBody>
      </p:sp>
      <p:sp>
        <p:nvSpPr>
          <p:cNvPr id="3" name="Content Placeholder 2"/>
          <p:cNvSpPr>
            <a:spLocks noGrp="1"/>
          </p:cNvSpPr>
          <p:nvPr>
            <p:ph idx="1"/>
          </p:nvPr>
        </p:nvSpPr>
        <p:spPr>
          <a:xfrm>
            <a:off x="381000" y="1143001"/>
            <a:ext cx="8382000" cy="1189036"/>
          </a:xfrm>
        </p:spPr>
        <p:txBody>
          <a:bodyPr>
            <a:normAutofit fontScale="85000" lnSpcReduction="20000"/>
          </a:bodyPr>
          <a:lstStyle/>
          <a:p>
            <a:r>
              <a:rPr lang="en-US" dirty="0" smtClean="0"/>
              <a:t>You can not write everything from </a:t>
            </a:r>
            <a:r>
              <a:rPr lang="en-US" dirty="0" err="1" smtClean="0"/>
              <a:t>scrach</a:t>
            </a:r>
            <a:endParaRPr lang="en-US" dirty="0" smtClean="0"/>
          </a:p>
          <a:p>
            <a:pPr lvl="1"/>
            <a:r>
              <a:rPr lang="en-US" dirty="0" smtClean="0"/>
              <a:t>Java programs would refer to 3</a:t>
            </a:r>
            <a:r>
              <a:rPr lang="en-US" baseline="30000" dirty="0" smtClean="0"/>
              <a:t>rd</a:t>
            </a:r>
            <a:r>
              <a:rPr lang="en-US" dirty="0" smtClean="0"/>
              <a:t> JARs</a:t>
            </a:r>
          </a:p>
          <a:p>
            <a:pPr lvl="1"/>
            <a:r>
              <a:rPr lang="en-US" dirty="0" smtClean="0"/>
              <a:t>Learn how to borrow from others!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425" y="2446337"/>
            <a:ext cx="4011719" cy="3344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381000" y="2286000"/>
            <a:ext cx="4648200" cy="42672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NPM at rescue</a:t>
            </a:r>
          </a:p>
          <a:p>
            <a:pPr lvl="1"/>
            <a:r>
              <a:rPr lang="en-US" dirty="0" smtClean="0"/>
              <a:t>Coming with </a:t>
            </a:r>
            <a:r>
              <a:rPr lang="en-US" dirty="0" err="1" smtClean="0"/>
              <a:t>NodeJS</a:t>
            </a:r>
            <a:r>
              <a:rPr lang="en-US" dirty="0" smtClean="0"/>
              <a:t> installation</a:t>
            </a:r>
            <a:br>
              <a:rPr lang="en-US" dirty="0" smtClean="0"/>
            </a:br>
            <a:r>
              <a:rPr lang="en-US" dirty="0" smtClean="0"/>
              <a:t>	</a:t>
            </a:r>
            <a:r>
              <a:rPr lang="sv-SE" b="1" i="1" dirty="0"/>
              <a:t>sudo npm install npm -</a:t>
            </a:r>
            <a:r>
              <a:rPr lang="sv-SE" b="1" i="1" dirty="0" smtClean="0"/>
              <a:t>g</a:t>
            </a:r>
            <a:endParaRPr lang="en-US" b="1" i="1" dirty="0" smtClean="0"/>
          </a:p>
          <a:p>
            <a:pPr lvl="1"/>
            <a:r>
              <a:rPr lang="en-US" dirty="0" smtClean="0"/>
              <a:t>Package management tool for server side logics</a:t>
            </a:r>
          </a:p>
          <a:p>
            <a:pPr lvl="2"/>
            <a:r>
              <a:rPr lang="en-US" dirty="0" smtClean="0"/>
              <a:t>Local package specific to application</a:t>
            </a:r>
          </a:p>
          <a:p>
            <a:pPr lvl="3"/>
            <a:r>
              <a:rPr lang="en-US" dirty="0" smtClean="0"/>
              <a:t>DEV dependency</a:t>
            </a:r>
          </a:p>
          <a:p>
            <a:pPr lvl="3"/>
            <a:r>
              <a:rPr lang="en-US" dirty="0" smtClean="0"/>
              <a:t>Runtime dependency</a:t>
            </a:r>
          </a:p>
          <a:p>
            <a:pPr lvl="2"/>
            <a:r>
              <a:rPr lang="en-US" dirty="0" smtClean="0"/>
              <a:t>Global package</a:t>
            </a:r>
          </a:p>
          <a:p>
            <a:pPr lvl="1"/>
            <a:r>
              <a:rPr lang="en-US" dirty="0" smtClean="0"/>
              <a:t>Package in </a:t>
            </a:r>
            <a:r>
              <a:rPr lang="en-US" dirty="0" err="1" smtClean="0"/>
              <a:t>package.json</a:t>
            </a:r>
            <a:endParaRPr lang="en-US" dirty="0" smtClean="0"/>
          </a:p>
          <a:p>
            <a:pPr lvl="2"/>
            <a:r>
              <a:rPr lang="en-US" dirty="0" smtClean="0"/>
              <a:t>Not necessarily written purely in JS</a:t>
            </a:r>
          </a:p>
          <a:p>
            <a:pPr lvl="2"/>
            <a:r>
              <a:rPr lang="en-US" dirty="0" smtClean="0"/>
              <a:t>Manually create or </a:t>
            </a:r>
            <a:r>
              <a:rPr lang="en-US" b="1" i="1" dirty="0" err="1" smtClean="0"/>
              <a:t>npm</a:t>
            </a:r>
            <a:r>
              <a:rPr lang="en-US" b="1" i="1" dirty="0" smtClean="0"/>
              <a:t> </a:t>
            </a:r>
            <a:r>
              <a:rPr lang="en-US" b="1" i="1" dirty="0" err="1" smtClean="0"/>
              <a:t>init</a:t>
            </a:r>
            <a:endParaRPr lang="en-US" b="1" i="1" dirty="0"/>
          </a:p>
        </p:txBody>
      </p:sp>
    </p:spTree>
    <p:extLst>
      <p:ext uri="{BB962C8B-B14F-4D97-AF65-F5344CB8AC3E}">
        <p14:creationId xmlns:p14="http://schemas.microsoft.com/office/powerpoint/2010/main" val="3159162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for completeness</a:t>
            </a:r>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r>
              <a:rPr lang="en-US" dirty="0" smtClean="0"/>
              <a:t>Never forgot </a:t>
            </a:r>
            <a:r>
              <a:rPr lang="en-US" dirty="0" err="1" smtClean="0"/>
              <a:t>Javascript</a:t>
            </a:r>
            <a:r>
              <a:rPr lang="en-US" dirty="0" smtClean="0"/>
              <a:t> is born for frontend stuff</a:t>
            </a:r>
          </a:p>
          <a:p>
            <a:pPr lvl="1"/>
            <a:r>
              <a:rPr lang="en-US" dirty="0" smtClean="0"/>
              <a:t>Browser’s JS files?</a:t>
            </a:r>
          </a:p>
          <a:p>
            <a:pPr lvl="1"/>
            <a:r>
              <a:rPr lang="en-US" dirty="0" smtClean="0"/>
              <a:t>CSS files?</a:t>
            </a:r>
          </a:p>
          <a:p>
            <a:r>
              <a:rPr lang="en-US" dirty="0" smtClean="0"/>
              <a:t>Bower is the standard</a:t>
            </a:r>
          </a:p>
          <a:p>
            <a:pPr lvl="1"/>
            <a:r>
              <a:rPr lang="en-US" dirty="0" smtClean="0"/>
              <a:t>Modules saved in </a:t>
            </a:r>
            <a:r>
              <a:rPr lang="en-US" dirty="0" err="1" smtClean="0"/>
              <a:t>bower.json</a:t>
            </a:r>
            <a:endParaRPr lang="en-US" dirty="0" smtClean="0"/>
          </a:p>
          <a:p>
            <a:pPr lvl="1"/>
            <a:r>
              <a:rPr lang="en-US" b="1" i="1" dirty="0" err="1"/>
              <a:t>npm</a:t>
            </a:r>
            <a:r>
              <a:rPr lang="en-US" b="1" i="1" dirty="0"/>
              <a:t> install -g </a:t>
            </a:r>
            <a:r>
              <a:rPr lang="en-US" b="1" i="1" dirty="0" smtClean="0"/>
              <a:t>bower</a:t>
            </a:r>
          </a:p>
          <a:p>
            <a:pPr lvl="1"/>
            <a:r>
              <a:rPr lang="en-US" dirty="0" smtClean="0"/>
              <a:t>Before using the bower, initialize you app first</a:t>
            </a:r>
          </a:p>
          <a:p>
            <a:pPr lvl="2"/>
            <a:r>
              <a:rPr lang="en-US" dirty="0" smtClean="0"/>
              <a:t>Create </a:t>
            </a:r>
            <a:r>
              <a:rPr lang="en-US" dirty="0" err="1" smtClean="0"/>
              <a:t>bower.json</a:t>
            </a:r>
            <a:r>
              <a:rPr lang="en-US" dirty="0" smtClean="0"/>
              <a:t> in root folder</a:t>
            </a:r>
          </a:p>
          <a:p>
            <a:pPr lvl="2"/>
            <a:r>
              <a:rPr lang="en-US" dirty="0"/>
              <a:t>Or simply </a:t>
            </a:r>
            <a:r>
              <a:rPr lang="en-US" dirty="0" smtClean="0"/>
              <a:t>“</a:t>
            </a:r>
            <a:r>
              <a:rPr lang="en-US" b="1" i="1" dirty="0" smtClean="0"/>
              <a:t>bower </a:t>
            </a:r>
            <a:r>
              <a:rPr lang="en-US" b="1" i="1" dirty="0" err="1" smtClean="0"/>
              <a:t>init</a:t>
            </a:r>
            <a:r>
              <a:rPr lang="en-US" dirty="0" smtClean="0"/>
              <a:t>”</a:t>
            </a:r>
          </a:p>
          <a:p>
            <a:pPr lvl="2"/>
            <a:r>
              <a:rPr lang="en-US" b="1" i="1" dirty="0" smtClean="0"/>
              <a:t>bower install </a:t>
            </a:r>
            <a:r>
              <a:rPr lang="en-US" b="1" i="1" dirty="0" err="1" smtClean="0"/>
              <a:t>jquery</a:t>
            </a:r>
            <a:endParaRPr lang="en-US" b="1" i="1" dirty="0" smtClean="0"/>
          </a:p>
          <a:p>
            <a:pPr lvl="1"/>
            <a:endParaRPr lang="en-US" dirty="0"/>
          </a:p>
        </p:txBody>
      </p:sp>
    </p:spTree>
    <p:extLst>
      <p:ext uri="{BB962C8B-B14F-4D97-AF65-F5344CB8AC3E}">
        <p14:creationId xmlns:p14="http://schemas.microsoft.com/office/powerpoint/2010/main" val="493912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all together!</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Create Hello application with fancy stuff</a:t>
            </a:r>
          </a:p>
          <a:p>
            <a:pPr lvl="1"/>
            <a:r>
              <a:rPr lang="en-US" dirty="0" err="1" smtClean="0"/>
              <a:t>angularJS</a:t>
            </a:r>
            <a:endParaRPr lang="en-US" dirty="0" smtClean="0"/>
          </a:p>
          <a:p>
            <a:pPr lvl="1"/>
            <a:r>
              <a:rPr lang="en-US" dirty="0" smtClean="0"/>
              <a:t>bootstrap</a:t>
            </a:r>
          </a:p>
          <a:p>
            <a:pPr lvl="1"/>
            <a:r>
              <a:rPr lang="en-US" dirty="0" smtClean="0"/>
              <a:t>Topic of Next Session</a:t>
            </a:r>
          </a:p>
          <a:p>
            <a:r>
              <a:rPr lang="en-US" dirty="0" smtClean="0"/>
              <a:t>Improve the Hello application to add more functions</a:t>
            </a:r>
          </a:p>
          <a:p>
            <a:pPr lvl="1"/>
            <a:r>
              <a:rPr lang="en-US" dirty="0" smtClean="0"/>
              <a:t>Save with mongoose (MongoDB)</a:t>
            </a:r>
          </a:p>
          <a:p>
            <a:pPr lvl="1"/>
            <a:r>
              <a:rPr lang="en-US" dirty="0" smtClean="0"/>
              <a:t>User management with passport?</a:t>
            </a:r>
          </a:p>
          <a:p>
            <a:pPr lvl="1"/>
            <a:r>
              <a:rPr lang="en-US" dirty="0" smtClean="0"/>
              <a:t>Homework~</a:t>
            </a:r>
            <a:endParaRPr lang="en-US" dirty="0"/>
          </a:p>
        </p:txBody>
      </p:sp>
    </p:spTree>
    <p:extLst>
      <p:ext uri="{BB962C8B-B14F-4D97-AF65-F5344CB8AC3E}">
        <p14:creationId xmlns:p14="http://schemas.microsoft.com/office/powerpoint/2010/main" val="348003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81000" y="1551885"/>
            <a:ext cx="2057400" cy="2708434"/>
            <a:chOff x="381000" y="1551885"/>
            <a:chExt cx="2057400" cy="2708434"/>
          </a:xfrm>
        </p:grpSpPr>
        <p:sp>
          <p:nvSpPr>
            <p:cNvPr id="7" name="Oval 6"/>
            <p:cNvSpPr/>
            <p:nvPr/>
          </p:nvSpPr>
          <p:spPr>
            <a:xfrm>
              <a:off x="381000" y="1918017"/>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TextBox 7"/>
            <p:cNvSpPr txBox="1"/>
            <p:nvPr/>
          </p:nvSpPr>
          <p:spPr>
            <a:xfrm>
              <a:off x="778004" y="1551885"/>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0" name="Oval 9"/>
            <p:cNvSpPr/>
            <p:nvPr/>
          </p:nvSpPr>
          <p:spPr>
            <a:xfrm>
              <a:off x="626328" y="1969736"/>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1" name="TextBox 10"/>
          <p:cNvSpPr txBox="1"/>
          <p:nvPr/>
        </p:nvSpPr>
        <p:spPr>
          <a:xfrm>
            <a:off x="2634097" y="2334161"/>
            <a:ext cx="5900303"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8000" b="1" dirty="0" smtClean="0">
                <a:solidFill>
                  <a:schemeClr val="tx1">
                    <a:alpha val="40000"/>
                  </a:schemeClr>
                </a:solidFill>
                <a:cs typeface="Arial" pitchFamily="34" charset="0"/>
              </a:rPr>
              <a:t>DIY: </a:t>
            </a:r>
            <a:r>
              <a:rPr lang="en-US" sz="6000" b="1" dirty="0" smtClean="0">
                <a:solidFill>
                  <a:schemeClr val="tx1">
                    <a:alpha val="40000"/>
                  </a:schemeClr>
                </a:solidFill>
                <a:cs typeface="Arial" pitchFamily="34" charset="0"/>
              </a:rPr>
              <a:t>Wet Hands</a:t>
            </a:r>
            <a:endParaRPr lang="en-US" sz="6000" b="1" dirty="0">
              <a:solidFill>
                <a:schemeClr val="tx1">
                  <a:alpha val="40000"/>
                </a:schemeClr>
              </a:solidFill>
              <a:cs typeface="Arial" pitchFamily="34" charset="0"/>
            </a:endParaRPr>
          </a:p>
        </p:txBody>
      </p:sp>
    </p:spTree>
    <p:extLst>
      <p:ext uri="{BB962C8B-B14F-4D97-AF65-F5344CB8AC3E}">
        <p14:creationId xmlns:p14="http://schemas.microsoft.com/office/powerpoint/2010/main" val="614260548"/>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Preparation</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Create application folder</a:t>
            </a:r>
          </a:p>
          <a:p>
            <a:pPr lvl="1"/>
            <a:r>
              <a:rPr lang="en-US" dirty="0" err="1" smtClean="0"/>
              <a:t>mkdir</a:t>
            </a:r>
            <a:r>
              <a:rPr lang="en-US" dirty="0" smtClean="0"/>
              <a:t> &lt;your app root&gt; </a:t>
            </a:r>
          </a:p>
          <a:p>
            <a:pPr lvl="1"/>
            <a:r>
              <a:rPr lang="en-US" dirty="0" smtClean="0"/>
              <a:t>cd &lt;your app root&gt;</a:t>
            </a:r>
          </a:p>
          <a:p>
            <a:pPr lvl="1"/>
            <a:r>
              <a:rPr lang="en-US" b="1" i="1" dirty="0" smtClean="0"/>
              <a:t>bower </a:t>
            </a:r>
            <a:r>
              <a:rPr lang="en-US" b="1" i="1" dirty="0" err="1" smtClean="0"/>
              <a:t>init</a:t>
            </a:r>
            <a:endParaRPr lang="en-US" b="1" i="1" dirty="0" smtClean="0"/>
          </a:p>
          <a:p>
            <a:r>
              <a:rPr lang="en-US" dirty="0" smtClean="0"/>
              <a:t>Install dependencies</a:t>
            </a:r>
          </a:p>
          <a:p>
            <a:pPr lvl="1"/>
            <a:r>
              <a:rPr lang="en-US" dirty="0" smtClean="0"/>
              <a:t>Backend dependencies</a:t>
            </a:r>
          </a:p>
          <a:p>
            <a:pPr lvl="2"/>
            <a:r>
              <a:rPr lang="en-US" dirty="0" err="1" smtClean="0"/>
              <a:t>sudo</a:t>
            </a:r>
            <a:r>
              <a:rPr lang="en-US" dirty="0" smtClean="0"/>
              <a:t> </a:t>
            </a:r>
            <a:r>
              <a:rPr lang="en-US" dirty="0" err="1" smtClean="0"/>
              <a:t>npm</a:t>
            </a:r>
            <a:r>
              <a:rPr lang="en-US" dirty="0" smtClean="0"/>
              <a:t> install express</a:t>
            </a:r>
          </a:p>
          <a:p>
            <a:pPr lvl="1"/>
            <a:r>
              <a:rPr lang="en-US" dirty="0" smtClean="0"/>
              <a:t>Frontend dependencies</a:t>
            </a:r>
          </a:p>
          <a:p>
            <a:pPr lvl="2"/>
            <a:r>
              <a:rPr lang="en-US" dirty="0" smtClean="0"/>
              <a:t>bower install angular </a:t>
            </a:r>
            <a:r>
              <a:rPr lang="en-US" dirty="0" err="1" smtClean="0"/>
              <a:t>jquery</a:t>
            </a:r>
            <a:r>
              <a:rPr lang="en-US" dirty="0" smtClean="0"/>
              <a:t> bootstrap</a:t>
            </a:r>
          </a:p>
          <a:p>
            <a:r>
              <a:rPr lang="en-US" dirty="0" smtClean="0"/>
              <a:t>Create app.js</a:t>
            </a:r>
          </a:p>
          <a:p>
            <a:pPr lvl="1"/>
            <a:r>
              <a:rPr lang="en-US" dirty="0">
                <a:hlinkClick r:id="rId2"/>
              </a:rPr>
              <a:t>http://</a:t>
            </a:r>
            <a:r>
              <a:rPr lang="en-US" dirty="0" smtClean="0">
                <a:hlinkClick r:id="rId2"/>
              </a:rPr>
              <a:t>expressjs.com/en/starter/hello-world.html</a:t>
            </a:r>
            <a:endParaRPr lang="en-US" dirty="0" smtClean="0"/>
          </a:p>
          <a:p>
            <a:pPr lvl="1"/>
            <a:r>
              <a:rPr lang="en-US" dirty="0" smtClean="0"/>
              <a:t>node app.js</a:t>
            </a:r>
          </a:p>
          <a:p>
            <a:pPr lvl="1"/>
            <a:r>
              <a:rPr lang="en-US" dirty="0"/>
              <a:t>http://</a:t>
            </a:r>
            <a:r>
              <a:rPr lang="en-US" dirty="0" smtClean="0"/>
              <a:t>localhost:8000</a:t>
            </a:r>
            <a:r>
              <a:rPr lang="en-US" dirty="0"/>
              <a:t>/</a:t>
            </a:r>
            <a:endParaRPr lang="en-US" dirty="0" smtClean="0"/>
          </a:p>
        </p:txBody>
      </p:sp>
    </p:spTree>
    <p:extLst>
      <p:ext uri="{BB962C8B-B14F-4D97-AF65-F5344CB8AC3E}">
        <p14:creationId xmlns:p14="http://schemas.microsoft.com/office/powerpoint/2010/main" val="567103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Add HTML Stuff</a:t>
            </a:r>
            <a:endParaRPr lang="en-US" dirty="0"/>
          </a:p>
        </p:txBody>
      </p:sp>
      <p:sp>
        <p:nvSpPr>
          <p:cNvPr id="3" name="Content Placeholder 2"/>
          <p:cNvSpPr>
            <a:spLocks noGrp="1"/>
          </p:cNvSpPr>
          <p:nvPr>
            <p:ph idx="1"/>
          </p:nvPr>
        </p:nvSpPr>
        <p:spPr>
          <a:xfrm>
            <a:off x="457200" y="1066800"/>
            <a:ext cx="8229600" cy="5059363"/>
          </a:xfrm>
        </p:spPr>
        <p:txBody>
          <a:bodyPr>
            <a:normAutofit fontScale="77500" lnSpcReduction="20000"/>
          </a:bodyPr>
          <a:lstStyle/>
          <a:p>
            <a:r>
              <a:rPr lang="en-US" dirty="0" smtClean="0"/>
              <a:t>Create views folder</a:t>
            </a:r>
          </a:p>
          <a:p>
            <a:pPr lvl="1"/>
            <a:r>
              <a:rPr lang="en-US" dirty="0" err="1" smtClean="0"/>
              <a:t>mkdir</a:t>
            </a:r>
            <a:r>
              <a:rPr lang="en-US" dirty="0" smtClean="0"/>
              <a:t> &lt;your app root&gt;/views</a:t>
            </a:r>
          </a:p>
          <a:p>
            <a:pPr lvl="1"/>
            <a:r>
              <a:rPr lang="en-US" dirty="0" smtClean="0"/>
              <a:t>By default, the EJS (view engine) will look for views under &lt;</a:t>
            </a:r>
            <a:r>
              <a:rPr lang="en-US" dirty="0" err="1" smtClean="0"/>
              <a:t>approot</a:t>
            </a:r>
            <a:r>
              <a:rPr lang="en-US" dirty="0" smtClean="0"/>
              <a:t>&gt;/views</a:t>
            </a:r>
          </a:p>
          <a:p>
            <a:r>
              <a:rPr lang="en-US" dirty="0" smtClean="0"/>
              <a:t>Create your first view</a:t>
            </a:r>
          </a:p>
          <a:p>
            <a:pPr lvl="1"/>
            <a:r>
              <a:rPr lang="en-US" dirty="0" err="1" smtClean="0"/>
              <a:t>hello.ejs</a:t>
            </a:r>
            <a:endParaRPr lang="en-US" dirty="0" smtClean="0"/>
          </a:p>
          <a:p>
            <a:r>
              <a:rPr lang="en-US" dirty="0" smtClean="0"/>
              <a:t>Update app.js</a:t>
            </a:r>
          </a:p>
          <a:p>
            <a:pPr lvl="1"/>
            <a:r>
              <a:rPr lang="en-US" dirty="0" smtClean="0"/>
              <a:t>Set view engine</a:t>
            </a:r>
          </a:p>
          <a:p>
            <a:pPr lvl="1"/>
            <a:r>
              <a:rPr lang="en-US" dirty="0" smtClean="0"/>
              <a:t>Render the view when accessing our web app</a:t>
            </a:r>
          </a:p>
          <a:p>
            <a:pPr lvl="1"/>
            <a:r>
              <a:rPr lang="en-US" dirty="0">
                <a:hlinkClick r:id="rId2"/>
              </a:rPr>
              <a:t>https://</a:t>
            </a:r>
            <a:r>
              <a:rPr lang="en-US" dirty="0" smtClean="0">
                <a:hlinkClick r:id="rId2"/>
              </a:rPr>
              <a:t>www.codementor.io/nodejs/tutorial/node-with-express-and-ejs</a:t>
            </a:r>
            <a:endParaRPr lang="en-US" dirty="0" smtClean="0"/>
          </a:p>
          <a:p>
            <a:r>
              <a:rPr lang="en-US" dirty="0" smtClean="0"/>
              <a:t>See the output</a:t>
            </a:r>
          </a:p>
          <a:p>
            <a:pPr lvl="1"/>
            <a:r>
              <a:rPr lang="en-US" dirty="0" smtClean="0"/>
              <a:t>node app.js</a:t>
            </a:r>
          </a:p>
          <a:p>
            <a:pPr lvl="1"/>
            <a:r>
              <a:rPr lang="en-US" dirty="0"/>
              <a:t>http://</a:t>
            </a:r>
            <a:r>
              <a:rPr lang="en-US" dirty="0" smtClean="0"/>
              <a:t>localhost:8000</a:t>
            </a:r>
            <a:r>
              <a:rPr lang="en-US" dirty="0"/>
              <a:t>/</a:t>
            </a:r>
            <a:endParaRPr lang="en-US" dirty="0" smtClean="0"/>
          </a:p>
        </p:txBody>
      </p:sp>
    </p:spTree>
    <p:extLst>
      <p:ext uri="{BB962C8B-B14F-4D97-AF65-F5344CB8AC3E}">
        <p14:creationId xmlns:p14="http://schemas.microsoft.com/office/powerpoint/2010/main" val="72914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AngularJS?</a:t>
            </a:r>
            <a:endParaRPr lang="en-US" dirty="0"/>
          </a:p>
        </p:txBody>
      </p:sp>
      <p:sp>
        <p:nvSpPr>
          <p:cNvPr id="3" name="Content Placeholder 2"/>
          <p:cNvSpPr>
            <a:spLocks noGrp="1"/>
          </p:cNvSpPr>
          <p:nvPr>
            <p:ph idx="1"/>
          </p:nvPr>
        </p:nvSpPr>
        <p:spPr>
          <a:xfrm>
            <a:off x="304800" y="1143000"/>
            <a:ext cx="8229600" cy="4983163"/>
          </a:xfrm>
        </p:spPr>
        <p:txBody>
          <a:bodyPr>
            <a:normAutofit fontScale="92500" lnSpcReduction="20000"/>
          </a:bodyPr>
          <a:lstStyle/>
          <a:p>
            <a:r>
              <a:rPr lang="en-US" dirty="0" smtClean="0"/>
              <a:t>AngularJS can make the views in a more straight way</a:t>
            </a:r>
          </a:p>
          <a:p>
            <a:pPr lvl="1"/>
            <a:r>
              <a:rPr lang="en-US" dirty="0" smtClean="0"/>
              <a:t>Instead of using &lt;h1&gt;Hello, world&lt;/h1&gt; …</a:t>
            </a:r>
          </a:p>
          <a:p>
            <a:pPr lvl="1"/>
            <a:r>
              <a:rPr lang="en-US" dirty="0" smtClean="0"/>
              <a:t>How about &lt;say-hello&gt;&lt;/say-hello&gt;?</a:t>
            </a:r>
          </a:p>
          <a:p>
            <a:r>
              <a:rPr lang="en-US" dirty="0" smtClean="0"/>
              <a:t>The magic is hidden in AngularJS</a:t>
            </a:r>
          </a:p>
          <a:p>
            <a:r>
              <a:rPr lang="en-US" dirty="0" smtClean="0"/>
              <a:t>Let’s get our hands wet!</a:t>
            </a:r>
          </a:p>
          <a:p>
            <a:pPr lvl="1"/>
            <a:r>
              <a:rPr lang="en-US" dirty="0" err="1" smtClean="0"/>
              <a:t>sudo</a:t>
            </a:r>
            <a:r>
              <a:rPr lang="en-US" dirty="0" smtClean="0"/>
              <a:t> </a:t>
            </a:r>
            <a:r>
              <a:rPr lang="en-US" dirty="0" err="1" smtClean="0"/>
              <a:t>npm</a:t>
            </a:r>
            <a:r>
              <a:rPr lang="en-US" dirty="0" smtClean="0"/>
              <a:t> install path</a:t>
            </a:r>
          </a:p>
          <a:p>
            <a:pPr lvl="1"/>
            <a:r>
              <a:rPr lang="en-US" dirty="0" smtClean="0"/>
              <a:t>Update app.js to expose </a:t>
            </a:r>
            <a:r>
              <a:rPr lang="en-US" dirty="0" err="1" smtClean="0"/>
              <a:t>bower_components</a:t>
            </a:r>
            <a:r>
              <a:rPr lang="en-US" dirty="0" smtClean="0"/>
              <a:t> to browser</a:t>
            </a:r>
          </a:p>
          <a:p>
            <a:pPr lvl="1"/>
            <a:r>
              <a:rPr lang="en-US" dirty="0" smtClean="0"/>
              <a:t>Update </a:t>
            </a:r>
            <a:r>
              <a:rPr lang="en-US" dirty="0" err="1" smtClean="0"/>
              <a:t>hello.ejs</a:t>
            </a:r>
            <a:r>
              <a:rPr lang="en-US" dirty="0" smtClean="0"/>
              <a:t> to use angular </a:t>
            </a:r>
          </a:p>
          <a:p>
            <a:pPr lvl="1"/>
            <a:r>
              <a:rPr lang="en-US" dirty="0" smtClean="0"/>
              <a:t>Create main.js for the new directive we are using</a:t>
            </a:r>
          </a:p>
          <a:p>
            <a:pPr lvl="1"/>
            <a:r>
              <a:rPr lang="en-US" dirty="0" smtClean="0"/>
              <a:t>Get the app rolling!</a:t>
            </a:r>
            <a:endParaRPr lang="en-US" dirty="0"/>
          </a:p>
        </p:txBody>
      </p:sp>
    </p:spTree>
    <p:extLst>
      <p:ext uri="{BB962C8B-B14F-4D97-AF65-F5344CB8AC3E}">
        <p14:creationId xmlns:p14="http://schemas.microsoft.com/office/powerpoint/2010/main" val="113526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Bootstrap is a style library provided by twitter</a:t>
            </a:r>
          </a:p>
          <a:p>
            <a:pPr lvl="1"/>
            <a:r>
              <a:rPr lang="en-US" dirty="0">
                <a:hlinkClick r:id="rId2"/>
              </a:rPr>
              <a:t>http://getbootstrap.com</a:t>
            </a:r>
            <a:r>
              <a:rPr lang="en-US" dirty="0" smtClean="0">
                <a:hlinkClick r:id="rId2"/>
              </a:rPr>
              <a:t>/</a:t>
            </a:r>
            <a:endParaRPr lang="en-US" dirty="0" smtClean="0"/>
          </a:p>
          <a:p>
            <a:r>
              <a:rPr lang="en-US" dirty="0" smtClean="0"/>
              <a:t>Let’s get our page looks a little better</a:t>
            </a:r>
          </a:p>
          <a:p>
            <a:pPr lvl="1"/>
            <a:r>
              <a:rPr lang="en-US" dirty="0" smtClean="0"/>
              <a:t>Update </a:t>
            </a:r>
            <a:r>
              <a:rPr lang="en-US" dirty="0" err="1" smtClean="0"/>
              <a:t>hello.ejs</a:t>
            </a:r>
            <a:r>
              <a:rPr lang="en-US" dirty="0" smtClean="0"/>
              <a:t> to include bootstrap </a:t>
            </a:r>
            <a:r>
              <a:rPr lang="en-US" dirty="0" err="1" smtClean="0"/>
              <a:t>css</a:t>
            </a:r>
            <a:endParaRPr lang="en-US" dirty="0" smtClean="0"/>
          </a:p>
          <a:p>
            <a:pPr lvl="1"/>
            <a:r>
              <a:rPr lang="en-US" dirty="0" smtClean="0"/>
              <a:t>Update </a:t>
            </a:r>
            <a:r>
              <a:rPr lang="en-US" dirty="0" err="1" smtClean="0"/>
              <a:t>hello.ejs</a:t>
            </a:r>
            <a:r>
              <a:rPr lang="en-US" dirty="0" smtClean="0"/>
              <a:t> to add few DIVs to style our stuff</a:t>
            </a:r>
          </a:p>
          <a:p>
            <a:pPr lvl="1"/>
            <a:r>
              <a:rPr lang="en-US" dirty="0" smtClean="0"/>
              <a:t>Update our angular directive to use bootstrap class</a:t>
            </a:r>
          </a:p>
          <a:p>
            <a:pPr lvl="1"/>
            <a:r>
              <a:rPr lang="en-US" dirty="0" smtClean="0"/>
              <a:t>Done!</a:t>
            </a:r>
            <a:endParaRPr lang="en-US" dirty="0"/>
          </a:p>
        </p:txBody>
      </p:sp>
    </p:spTree>
    <p:extLst>
      <p:ext uri="{BB962C8B-B14F-4D97-AF65-F5344CB8AC3E}">
        <p14:creationId xmlns:p14="http://schemas.microsoft.com/office/powerpoint/2010/main" val="2726024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Reinvent the Wheel – In a Different Way</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12040"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Join be Intrigued</a:t>
              </a: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Learn by Building</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Improve via Sharing</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3" name="Title 2"/>
          <p:cNvSpPr>
            <a:spLocks noGrp="1"/>
          </p:cNvSpPr>
          <p:nvPr>
            <p:ph type="title"/>
          </p:nvPr>
        </p:nvSpPr>
        <p:spPr/>
        <p:txBody>
          <a:bodyPr>
            <a:normAutofit/>
          </a:bodyPr>
          <a:lstStyle/>
          <a:p>
            <a:r>
              <a:rPr lang="en-US" sz="3200" b="1" dirty="0" err="1"/>
              <a:t>xBIT</a:t>
            </a:r>
            <a:r>
              <a:rPr lang="en-US" sz="3200" b="1" dirty="0"/>
              <a:t>: cross-Boundary Interests </a:t>
            </a:r>
            <a:r>
              <a:rPr lang="en-US" sz="3200" b="1" dirty="0" smtClean="0"/>
              <a:t>Team</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1216878"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9" name="Title 8"/>
          <p:cNvSpPr>
            <a:spLocks noGrp="1"/>
          </p:cNvSpPr>
          <p:nvPr>
            <p:ph type="title"/>
          </p:nvPr>
        </p:nvSpPr>
        <p:spPr/>
        <p:txBody>
          <a:bodyPr>
            <a:normAutofit/>
          </a:bodyPr>
          <a:lstStyle/>
          <a:p>
            <a:pPr lvl="0">
              <a:spcBef>
                <a:spcPts val="0"/>
              </a:spcBef>
            </a:pPr>
            <a:r>
              <a:rPr lang="en-US" sz="4000" cap="none" dirty="0" smtClean="0">
                <a:solidFill>
                  <a:prstClr val="black">
                    <a:lumMod val="85000"/>
                    <a:lumOff val="15000"/>
                  </a:prstClr>
                </a:solidFill>
                <a:ea typeface="+mn-ea"/>
                <a:cs typeface="+mn-cs"/>
              </a:rPr>
              <a:t>But wait…</a:t>
            </a:r>
            <a:r>
              <a:rPr lang="en-US" sz="4000" b="0" cap="none" dirty="0" smtClean="0">
                <a:solidFill>
                  <a:prstClr val="black"/>
                </a:solidFill>
                <a:ea typeface="+mn-ea"/>
                <a:cs typeface="+mn-cs"/>
              </a:rPr>
              <a:t> </a:t>
            </a:r>
            <a:br>
              <a:rPr lang="en-US" sz="4000" b="0" cap="none" dirty="0" smtClean="0">
                <a:solidFill>
                  <a:prstClr val="black"/>
                </a:solidFill>
                <a:ea typeface="+mn-ea"/>
                <a:cs typeface="+mn-cs"/>
              </a:rPr>
            </a:br>
            <a:r>
              <a:rPr lang="en-US" sz="4000" b="0" cap="none" dirty="0" smtClean="0">
                <a:solidFill>
                  <a:prstClr val="black">
                    <a:lumMod val="50000"/>
                    <a:lumOff val="50000"/>
                  </a:prstClr>
                </a:solidFill>
                <a:ea typeface="+mn-ea"/>
                <a:cs typeface="+mn-cs"/>
              </a:rPr>
              <a:t>There’s LOTS More!</a:t>
            </a:r>
            <a:r>
              <a:rPr lang="en-US" sz="4000" b="0" cap="none" dirty="0" smtClean="0">
                <a:solidFill>
                  <a:prstClr val="black">
                    <a:lumMod val="50000"/>
                    <a:lumOff val="50000"/>
                  </a:prstClr>
                </a:solidFill>
                <a:ea typeface="+mn-ea"/>
                <a:cs typeface="Arial" pitchFamily="34" charset="0"/>
              </a:rPr>
              <a:t/>
            </a:r>
            <a:br>
              <a:rPr lang="en-US" sz="4000" b="0" cap="none" dirty="0" smtClean="0">
                <a:solidFill>
                  <a:prstClr val="black">
                    <a:lumMod val="50000"/>
                    <a:lumOff val="50000"/>
                  </a:prstClr>
                </a:solidFill>
                <a:ea typeface="+mn-ea"/>
                <a:cs typeface="Arial" pitchFamily="34" charset="0"/>
              </a:rPr>
            </a:br>
            <a:endParaRPr lang="en-US" sz="2800" dirty="0"/>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View your slides from anywhere!</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Prepared &amp; Have Fun</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04184"/>
            <a:ext cx="5419725" cy="560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2589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&amp; Advices</a:t>
            </a:r>
            <a:endParaRPr lang="en-US" dirty="0"/>
          </a:p>
        </p:txBody>
      </p:sp>
      <p:sp>
        <p:nvSpPr>
          <p:cNvPr id="3" name="Content Placeholder 2"/>
          <p:cNvSpPr>
            <a:spLocks noGrp="1"/>
          </p:cNvSpPr>
          <p:nvPr>
            <p:ph idx="1"/>
          </p:nvPr>
        </p:nvSpPr>
        <p:spPr>
          <a:xfrm>
            <a:off x="457200" y="1066799"/>
            <a:ext cx="8229600" cy="5250873"/>
          </a:xfrm>
        </p:spPr>
        <p:txBody>
          <a:bodyPr>
            <a:normAutofit lnSpcReduction="10000"/>
          </a:bodyPr>
          <a:lstStyle/>
          <a:p>
            <a:r>
              <a:rPr lang="en-US" dirty="0" smtClean="0"/>
              <a:t>Try combining all you have known</a:t>
            </a:r>
          </a:p>
          <a:p>
            <a:pPr lvl="1"/>
            <a:r>
              <a:rPr lang="en-US" dirty="0" smtClean="0"/>
              <a:t>Think impossible and then prove or deny</a:t>
            </a:r>
          </a:p>
          <a:p>
            <a:r>
              <a:rPr lang="en-US" dirty="0" smtClean="0"/>
              <a:t>Don’t over-estimate yourself</a:t>
            </a:r>
          </a:p>
          <a:p>
            <a:pPr lvl="1"/>
            <a:r>
              <a:rPr lang="en-US" dirty="0" smtClean="0"/>
              <a:t>You are not ALONE (on top of the world)</a:t>
            </a:r>
          </a:p>
          <a:p>
            <a:pPr lvl="1"/>
            <a:r>
              <a:rPr lang="en-US" dirty="0" smtClean="0"/>
              <a:t>What you met / thought / solved others may have already done</a:t>
            </a:r>
          </a:p>
          <a:p>
            <a:r>
              <a:rPr lang="en-US" dirty="0" smtClean="0"/>
              <a:t>Don’t under-estimate yourself</a:t>
            </a:r>
          </a:p>
          <a:p>
            <a:pPr lvl="1"/>
            <a:r>
              <a:rPr lang="en-US" dirty="0" smtClean="0"/>
              <a:t>You are (possibly much) better than lots of others</a:t>
            </a:r>
          </a:p>
          <a:p>
            <a:pPr lvl="1"/>
            <a:r>
              <a:rPr lang="en-US" dirty="0" smtClean="0"/>
              <a:t>Learn &amp; Self-improve are important</a:t>
            </a:r>
          </a:p>
          <a:p>
            <a:r>
              <a:rPr lang="en-US" dirty="0" smtClean="0"/>
              <a:t>Google </a:t>
            </a:r>
            <a:r>
              <a:rPr lang="en-US" dirty="0"/>
              <a:t>/ </a:t>
            </a:r>
            <a:r>
              <a:rPr lang="en-US" dirty="0" err="1"/>
              <a:t>Stackoverflow</a:t>
            </a:r>
            <a:r>
              <a:rPr lang="en-US" dirty="0"/>
              <a:t> / </a:t>
            </a:r>
            <a:r>
              <a:rPr lang="en-US" dirty="0" err="1"/>
              <a:t>Github</a:t>
            </a:r>
            <a:r>
              <a:rPr lang="en-US" dirty="0"/>
              <a:t> …</a:t>
            </a:r>
          </a:p>
          <a:p>
            <a:pPr lvl="1"/>
            <a:endParaRPr lang="en-US" dirty="0"/>
          </a:p>
        </p:txBody>
      </p:sp>
    </p:spTree>
    <p:extLst>
      <p:ext uri="{BB962C8B-B14F-4D97-AF65-F5344CB8AC3E}">
        <p14:creationId xmlns:p14="http://schemas.microsoft.com/office/powerpoint/2010/main" val="2553400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Integrate Mongoose (MongoDB)?</a:t>
            </a:r>
          </a:p>
          <a:p>
            <a:endParaRPr lang="en-US" dirty="0"/>
          </a:p>
          <a:p>
            <a:endParaRPr lang="en-US" dirty="0" smtClean="0"/>
          </a:p>
          <a:p>
            <a:endParaRPr lang="en-US" dirty="0"/>
          </a:p>
          <a:p>
            <a:r>
              <a:rPr lang="en-US" dirty="0" smtClean="0"/>
              <a:t>User Management?</a:t>
            </a:r>
            <a:endParaRPr lang="en-US" dirty="0"/>
          </a:p>
        </p:txBody>
      </p:sp>
    </p:spTree>
    <p:extLst>
      <p:ext uri="{BB962C8B-B14F-4D97-AF65-F5344CB8AC3E}">
        <p14:creationId xmlns:p14="http://schemas.microsoft.com/office/powerpoint/2010/main" val="412351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431039732"/>
              </p:ext>
            </p:extLst>
          </p:nvPr>
        </p:nvGraphicFramePr>
        <p:xfrm>
          <a:off x="1524000" y="10414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itle 7"/>
          <p:cNvSpPr>
            <a:spLocks noGrp="1"/>
          </p:cNvSpPr>
          <p:nvPr>
            <p:ph type="title"/>
          </p:nvPr>
        </p:nvSpPr>
        <p:spPr/>
        <p:txBody>
          <a:bodyPr>
            <a:normAutofit/>
          </a:bodyPr>
          <a:lstStyle/>
          <a:p>
            <a:r>
              <a:rPr lang="en-US" dirty="0" smtClean="0"/>
              <a:t>Topics</a:t>
            </a:r>
            <a:endParaRPr lang="en-US" dirty="0"/>
          </a:p>
        </p:txBody>
      </p:sp>
    </p:spTree>
    <p:custDataLst>
      <p:tags r:id="rId1"/>
    </p:custDataLst>
    <p:extLst>
      <p:ext uri="{BB962C8B-B14F-4D97-AF65-F5344CB8AC3E}">
        <p14:creationId xmlns:p14="http://schemas.microsoft.com/office/powerpoint/2010/main" val="283229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34097" y="2334161"/>
            <a:ext cx="5900303" cy="132343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8000" b="1" dirty="0" smtClean="0">
                <a:solidFill>
                  <a:schemeClr val="tx1">
                    <a:alpha val="40000"/>
                  </a:schemeClr>
                </a:solidFill>
                <a:cs typeface="Arial" pitchFamily="34" charset="0"/>
              </a:rPr>
              <a:t>History</a:t>
            </a:r>
            <a:endParaRPr lang="en-US" sz="8000" b="1" dirty="0">
              <a:solidFill>
                <a:schemeClr val="tx1">
                  <a:alpha val="40000"/>
                </a:schemeClr>
              </a:solidFill>
              <a:cs typeface="Arial" pitchFamily="34" charset="0"/>
            </a:endParaRPr>
          </a:p>
        </p:txBody>
      </p:sp>
      <p:grpSp>
        <p:nvGrpSpPr>
          <p:cNvPr id="3" name="Group 2"/>
          <p:cNvGrpSpPr/>
          <p:nvPr/>
        </p:nvGrpSpPr>
        <p:grpSpPr>
          <a:xfrm>
            <a:off x="457200" y="1634966"/>
            <a:ext cx="2057400" cy="2708434"/>
            <a:chOff x="457200" y="1634966"/>
            <a:chExt cx="2057400" cy="2708434"/>
          </a:xfrm>
        </p:grpSpPr>
        <p:sp>
          <p:nvSpPr>
            <p:cNvPr id="13" name="Oval 12"/>
            <p:cNvSpPr/>
            <p:nvPr/>
          </p:nvSpPr>
          <p:spPr>
            <a:xfrm>
              <a:off x="457200" y="202371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816592" y="163496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6" name="Oval 15"/>
            <p:cNvSpPr/>
            <p:nvPr/>
          </p:nvSpPr>
          <p:spPr>
            <a:xfrm>
              <a:off x="702528" y="206986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Evolving of </a:t>
            </a:r>
            <a:r>
              <a:rPr lang="en-US" sz="2800" b="1" dirty="0" err="1" smtClean="0">
                <a:solidFill>
                  <a:prstClr val="black">
                    <a:lumMod val="85000"/>
                    <a:lumOff val="15000"/>
                  </a:prstClr>
                </a:solidFill>
                <a:latin typeface="+mn-lt"/>
                <a:ea typeface="+mn-ea"/>
                <a:cs typeface="+mn-cs"/>
              </a:rPr>
              <a:t>Javascript</a:t>
            </a:r>
            <a:r>
              <a:rPr lang="en-US" sz="2800" b="1" dirty="0" smtClean="0">
                <a:solidFill>
                  <a:prstClr val="black">
                    <a:lumMod val="85000"/>
                    <a:lumOff val="15000"/>
                  </a:prstClr>
                </a:solidFill>
                <a:latin typeface="+mn-lt"/>
                <a:ea typeface="+mn-ea"/>
                <a:cs typeface="+mn-cs"/>
              </a:rPr>
              <a:t> &amp; </a:t>
            </a:r>
            <a:r>
              <a:rPr lang="en-US" sz="2800" b="1" dirty="0" err="1" smtClean="0">
                <a:solidFill>
                  <a:prstClr val="black">
                    <a:lumMod val="85000"/>
                    <a:lumOff val="15000"/>
                  </a:prstClr>
                </a:solidFill>
                <a:latin typeface="+mn-lt"/>
                <a:ea typeface="+mn-ea"/>
                <a:cs typeface="+mn-cs"/>
              </a:rPr>
              <a:t>EMACScript</a:t>
            </a:r>
            <a:endParaRPr lang="en-US" dirty="0">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71" y="914400"/>
            <a:ext cx="8100447"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05790" y="5029200"/>
            <a:ext cx="8533410" cy="1200329"/>
          </a:xfrm>
          <a:prstGeom prst="rect">
            <a:avLst/>
          </a:prstGeom>
        </p:spPr>
        <p:txBody>
          <a:bodyPr wrap="square">
            <a:spAutoFit/>
          </a:bodyPr>
          <a:lstStyle/>
          <a:p>
            <a:r>
              <a:rPr lang="en-US" altLang="zh-CN" dirty="0"/>
              <a:t>Brendan </a:t>
            </a:r>
            <a:r>
              <a:rPr lang="en-US" altLang="zh-CN" dirty="0" err="1"/>
              <a:t>Eich</a:t>
            </a:r>
            <a:r>
              <a:rPr lang="zh-CN" altLang="en-US" dirty="0"/>
              <a:t>花了</a:t>
            </a:r>
            <a:r>
              <a:rPr lang="en-US" altLang="zh-CN" dirty="0"/>
              <a:t>10</a:t>
            </a:r>
            <a:r>
              <a:rPr lang="zh-CN" altLang="en-US" dirty="0"/>
              <a:t>天时间设计了</a:t>
            </a:r>
            <a:r>
              <a:rPr lang="en-US" altLang="zh-CN" dirty="0" err="1"/>
              <a:t>javascript</a:t>
            </a:r>
            <a:r>
              <a:rPr lang="zh-CN" altLang="en-US" dirty="0"/>
              <a:t>，借鉴了</a:t>
            </a:r>
            <a:r>
              <a:rPr lang="en-US" altLang="zh-CN" dirty="0"/>
              <a:t>c</a:t>
            </a:r>
            <a:r>
              <a:rPr lang="zh-CN" altLang="en-US" dirty="0"/>
              <a:t>的语法，函数借鉴了</a:t>
            </a:r>
            <a:r>
              <a:rPr lang="en-US" altLang="zh-CN" dirty="0"/>
              <a:t>scheme</a:t>
            </a:r>
            <a:r>
              <a:rPr lang="zh-CN" altLang="en-US" dirty="0"/>
              <a:t>，原型借鉴了</a:t>
            </a:r>
            <a:r>
              <a:rPr lang="en-US" altLang="zh-CN" dirty="0"/>
              <a:t>self</a:t>
            </a:r>
            <a:r>
              <a:rPr lang="zh-CN" altLang="en-US" dirty="0" smtClean="0"/>
              <a:t>。</a:t>
            </a:r>
            <a:endParaRPr lang="en-US" altLang="zh-CN" dirty="0" smtClean="0"/>
          </a:p>
          <a:p>
            <a:r>
              <a:rPr lang="zh-CN" altLang="en-US" dirty="0" smtClean="0"/>
              <a:t>原名：</a:t>
            </a:r>
            <a:r>
              <a:rPr lang="en-US" altLang="zh-CN" dirty="0" err="1" smtClean="0"/>
              <a:t>LiveScript</a:t>
            </a:r>
            <a:r>
              <a:rPr lang="zh-CN" altLang="en-US" dirty="0" smtClean="0"/>
              <a:t>，为了搭</a:t>
            </a:r>
            <a:r>
              <a:rPr lang="en-US" altLang="zh-CN" dirty="0" smtClean="0"/>
              <a:t>Java</a:t>
            </a:r>
            <a:r>
              <a:rPr lang="zh-CN" altLang="en-US" dirty="0" smtClean="0"/>
              <a:t>顺风车，更名为</a:t>
            </a:r>
            <a:r>
              <a:rPr lang="en-US" altLang="zh-CN" dirty="0" smtClean="0"/>
              <a:t>JavaScript</a:t>
            </a:r>
          </a:p>
          <a:p>
            <a:r>
              <a:rPr lang="en-US" altLang="zh-CN" dirty="0" smtClean="0"/>
              <a:t>ES(ECMAScript</a:t>
            </a:r>
            <a:r>
              <a:rPr lang="en-US" altLang="zh-CN" dirty="0"/>
              <a:t>)</a:t>
            </a:r>
            <a:r>
              <a:rPr lang="zh-CN" altLang="en-US" dirty="0"/>
              <a:t>和</a:t>
            </a:r>
            <a:r>
              <a:rPr lang="en-US" altLang="zh-CN" dirty="0"/>
              <a:t>JS(JavaScript)</a:t>
            </a:r>
            <a:r>
              <a:rPr lang="zh-CN" altLang="en-US" dirty="0"/>
              <a:t>的区</a:t>
            </a:r>
            <a:r>
              <a:rPr lang="zh-CN" altLang="en-US" dirty="0" smtClean="0"/>
              <a:t>别</a:t>
            </a:r>
            <a:r>
              <a:rPr lang="en-US" altLang="zh-CN" dirty="0" smtClean="0"/>
              <a:t>: JS = ES + VM; ES</a:t>
            </a:r>
            <a:r>
              <a:rPr lang="zh-CN" altLang="en-US" dirty="0" smtClean="0"/>
              <a:t>指</a:t>
            </a:r>
            <a:r>
              <a:rPr lang="zh-CN" altLang="en-US" dirty="0"/>
              <a:t>代规范</a:t>
            </a:r>
            <a:r>
              <a:rPr lang="zh-CN" altLang="en-US" dirty="0" smtClean="0"/>
              <a:t>，</a:t>
            </a:r>
            <a:r>
              <a:rPr lang="en-US" altLang="zh-CN" dirty="0" smtClean="0"/>
              <a:t>JS</a:t>
            </a:r>
            <a:r>
              <a:rPr lang="zh-CN" altLang="en-US" dirty="0" smtClean="0"/>
              <a:t>指</a:t>
            </a:r>
            <a:r>
              <a:rPr lang="zh-CN" altLang="en-US" dirty="0"/>
              <a:t>代具体的实现。</a:t>
            </a:r>
            <a:endParaRPr lang="en-US" dirty="0"/>
          </a:p>
        </p:txBody>
      </p:sp>
    </p:spTree>
    <p:extLst>
      <p:ext uri="{BB962C8B-B14F-4D97-AF65-F5344CB8AC3E}">
        <p14:creationId xmlns:p14="http://schemas.microsoft.com/office/powerpoint/2010/main" val="2294276221"/>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Milestones of JS/ES</a:t>
            </a:r>
            <a:endParaRPr lang="en-US" dirty="0">
              <a:latin typeface="+mn-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2" y="1046018"/>
            <a:ext cx="8915400" cy="3109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8"/>
          <p:cNvSpPr txBox="1">
            <a:spLocks/>
          </p:cNvSpPr>
          <p:nvPr/>
        </p:nvSpPr>
        <p:spPr>
          <a:xfrm>
            <a:off x="228600" y="4343400"/>
            <a:ext cx="5867400" cy="1970046"/>
          </a:xfrm>
          <a:prstGeom prst="rect">
            <a:avLst/>
          </a:prstGeom>
        </p:spPr>
        <p:txBody>
          <a:bodyPr vert="horz" lIns="91440" tIns="45720" rIns="91440" bIns="45720" rtlCol="0" anchor="ctr" anchorCtr="0">
            <a:normAutofit fontScale="85000" lnSpcReduction="20000"/>
          </a:bodyPr>
          <a:lstStyle>
            <a:lvl1pPr algn="l" defTabSz="914400" rtl="0" eaLnBrk="1" latinLnBrk="0" hangingPunct="1">
              <a:spcBef>
                <a:spcPct val="0"/>
              </a:spcBef>
              <a:buNone/>
              <a:defRPr sz="3000" b="0" kern="1200">
                <a:solidFill>
                  <a:schemeClr val="tx1">
                    <a:lumMod val="85000"/>
                    <a:lumOff val="15000"/>
                  </a:schemeClr>
                </a:solidFill>
                <a:latin typeface="+mj-lt"/>
                <a:ea typeface="+mj-ea"/>
                <a:cs typeface="+mj-cs"/>
              </a:defRPr>
            </a:lvl1pPr>
          </a:lstStyle>
          <a:p>
            <a:pPr marL="457200" indent="-457200">
              <a:spcBef>
                <a:spcPts val="0"/>
              </a:spcBef>
              <a:buFont typeface="Arial" panose="020B0604020202020204" pitchFamily="34" charset="0"/>
              <a:buChar char="•"/>
            </a:pPr>
            <a:r>
              <a:rPr lang="en-US" sz="2800" dirty="0" smtClean="0"/>
              <a:t>1995 – Birth of JS</a:t>
            </a:r>
          </a:p>
          <a:p>
            <a:pPr marL="914400" lvl="1" indent="-457200">
              <a:buFont typeface="Arial" panose="020B0604020202020204" pitchFamily="34" charset="0"/>
              <a:buChar char="•"/>
            </a:pPr>
            <a:r>
              <a:rPr lang="en-US" sz="1600" dirty="0" smtClean="0"/>
              <a:t>Start of Internet</a:t>
            </a:r>
          </a:p>
          <a:p>
            <a:pPr marL="457200" indent="-457200">
              <a:spcBef>
                <a:spcPts val="0"/>
              </a:spcBef>
              <a:buFont typeface="Arial" panose="020B0604020202020204" pitchFamily="34" charset="0"/>
              <a:buChar char="•"/>
            </a:pPr>
            <a:r>
              <a:rPr lang="en-US" sz="2800" dirty="0" smtClean="0"/>
              <a:t>2000 – Standardization</a:t>
            </a:r>
          </a:p>
          <a:p>
            <a:pPr marL="914400" lvl="1" indent="-457200">
              <a:buFont typeface="Arial" panose="020B0604020202020204" pitchFamily="34" charset="0"/>
              <a:buChar char="•"/>
            </a:pPr>
            <a:r>
              <a:rPr lang="en-US" sz="1600" dirty="0" smtClean="0"/>
              <a:t>First Bubble</a:t>
            </a:r>
          </a:p>
          <a:p>
            <a:pPr marL="457200" indent="-457200">
              <a:spcBef>
                <a:spcPts val="0"/>
              </a:spcBef>
              <a:buFont typeface="Arial" panose="020B0604020202020204" pitchFamily="34" charset="0"/>
              <a:buChar char="•"/>
            </a:pPr>
            <a:r>
              <a:rPr lang="en-US" sz="2800" dirty="0" smtClean="0"/>
              <a:t>2010 – ES5</a:t>
            </a:r>
          </a:p>
          <a:p>
            <a:pPr marL="914400" lvl="1" indent="-457200">
              <a:buFont typeface="Arial" panose="020B0604020202020204" pitchFamily="34" charset="0"/>
              <a:buChar char="•"/>
            </a:pPr>
            <a:r>
              <a:rPr lang="en-US" sz="1600" dirty="0" smtClean="0"/>
              <a:t>Cloud Computing</a:t>
            </a:r>
          </a:p>
          <a:p>
            <a:pPr marL="457200" indent="-457200">
              <a:spcBef>
                <a:spcPts val="0"/>
              </a:spcBef>
              <a:buFont typeface="Arial" panose="020B0604020202020204" pitchFamily="34" charset="0"/>
              <a:buChar char="•"/>
            </a:pPr>
            <a:r>
              <a:rPr lang="en-US" sz="2800" dirty="0" smtClean="0"/>
              <a:t>2016 – ES6</a:t>
            </a:r>
          </a:p>
          <a:p>
            <a:pPr marL="914400" lvl="1" indent="-457200">
              <a:buFont typeface="Arial" panose="020B0604020202020204" pitchFamily="34" charset="0"/>
              <a:buChar char="•"/>
            </a:pPr>
            <a:r>
              <a:rPr lang="en-US" sz="1600" dirty="0" smtClean="0"/>
              <a:t>…</a:t>
            </a:r>
            <a:endParaRPr lang="en-US" sz="1600" dirty="0"/>
          </a:p>
        </p:txBody>
      </p:sp>
    </p:spTree>
    <p:extLst>
      <p:ext uri="{BB962C8B-B14F-4D97-AF65-F5344CB8AC3E}">
        <p14:creationId xmlns:p14="http://schemas.microsoft.com/office/powerpoint/2010/main" val="2294276221"/>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spcBef>
                <a:spcPts val="0"/>
              </a:spcBef>
            </a:pPr>
            <a:r>
              <a:rPr lang="en-US" sz="2800" b="1" dirty="0" smtClean="0">
                <a:solidFill>
                  <a:prstClr val="black">
                    <a:lumMod val="85000"/>
                    <a:lumOff val="15000"/>
                  </a:prstClr>
                </a:solidFill>
                <a:latin typeface="+mn-lt"/>
                <a:ea typeface="+mn-ea"/>
                <a:cs typeface="+mn-cs"/>
              </a:rPr>
              <a:t>History of </a:t>
            </a:r>
            <a:r>
              <a:rPr lang="en-US" sz="2800" b="1" dirty="0" err="1" smtClean="0">
                <a:solidFill>
                  <a:prstClr val="black">
                    <a:lumMod val="85000"/>
                    <a:lumOff val="15000"/>
                  </a:prstClr>
                </a:solidFill>
                <a:latin typeface="+mn-lt"/>
                <a:ea typeface="+mn-ea"/>
                <a:cs typeface="+mn-cs"/>
              </a:rPr>
              <a:t>NodeJS</a:t>
            </a:r>
            <a:endParaRPr lang="en-US" dirty="0">
              <a:latin typeface="+mn-lt"/>
            </a:endParaRPr>
          </a:p>
        </p:txBody>
      </p:sp>
      <p:sp>
        <p:nvSpPr>
          <p:cNvPr id="5" name="Content Placeholder 4"/>
          <p:cNvSpPr>
            <a:spLocks noGrp="1"/>
          </p:cNvSpPr>
          <p:nvPr>
            <p:ph idx="1"/>
          </p:nvPr>
        </p:nvSpPr>
        <p:spPr>
          <a:xfrm>
            <a:off x="457200" y="1066800"/>
            <a:ext cx="8229600" cy="5059363"/>
          </a:xfrm>
        </p:spPr>
        <p:txBody>
          <a:bodyPr>
            <a:normAutofit fontScale="62500" lnSpcReduction="20000"/>
          </a:bodyPr>
          <a:lstStyle/>
          <a:p>
            <a:r>
              <a:rPr lang="en-US" dirty="0" smtClean="0"/>
              <a:t>2009 – Created by Ryan Dahl</a:t>
            </a:r>
          </a:p>
          <a:p>
            <a:r>
              <a:rPr lang="en-US" dirty="0" smtClean="0"/>
              <a:t>2010</a:t>
            </a:r>
          </a:p>
          <a:p>
            <a:pPr lvl="1"/>
            <a:r>
              <a:rPr lang="en-US" dirty="0" smtClean="0"/>
              <a:t>Express: A </a:t>
            </a:r>
            <a:r>
              <a:rPr lang="en-US" dirty="0" err="1" smtClean="0"/>
              <a:t>NodeJS</a:t>
            </a:r>
            <a:r>
              <a:rPr lang="en-US" dirty="0" smtClean="0"/>
              <a:t> development Framework</a:t>
            </a:r>
          </a:p>
          <a:p>
            <a:pPr lvl="1"/>
            <a:r>
              <a:rPr lang="en-US" dirty="0" smtClean="0"/>
              <a:t>Socket.io released</a:t>
            </a:r>
          </a:p>
          <a:p>
            <a:r>
              <a:rPr lang="en-US" dirty="0" smtClean="0"/>
              <a:t>2011</a:t>
            </a:r>
          </a:p>
          <a:p>
            <a:pPr lvl="1"/>
            <a:r>
              <a:rPr lang="en-US" dirty="0" smtClean="0"/>
              <a:t>NPM 1.0 released</a:t>
            </a:r>
          </a:p>
          <a:p>
            <a:pPr lvl="1"/>
            <a:r>
              <a:rPr lang="en-US" dirty="0" smtClean="0"/>
              <a:t>Adopted by LinkedIn &amp; Uber</a:t>
            </a:r>
          </a:p>
          <a:p>
            <a:r>
              <a:rPr lang="en-US" dirty="0" smtClean="0"/>
              <a:t>2013</a:t>
            </a:r>
          </a:p>
          <a:p>
            <a:pPr lvl="1"/>
            <a:r>
              <a:rPr lang="en-US" dirty="0" smtClean="0"/>
              <a:t>MEAN</a:t>
            </a:r>
          </a:p>
          <a:p>
            <a:pPr lvl="1"/>
            <a:r>
              <a:rPr lang="en-US" dirty="0" smtClean="0"/>
              <a:t>More adopters </a:t>
            </a:r>
          </a:p>
          <a:p>
            <a:pPr lvl="1"/>
            <a:r>
              <a:rPr lang="en-US" dirty="0" smtClean="0"/>
              <a:t>KOA – express </a:t>
            </a:r>
            <a:r>
              <a:rPr lang="en-US" dirty="0" err="1" smtClean="0"/>
              <a:t>relacement</a:t>
            </a:r>
            <a:endParaRPr lang="en-US" dirty="0" smtClean="0"/>
          </a:p>
          <a:p>
            <a:r>
              <a:rPr lang="en-US" dirty="0" smtClean="0"/>
              <a:t>2014</a:t>
            </a:r>
          </a:p>
          <a:p>
            <a:pPr lvl="1"/>
            <a:r>
              <a:rPr lang="en-US" dirty="0" smtClean="0"/>
              <a:t>Integrated with IO.JS (Event I/O for V8 engine)</a:t>
            </a:r>
          </a:p>
          <a:p>
            <a:r>
              <a:rPr lang="en-US" dirty="0" smtClean="0"/>
              <a:t>2015 and </a:t>
            </a:r>
            <a:r>
              <a:rPr lang="en-US" dirty="0" err="1" smtClean="0"/>
              <a:t>forthward</a:t>
            </a:r>
            <a:r>
              <a:rPr lang="en-US" dirty="0" smtClean="0"/>
              <a:t> </a:t>
            </a:r>
          </a:p>
          <a:p>
            <a:pPr lvl="1"/>
            <a:r>
              <a:rPr lang="en-US" dirty="0" smtClean="0"/>
              <a:t>ES5 + ES6 …</a:t>
            </a:r>
          </a:p>
          <a:p>
            <a:r>
              <a:rPr lang="en-US" dirty="0" smtClean="0"/>
              <a:t>Now: </a:t>
            </a:r>
          </a:p>
          <a:p>
            <a:pPr lvl="1"/>
            <a:r>
              <a:rPr lang="en-US" dirty="0"/>
              <a:t>https://nodejs.org/en/</a:t>
            </a: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Javascript</a:t>
            </a:r>
            <a:r>
              <a:rPr lang="en-US" dirty="0" smtClean="0"/>
              <a:t> &amp; </a:t>
            </a:r>
            <a:r>
              <a:rPr lang="en-US" dirty="0" err="1" smtClean="0"/>
              <a:t>NodeJS</a:t>
            </a:r>
            <a:r>
              <a:rPr lang="en-US" dirty="0" smtClean="0"/>
              <a:t>?</a:t>
            </a:r>
            <a:endParaRPr lang="en-US" dirty="0"/>
          </a:p>
        </p:txBody>
      </p:sp>
      <p:sp>
        <p:nvSpPr>
          <p:cNvPr id="3" name="Content Placeholder 2"/>
          <p:cNvSpPr>
            <a:spLocks noGrp="1"/>
          </p:cNvSpPr>
          <p:nvPr>
            <p:ph idx="1"/>
          </p:nvPr>
        </p:nvSpPr>
        <p:spPr>
          <a:xfrm>
            <a:off x="457200" y="1295400"/>
            <a:ext cx="8229600" cy="4800600"/>
          </a:xfrm>
        </p:spPr>
        <p:txBody>
          <a:bodyPr>
            <a:normAutofit fontScale="85000" lnSpcReduction="20000"/>
          </a:bodyPr>
          <a:lstStyle/>
          <a:p>
            <a:r>
              <a:rPr lang="en-US" dirty="0" smtClean="0"/>
              <a:t>Interests!</a:t>
            </a:r>
          </a:p>
          <a:p>
            <a:r>
              <a:rPr lang="en-US" dirty="0" smtClean="0"/>
              <a:t>We cannot miss a language with such a high rating!</a:t>
            </a:r>
          </a:p>
          <a:p>
            <a:pPr lvl="1"/>
            <a:r>
              <a:rPr lang="en-US" dirty="0" smtClean="0"/>
              <a:t>Top 1 language on GITHUB search</a:t>
            </a:r>
          </a:p>
          <a:p>
            <a:pPr lvl="1"/>
            <a:r>
              <a:rPr lang="en-US" dirty="0" smtClean="0"/>
              <a:t>No. 1 </a:t>
            </a:r>
            <a:r>
              <a:rPr lang="en-US" dirty="0"/>
              <a:t>of The </a:t>
            </a:r>
            <a:r>
              <a:rPr lang="en-US" dirty="0" err="1"/>
              <a:t>RedMonk</a:t>
            </a:r>
            <a:r>
              <a:rPr lang="en-US" dirty="0"/>
              <a:t> Programming Language </a:t>
            </a:r>
            <a:r>
              <a:rPr lang="en-US" dirty="0" smtClean="0"/>
              <a:t>Rankings (Combined results from </a:t>
            </a:r>
            <a:r>
              <a:rPr lang="en-US" dirty="0" err="1" smtClean="0"/>
              <a:t>Github</a:t>
            </a:r>
            <a:r>
              <a:rPr lang="en-US" dirty="0" smtClean="0"/>
              <a:t>, Google &amp; </a:t>
            </a:r>
            <a:r>
              <a:rPr lang="en-US" dirty="0" err="1" smtClean="0"/>
              <a:t>StackOverflow</a:t>
            </a:r>
            <a:r>
              <a:rPr lang="en-US" dirty="0" smtClean="0"/>
              <a:t>)</a:t>
            </a:r>
          </a:p>
          <a:p>
            <a:pPr lvl="1"/>
            <a:r>
              <a:rPr lang="en-US" dirty="0"/>
              <a:t>Rank 5 of </a:t>
            </a:r>
            <a:r>
              <a:rPr lang="en-US" dirty="0" smtClean="0"/>
              <a:t>PYPL: </a:t>
            </a:r>
            <a:r>
              <a:rPr lang="en-US" dirty="0" err="1"/>
              <a:t>PopularitY</a:t>
            </a:r>
            <a:r>
              <a:rPr lang="en-US" dirty="0"/>
              <a:t> of Programming Language </a:t>
            </a:r>
            <a:r>
              <a:rPr lang="en-US" dirty="0" smtClean="0"/>
              <a:t>(Search by tutorial on Google)</a:t>
            </a:r>
          </a:p>
          <a:p>
            <a:r>
              <a:rPr lang="en-US" dirty="0" smtClean="0"/>
              <a:t>For Java Programmers, it has totally different ways of thinking!</a:t>
            </a:r>
          </a:p>
          <a:p>
            <a:pPr lvl="1"/>
            <a:r>
              <a:rPr lang="en-US" dirty="0" smtClean="0"/>
              <a:t>You can always borrow from each other</a:t>
            </a:r>
          </a:p>
          <a:p>
            <a:r>
              <a:rPr lang="en-US" dirty="0" err="1" smtClean="0"/>
              <a:t>NodeJS</a:t>
            </a:r>
            <a:r>
              <a:rPr lang="en-US" dirty="0" smtClean="0"/>
              <a:t> cracks problems in a different way</a:t>
            </a:r>
          </a:p>
          <a:p>
            <a:pPr lvl="1"/>
            <a:r>
              <a:rPr lang="en-US" dirty="0" smtClean="0"/>
              <a:t>Clustering</a:t>
            </a:r>
          </a:p>
          <a:p>
            <a:pPr lvl="1"/>
            <a:r>
              <a:rPr lang="en-US" dirty="0" smtClean="0"/>
              <a:t>Workers</a:t>
            </a:r>
          </a:p>
          <a:p>
            <a:pPr lvl="1"/>
            <a:endParaRPr lang="en-US" dirty="0"/>
          </a:p>
        </p:txBody>
      </p:sp>
    </p:spTree>
    <p:extLst>
      <p:ext uri="{BB962C8B-B14F-4D97-AF65-F5344CB8AC3E}">
        <p14:creationId xmlns:p14="http://schemas.microsoft.com/office/powerpoint/2010/main" val="246233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1591943"/>
            <a:ext cx="2057400" cy="2708434"/>
            <a:chOff x="659614" y="1591943"/>
            <a:chExt cx="2057400" cy="2708434"/>
          </a:xfrm>
        </p:grpSpPr>
        <p:sp>
          <p:nvSpPr>
            <p:cNvPr id="7" name="Oval 6"/>
            <p:cNvSpPr/>
            <p:nvPr/>
          </p:nvSpPr>
          <p:spPr>
            <a:xfrm>
              <a:off x="659614"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TextBox 7"/>
            <p:cNvSpPr txBox="1"/>
            <p:nvPr/>
          </p:nvSpPr>
          <p:spPr>
            <a:xfrm>
              <a:off x="1050282"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0" name="Oval 9"/>
            <p:cNvSpPr/>
            <p:nvPr/>
          </p:nvSpPr>
          <p:spPr>
            <a:xfrm>
              <a:off x="898438"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
        <p:nvSpPr>
          <p:cNvPr id="11" name="TextBox 10"/>
          <p:cNvSpPr txBox="1"/>
          <p:nvPr/>
        </p:nvSpPr>
        <p:spPr>
          <a:xfrm>
            <a:off x="2634097" y="2334161"/>
            <a:ext cx="5900303" cy="132343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8000" b="1" dirty="0" smtClean="0">
                <a:solidFill>
                  <a:schemeClr val="tx1">
                    <a:alpha val="40000"/>
                  </a:schemeClr>
                </a:solidFill>
                <a:cs typeface="Arial" pitchFamily="34" charset="0"/>
              </a:rPr>
              <a:t>Basics</a:t>
            </a:r>
            <a:endParaRPr lang="en-US" sz="8000" b="1" dirty="0">
              <a:solidFill>
                <a:schemeClr val="tx1">
                  <a:alpha val="40000"/>
                </a:schemeClr>
              </a:solidFill>
              <a:cs typeface="Arial" pitchFamily="34" charset="0"/>
            </a:endParaRPr>
          </a:p>
        </p:txBody>
      </p:sp>
    </p:spTree>
    <p:extLst>
      <p:ext uri="{BB962C8B-B14F-4D97-AF65-F5344CB8AC3E}">
        <p14:creationId xmlns:p14="http://schemas.microsoft.com/office/powerpoint/2010/main" val="2421476627"/>
      </p:ext>
    </p:extLst>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918</Words>
  <Application>Microsoft Office PowerPoint</Application>
  <PresentationFormat>On-screen Show (4:3)</PresentationFormat>
  <Paragraphs>207</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Introducing PowerPoint 2010</vt:lpstr>
      <vt:lpstr>introducing NodeJS</vt:lpstr>
      <vt:lpstr>xBIT: cross-Boundary Interests Team</vt:lpstr>
      <vt:lpstr>Topics</vt:lpstr>
      <vt:lpstr>PowerPoint Presentation</vt:lpstr>
      <vt:lpstr>Evolving of Javascript &amp; EMACScript</vt:lpstr>
      <vt:lpstr>Milestones of JS/ES</vt:lpstr>
      <vt:lpstr>History of NodeJS</vt:lpstr>
      <vt:lpstr>Why Javascript &amp; NodeJS?</vt:lpstr>
      <vt:lpstr>PowerPoint Presentation</vt:lpstr>
      <vt:lpstr>Installing NodeJS</vt:lpstr>
      <vt:lpstr>First Impression</vt:lpstr>
      <vt:lpstr>More for seriousness</vt:lpstr>
      <vt:lpstr>Even more for completeness</vt:lpstr>
      <vt:lpstr>Put all together!</vt:lpstr>
      <vt:lpstr>PowerPoint Presentation</vt:lpstr>
      <vt:lpstr>Step 1. Preparation</vt:lpstr>
      <vt:lpstr>Step 2. Add HTML Stuff</vt:lpstr>
      <vt:lpstr>Step 3. AngularJS?</vt:lpstr>
      <vt:lpstr>Bootstrap!</vt:lpstr>
      <vt:lpstr>But wait…  There’s LOTS More! </vt:lpstr>
      <vt:lpstr>Be Prepared &amp; Have Fun</vt:lpstr>
      <vt:lpstr>Suggestions &amp; Advices</vt:lpstr>
      <vt:lpstr>Practice?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2016-05-23T02:30:45Z</dcterms:created>
  <dcterms:modified xsi:type="dcterms:W3CDTF">2016-05-24T03:20:47Z</dcterms:modified>
</cp:coreProperties>
</file>