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7" r:id="rId2"/>
    <p:sldId id="260" r:id="rId3"/>
    <p:sldId id="261" r:id="rId4"/>
    <p:sldId id="262" r:id="rId5"/>
    <p:sldId id="265" r:id="rId6"/>
    <p:sldId id="268" r:id="rId7"/>
    <p:sldId id="266" r:id="rId8"/>
    <p:sldId id="408" r:id="rId9"/>
    <p:sldId id="283" r:id="rId10"/>
    <p:sldId id="454" r:id="rId11"/>
    <p:sldId id="455" r:id="rId12"/>
    <p:sldId id="456" r:id="rId13"/>
    <p:sldId id="457" r:id="rId14"/>
    <p:sldId id="275" r:id="rId15"/>
    <p:sldId id="409" r:id="rId16"/>
    <p:sldId id="410" r:id="rId17"/>
    <p:sldId id="334" r:id="rId18"/>
    <p:sldId id="458" r:id="rId19"/>
    <p:sldId id="287" r:id="rId20"/>
    <p:sldId id="286" r:id="rId21"/>
    <p:sldId id="459" r:id="rId22"/>
    <p:sldId id="461" r:id="rId23"/>
    <p:sldId id="294" r:id="rId24"/>
    <p:sldId id="346" r:id="rId25"/>
    <p:sldId id="349" r:id="rId26"/>
    <p:sldId id="295" r:id="rId27"/>
    <p:sldId id="296" r:id="rId28"/>
    <p:sldId id="297" r:id="rId29"/>
    <p:sldId id="338" r:id="rId30"/>
    <p:sldId id="463" r:id="rId31"/>
    <p:sldId id="302" r:id="rId32"/>
    <p:sldId id="304" r:id="rId33"/>
    <p:sldId id="306" r:id="rId34"/>
    <p:sldId id="307" r:id="rId35"/>
    <p:sldId id="333" r:id="rId36"/>
    <p:sldId id="301" r:id="rId37"/>
    <p:sldId id="309" r:id="rId38"/>
    <p:sldId id="310" r:id="rId39"/>
    <p:sldId id="411" r:id="rId40"/>
    <p:sldId id="344" r:id="rId41"/>
    <p:sldId id="311" r:id="rId42"/>
  </p:sldIdLst>
  <p:sldSz cx="9144000" cy="6858000" type="screen4x3"/>
  <p:notesSz cx="6858000" cy="9144000"/>
  <p:defaultTextStyle>
    <a:defPPr>
      <a:defRPr lang="zh-CN"/>
    </a:defPPr>
    <a:lvl1pPr algn="l" rtl="0" fontAlgn="base">
      <a:spcBef>
        <a:spcPct val="0"/>
      </a:spcBef>
      <a:spcAft>
        <a:spcPct val="0"/>
      </a:spcAft>
      <a:defRPr kumimoji="1" b="1" kern="1200">
        <a:solidFill>
          <a:srgbClr val="000000"/>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b="1" kern="1200">
        <a:solidFill>
          <a:srgbClr val="000000"/>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b="1" kern="1200">
        <a:solidFill>
          <a:srgbClr val="000000"/>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b="1" kern="1200">
        <a:solidFill>
          <a:srgbClr val="000000"/>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b="1" kern="1200">
        <a:solidFill>
          <a:srgbClr val="000000"/>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b="1" kern="1200">
        <a:solidFill>
          <a:srgbClr val="000000"/>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b="1" kern="1200">
        <a:solidFill>
          <a:srgbClr val="000000"/>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b="1" kern="1200">
        <a:solidFill>
          <a:srgbClr val="000000"/>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b="1" kern="1200">
        <a:solidFill>
          <a:srgbClr val="000000"/>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3399"/>
    <a:srgbClr val="B2B2B2"/>
    <a:srgbClr val="808080"/>
    <a:srgbClr val="5F5F5F"/>
    <a:srgbClr val="00FF00"/>
    <a:srgbClr val="CCFFCC"/>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88608" autoAdjust="0"/>
  </p:normalViewPr>
  <p:slideViewPr>
    <p:cSldViewPr>
      <p:cViewPr>
        <p:scale>
          <a:sx n="64" d="100"/>
          <a:sy n="64" d="100"/>
        </p:scale>
        <p:origin x="1374" y="228"/>
      </p:cViewPr>
      <p:guideLst>
        <p:guide orient="horz" pos="2160"/>
        <p:guide pos="2882"/>
      </p:guideLst>
    </p:cSldViewPr>
  </p:slideViewPr>
  <p:outlineViewPr>
    <p:cViewPr>
      <p:scale>
        <a:sx n="33" d="100"/>
        <a:sy n="33" d="100"/>
      </p:scale>
      <p:origin x="0" y="786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19.xml"/><Relationship Id="rId3" Type="http://schemas.openxmlformats.org/officeDocument/2006/relationships/slide" Target="slides/slide5.xml"/><Relationship Id="rId7" Type="http://schemas.openxmlformats.org/officeDocument/2006/relationships/slide" Target="slides/slide14.xml"/><Relationship Id="rId12" Type="http://schemas.openxmlformats.org/officeDocument/2006/relationships/slide" Target="slides/slide28.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27.xml"/><Relationship Id="rId5" Type="http://schemas.openxmlformats.org/officeDocument/2006/relationships/slide" Target="slides/slide7.xml"/><Relationship Id="rId10" Type="http://schemas.openxmlformats.org/officeDocument/2006/relationships/slide" Target="slides/slide26.xml"/><Relationship Id="rId4" Type="http://schemas.openxmlformats.org/officeDocument/2006/relationships/slide" Target="slides/slide6.xml"/><Relationship Id="rId9"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spcBef>
                <a:spcPct val="50000"/>
              </a:spcBef>
              <a:defRPr sz="1200"/>
            </a:lvl1pPr>
          </a:lstStyle>
          <a:p>
            <a:pPr>
              <a:defRPr/>
            </a:pPr>
            <a:endParaRPr lang="en-US" altLang="zh-CN"/>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50000"/>
              </a:spcBef>
              <a:defRPr sz="1200"/>
            </a:lvl1pPr>
          </a:lstStyle>
          <a:p>
            <a:pPr>
              <a:defRPr/>
            </a:pPr>
            <a:endParaRPr lang="en-US" altLang="zh-CN"/>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spcBef>
                <a:spcPct val="50000"/>
              </a:spcBef>
              <a:defRPr sz="1200"/>
            </a:lvl1pPr>
          </a:lstStyle>
          <a:p>
            <a:pPr>
              <a:defRPr/>
            </a:pPr>
            <a:endParaRPr lang="en-US" altLang="zh-CN"/>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50000"/>
              </a:spcBef>
              <a:defRPr sz="1200"/>
            </a:lvl1pPr>
          </a:lstStyle>
          <a:p>
            <a:pPr>
              <a:defRPr/>
            </a:pPr>
            <a:fld id="{FB79F48E-A301-47DC-9368-1F7E5EE3A0D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B79F48E-A301-47DC-9368-1F7E5EE3A0DA}" type="slidenum">
              <a:rPr lang="en-US" altLang="zh-CN" smtClean="0"/>
              <a:t>3</a:t>
            </a:fld>
            <a:endParaRPr lang="en-US" altLang="zh-CN"/>
          </a:p>
        </p:txBody>
      </p:sp>
    </p:spTree>
    <p:extLst>
      <p:ext uri="{BB962C8B-B14F-4D97-AF65-F5344CB8AC3E}">
        <p14:creationId xmlns:p14="http://schemas.microsoft.com/office/powerpoint/2010/main" val="1772415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3140609"/>
          <p:cNvSpPr>
            <a:spLocks noGrp="1" noRot="1" noChangeAspect="1" noTextEdit="1"/>
          </p:cNvSpPr>
          <p:nvPr>
            <p:ph type="sldImg"/>
          </p:nvPr>
        </p:nvSpPr>
        <p:spPr>
          <a:xfrm>
            <a:off x="992188" y="768350"/>
            <a:ext cx="5114925" cy="3836988"/>
          </a:xfrm>
        </p:spPr>
      </p:sp>
      <p:sp>
        <p:nvSpPr>
          <p:cNvPr id="64514" name="文本占位符 3140610"/>
          <p:cNvSpPr>
            <a:spLocks noGrp="1"/>
          </p:cNvSpPr>
          <p:nvPr>
            <p:ph type="body"/>
          </p:nvPr>
        </p:nvSpPr>
        <p:spPr/>
        <p:txBody>
          <a:bodyPr lIns="99048" tIns="49524" rIns="99048" bIns="49524" anchor="t"/>
          <a:lstStyle/>
          <a:p>
            <a:pPr lvl="0" indent="0"/>
            <a:endParaRPr lang="zh-CN" sz="900" b="1" dirty="0"/>
          </a:p>
        </p:txBody>
      </p:sp>
      <p:sp>
        <p:nvSpPr>
          <p:cNvPr id="64515"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dirty="0"/>
              <a:t>22</a:t>
            </a:fld>
            <a:endParaRPr lang="zh-CN" altLang="en-US" sz="13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2940929"/>
          <p:cNvSpPr>
            <a:spLocks noGrp="1" noRot="1" noChangeAspect="1" noTextEdit="1"/>
          </p:cNvSpPr>
          <p:nvPr>
            <p:ph type="sldImg"/>
          </p:nvPr>
        </p:nvSpPr>
        <p:spPr>
          <a:xfrm>
            <a:off x="992188" y="768350"/>
            <a:ext cx="5114925" cy="3836988"/>
          </a:xfrm>
          <a:solidFill>
            <a:srgbClr val="FFFFFF"/>
          </a:solidFill>
        </p:spPr>
      </p:sp>
      <p:sp>
        <p:nvSpPr>
          <p:cNvPr id="86018" name="文本占位符 2940930"/>
          <p:cNvSpPr>
            <a:spLocks noGrp="1"/>
          </p:cNvSpPr>
          <p:nvPr>
            <p:ph type="body"/>
          </p:nvPr>
        </p:nvSpPr>
        <p:spPr>
          <a:solidFill>
            <a:srgbClr val="FFFFFF"/>
          </a:solidFill>
          <a:ln>
            <a:solidFill>
              <a:srgbClr val="000000"/>
            </a:solidFill>
            <a:miter/>
          </a:ln>
        </p:spPr>
        <p:txBody>
          <a:bodyPr vert="horz" wrap="square" lIns="99048" tIns="49524" rIns="99048" bIns="49524" anchor="t"/>
          <a:lstStyle/>
          <a:p>
            <a:pPr marL="228600" lvl="0" indent="-228600">
              <a:spcBef>
                <a:spcPct val="10000"/>
              </a:spcBef>
            </a:pPr>
            <a:endParaRPr lang="en-US" altLang="zh-CN" b="1" dirty="0">
              <a:latin typeface="宋体" panose="02010600030101010101" pitchFamily="2" charset="-122"/>
            </a:endParaRPr>
          </a:p>
          <a:p>
            <a:pPr marL="228600" lvl="0" indent="-228600">
              <a:spcBef>
                <a:spcPct val="10000"/>
              </a:spcBef>
            </a:pPr>
            <a:endParaRPr lang="en-US" altLang="zh-CN" b="1" dirty="0">
              <a:latin typeface="宋体" panose="02010600030101010101" pitchFamily="2" charset="-122"/>
            </a:endParaRPr>
          </a:p>
          <a:p>
            <a:pPr marL="228600" lvl="0" indent="-228600">
              <a:spcBef>
                <a:spcPct val="10000"/>
              </a:spcBef>
            </a:pPr>
            <a:r>
              <a:rPr lang="en-US" altLang="zh-CN" b="1">
                <a:latin typeface="宋体" panose="02010600030101010101" pitchFamily="2" charset="-122"/>
              </a:rPr>
              <a:t>1</a:t>
            </a:r>
            <a:endParaRPr lang="en-US" altLang="zh-CN"/>
          </a:p>
        </p:txBody>
      </p:sp>
      <p:sp>
        <p:nvSpPr>
          <p:cNvPr id="86019"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dirty="0"/>
              <a:t>30</a:t>
            </a:fld>
            <a:endParaRPr lang="zh-CN" altLang="en-US"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2945025"/>
          <p:cNvSpPr>
            <a:spLocks noGrp="1" noRot="1" noChangeAspect="1" noTextEdit="1"/>
          </p:cNvSpPr>
          <p:nvPr>
            <p:ph type="sldImg"/>
          </p:nvPr>
        </p:nvSpPr>
        <p:spPr>
          <a:xfrm>
            <a:off x="992188" y="768350"/>
            <a:ext cx="5114925" cy="3836988"/>
          </a:xfrm>
        </p:spPr>
      </p:sp>
      <p:sp>
        <p:nvSpPr>
          <p:cNvPr id="37890" name="文本占位符 2945026"/>
          <p:cNvSpPr>
            <a:spLocks noGrp="1"/>
          </p:cNvSpPr>
          <p:nvPr>
            <p:ph type="body"/>
          </p:nvPr>
        </p:nvSpPr>
        <p:spPr/>
        <p:txBody>
          <a:bodyPr lIns="99048" tIns="49524" rIns="99048" bIns="49524" anchor="t"/>
          <a:lstStyle/>
          <a:p>
            <a:pPr lvl="2" indent="0">
              <a:lnSpc>
                <a:spcPct val="110000"/>
              </a:lnSpc>
              <a:spcBef>
                <a:spcPct val="0"/>
              </a:spcBef>
            </a:pPr>
            <a:endParaRPr lang="zh-CN" b="1" dirty="0">
              <a:solidFill>
                <a:srgbClr val="808080"/>
              </a:solidFill>
              <a:latin typeface="宋体" panose="02010600030101010101" pitchFamily="2" charset="-122"/>
            </a:endParaRPr>
          </a:p>
        </p:txBody>
      </p:sp>
      <p:sp>
        <p:nvSpPr>
          <p:cNvPr id="37891"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dirty="0"/>
              <a:t>10</a:t>
            </a:fld>
            <a:endParaRPr lang="zh-CN" altLang="en-US" sz="13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2947073"/>
          <p:cNvSpPr>
            <a:spLocks noGrp="1" noRot="1" noChangeAspect="1" noTextEdit="1"/>
          </p:cNvSpPr>
          <p:nvPr>
            <p:ph type="sldImg"/>
          </p:nvPr>
        </p:nvSpPr>
        <p:spPr>
          <a:xfrm>
            <a:off x="992188" y="768350"/>
            <a:ext cx="5114925" cy="3836988"/>
          </a:xfrm>
        </p:spPr>
      </p:sp>
      <p:sp>
        <p:nvSpPr>
          <p:cNvPr id="39938" name="文本占位符 2947074"/>
          <p:cNvSpPr>
            <a:spLocks noGrp="1"/>
          </p:cNvSpPr>
          <p:nvPr>
            <p:ph type="body"/>
          </p:nvPr>
        </p:nvSpPr>
        <p:spPr/>
        <p:txBody>
          <a:bodyPr lIns="99048" tIns="49524" rIns="99048" bIns="49524" anchor="t"/>
          <a:lstStyle/>
          <a:p>
            <a:pPr lvl="0" indent="0">
              <a:lnSpc>
                <a:spcPct val="110000"/>
              </a:lnSpc>
              <a:spcBef>
                <a:spcPct val="0"/>
              </a:spcBef>
            </a:pPr>
            <a:endParaRPr lang="zh-CN" b="1" dirty="0">
              <a:latin typeface="宋体" panose="02010600030101010101" pitchFamily="2" charset="-122"/>
            </a:endParaRPr>
          </a:p>
        </p:txBody>
      </p:sp>
      <p:sp>
        <p:nvSpPr>
          <p:cNvPr id="39939"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dirty="0"/>
              <a:t>11</a:t>
            </a:fld>
            <a:endParaRPr lang="zh-CN" altLang="en-US" sz="13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2949121"/>
          <p:cNvSpPr>
            <a:spLocks noGrp="1" noRot="1" noChangeAspect="1" noTextEdit="1"/>
          </p:cNvSpPr>
          <p:nvPr>
            <p:ph type="sldImg"/>
          </p:nvPr>
        </p:nvSpPr>
        <p:spPr>
          <a:xfrm>
            <a:off x="992188" y="768350"/>
            <a:ext cx="5114925" cy="3836988"/>
          </a:xfrm>
        </p:spPr>
      </p:sp>
      <p:sp>
        <p:nvSpPr>
          <p:cNvPr id="41986" name="文本占位符 2949122"/>
          <p:cNvSpPr>
            <a:spLocks noGrp="1"/>
          </p:cNvSpPr>
          <p:nvPr>
            <p:ph type="body"/>
          </p:nvPr>
        </p:nvSpPr>
        <p:spPr/>
        <p:txBody>
          <a:bodyPr lIns="99048" tIns="49524" rIns="99048" bIns="49524" anchor="t"/>
          <a:lstStyle/>
          <a:p>
            <a:pPr lvl="0" indent="0"/>
            <a:endParaRPr lang="zh-CN" dirty="0"/>
          </a:p>
        </p:txBody>
      </p:sp>
      <p:sp>
        <p:nvSpPr>
          <p:cNvPr id="41987"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dirty="0"/>
              <a:t>12</a:t>
            </a:fld>
            <a:endParaRPr lang="zh-CN" altLang="en-US"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2951169"/>
          <p:cNvSpPr>
            <a:spLocks noGrp="1" noRot="1" noChangeAspect="1" noTextEdit="1"/>
          </p:cNvSpPr>
          <p:nvPr>
            <p:ph type="sldImg"/>
          </p:nvPr>
        </p:nvSpPr>
        <p:spPr>
          <a:xfrm>
            <a:off x="992188" y="768350"/>
            <a:ext cx="5114925" cy="3836988"/>
          </a:xfrm>
        </p:spPr>
      </p:sp>
      <p:sp>
        <p:nvSpPr>
          <p:cNvPr id="44034" name="文本占位符 2951170"/>
          <p:cNvSpPr>
            <a:spLocks noGrp="1"/>
          </p:cNvSpPr>
          <p:nvPr>
            <p:ph type="body"/>
          </p:nvPr>
        </p:nvSpPr>
        <p:spPr/>
        <p:txBody>
          <a:bodyPr lIns="99048" tIns="49524" rIns="99048" bIns="49524" anchor="t"/>
          <a:lstStyle/>
          <a:p>
            <a:pPr lvl="0" indent="0"/>
            <a:r>
              <a:rPr lang="zh-CN" altLang="en-US" b="1" dirty="0">
                <a:latin typeface="宋体" panose="02010600030101010101" pitchFamily="2" charset="-122"/>
              </a:rPr>
              <a:t>数据元素间没有的对应关系，只是简单地属于同一个集合</a:t>
            </a:r>
            <a:r>
              <a:rPr lang="zh-CN" altLang="en-US" b="1" dirty="0"/>
              <a:t> </a:t>
            </a:r>
          </a:p>
          <a:p>
            <a:pPr lvl="0" indent="0"/>
            <a:endParaRPr lang="zh-CN" altLang="en-US" dirty="0"/>
          </a:p>
        </p:txBody>
      </p:sp>
      <p:sp>
        <p:nvSpPr>
          <p:cNvPr id="44035"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dirty="0"/>
              <a:t>13</a:t>
            </a:fld>
            <a:endParaRPr lang="zh-CN" altLang="en-US" sz="13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82" name="幻灯片图像占位符 3143681"/>
          <p:cNvSpPr>
            <a:spLocks noGrp="1" noRot="1" noChangeAspect="1" noTextEdit="1"/>
          </p:cNvSpPr>
          <p:nvPr>
            <p:ph type="sldImg"/>
          </p:nvPr>
        </p:nvSpPr>
        <p:spPr>
          <a:xfrm>
            <a:off x="992188" y="768350"/>
            <a:ext cx="5114925" cy="3836988"/>
          </a:xfrm>
        </p:spPr>
      </p:sp>
      <p:sp>
        <p:nvSpPr>
          <p:cNvPr id="3143683" name="文本占位符 3143682"/>
          <p:cNvSpPr>
            <a:spLocks noGrp="1"/>
          </p:cNvSpPr>
          <p:nvPr>
            <p:ph type="body" idx="1"/>
          </p:nvPr>
        </p:nvSpPr>
        <p:spPr/>
        <p:txBody>
          <a:bodyPr vert="horz" wrap="square" lIns="99048" tIns="49524" rIns="99048" bIns="49524" anchor="t"/>
          <a:lstStyle/>
          <a:p>
            <a:pPr lvl="0"/>
            <a:endParaRPr dirty="0"/>
          </a:p>
        </p:txBody>
      </p:sp>
      <p:sp>
        <p:nvSpPr>
          <p:cNvPr id="2" name="灯片编号占位符 1"/>
          <p:cNvSpPr>
            <a:spLocks noGrp="1"/>
          </p:cNvSpPr>
          <p:nvPr>
            <p:ph type="sldNum" sz="quarter" idx="2"/>
          </p:nvPr>
        </p:nvSpPr>
        <p:spPr/>
        <p:txBody>
          <a:bodyPr/>
          <a:lstStyle/>
          <a:p>
            <a:pPr lvl="0" algn="r" defTabSz="990600">
              <a:spcBef>
                <a:spcPct val="50000"/>
              </a:spcBef>
            </a:pPr>
            <a:fld id="{9A0DB2DC-4C9A-4742-B13C-FB6460FD3503}" type="slidenum">
              <a:rPr lang="zh-CN" altLang="en-US" sz="1300" b="1" dirty="0"/>
              <a:t>15</a:t>
            </a:fld>
            <a:endParaRPr lang="zh-CN" altLang="en-US" sz="1300"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5730" name="幻灯片图像占位符 3145729"/>
          <p:cNvSpPr>
            <a:spLocks noGrp="1" noRot="1" noChangeAspect="1" noTextEdit="1"/>
          </p:cNvSpPr>
          <p:nvPr>
            <p:ph type="sldImg"/>
          </p:nvPr>
        </p:nvSpPr>
        <p:spPr>
          <a:xfrm>
            <a:off x="992188" y="768350"/>
            <a:ext cx="5114925" cy="3836988"/>
          </a:xfrm>
        </p:spPr>
      </p:sp>
      <p:sp>
        <p:nvSpPr>
          <p:cNvPr id="3145731" name="文本占位符 3145730"/>
          <p:cNvSpPr>
            <a:spLocks noGrp="1"/>
          </p:cNvSpPr>
          <p:nvPr>
            <p:ph type="body" idx="1"/>
          </p:nvPr>
        </p:nvSpPr>
        <p:spPr/>
        <p:txBody>
          <a:bodyPr vert="horz" wrap="square" lIns="99048" tIns="49524" rIns="99048" bIns="49524" anchor="t"/>
          <a:lstStyle/>
          <a:p>
            <a:pPr lvl="0"/>
            <a:endParaRPr dirty="0"/>
          </a:p>
        </p:txBody>
      </p:sp>
      <p:sp>
        <p:nvSpPr>
          <p:cNvPr id="2" name="灯片编号占位符 1"/>
          <p:cNvSpPr>
            <a:spLocks noGrp="1"/>
          </p:cNvSpPr>
          <p:nvPr>
            <p:ph type="sldNum" sz="quarter" idx="2"/>
          </p:nvPr>
        </p:nvSpPr>
        <p:spPr/>
        <p:txBody>
          <a:bodyPr/>
          <a:lstStyle/>
          <a:p>
            <a:pPr lvl="0" algn="r" defTabSz="990600">
              <a:spcBef>
                <a:spcPct val="50000"/>
              </a:spcBef>
            </a:pPr>
            <a:fld id="{9A0DB2DC-4C9A-4742-B13C-FB6460FD3503}" type="slidenum">
              <a:rPr lang="zh-CN" altLang="en-US" sz="1300" b="1" dirty="0"/>
              <a:t>16</a:t>
            </a:fld>
            <a:endParaRPr lang="zh-CN" altLang="en-US" sz="1300"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3016705"/>
          <p:cNvSpPr>
            <a:spLocks noGrp="1" noRot="1" noChangeAspect="1" noTextEdit="1"/>
          </p:cNvSpPr>
          <p:nvPr>
            <p:ph type="sldImg"/>
          </p:nvPr>
        </p:nvSpPr>
        <p:spPr>
          <a:xfrm>
            <a:off x="992188" y="768350"/>
            <a:ext cx="5114925" cy="3836988"/>
          </a:xfrm>
        </p:spPr>
      </p:sp>
      <p:sp>
        <p:nvSpPr>
          <p:cNvPr id="54274" name="文本占位符 3016706"/>
          <p:cNvSpPr>
            <a:spLocks noGrp="1"/>
          </p:cNvSpPr>
          <p:nvPr>
            <p:ph type="body"/>
          </p:nvPr>
        </p:nvSpPr>
        <p:spPr/>
        <p:txBody>
          <a:bodyPr vert="horz" wrap="square" lIns="99048" tIns="49524" rIns="99048" bIns="49524" anchor="t"/>
          <a:lstStyle/>
          <a:p>
            <a:pPr lvl="0" indent="0"/>
            <a:endParaRPr lang="zh-CN" sz="3200" b="1" dirty="0">
              <a:latin typeface="宋体" panose="02010600030101010101" pitchFamily="2" charset="-122"/>
            </a:endParaRPr>
          </a:p>
        </p:txBody>
      </p:sp>
      <p:sp>
        <p:nvSpPr>
          <p:cNvPr id="54275"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dirty="0"/>
              <a:t>18</a:t>
            </a:fld>
            <a:endParaRPr lang="zh-CN" altLang="en-US" sz="13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2863105"/>
          <p:cNvSpPr>
            <a:spLocks noGrp="1" noRot="1" noChangeAspect="1" noTextEdit="1"/>
          </p:cNvSpPr>
          <p:nvPr>
            <p:ph type="sldImg"/>
          </p:nvPr>
        </p:nvSpPr>
        <p:spPr>
          <a:xfrm>
            <a:off x="992188" y="768350"/>
            <a:ext cx="5114925" cy="3836988"/>
          </a:xfrm>
          <a:solidFill>
            <a:srgbClr val="FFFFFF"/>
          </a:solidFill>
        </p:spPr>
      </p:sp>
      <p:sp>
        <p:nvSpPr>
          <p:cNvPr id="62466" name="文本占位符 2863106"/>
          <p:cNvSpPr>
            <a:spLocks noGrp="1"/>
          </p:cNvSpPr>
          <p:nvPr>
            <p:ph type="body"/>
          </p:nvPr>
        </p:nvSpPr>
        <p:spPr>
          <a:solidFill>
            <a:srgbClr val="FFFFFF"/>
          </a:solidFill>
          <a:ln>
            <a:solidFill>
              <a:srgbClr val="000000"/>
            </a:solidFill>
            <a:miter/>
          </a:ln>
        </p:spPr>
        <p:txBody>
          <a:bodyPr vert="horz" wrap="square" lIns="99048" tIns="49524" rIns="99048" bIns="49524" anchor="t"/>
          <a:lstStyle/>
          <a:p>
            <a:pPr marL="228600" lvl="0" indent="-228600">
              <a:spcBef>
                <a:spcPct val="0"/>
              </a:spcBef>
            </a:pPr>
            <a:r>
              <a:rPr lang="en-US" altLang="zh-CN" sz="1400" b="1"/>
              <a:t>1</a:t>
            </a:r>
            <a:endParaRPr lang="en-US" altLang="zh-CN"/>
          </a:p>
        </p:txBody>
      </p:sp>
      <p:sp>
        <p:nvSpPr>
          <p:cNvPr id="62467"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dirty="0"/>
              <a:t>21</a:t>
            </a:fld>
            <a:endParaRPr lang="zh-CN" altLang="en-US" sz="13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3.png"/><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828800" cy="1752600"/>
          </a:xfrm>
          <a:prstGeom prst="rect">
            <a:avLst/>
          </a:prstGeom>
          <a:gradFill rotWithShape="0">
            <a:gsLst>
              <a:gs pos="0">
                <a:schemeClr val="bg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50000"/>
              </a:spcBef>
            </a:pPr>
            <a:endParaRPr kumimoji="0" lang="zh-CN" altLang="zh-CN" sz="2400" b="0">
              <a:solidFill>
                <a:schemeClr val="tx1"/>
              </a:solidFill>
            </a:endParaRPr>
          </a:p>
        </p:txBody>
      </p:sp>
      <p:sp>
        <p:nvSpPr>
          <p:cNvPr id="5" name="Rectangle 4"/>
          <p:cNvSpPr>
            <a:spLocks noChangeArrowheads="1"/>
          </p:cNvSpPr>
          <p:nvPr/>
        </p:nvSpPr>
        <p:spPr bwMode="auto">
          <a:xfrm>
            <a:off x="0" y="3810000"/>
            <a:ext cx="1828800" cy="3046413"/>
          </a:xfrm>
          <a:prstGeom prst="rect">
            <a:avLst/>
          </a:prstGeom>
          <a:gradFill rotWithShape="0">
            <a:gsLst>
              <a:gs pos="0">
                <a:schemeClr val="accent1"/>
              </a:gs>
              <a:gs pos="100000">
                <a:schemeClr val="bg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50000"/>
              </a:spcBef>
            </a:pPr>
            <a:endParaRPr kumimoji="0" lang="zh-CN" altLang="zh-CN" sz="2400" b="0">
              <a:solidFill>
                <a:schemeClr val="tx1"/>
              </a:solidFill>
            </a:endParaRPr>
          </a:p>
        </p:txBody>
      </p:sp>
      <p:pic>
        <p:nvPicPr>
          <p:cNvPr id="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31950"/>
            <a:ext cx="18288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1"/>
          <p:cNvGraphicFramePr>
            <a:graphicFrameLocks noChangeAspect="1"/>
          </p:cNvGraphicFramePr>
          <p:nvPr/>
        </p:nvGraphicFramePr>
        <p:xfrm>
          <a:off x="7848600" y="152400"/>
          <a:ext cx="1295400" cy="1295400"/>
        </p:xfrm>
        <a:graphic>
          <a:graphicData uri="http://schemas.openxmlformats.org/presentationml/2006/ole">
            <mc:AlternateContent xmlns:mc="http://schemas.openxmlformats.org/markup-compatibility/2006">
              <mc:Choice xmlns:v="urn:schemas-microsoft-com:vml" Requires="v">
                <p:oleObj spid="_x0000_s101401" name="Image" r:id="rId4" imgW="2540000" imgH="2540000" progId="">
                  <p:embed/>
                </p:oleObj>
              </mc:Choice>
              <mc:Fallback>
                <p:oleObj name="Image" r:id="rId4" imgW="2540000" imgH="2540000" progId="">
                  <p:embed/>
                  <p:pic>
                    <p:nvPicPr>
                      <p:cNvPr id="0" name="图片 1013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52400"/>
                        <a:ext cx="129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2"/>
          <p:cNvSpPr>
            <a:spLocks noChangeArrowheads="1"/>
          </p:cNvSpPr>
          <p:nvPr/>
        </p:nvSpPr>
        <p:spPr bwMode="auto">
          <a:xfrm>
            <a:off x="1828800" y="3886200"/>
            <a:ext cx="7315200" cy="2286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a:spcBef>
                <a:spcPct val="50000"/>
              </a:spcBef>
            </a:pPr>
            <a:endParaRPr lang="zh-CN" altLang="en-US"/>
          </a:p>
        </p:txBody>
      </p:sp>
      <p:pic>
        <p:nvPicPr>
          <p:cNvPr id="9" name="Picture 13" descr="back-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6"/>
          <p:cNvSpPr>
            <a:spLocks noGrp="1" noChangeArrowheads="1"/>
          </p:cNvSpPr>
          <p:nvPr>
            <p:ph type="ctrTitle" sz="quarter"/>
          </p:nvPr>
        </p:nvSpPr>
        <p:spPr>
          <a:xfrm>
            <a:off x="1905000" y="1676400"/>
            <a:ext cx="6934200" cy="2116138"/>
          </a:xfrm>
        </p:spPr>
        <p:txBody>
          <a:bodyPr/>
          <a:lstStyle>
            <a:lvl1pPr>
              <a:defRPr/>
            </a:lvl1pPr>
          </a:lstStyle>
          <a:p>
            <a:r>
              <a:rPr lang="zh-CN" altLang="en-US"/>
              <a:t>单击此处编辑母版标题样式</a:t>
            </a:r>
          </a:p>
        </p:txBody>
      </p:sp>
      <p:sp>
        <p:nvSpPr>
          <p:cNvPr id="36871" name="Rectangle 7"/>
          <p:cNvSpPr>
            <a:spLocks noGrp="1" noChangeArrowheads="1"/>
          </p:cNvSpPr>
          <p:nvPr>
            <p:ph type="subTitle" sz="quarter" idx="1" hasCustomPrompt="1"/>
          </p:nvPr>
        </p:nvSpPr>
        <p:spPr>
          <a:xfrm>
            <a:off x="1828800" y="4191000"/>
            <a:ext cx="6400800" cy="1752600"/>
          </a:xfrm>
        </p:spPr>
        <p:txBody>
          <a:bodyPr/>
          <a:lstStyle>
            <a:lvl1pPr marL="0" indent="0" algn="r">
              <a:buFont typeface="Symbol" panose="05050102010706020507" pitchFamily="18" charset="2"/>
              <a:buNone/>
              <a:defRPr/>
            </a:lvl1pPr>
          </a:lstStyle>
          <a:p>
            <a:r>
              <a:rPr lang="en-US" altLang="zh-CN"/>
              <a:t>Lecture Notes On</a:t>
            </a:r>
          </a:p>
        </p:txBody>
      </p:sp>
      <p:sp>
        <p:nvSpPr>
          <p:cNvPr id="10" name="Rectangle 8"/>
          <p:cNvSpPr>
            <a:spLocks noGrp="1" noChangeArrowheads="1"/>
          </p:cNvSpPr>
          <p:nvPr>
            <p:ph type="dt" sz="quarter" idx="10"/>
          </p:nvPr>
        </p:nvSpPr>
        <p:spPr>
          <a:xfrm>
            <a:off x="1828800" y="6400800"/>
            <a:ext cx="1905000" cy="457200"/>
          </a:xfrm>
        </p:spPr>
        <p:txBody>
          <a:bodyPr/>
          <a:lstStyle>
            <a:lvl1pPr>
              <a:defRPr/>
            </a:lvl1pPr>
          </a:lstStyle>
          <a:p>
            <a:pPr>
              <a:defRPr/>
            </a:pPr>
            <a:endParaRPr lang="en-US" altLang="zh-CN"/>
          </a:p>
        </p:txBody>
      </p:sp>
      <p:sp>
        <p:nvSpPr>
          <p:cNvPr id="11" name="Rectangle 9"/>
          <p:cNvSpPr>
            <a:spLocks noGrp="1" noChangeArrowheads="1"/>
          </p:cNvSpPr>
          <p:nvPr>
            <p:ph type="ftr" sz="quarter" idx="11"/>
          </p:nvPr>
        </p:nvSpPr>
        <p:spPr>
          <a:xfrm>
            <a:off x="3962400" y="6400800"/>
            <a:ext cx="2895600" cy="457200"/>
          </a:xfrm>
        </p:spPr>
        <p:txBody>
          <a:bodyPr/>
          <a:lstStyle>
            <a:lvl1pPr>
              <a:defRPr/>
            </a:lvl1pPr>
          </a:lstStyle>
          <a:p>
            <a:pPr>
              <a:defRPr/>
            </a:pPr>
            <a:endParaRPr lang="en-US" altLang="zh-CN"/>
          </a:p>
        </p:txBody>
      </p:sp>
      <p:sp>
        <p:nvSpPr>
          <p:cNvPr id="12" name="Rectangle 10"/>
          <p:cNvSpPr>
            <a:spLocks noGrp="1" noChangeArrowheads="1"/>
          </p:cNvSpPr>
          <p:nvPr>
            <p:ph type="sldNum" sz="quarter" idx="12"/>
          </p:nvPr>
        </p:nvSpPr>
        <p:spPr>
          <a:xfrm>
            <a:off x="7239000" y="6400800"/>
            <a:ext cx="1905000" cy="457200"/>
          </a:xfrm>
        </p:spPr>
        <p:txBody>
          <a:bodyPr/>
          <a:lstStyle>
            <a:lvl1pPr algn="r">
              <a:defRPr/>
            </a:lvl1pPr>
          </a:lstStyle>
          <a:p>
            <a:pPr>
              <a:defRPr/>
            </a:pPr>
            <a:fld id="{A7641021-E7F3-4D2A-8F0B-DA325118D351}"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0D062A8F-E825-4C9B-8228-25082F1366A8}"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28600"/>
            <a:ext cx="21717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3627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DB626440-4F20-44C6-AB24-27F2053A58B8}"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27763" t="16380"/>
          <a:stretch>
            <a:fillRect/>
          </a:stretch>
        </p:blipFill>
        <p:spPr bwMode="auto">
          <a:xfrm>
            <a:off x="7472363" y="6348413"/>
            <a:ext cx="155257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p:txBody>
          <a:bodyPr/>
          <a:lstStyle>
            <a:lvl1pPr>
              <a:defRPr dirty="0"/>
            </a:lvl1pPr>
          </a:lstStyle>
          <a:p>
            <a:pPr>
              <a:defRPr/>
            </a:pPr>
            <a:endParaRPr lang="en-US" altLang="zh-CN"/>
          </a:p>
        </p:txBody>
      </p:sp>
      <p:sp>
        <p:nvSpPr>
          <p:cNvPr id="6" name="Rectangle 9"/>
          <p:cNvSpPr>
            <a:spLocks noGrp="1" noChangeArrowheads="1"/>
          </p:cNvSpPr>
          <p:nvPr>
            <p:ph type="sldNum" sz="quarter" idx="11"/>
          </p:nvPr>
        </p:nvSpPr>
        <p:spPr/>
        <p:txBody>
          <a:bodyPr/>
          <a:lstStyle>
            <a:lvl1pPr>
              <a:defRPr/>
            </a:lvl1pPr>
          </a:lstStyle>
          <a:p>
            <a:pPr>
              <a:defRPr/>
            </a:pPr>
            <a:fld id="{A6B5CF24-81FF-43E3-A83F-2846DD05B1C8}"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7019EC69-744B-406A-B89A-C2AD04F01E6E}"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3716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p:txBody>
          <a:bodyPr/>
          <a:lstStyle>
            <a:lvl1pPr>
              <a:defRPr/>
            </a:lvl1pPr>
          </a:lstStyle>
          <a:p>
            <a:pPr>
              <a:defRPr/>
            </a:pPr>
            <a:fld id="{897FC6AF-5332-44C0-BD73-A2ECEDA7273C}"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a:defRPr/>
            </a:lvl1pPr>
          </a:lstStyle>
          <a:p>
            <a:pPr>
              <a:defRPr/>
            </a:pPr>
            <a:fld id="{C9C87714-C223-4201-AB09-9D6386F5C202}"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F13AD828-C094-4D6C-B3F0-EAD22ABF230A}"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p:txBody>
          <a:bodyPr/>
          <a:lstStyle>
            <a:lvl1pPr>
              <a:defRPr/>
            </a:lvl1pPr>
          </a:lstStyle>
          <a:p>
            <a:pPr>
              <a:defRPr/>
            </a:pPr>
            <a:fld id="{6D474DE3-8111-4FE0-8C99-5A6C5D9F4410}"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p:txBody>
          <a:bodyPr/>
          <a:lstStyle>
            <a:lvl1pPr>
              <a:defRPr/>
            </a:lvl1pPr>
          </a:lstStyle>
          <a:p>
            <a:pPr>
              <a:defRPr/>
            </a:pPr>
            <a:fld id="{D4E232CE-86EE-40F0-B373-03553C6488FE}"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p:txBody>
          <a:bodyPr/>
          <a:lstStyle>
            <a:lvl1pPr>
              <a:defRPr/>
            </a:lvl1pPr>
          </a:lstStyle>
          <a:p>
            <a:pPr>
              <a:defRPr/>
            </a:pPr>
            <a:fld id="{4B775875-9457-45B3-A403-2C9118FA580B}"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304800" cy="533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50000"/>
              </a:spcBef>
            </a:pPr>
            <a:endParaRPr kumimoji="0" lang="zh-CN" altLang="zh-CN" sz="2400" b="0">
              <a:solidFill>
                <a:schemeClr val="tx1"/>
              </a:solidFill>
            </a:endParaRPr>
          </a:p>
        </p:txBody>
      </p:sp>
      <p:sp>
        <p:nvSpPr>
          <p:cNvPr id="1027" name="Rectangle 3"/>
          <p:cNvSpPr>
            <a:spLocks noChangeArrowheads="1"/>
          </p:cNvSpPr>
          <p:nvPr/>
        </p:nvSpPr>
        <p:spPr bwMode="auto">
          <a:xfrm>
            <a:off x="0" y="1373188"/>
            <a:ext cx="304800" cy="5484812"/>
          </a:xfrm>
          <a:prstGeom prst="rect">
            <a:avLst/>
          </a:prstGeom>
          <a:gradFill rotWithShape="0">
            <a:gsLst>
              <a:gs pos="0">
                <a:schemeClr val="accent1"/>
              </a:gs>
              <a:gs pos="100000">
                <a:srgbClr val="F7F7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50000"/>
              </a:spcBef>
            </a:pPr>
            <a:endParaRPr kumimoji="0" lang="zh-CN" altLang="zh-CN" sz="2400" b="0">
              <a:solidFill>
                <a:schemeClr val="tx1"/>
              </a:solidFill>
            </a:endParaRPr>
          </a:p>
        </p:txBody>
      </p:sp>
      <p:pic>
        <p:nvPicPr>
          <p:cNvPr id="1028" name="Picture 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381000"/>
            <a:ext cx="30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5"/>
          <p:cNvSpPr>
            <a:spLocks noGrp="1" noChangeArrowheads="1"/>
          </p:cNvSpPr>
          <p:nvPr>
            <p:ph type="title"/>
          </p:nvPr>
        </p:nvSpPr>
        <p:spPr bwMode="auto">
          <a:xfrm>
            <a:off x="457200" y="228600"/>
            <a:ext cx="8686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35846" name="Rectangle 6"/>
          <p:cNvSpPr>
            <a:spLocks noGrp="1" noChangeArrowheads="1"/>
          </p:cNvSpPr>
          <p:nvPr>
            <p:ph type="body" idx="1"/>
          </p:nvPr>
        </p:nvSpPr>
        <p:spPr bwMode="auto">
          <a:xfrm>
            <a:off x="457200" y="13716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5847" name="Rectangle 7"/>
          <p:cNvSpPr>
            <a:spLocks noGrp="1" noChangeArrowheads="1"/>
          </p:cNvSpPr>
          <p:nvPr>
            <p:ph type="dt" sz="half" idx="2"/>
          </p:nvPr>
        </p:nvSpPr>
        <p:spPr bwMode="auto">
          <a:xfrm>
            <a:off x="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l">
              <a:spcBef>
                <a:spcPct val="0"/>
              </a:spcBef>
              <a:defRPr kumimoji="0" sz="1400" b="0">
                <a:solidFill>
                  <a:schemeClr val="tx1"/>
                </a:solidFill>
              </a:defRPr>
            </a:lvl1pPr>
          </a:lstStyle>
          <a:p>
            <a:pPr>
              <a:defRPr/>
            </a:pPr>
            <a:endParaRPr lang="en-US" altLang="zh-CN"/>
          </a:p>
        </p:txBody>
      </p:sp>
      <p:sp>
        <p:nvSpPr>
          <p:cNvPr id="35848" name="Rectangle 8"/>
          <p:cNvSpPr>
            <a:spLocks noGrp="1" noChangeArrowheads="1"/>
          </p:cNvSpPr>
          <p:nvPr>
            <p:ph type="ftr" sz="quarter" idx="3"/>
          </p:nvPr>
        </p:nvSpPr>
        <p:spPr bwMode="auto">
          <a:xfrm>
            <a:off x="6248400" y="64008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ctr">
              <a:spcBef>
                <a:spcPct val="0"/>
              </a:spcBef>
              <a:defRPr kumimoji="0" sz="1400" b="0">
                <a:solidFill>
                  <a:schemeClr val="tx1"/>
                </a:solidFill>
              </a:defRPr>
            </a:lvl1pPr>
          </a:lstStyle>
          <a:p>
            <a:pPr>
              <a:defRPr/>
            </a:pPr>
            <a:endParaRPr lang="en-US" altLang="zh-CN"/>
          </a:p>
        </p:txBody>
      </p:sp>
      <p:sp>
        <p:nvSpPr>
          <p:cNvPr id="35849" name="Rectangle 9"/>
          <p:cNvSpPr>
            <a:spLocks noGrp="1" noChangeArrowheads="1"/>
          </p:cNvSpPr>
          <p:nvPr>
            <p:ph type="sldNum" sz="quarter" idx="4"/>
          </p:nvPr>
        </p:nvSpPr>
        <p:spPr bwMode="auto">
          <a:xfrm>
            <a:off x="31242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ctr">
              <a:spcBef>
                <a:spcPct val="0"/>
              </a:spcBef>
              <a:defRPr kumimoji="0" sz="1400" b="0">
                <a:solidFill>
                  <a:schemeClr val="tx1"/>
                </a:solidFill>
              </a:defRPr>
            </a:lvl1pPr>
          </a:lstStyle>
          <a:p>
            <a:pPr>
              <a:defRPr/>
            </a:pPr>
            <a:fld id="{AD8C229F-DEE3-449C-9298-564930DF4E6B}" type="slidenum">
              <a:rPr lang="en-US" altLang="zh-CN"/>
              <a:t>‹#›</a:t>
            </a:fld>
            <a:endParaRPr lang="en-US" altLang="zh-CN"/>
          </a:p>
        </p:txBody>
      </p:sp>
      <p:sp>
        <p:nvSpPr>
          <p:cNvPr id="1034" name="Rectangle 10"/>
          <p:cNvSpPr>
            <a:spLocks noChangeArrowheads="1"/>
          </p:cNvSpPr>
          <p:nvPr/>
        </p:nvSpPr>
        <p:spPr bwMode="auto">
          <a:xfrm>
            <a:off x="304800" y="1219200"/>
            <a:ext cx="8839200" cy="1524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a:spcBef>
                <a:spcPct val="50000"/>
              </a:spcBef>
            </a:pPr>
            <a:endParaRPr lang="zh-CN" altLang="en-US"/>
          </a:p>
        </p:txBody>
      </p:sp>
      <p:sp>
        <p:nvSpPr>
          <p:cNvPr id="1035" name="Rectangle 11"/>
          <p:cNvSpPr>
            <a:spLocks noChangeArrowheads="1"/>
          </p:cNvSpPr>
          <p:nvPr/>
        </p:nvSpPr>
        <p:spPr bwMode="auto">
          <a:xfrm>
            <a:off x="304800" y="0"/>
            <a:ext cx="8839200" cy="152400"/>
          </a:xfrm>
          <a:prstGeom prst="rect">
            <a:avLst/>
          </a:prstGeom>
          <a:gradFill rotWithShape="0">
            <a:gsLst>
              <a:gs pos="0">
                <a:schemeClr val="accent1"/>
              </a:gs>
              <a:gs pos="100000">
                <a:schemeClr val="bg2"/>
              </a:gs>
            </a:gsLst>
            <a:lin ang="0" scaled="1"/>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a:spcBef>
                <a:spcPct val="50000"/>
              </a:spcBef>
            </a:pPr>
            <a:endParaRPr lang="zh-CN" altLang="en-US"/>
          </a:p>
        </p:txBody>
      </p:sp>
      <p:sp>
        <p:nvSpPr>
          <p:cNvPr id="1036" name="Text Box 12"/>
          <p:cNvSpPr txBox="1">
            <a:spLocks noChangeArrowheads="1"/>
          </p:cNvSpPr>
          <p:nvPr/>
        </p:nvSpPr>
        <p:spPr bwMode="auto">
          <a:xfrm>
            <a:off x="304800" y="6461125"/>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A66300"/>
                </a:solidFill>
              </a:rPr>
              <a:t>Data Structure</a:t>
            </a:r>
          </a:p>
        </p:txBody>
      </p:sp>
      <p:pic>
        <p:nvPicPr>
          <p:cNvPr id="1037" name="Picture 14" descr="back-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2800" y="4724400"/>
            <a:ext cx="180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6">
                                            <p:txEl>
                                              <p:pRg st="0" end="0"/>
                                            </p:txEl>
                                          </p:spTgt>
                                        </p:tgtEl>
                                        <p:attrNameLst>
                                          <p:attrName>style.visibility</p:attrName>
                                        </p:attrNameLst>
                                      </p:cBhvr>
                                      <p:to>
                                        <p:strVal val="visible"/>
                                      </p:to>
                                    </p:set>
                                    <p:animEffect transition="in" filter="wipe(left)">
                                      <p:cBhvr>
                                        <p:cTn id="7" dur="500"/>
                                        <p:tgtEl>
                                          <p:spTgt spid="358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6">
                                            <p:txEl>
                                              <p:pRg st="1" end="1"/>
                                            </p:txEl>
                                          </p:spTgt>
                                        </p:tgtEl>
                                        <p:attrNameLst>
                                          <p:attrName>style.visibility</p:attrName>
                                        </p:attrNameLst>
                                      </p:cBhvr>
                                      <p:to>
                                        <p:strVal val="visible"/>
                                      </p:to>
                                    </p:set>
                                    <p:animEffect transition="in" filter="wipe(left)">
                                      <p:cBhvr>
                                        <p:cTn id="12" dur="500"/>
                                        <p:tgtEl>
                                          <p:spTgt spid="358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6">
                                            <p:txEl>
                                              <p:pRg st="2" end="2"/>
                                            </p:txEl>
                                          </p:spTgt>
                                        </p:tgtEl>
                                        <p:attrNameLst>
                                          <p:attrName>style.visibility</p:attrName>
                                        </p:attrNameLst>
                                      </p:cBhvr>
                                      <p:to>
                                        <p:strVal val="visible"/>
                                      </p:to>
                                    </p:set>
                                    <p:animEffect transition="in" filter="wipe(left)">
                                      <p:cBhvr>
                                        <p:cTn id="17" dur="500"/>
                                        <p:tgtEl>
                                          <p:spTgt spid="35846">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5846">
                                            <p:txEl>
                                              <p:pRg st="3" end="3"/>
                                            </p:txEl>
                                          </p:spTgt>
                                        </p:tgtEl>
                                        <p:attrNameLst>
                                          <p:attrName>style.visibility</p:attrName>
                                        </p:attrNameLst>
                                      </p:cBhvr>
                                      <p:to>
                                        <p:strVal val="visible"/>
                                      </p:to>
                                    </p:set>
                                    <p:animEffect transition="in" filter="wipe(left)">
                                      <p:cBhvr>
                                        <p:cTn id="20" dur="500"/>
                                        <p:tgtEl>
                                          <p:spTgt spid="35846">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5846">
                                            <p:txEl>
                                              <p:pRg st="4" end="4"/>
                                            </p:txEl>
                                          </p:spTgt>
                                        </p:tgtEl>
                                        <p:attrNameLst>
                                          <p:attrName>style.visibility</p:attrName>
                                        </p:attrNameLst>
                                      </p:cBhvr>
                                      <p:to>
                                        <p:strVal val="visible"/>
                                      </p:to>
                                    </p:set>
                                    <p:animEffect transition="in" filter="wipe(left)">
                                      <p:cBhvr>
                                        <p:cTn id="23" dur="500"/>
                                        <p:tgtEl>
                                          <p:spTgt spid="358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bldLvl="3" autoUpdateAnimBg="0">
        <p:tmplLst>
          <p:tmpl lvl="1">
            <p:tnLst>
              <p:par>
                <p:cTn presetID="22" presetClass="entr" presetSubtype="8" fill="hold" nodeType="click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5846"/>
                        </p:tgtEl>
                        <p:attrNameLst>
                          <p:attrName>style.visibility</p:attrName>
                        </p:attrNameLst>
                      </p:cBhvr>
                      <p:to>
                        <p:strVal val="visible"/>
                      </p:to>
                    </p:set>
                    <p:animEffect transition="in" filter="wipe(left)">
                      <p:cBhvr>
                        <p:cTn dur="500"/>
                        <p:tgtEl>
                          <p:spTgt spid="35846"/>
                        </p:tgtEl>
                      </p:cBhvr>
                    </p:animEffect>
                  </p:childTnLst>
                </p:cTn>
              </p:par>
            </p:tnLst>
          </p:tmpl>
        </p:tmplLst>
      </p:bldP>
    </p:bldLst>
  </p:timing>
  <p:hf hdr="0" ftr="0" dt="0"/>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6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110000"/>
        <a:buFont typeface="Symbol" panose="05050102010706020507" pitchFamily="18" charset="2"/>
        <a:buChar char="¨"/>
        <a:defRPr kumimoji="1" sz="2400" b="1">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Char char="¶"/>
        <a:defRPr kumimoji="1" sz="2400" b="1">
          <a:solidFill>
            <a:srgbClr val="400080"/>
          </a:solidFill>
          <a:latin typeface="+mn-lt"/>
          <a:ea typeface="+mn-ea"/>
        </a:defRPr>
      </a:lvl2pPr>
      <a:lvl3pPr marL="1143000" indent="-228600" algn="l" rtl="0" eaLnBrk="0" fontAlgn="base" hangingPunct="0">
        <a:spcBef>
          <a:spcPct val="20000"/>
        </a:spcBef>
        <a:spcAft>
          <a:spcPct val="0"/>
        </a:spcAft>
        <a:buClr>
          <a:srgbClr val="800080"/>
        </a:buClr>
        <a:buSzPct val="105000"/>
        <a:buChar char="►"/>
        <a:defRPr kumimoji="1" sz="2000" b="1">
          <a:solidFill>
            <a:srgbClr val="A66300"/>
          </a:solidFill>
          <a:latin typeface="+mn-lt"/>
          <a:ea typeface="+mn-ea"/>
        </a:defRPr>
      </a:lvl3pPr>
      <a:lvl4pPr marL="1600200" indent="-228600" algn="l" rtl="0" eaLnBrk="0" fontAlgn="base" hangingPunct="0">
        <a:spcBef>
          <a:spcPct val="20000"/>
        </a:spcBef>
        <a:spcAft>
          <a:spcPct val="0"/>
        </a:spcAft>
        <a:buChar char="–"/>
        <a:defRPr kumimoji="1" sz="2000" b="1">
          <a:solidFill>
            <a:srgbClr val="000000"/>
          </a:solidFill>
          <a:latin typeface="+mn-lt"/>
          <a:ea typeface="+mn-ea"/>
        </a:defRPr>
      </a:lvl4pPr>
      <a:lvl5pPr marL="2057400" indent="-228600" algn="l" rtl="0" eaLnBrk="0" fontAlgn="base" hangingPunct="0">
        <a:spcBef>
          <a:spcPct val="20000"/>
        </a:spcBef>
        <a:spcAft>
          <a:spcPct val="0"/>
        </a:spcAft>
        <a:buChar char="•"/>
        <a:defRPr kumimoji="1" sz="2000" b="1">
          <a:solidFill>
            <a:srgbClr val="000000"/>
          </a:solidFill>
          <a:latin typeface="+mn-lt"/>
          <a:ea typeface="+mn-ea"/>
        </a:defRPr>
      </a:lvl5pPr>
      <a:lvl6pPr marL="2514600" indent="-228600" algn="l" rtl="0" fontAlgn="base">
        <a:spcBef>
          <a:spcPct val="20000"/>
        </a:spcBef>
        <a:spcAft>
          <a:spcPct val="0"/>
        </a:spcAft>
        <a:buChar char="•"/>
        <a:defRPr kumimoji="1" sz="2000" b="1">
          <a:solidFill>
            <a:srgbClr val="000000"/>
          </a:solidFill>
          <a:latin typeface="+mn-lt"/>
          <a:ea typeface="+mn-ea"/>
        </a:defRPr>
      </a:lvl6pPr>
      <a:lvl7pPr marL="2971800" indent="-228600" algn="l" rtl="0" fontAlgn="base">
        <a:spcBef>
          <a:spcPct val="20000"/>
        </a:spcBef>
        <a:spcAft>
          <a:spcPct val="0"/>
        </a:spcAft>
        <a:buChar char="•"/>
        <a:defRPr kumimoji="1" sz="2000" b="1">
          <a:solidFill>
            <a:srgbClr val="000000"/>
          </a:solidFill>
          <a:latin typeface="+mn-lt"/>
          <a:ea typeface="+mn-ea"/>
        </a:defRPr>
      </a:lvl7pPr>
      <a:lvl8pPr marL="3429000" indent="-228600" algn="l" rtl="0" fontAlgn="base">
        <a:spcBef>
          <a:spcPct val="20000"/>
        </a:spcBef>
        <a:spcAft>
          <a:spcPct val="0"/>
        </a:spcAft>
        <a:buChar char="•"/>
        <a:defRPr kumimoji="1" sz="2000" b="1">
          <a:solidFill>
            <a:srgbClr val="000000"/>
          </a:solidFill>
          <a:latin typeface="+mn-lt"/>
          <a:ea typeface="+mn-ea"/>
        </a:defRPr>
      </a:lvl8pPr>
      <a:lvl9pPr marL="3886200" indent="-228600" algn="l" rtl="0" fontAlgn="base">
        <a:spcBef>
          <a:spcPct val="20000"/>
        </a:spcBef>
        <a:spcAft>
          <a:spcPct val="0"/>
        </a:spcAft>
        <a:buChar char="•"/>
        <a:defRPr kumimoji="1"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10E9E071-4C62-4A37-A4FD-21A96C7DBBCD}" type="slidenum">
              <a:rPr kumimoji="0" lang="en-US" altLang="zh-CN" b="0" smtClean="0">
                <a:solidFill>
                  <a:schemeClr val="tx1"/>
                </a:solidFill>
              </a:rPr>
              <a:t>1</a:t>
            </a:fld>
            <a:endParaRPr kumimoji="0" lang="en-US" altLang="zh-CN" b="0" smtClean="0">
              <a:solidFill>
                <a:schemeClr val="tx1"/>
              </a:solidFill>
            </a:endParaRPr>
          </a:p>
        </p:txBody>
      </p:sp>
      <p:sp>
        <p:nvSpPr>
          <p:cNvPr id="7171" name="Rectangle 2"/>
          <p:cNvSpPr>
            <a:spLocks noGrp="1" noChangeArrowheads="1"/>
          </p:cNvSpPr>
          <p:nvPr>
            <p:ph type="title"/>
          </p:nvPr>
        </p:nvSpPr>
        <p:spPr/>
        <p:txBody>
          <a:bodyPr/>
          <a:lstStyle/>
          <a:p>
            <a:pPr eaLnBrk="1" hangingPunct="1"/>
            <a:r>
              <a:rPr lang="zh-CN" altLang="en-US" smtClean="0"/>
              <a:t>教材和参考资料</a:t>
            </a:r>
          </a:p>
        </p:txBody>
      </p:sp>
      <p:sp>
        <p:nvSpPr>
          <p:cNvPr id="7172" name="Rectangle 3"/>
          <p:cNvSpPr>
            <a:spLocks noGrp="1" noChangeArrowheads="1"/>
          </p:cNvSpPr>
          <p:nvPr>
            <p:ph type="body" idx="1"/>
          </p:nvPr>
        </p:nvSpPr>
        <p:spPr/>
        <p:txBody>
          <a:bodyPr/>
          <a:lstStyle/>
          <a:p>
            <a:pPr eaLnBrk="1" hangingPunct="1"/>
            <a:r>
              <a:rPr lang="zh-CN" altLang="en-US" smtClean="0"/>
              <a:t>教材</a:t>
            </a:r>
          </a:p>
          <a:p>
            <a:pPr lvl="1" eaLnBrk="1" hangingPunct="1"/>
            <a:r>
              <a:rPr lang="en-US" altLang="zh-CN" smtClean="0"/>
              <a:t>《</a:t>
            </a:r>
            <a:r>
              <a:rPr lang="zh-CN" altLang="en-US" smtClean="0"/>
              <a:t>数据结构 （ </a:t>
            </a:r>
            <a:r>
              <a:rPr lang="en-US" altLang="zh-CN" smtClean="0"/>
              <a:t>C</a:t>
            </a:r>
            <a:r>
              <a:rPr lang="zh-CN" altLang="en-US" smtClean="0"/>
              <a:t>语言版）</a:t>
            </a:r>
            <a:r>
              <a:rPr lang="en-US" altLang="zh-CN" smtClean="0"/>
              <a:t>》 </a:t>
            </a:r>
            <a:br>
              <a:rPr lang="en-US" altLang="zh-CN" smtClean="0"/>
            </a:br>
            <a:r>
              <a:rPr lang="en-US" altLang="zh-CN" smtClean="0"/>
              <a:t>        ——</a:t>
            </a:r>
            <a:r>
              <a:rPr lang="zh-CN" altLang="en-US" smtClean="0"/>
              <a:t>严蔚敏，吴伟民</a:t>
            </a:r>
            <a:r>
              <a:rPr lang="en-US" altLang="zh-CN" smtClean="0"/>
              <a:t>. </a:t>
            </a:r>
            <a:r>
              <a:rPr lang="zh-CN" altLang="en-US" smtClean="0"/>
              <a:t>清华大学出版社</a:t>
            </a:r>
          </a:p>
          <a:p>
            <a:pPr eaLnBrk="1" hangingPunct="1"/>
            <a:r>
              <a:rPr lang="zh-CN" altLang="en-US" smtClean="0"/>
              <a:t>参考书</a:t>
            </a:r>
          </a:p>
          <a:p>
            <a:pPr lvl="1" eaLnBrk="1" hangingPunct="1"/>
            <a:r>
              <a:rPr lang="en-US" altLang="zh-CN" smtClean="0"/>
              <a:t>《</a:t>
            </a:r>
            <a:r>
              <a:rPr lang="zh-CN" altLang="en-US" smtClean="0"/>
              <a:t>王道数据结构</a:t>
            </a:r>
            <a:r>
              <a:rPr lang="en-US" altLang="zh-CN" smtClean="0"/>
              <a:t>》 </a:t>
            </a:r>
          </a:p>
          <a:p>
            <a:pPr lvl="1" eaLnBrk="1" hangingPunct="1"/>
            <a:r>
              <a:rPr lang="zh-CN" altLang="en-US" smtClean="0"/>
              <a:t>历年真题</a:t>
            </a:r>
          </a:p>
          <a:p>
            <a:pPr lvl="1" eaLnBrk="1" hangingPunct="1"/>
            <a:r>
              <a:rPr lang="zh-CN" altLang="en-US" smtClean="0"/>
              <a:t>数据结构期末考试题</a:t>
            </a:r>
          </a:p>
          <a:p>
            <a:pPr lvl="1" eaLnBrk="1" hangingPunct="1"/>
            <a:r>
              <a:rPr lang="zh-CN" altLang="en-US" smtClean="0"/>
              <a:t>数据结构</a:t>
            </a:r>
            <a:r>
              <a:rPr lang="en-US" altLang="zh-CN" smtClean="0"/>
              <a:t>1800</a:t>
            </a:r>
            <a:r>
              <a:rPr lang="zh-CN" altLang="en-US" smtClean="0"/>
              <a:t>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文本占位符 2944001"/>
          <p:cNvSpPr>
            <a:spLocks noGrp="1"/>
          </p:cNvSpPr>
          <p:nvPr>
            <p:ph idx="1"/>
          </p:nvPr>
        </p:nvSpPr>
        <p:spPr>
          <a:xfrm>
            <a:off x="0" y="188913"/>
            <a:ext cx="9144000" cy="1368425"/>
          </a:xfrm>
        </p:spPr>
        <p:txBody>
          <a:bodyPr anchor="t"/>
          <a:lstStyle/>
          <a:p>
            <a:pPr>
              <a:lnSpc>
                <a:spcPct val="110000"/>
              </a:lnSpc>
              <a:spcBef>
                <a:spcPct val="0"/>
              </a:spcBef>
            </a:pPr>
            <a:r>
              <a:rPr lang="zh-CN" altLang="en-US" sz="3200" b="1" dirty="0"/>
              <a:t>线性结构</a:t>
            </a:r>
            <a:r>
              <a:rPr lang="en-US" altLang="zh-CN" sz="3200" b="1"/>
              <a:t>——</a:t>
            </a:r>
            <a:r>
              <a:rPr lang="zh-CN" altLang="en-US" sz="3200" b="1" dirty="0">
                <a:latin typeface="宋体" panose="02010600030101010101" pitchFamily="2" charset="-122"/>
              </a:rPr>
              <a:t>一对一的顺序关系</a:t>
            </a:r>
            <a:endParaRPr lang="zh-CN" altLang="en-US" sz="3200" b="1">
              <a:latin typeface="宋体" panose="02010600030101010101" pitchFamily="2" charset="-122"/>
            </a:endParaRPr>
          </a:p>
        </p:txBody>
      </p:sp>
      <p:sp>
        <p:nvSpPr>
          <p:cNvPr id="2944026" name="文本框 2944025"/>
          <p:cNvSpPr txBox="1"/>
          <p:nvPr/>
        </p:nvSpPr>
        <p:spPr>
          <a:xfrm>
            <a:off x="250825" y="5105400"/>
            <a:ext cx="8686800" cy="1563688"/>
          </a:xfrm>
          <a:prstGeom prst="rect">
            <a:avLst/>
          </a:prstGeom>
          <a:noFill/>
          <a:ln w="9525" cap="flat" cmpd="sng">
            <a:solidFill>
              <a:schemeClr val="tx1"/>
            </a:solidFill>
            <a:prstDash val="solid"/>
            <a:miter/>
            <a:headEnd type="none" w="med" len="med"/>
            <a:tailEnd type="none" w="med" len="med"/>
          </a:ln>
        </p:spPr>
        <p:txBody>
          <a:bodyPr anchor="t">
            <a:spAutoFit/>
          </a:bodyPr>
          <a:lstStyle/>
          <a:p>
            <a:pPr>
              <a:spcBef>
                <a:spcPct val="0"/>
              </a:spcBef>
              <a:buClr>
                <a:srgbClr val="CC6600"/>
              </a:buClr>
              <a:buFont typeface="Wingdings 2" pitchFamily="18" charset="2"/>
              <a:buNone/>
            </a:pPr>
            <a:r>
              <a:rPr lang="zh-CN" altLang="en-US" sz="3200" dirty="0">
                <a:solidFill>
                  <a:schemeClr val="hlink"/>
                </a:solidFill>
                <a:latin typeface="Times New Roman" panose="02020603050405020304" pitchFamily="18" charset="0"/>
                <a:ea typeface="宋体" panose="02010600030101010101" pitchFamily="2" charset="-122"/>
              </a:rPr>
              <a:t>线性结构：</a:t>
            </a:r>
            <a:r>
              <a:rPr lang="zh-CN" altLang="en-US" sz="3200" dirty="0">
                <a:latin typeface="Times New Roman" panose="02020603050405020304" pitchFamily="18" charset="0"/>
                <a:ea typeface="宋体" panose="02010600030101010101" pitchFamily="2" charset="-122"/>
              </a:rPr>
              <a:t>除第一个元素和最后一个元素外，其他元素都有且仅有</a:t>
            </a:r>
            <a:r>
              <a:rPr lang="zh-CN" altLang="en-US" sz="3200" dirty="0">
                <a:solidFill>
                  <a:srgbClr val="008000"/>
                </a:solidFill>
                <a:latin typeface="Times New Roman" panose="02020603050405020304" pitchFamily="18" charset="0"/>
                <a:ea typeface="宋体" panose="02010600030101010101" pitchFamily="2" charset="-122"/>
              </a:rPr>
              <a:t>一个直接前趋，</a:t>
            </a:r>
            <a:r>
              <a:rPr lang="zh-CN" altLang="en-US" sz="3200" dirty="0">
                <a:latin typeface="Times New Roman" panose="02020603050405020304" pitchFamily="18" charset="0"/>
                <a:ea typeface="宋体" panose="02010600030101010101" pitchFamily="2" charset="-122"/>
              </a:rPr>
              <a:t>有且仅有</a:t>
            </a:r>
            <a:r>
              <a:rPr lang="zh-CN" altLang="en-US" sz="3200" dirty="0">
                <a:solidFill>
                  <a:srgbClr val="008000"/>
                </a:solidFill>
                <a:latin typeface="Times New Roman" panose="02020603050405020304" pitchFamily="18" charset="0"/>
                <a:ea typeface="宋体" panose="02010600030101010101" pitchFamily="2" charset="-122"/>
              </a:rPr>
              <a:t>一个直接后继</a:t>
            </a:r>
            <a:r>
              <a:rPr lang="zh-CN" altLang="en-US" sz="3200" dirty="0">
                <a:latin typeface="Times New Roman" panose="02020603050405020304" pitchFamily="18" charset="0"/>
                <a:ea typeface="宋体" panose="02010600030101010101" pitchFamily="2" charset="-122"/>
              </a:rPr>
              <a:t>。</a:t>
            </a:r>
          </a:p>
        </p:txBody>
      </p:sp>
      <p:grpSp>
        <p:nvGrpSpPr>
          <p:cNvPr id="36867" name="组合 2944054"/>
          <p:cNvGrpSpPr/>
          <p:nvPr/>
        </p:nvGrpSpPr>
        <p:grpSpPr>
          <a:xfrm>
            <a:off x="2268538" y="4264025"/>
            <a:ext cx="4268787" cy="533400"/>
            <a:chOff x="767" y="2928"/>
            <a:chExt cx="2689" cy="336"/>
          </a:xfrm>
        </p:grpSpPr>
        <p:sp>
          <p:nvSpPr>
            <p:cNvPr id="36868" name="直接连接符 2944055"/>
            <p:cNvSpPr/>
            <p:nvPr/>
          </p:nvSpPr>
          <p:spPr>
            <a:xfrm>
              <a:off x="1089" y="3072"/>
              <a:ext cx="234" cy="1"/>
            </a:xfrm>
            <a:prstGeom prst="line">
              <a:avLst/>
            </a:prstGeom>
            <a:ln w="12700" cap="rnd" cmpd="sng">
              <a:solidFill>
                <a:srgbClr val="FF0000"/>
              </a:solidFill>
              <a:prstDash val="solid"/>
              <a:round/>
              <a:headEnd type="none" w="med" len="med"/>
              <a:tailEnd type="triangle" w="med" len="med"/>
            </a:ln>
          </p:spPr>
        </p:sp>
        <p:grpSp>
          <p:nvGrpSpPr>
            <p:cNvPr id="36869" name="组合 2944056"/>
            <p:cNvGrpSpPr/>
            <p:nvPr/>
          </p:nvGrpSpPr>
          <p:grpSpPr>
            <a:xfrm>
              <a:off x="767" y="2929"/>
              <a:ext cx="514" cy="333"/>
              <a:chOff x="2527" y="2256"/>
              <a:chExt cx="497" cy="317"/>
            </a:xfrm>
          </p:grpSpPr>
          <p:sp>
            <p:nvSpPr>
              <p:cNvPr id="36870" name="椭圆 2944057"/>
              <p:cNvSpPr/>
              <p:nvPr/>
            </p:nvSpPr>
            <p:spPr>
              <a:xfrm>
                <a:off x="2527" y="2256"/>
                <a:ext cx="317" cy="317"/>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latin typeface="隶书" pitchFamily="49" charset="-122"/>
                  <a:ea typeface="隶书" pitchFamily="49" charset="-122"/>
                </a:endParaRPr>
              </a:p>
            </p:txBody>
          </p:sp>
          <p:sp>
            <p:nvSpPr>
              <p:cNvPr id="36871" name="文本框 2944058"/>
              <p:cNvSpPr txBox="1"/>
              <p:nvPr/>
            </p:nvSpPr>
            <p:spPr>
              <a:xfrm>
                <a:off x="2544" y="2256"/>
                <a:ext cx="480" cy="311"/>
              </a:xfrm>
              <a:prstGeom prst="rect">
                <a:avLst/>
              </a:prstGeom>
              <a:noFill/>
              <a:ln w="12700">
                <a:noFill/>
              </a:ln>
            </p:spPr>
            <p:txBody>
              <a:bodyPr anchor="t">
                <a:spAutoFit/>
              </a:bodyPr>
              <a:lstStyle/>
              <a:p>
                <a:pPr eaLnBrk="0" hangingPunct="0"/>
                <a:r>
                  <a:rPr lang="zh-CN" altLang="zh-CN" sz="2800" dirty="0">
                    <a:latin typeface="隶书" pitchFamily="49" charset="-122"/>
                    <a:ea typeface="隶书" pitchFamily="49" charset="-122"/>
                  </a:rPr>
                  <a:t>a1</a:t>
                </a:r>
              </a:p>
            </p:txBody>
          </p:sp>
        </p:grpSp>
        <p:grpSp>
          <p:nvGrpSpPr>
            <p:cNvPr id="36872" name="组合 2944059"/>
            <p:cNvGrpSpPr/>
            <p:nvPr/>
          </p:nvGrpSpPr>
          <p:grpSpPr>
            <a:xfrm>
              <a:off x="1319" y="2929"/>
              <a:ext cx="552" cy="335"/>
              <a:chOff x="2527" y="2256"/>
              <a:chExt cx="497" cy="317"/>
            </a:xfrm>
          </p:grpSpPr>
          <p:sp>
            <p:nvSpPr>
              <p:cNvPr id="36873" name="椭圆 2944060"/>
              <p:cNvSpPr/>
              <p:nvPr/>
            </p:nvSpPr>
            <p:spPr>
              <a:xfrm>
                <a:off x="2527" y="2256"/>
                <a:ext cx="317" cy="317"/>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latin typeface="隶书" pitchFamily="49" charset="-122"/>
                  <a:ea typeface="隶书" pitchFamily="49" charset="-122"/>
                </a:endParaRPr>
              </a:p>
            </p:txBody>
          </p:sp>
          <p:sp>
            <p:nvSpPr>
              <p:cNvPr id="36874" name="文本框 2944061"/>
              <p:cNvSpPr txBox="1"/>
              <p:nvPr/>
            </p:nvSpPr>
            <p:spPr>
              <a:xfrm>
                <a:off x="2544" y="2256"/>
                <a:ext cx="480" cy="309"/>
              </a:xfrm>
              <a:prstGeom prst="rect">
                <a:avLst/>
              </a:prstGeom>
              <a:noFill/>
              <a:ln w="12700">
                <a:noFill/>
              </a:ln>
            </p:spPr>
            <p:txBody>
              <a:bodyPr anchor="t">
                <a:spAutoFit/>
              </a:bodyPr>
              <a:lstStyle/>
              <a:p>
                <a:pPr eaLnBrk="0" hangingPunct="0"/>
                <a:r>
                  <a:rPr lang="zh-CN" altLang="zh-CN" sz="2800" dirty="0">
                    <a:latin typeface="隶书" pitchFamily="49" charset="-122"/>
                    <a:ea typeface="隶书" pitchFamily="49" charset="-122"/>
                  </a:rPr>
                  <a:t>a2</a:t>
                </a:r>
              </a:p>
            </p:txBody>
          </p:sp>
        </p:grpSp>
        <p:sp>
          <p:nvSpPr>
            <p:cNvPr id="36875" name="直接连接符 2944062"/>
            <p:cNvSpPr/>
            <p:nvPr/>
          </p:nvSpPr>
          <p:spPr>
            <a:xfrm>
              <a:off x="1641" y="3072"/>
              <a:ext cx="233" cy="1"/>
            </a:xfrm>
            <a:prstGeom prst="line">
              <a:avLst/>
            </a:prstGeom>
            <a:ln w="12700" cap="rnd" cmpd="sng">
              <a:solidFill>
                <a:srgbClr val="FF0000"/>
              </a:solidFill>
              <a:prstDash val="solid"/>
              <a:round/>
              <a:headEnd type="none" w="med" len="med"/>
              <a:tailEnd type="triangle" w="med" len="med"/>
            </a:ln>
          </p:spPr>
        </p:sp>
        <p:sp>
          <p:nvSpPr>
            <p:cNvPr id="36876" name="直接连接符 2944063"/>
            <p:cNvSpPr/>
            <p:nvPr/>
          </p:nvSpPr>
          <p:spPr>
            <a:xfrm>
              <a:off x="2168" y="3072"/>
              <a:ext cx="233" cy="1"/>
            </a:xfrm>
            <a:prstGeom prst="line">
              <a:avLst/>
            </a:prstGeom>
            <a:ln w="12700" cap="rnd" cmpd="sng">
              <a:solidFill>
                <a:srgbClr val="FF0000"/>
              </a:solidFill>
              <a:prstDash val="solid"/>
              <a:round/>
              <a:headEnd type="none" w="med" len="med"/>
              <a:tailEnd type="triangle" w="med" len="med"/>
            </a:ln>
          </p:spPr>
        </p:sp>
        <p:grpSp>
          <p:nvGrpSpPr>
            <p:cNvPr id="36877" name="组合 2944064"/>
            <p:cNvGrpSpPr/>
            <p:nvPr/>
          </p:nvGrpSpPr>
          <p:grpSpPr>
            <a:xfrm>
              <a:off x="1871" y="2929"/>
              <a:ext cx="552" cy="335"/>
              <a:chOff x="2527" y="2256"/>
              <a:chExt cx="497" cy="317"/>
            </a:xfrm>
          </p:grpSpPr>
          <p:sp>
            <p:nvSpPr>
              <p:cNvPr id="36878" name="椭圆 2944065"/>
              <p:cNvSpPr/>
              <p:nvPr/>
            </p:nvSpPr>
            <p:spPr>
              <a:xfrm>
                <a:off x="2527" y="2256"/>
                <a:ext cx="317" cy="317"/>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latin typeface="隶书" pitchFamily="49" charset="-122"/>
                  <a:ea typeface="隶书" pitchFamily="49" charset="-122"/>
                </a:endParaRPr>
              </a:p>
            </p:txBody>
          </p:sp>
          <p:sp>
            <p:nvSpPr>
              <p:cNvPr id="36879" name="文本框 2944066"/>
              <p:cNvSpPr txBox="1"/>
              <p:nvPr/>
            </p:nvSpPr>
            <p:spPr>
              <a:xfrm>
                <a:off x="2544" y="2256"/>
                <a:ext cx="480" cy="309"/>
              </a:xfrm>
              <a:prstGeom prst="rect">
                <a:avLst/>
              </a:prstGeom>
              <a:noFill/>
              <a:ln w="12700">
                <a:noFill/>
              </a:ln>
            </p:spPr>
            <p:txBody>
              <a:bodyPr anchor="t">
                <a:spAutoFit/>
              </a:bodyPr>
              <a:lstStyle/>
              <a:p>
                <a:pPr eaLnBrk="0" hangingPunct="0"/>
                <a:r>
                  <a:rPr lang="zh-CN" altLang="zh-CN" sz="2800">
                    <a:latin typeface="隶书" pitchFamily="49" charset="-122"/>
                    <a:ea typeface="隶书" pitchFamily="49" charset="-122"/>
                  </a:rPr>
                  <a:t>a3</a:t>
                </a:r>
              </a:p>
            </p:txBody>
          </p:sp>
        </p:grpSp>
        <p:grpSp>
          <p:nvGrpSpPr>
            <p:cNvPr id="36880" name="组合 2944067"/>
            <p:cNvGrpSpPr/>
            <p:nvPr/>
          </p:nvGrpSpPr>
          <p:grpSpPr>
            <a:xfrm>
              <a:off x="2377" y="2929"/>
              <a:ext cx="551" cy="335"/>
              <a:chOff x="2527" y="2256"/>
              <a:chExt cx="497" cy="317"/>
            </a:xfrm>
          </p:grpSpPr>
          <p:sp>
            <p:nvSpPr>
              <p:cNvPr id="36881" name="椭圆 2944068"/>
              <p:cNvSpPr/>
              <p:nvPr/>
            </p:nvSpPr>
            <p:spPr>
              <a:xfrm>
                <a:off x="2527" y="2256"/>
                <a:ext cx="317" cy="317"/>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latin typeface="隶书" pitchFamily="49" charset="-122"/>
                  <a:ea typeface="隶书" pitchFamily="49" charset="-122"/>
                </a:endParaRPr>
              </a:p>
            </p:txBody>
          </p:sp>
          <p:sp>
            <p:nvSpPr>
              <p:cNvPr id="36882" name="文本框 2944069"/>
              <p:cNvSpPr txBox="1"/>
              <p:nvPr/>
            </p:nvSpPr>
            <p:spPr>
              <a:xfrm>
                <a:off x="2544" y="2256"/>
                <a:ext cx="480" cy="309"/>
              </a:xfrm>
              <a:prstGeom prst="rect">
                <a:avLst/>
              </a:prstGeom>
              <a:noFill/>
              <a:ln w="12700">
                <a:noFill/>
              </a:ln>
            </p:spPr>
            <p:txBody>
              <a:bodyPr anchor="t">
                <a:spAutoFit/>
              </a:bodyPr>
              <a:lstStyle/>
              <a:p>
                <a:pPr eaLnBrk="0" hangingPunct="0"/>
                <a:r>
                  <a:rPr lang="zh-CN" altLang="zh-CN" sz="2800">
                    <a:latin typeface="隶书" pitchFamily="49" charset="-122"/>
                    <a:ea typeface="隶书" pitchFamily="49" charset="-122"/>
                  </a:rPr>
                  <a:t>a4</a:t>
                </a:r>
              </a:p>
            </p:txBody>
          </p:sp>
        </p:grpSp>
        <p:sp>
          <p:nvSpPr>
            <p:cNvPr id="36883" name="直接连接符 2944070"/>
            <p:cNvSpPr/>
            <p:nvPr/>
          </p:nvSpPr>
          <p:spPr>
            <a:xfrm>
              <a:off x="2696" y="3072"/>
              <a:ext cx="233" cy="1"/>
            </a:xfrm>
            <a:prstGeom prst="line">
              <a:avLst/>
            </a:prstGeom>
            <a:ln w="12700" cap="rnd" cmpd="sng">
              <a:solidFill>
                <a:srgbClr val="FF0000"/>
              </a:solidFill>
              <a:prstDash val="solid"/>
              <a:round/>
              <a:headEnd type="none" w="med" len="med"/>
              <a:tailEnd type="triangle" w="med" len="med"/>
            </a:ln>
          </p:spPr>
        </p:sp>
        <p:grpSp>
          <p:nvGrpSpPr>
            <p:cNvPr id="36884" name="组合 2944071"/>
            <p:cNvGrpSpPr/>
            <p:nvPr/>
          </p:nvGrpSpPr>
          <p:grpSpPr>
            <a:xfrm>
              <a:off x="2905" y="2928"/>
              <a:ext cx="551" cy="335"/>
              <a:chOff x="2527" y="2256"/>
              <a:chExt cx="497" cy="317"/>
            </a:xfrm>
          </p:grpSpPr>
          <p:sp>
            <p:nvSpPr>
              <p:cNvPr id="36885" name="椭圆 2944072"/>
              <p:cNvSpPr/>
              <p:nvPr/>
            </p:nvSpPr>
            <p:spPr>
              <a:xfrm>
                <a:off x="2527" y="2256"/>
                <a:ext cx="317" cy="317"/>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latin typeface="隶书" pitchFamily="49" charset="-122"/>
                  <a:ea typeface="隶书" pitchFamily="49" charset="-122"/>
                </a:endParaRPr>
              </a:p>
            </p:txBody>
          </p:sp>
          <p:sp>
            <p:nvSpPr>
              <p:cNvPr id="36886" name="文本框 2944073"/>
              <p:cNvSpPr txBox="1"/>
              <p:nvPr/>
            </p:nvSpPr>
            <p:spPr>
              <a:xfrm>
                <a:off x="2544" y="2256"/>
                <a:ext cx="480" cy="309"/>
              </a:xfrm>
              <a:prstGeom prst="rect">
                <a:avLst/>
              </a:prstGeom>
              <a:noFill/>
              <a:ln w="12700">
                <a:noFill/>
              </a:ln>
            </p:spPr>
            <p:txBody>
              <a:bodyPr anchor="t">
                <a:spAutoFit/>
              </a:bodyPr>
              <a:lstStyle/>
              <a:p>
                <a:pPr eaLnBrk="0" hangingPunct="0"/>
                <a:r>
                  <a:rPr lang="zh-CN" altLang="zh-CN" sz="2800">
                    <a:latin typeface="隶书" pitchFamily="49" charset="-122"/>
                    <a:ea typeface="隶书" pitchFamily="49" charset="-122"/>
                  </a:rPr>
                  <a:t>a5</a:t>
                </a:r>
              </a:p>
            </p:txBody>
          </p:sp>
        </p:grpSp>
      </p:grpSp>
      <p:sp>
        <p:nvSpPr>
          <p:cNvPr id="36887" name="矩形 2944074"/>
          <p:cNvSpPr/>
          <p:nvPr/>
        </p:nvSpPr>
        <p:spPr>
          <a:xfrm>
            <a:off x="1042988" y="1700213"/>
            <a:ext cx="592137" cy="579437"/>
          </a:xfrm>
          <a:prstGeom prst="rect">
            <a:avLst/>
          </a:prstGeom>
          <a:noFill/>
          <a:ln w="9525">
            <a:noFill/>
          </a:ln>
        </p:spPr>
        <p:txBody>
          <a:bodyPr wrap="none" anchor="t">
            <a:spAutoFit/>
          </a:bodyPr>
          <a:lstStyle/>
          <a:p>
            <a:pPr algn="ctr"/>
            <a:r>
              <a:rPr lang="zh-CN" altLang="en-US" sz="3200" dirty="0">
                <a:latin typeface="Times New Roman" panose="02020603050405020304" pitchFamily="18" charset="0"/>
                <a:ea typeface="宋体" panose="02010600030101010101" pitchFamily="2" charset="-122"/>
              </a:rPr>
              <a:t>例</a:t>
            </a:r>
          </a:p>
        </p:txBody>
      </p:sp>
      <p:grpSp>
        <p:nvGrpSpPr>
          <p:cNvPr id="36888" name="组合 2944164"/>
          <p:cNvGrpSpPr/>
          <p:nvPr/>
        </p:nvGrpSpPr>
        <p:grpSpPr>
          <a:xfrm>
            <a:off x="2555875" y="965200"/>
            <a:ext cx="3313113" cy="2895600"/>
            <a:chOff x="3216" y="1363"/>
            <a:chExt cx="2087" cy="1824"/>
          </a:xfrm>
        </p:grpSpPr>
        <p:sp>
          <p:nvSpPr>
            <p:cNvPr id="36889" name="文本框 2944165"/>
            <p:cNvSpPr txBox="1"/>
            <p:nvPr/>
          </p:nvSpPr>
          <p:spPr>
            <a:xfrm>
              <a:off x="3216" y="1776"/>
              <a:ext cx="2087" cy="1411"/>
            </a:xfrm>
            <a:prstGeom prst="rect">
              <a:avLst/>
            </a:prstGeom>
            <a:noFill/>
            <a:ln w="12700" cap="rnd" cmpd="sng">
              <a:solidFill>
                <a:srgbClr val="FF3300"/>
              </a:solidFill>
              <a:prstDash val="solid"/>
              <a:miter/>
              <a:headEnd type="none" w="med" len="med"/>
              <a:tailEnd type="none" w="med" len="med"/>
            </a:ln>
          </p:spPr>
          <p:txBody>
            <a:bodyPr anchor="t">
              <a:spAutoFit/>
            </a:bodyPr>
            <a:lstStyle/>
            <a:p>
              <a:pPr>
                <a:spcBef>
                  <a:spcPct val="0"/>
                </a:spcBef>
              </a:pPr>
              <a:r>
                <a:rPr lang="en-US" altLang="zh-CN" sz="2800" dirty="0">
                  <a:latin typeface="宋体" panose="02010600030101010101" pitchFamily="2" charset="-122"/>
                  <a:ea typeface="宋体" panose="02010600030101010101" pitchFamily="2" charset="-122"/>
                </a:rPr>
                <a:t> 01   </a:t>
              </a:r>
              <a:r>
                <a:rPr lang="zh-CN" altLang="en-US" sz="2800" dirty="0">
                  <a:latin typeface="宋体" panose="02010600030101010101" pitchFamily="2" charset="-122"/>
                  <a:ea typeface="宋体" panose="02010600030101010101" pitchFamily="2" charset="-122"/>
                </a:rPr>
                <a:t>王洪   </a:t>
              </a:r>
              <a:r>
                <a:rPr lang="en-US" altLang="zh-CN" sz="2800" dirty="0">
                  <a:latin typeface="宋体" panose="02010600030101010101" pitchFamily="2" charset="-122"/>
                  <a:ea typeface="宋体" panose="02010600030101010101" pitchFamily="2" charset="-122"/>
                </a:rPr>
                <a:t>42</a:t>
              </a:r>
              <a:br>
                <a:rPr lang="en-US" altLang="zh-CN" sz="2800" dirty="0">
                  <a:latin typeface="宋体" panose="02010600030101010101" pitchFamily="2" charset="-122"/>
                  <a:ea typeface="宋体" panose="02010600030101010101" pitchFamily="2" charset="-122"/>
                </a:rPr>
              </a:br>
              <a:r>
                <a:rPr lang="en-US" altLang="zh-CN" sz="2800" dirty="0">
                  <a:latin typeface="宋体" panose="02010600030101010101" pitchFamily="2" charset="-122"/>
                  <a:ea typeface="宋体" panose="02010600030101010101" pitchFamily="2" charset="-122"/>
                </a:rPr>
                <a:t> 02   </a:t>
              </a:r>
              <a:r>
                <a:rPr lang="zh-CN" altLang="en-US" sz="2800" dirty="0">
                  <a:latin typeface="宋体" panose="02010600030101010101" pitchFamily="2" charset="-122"/>
                  <a:ea typeface="宋体" panose="02010600030101010101" pitchFamily="2" charset="-122"/>
                </a:rPr>
                <a:t>孙文   </a:t>
              </a:r>
              <a:r>
                <a:rPr lang="en-US" altLang="zh-CN" sz="2800">
                  <a:latin typeface="宋体" panose="02010600030101010101" pitchFamily="2" charset="-122"/>
                  <a:ea typeface="宋体" panose="02010600030101010101" pitchFamily="2" charset="-122"/>
                </a:rPr>
                <a:t>46</a:t>
              </a:r>
            </a:p>
            <a:p>
              <a:pPr>
                <a:spcBef>
                  <a:spcPct val="0"/>
                </a:spcBef>
              </a:pPr>
              <a:r>
                <a:rPr lang="en-US" altLang="zh-CN" sz="2800" dirty="0">
                  <a:latin typeface="宋体" panose="02010600030101010101" pitchFamily="2" charset="-122"/>
                  <a:ea typeface="宋体" panose="02010600030101010101" pitchFamily="2" charset="-122"/>
                </a:rPr>
                <a:t> 03   </a:t>
              </a:r>
              <a:r>
                <a:rPr lang="zh-CN" altLang="en-US" sz="2800" dirty="0">
                  <a:latin typeface="宋体" panose="02010600030101010101" pitchFamily="2" charset="-122"/>
                  <a:ea typeface="宋体" panose="02010600030101010101" pitchFamily="2" charset="-122"/>
                </a:rPr>
                <a:t>谢军   </a:t>
              </a:r>
              <a:r>
                <a:rPr lang="en-US" altLang="zh-CN" sz="2800">
                  <a:latin typeface="宋体" panose="02010600030101010101" pitchFamily="2" charset="-122"/>
                  <a:ea typeface="宋体" panose="02010600030101010101" pitchFamily="2" charset="-122"/>
                </a:rPr>
                <a:t>46</a:t>
              </a:r>
            </a:p>
            <a:p>
              <a:pPr>
                <a:spcBef>
                  <a:spcPct val="0"/>
                </a:spcBef>
              </a:pPr>
              <a:r>
                <a:rPr lang="en-US" altLang="zh-CN" sz="2800" dirty="0">
                  <a:latin typeface="宋体" panose="02010600030101010101" pitchFamily="2" charset="-122"/>
                  <a:ea typeface="宋体" panose="02010600030101010101" pitchFamily="2" charset="-122"/>
                </a:rPr>
                <a:t> 04   </a:t>
              </a:r>
              <a:r>
                <a:rPr lang="zh-CN" altLang="en-US" sz="2800" dirty="0">
                  <a:latin typeface="宋体" panose="02010600030101010101" pitchFamily="2" charset="-122"/>
                  <a:ea typeface="宋体" panose="02010600030101010101" pitchFamily="2" charset="-122"/>
                </a:rPr>
                <a:t>李辉   </a:t>
              </a:r>
              <a:r>
                <a:rPr lang="en-US" altLang="zh-CN" sz="2800">
                  <a:latin typeface="宋体" panose="02010600030101010101" pitchFamily="2" charset="-122"/>
                  <a:ea typeface="宋体" panose="02010600030101010101" pitchFamily="2" charset="-122"/>
                </a:rPr>
                <a:t>38</a:t>
              </a:r>
            </a:p>
            <a:p>
              <a:pPr>
                <a:spcBef>
                  <a:spcPct val="0"/>
                </a:spcBef>
              </a:pPr>
              <a:r>
                <a:rPr lang="en-US" altLang="zh-CN" sz="2800" dirty="0">
                  <a:latin typeface="宋体" panose="02010600030101010101" pitchFamily="2" charset="-122"/>
                  <a:ea typeface="宋体" panose="02010600030101010101" pitchFamily="2" charset="-122"/>
                </a:rPr>
                <a:t> 05   </a:t>
              </a:r>
              <a:r>
                <a:rPr lang="zh-CN" altLang="en-US" sz="2800" dirty="0">
                  <a:latin typeface="宋体" panose="02010600030101010101" pitchFamily="2" charset="-122"/>
                  <a:ea typeface="宋体" panose="02010600030101010101" pitchFamily="2" charset="-122"/>
                </a:rPr>
                <a:t>沈力   </a:t>
              </a:r>
              <a:r>
                <a:rPr lang="en-US" altLang="zh-CN" sz="2800">
                  <a:latin typeface="宋体" panose="02010600030101010101" pitchFamily="2" charset="-122"/>
                  <a:ea typeface="宋体" panose="02010600030101010101" pitchFamily="2" charset="-122"/>
                </a:rPr>
                <a:t>32 </a:t>
              </a:r>
            </a:p>
          </p:txBody>
        </p:sp>
        <p:sp>
          <p:nvSpPr>
            <p:cNvPr id="36890" name="矩形 2944166"/>
            <p:cNvSpPr/>
            <p:nvPr/>
          </p:nvSpPr>
          <p:spPr>
            <a:xfrm>
              <a:off x="3504" y="1363"/>
              <a:ext cx="1401" cy="365"/>
            </a:xfrm>
            <a:prstGeom prst="rect">
              <a:avLst/>
            </a:prstGeom>
            <a:solidFill>
              <a:srgbClr val="FF99FF"/>
            </a:solidFill>
            <a:ln w="9525">
              <a:noFill/>
            </a:ln>
          </p:spPr>
          <p:txBody>
            <a:bodyPr anchor="t">
              <a:spAutoFit/>
            </a:bodyPr>
            <a:lstStyle/>
            <a:p>
              <a:pPr algn="ctr">
                <a:spcBef>
                  <a:spcPct val="0"/>
                </a:spcBef>
              </a:pPr>
              <a:r>
                <a:rPr lang="zh-CN" altLang="en-US" sz="3200" dirty="0">
                  <a:latin typeface="Times New Roman" panose="02020603050405020304" pitchFamily="18" charset="0"/>
                  <a:ea typeface="宋体" panose="02010600030101010101" pitchFamily="2" charset="-122"/>
                </a:rPr>
                <a:t>学积分表</a:t>
              </a:r>
            </a:p>
          </p:txBody>
        </p:sp>
        <p:sp>
          <p:nvSpPr>
            <p:cNvPr id="36891" name="直接连接符 2944167"/>
            <p:cNvSpPr/>
            <p:nvPr/>
          </p:nvSpPr>
          <p:spPr>
            <a:xfrm>
              <a:off x="3216" y="2064"/>
              <a:ext cx="2064" cy="0"/>
            </a:xfrm>
            <a:prstGeom prst="line">
              <a:avLst/>
            </a:prstGeom>
            <a:ln w="9525" cap="flat" cmpd="sng">
              <a:solidFill>
                <a:srgbClr val="FF3300"/>
              </a:solidFill>
              <a:prstDash val="solid"/>
              <a:round/>
              <a:headEnd type="none" w="med" len="med"/>
              <a:tailEnd type="none" w="med" len="med"/>
            </a:ln>
          </p:spPr>
        </p:sp>
        <p:sp>
          <p:nvSpPr>
            <p:cNvPr id="36892" name="直接连接符 2944168"/>
            <p:cNvSpPr/>
            <p:nvPr/>
          </p:nvSpPr>
          <p:spPr>
            <a:xfrm>
              <a:off x="3216" y="2352"/>
              <a:ext cx="2064" cy="0"/>
            </a:xfrm>
            <a:prstGeom prst="line">
              <a:avLst/>
            </a:prstGeom>
            <a:ln w="9525" cap="flat" cmpd="sng">
              <a:solidFill>
                <a:srgbClr val="FF3300"/>
              </a:solidFill>
              <a:prstDash val="solid"/>
              <a:round/>
              <a:headEnd type="none" w="med" len="med"/>
              <a:tailEnd type="none" w="med" len="med"/>
            </a:ln>
          </p:spPr>
        </p:sp>
        <p:sp>
          <p:nvSpPr>
            <p:cNvPr id="36893" name="直接连接符 2944169"/>
            <p:cNvSpPr/>
            <p:nvPr/>
          </p:nvSpPr>
          <p:spPr>
            <a:xfrm>
              <a:off x="3216" y="2640"/>
              <a:ext cx="2064" cy="0"/>
            </a:xfrm>
            <a:prstGeom prst="line">
              <a:avLst/>
            </a:prstGeom>
            <a:ln w="9525" cap="flat" cmpd="sng">
              <a:solidFill>
                <a:srgbClr val="FF3300"/>
              </a:solidFill>
              <a:prstDash val="solid"/>
              <a:round/>
              <a:headEnd type="none" w="med" len="med"/>
              <a:tailEnd type="none" w="med" len="med"/>
            </a:ln>
          </p:spPr>
        </p:sp>
        <p:sp>
          <p:nvSpPr>
            <p:cNvPr id="36894" name="直接连接符 2944170"/>
            <p:cNvSpPr/>
            <p:nvPr/>
          </p:nvSpPr>
          <p:spPr>
            <a:xfrm>
              <a:off x="3216" y="2880"/>
              <a:ext cx="2064" cy="0"/>
            </a:xfrm>
            <a:prstGeom prst="line">
              <a:avLst/>
            </a:prstGeom>
            <a:ln w="9525" cap="flat" cmpd="sng">
              <a:solidFill>
                <a:srgbClr val="FF33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4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402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文本占位符 2946049"/>
          <p:cNvSpPr>
            <a:spLocks noGrp="1"/>
          </p:cNvSpPr>
          <p:nvPr>
            <p:ph idx="1"/>
          </p:nvPr>
        </p:nvSpPr>
        <p:spPr>
          <a:xfrm>
            <a:off x="0" y="228600"/>
            <a:ext cx="9144000" cy="762000"/>
          </a:xfrm>
        </p:spPr>
        <p:txBody>
          <a:bodyPr anchor="t"/>
          <a:lstStyle/>
          <a:p>
            <a:pPr>
              <a:lnSpc>
                <a:spcPct val="110000"/>
              </a:lnSpc>
              <a:spcBef>
                <a:spcPct val="0"/>
              </a:spcBef>
            </a:pPr>
            <a:r>
              <a:rPr lang="zh-CN" altLang="en-US" sz="3200" b="1" dirty="0"/>
              <a:t>树结构</a:t>
            </a:r>
            <a:r>
              <a:rPr lang="en-US" altLang="zh-CN" sz="3200" b="1"/>
              <a:t>—— </a:t>
            </a:r>
            <a:r>
              <a:rPr lang="zh-CN" altLang="en-US" sz="3200" b="1" dirty="0">
                <a:latin typeface="宋体" panose="02010600030101010101" pitchFamily="2" charset="-122"/>
              </a:rPr>
              <a:t>一对多的顺序关系</a:t>
            </a:r>
            <a:endParaRPr lang="zh-CN" altLang="en-US" sz="3200" b="1">
              <a:latin typeface="宋体" panose="02010600030101010101" pitchFamily="2" charset="-122"/>
            </a:endParaRPr>
          </a:p>
        </p:txBody>
      </p:sp>
      <p:grpSp>
        <p:nvGrpSpPr>
          <p:cNvPr id="38914" name="组合 2946050"/>
          <p:cNvGrpSpPr/>
          <p:nvPr/>
        </p:nvGrpSpPr>
        <p:grpSpPr>
          <a:xfrm>
            <a:off x="2268538" y="2349500"/>
            <a:ext cx="3878262" cy="1890713"/>
            <a:chOff x="1519" y="754"/>
            <a:chExt cx="2443" cy="1191"/>
          </a:xfrm>
        </p:grpSpPr>
        <p:sp>
          <p:nvSpPr>
            <p:cNvPr id="38915" name="直接连接符 2946051"/>
            <p:cNvSpPr/>
            <p:nvPr/>
          </p:nvSpPr>
          <p:spPr>
            <a:xfrm flipH="1">
              <a:off x="2623" y="1090"/>
              <a:ext cx="0" cy="144"/>
            </a:xfrm>
            <a:prstGeom prst="line">
              <a:avLst/>
            </a:prstGeom>
            <a:ln w="28575" cap="rnd" cmpd="sng">
              <a:solidFill>
                <a:schemeClr val="tx1"/>
              </a:solidFill>
              <a:prstDash val="solid"/>
              <a:round/>
              <a:headEnd type="none" w="med" len="med"/>
              <a:tailEnd type="none" w="med" len="med"/>
            </a:ln>
          </p:spPr>
        </p:sp>
        <p:sp>
          <p:nvSpPr>
            <p:cNvPr id="38916" name="直接连接符 2946052"/>
            <p:cNvSpPr/>
            <p:nvPr/>
          </p:nvSpPr>
          <p:spPr>
            <a:xfrm flipH="1">
              <a:off x="2047" y="994"/>
              <a:ext cx="384" cy="240"/>
            </a:xfrm>
            <a:prstGeom prst="line">
              <a:avLst/>
            </a:prstGeom>
            <a:ln w="28575" cap="rnd" cmpd="sng">
              <a:solidFill>
                <a:schemeClr val="tx1"/>
              </a:solidFill>
              <a:prstDash val="solid"/>
              <a:round/>
              <a:headEnd type="none" w="med" len="med"/>
              <a:tailEnd type="none" w="med" len="med"/>
            </a:ln>
          </p:spPr>
        </p:sp>
        <p:sp>
          <p:nvSpPr>
            <p:cNvPr id="38917" name="直接连接符 2946053"/>
            <p:cNvSpPr/>
            <p:nvPr/>
          </p:nvSpPr>
          <p:spPr>
            <a:xfrm flipH="1">
              <a:off x="1759" y="1522"/>
              <a:ext cx="133" cy="144"/>
            </a:xfrm>
            <a:prstGeom prst="line">
              <a:avLst/>
            </a:prstGeom>
            <a:ln w="28575" cap="rnd" cmpd="sng">
              <a:solidFill>
                <a:schemeClr val="tx1"/>
              </a:solidFill>
              <a:prstDash val="solid"/>
              <a:round/>
              <a:headEnd type="none" w="med" len="med"/>
              <a:tailEnd type="none" w="med" len="med"/>
            </a:ln>
          </p:spPr>
        </p:sp>
        <p:sp>
          <p:nvSpPr>
            <p:cNvPr id="38918" name="直接连接符 2946054"/>
            <p:cNvSpPr/>
            <p:nvPr/>
          </p:nvSpPr>
          <p:spPr>
            <a:xfrm>
              <a:off x="2025" y="1522"/>
              <a:ext cx="118" cy="144"/>
            </a:xfrm>
            <a:prstGeom prst="line">
              <a:avLst/>
            </a:prstGeom>
            <a:ln w="28575" cap="rnd" cmpd="sng">
              <a:solidFill>
                <a:schemeClr val="tx1"/>
              </a:solidFill>
              <a:prstDash val="solid"/>
              <a:round/>
              <a:headEnd type="none" w="med" len="med"/>
              <a:tailEnd type="none" w="med" len="med"/>
            </a:ln>
          </p:spPr>
        </p:sp>
        <p:sp>
          <p:nvSpPr>
            <p:cNvPr id="38919" name="直接连接符 2946055"/>
            <p:cNvSpPr/>
            <p:nvPr/>
          </p:nvSpPr>
          <p:spPr>
            <a:xfrm>
              <a:off x="2623" y="1522"/>
              <a:ext cx="0" cy="144"/>
            </a:xfrm>
            <a:prstGeom prst="line">
              <a:avLst/>
            </a:prstGeom>
            <a:ln w="28575" cap="rnd" cmpd="sng">
              <a:solidFill>
                <a:schemeClr val="tx1"/>
              </a:solidFill>
              <a:prstDash val="solid"/>
              <a:round/>
              <a:headEnd type="none" w="med" len="med"/>
              <a:tailEnd type="none" w="med" len="med"/>
            </a:ln>
          </p:spPr>
        </p:sp>
        <p:sp>
          <p:nvSpPr>
            <p:cNvPr id="38920" name="直接连接符 2946056"/>
            <p:cNvSpPr/>
            <p:nvPr/>
          </p:nvSpPr>
          <p:spPr>
            <a:xfrm>
              <a:off x="2767" y="994"/>
              <a:ext cx="480" cy="240"/>
            </a:xfrm>
            <a:prstGeom prst="line">
              <a:avLst/>
            </a:prstGeom>
            <a:ln w="28575" cap="rnd" cmpd="sng">
              <a:solidFill>
                <a:schemeClr val="tx1"/>
              </a:solidFill>
              <a:prstDash val="solid"/>
              <a:round/>
              <a:headEnd type="none" w="med" len="med"/>
              <a:tailEnd type="none" w="med" len="med"/>
            </a:ln>
          </p:spPr>
        </p:sp>
        <p:sp>
          <p:nvSpPr>
            <p:cNvPr id="38921" name="直接连接符 2946057"/>
            <p:cNvSpPr/>
            <p:nvPr/>
          </p:nvSpPr>
          <p:spPr>
            <a:xfrm flipH="1">
              <a:off x="3055" y="1474"/>
              <a:ext cx="192" cy="192"/>
            </a:xfrm>
            <a:prstGeom prst="line">
              <a:avLst/>
            </a:prstGeom>
            <a:ln w="28575" cap="rnd" cmpd="sng">
              <a:solidFill>
                <a:schemeClr val="tx1"/>
              </a:solidFill>
              <a:prstDash val="solid"/>
              <a:round/>
              <a:headEnd type="none" w="med" len="med"/>
              <a:tailEnd type="none" w="med" len="med"/>
            </a:ln>
          </p:spPr>
        </p:sp>
        <p:sp>
          <p:nvSpPr>
            <p:cNvPr id="38922" name="直接连接符 2946058"/>
            <p:cNvSpPr/>
            <p:nvPr/>
          </p:nvSpPr>
          <p:spPr>
            <a:xfrm>
              <a:off x="3343" y="1522"/>
              <a:ext cx="0" cy="144"/>
            </a:xfrm>
            <a:prstGeom prst="line">
              <a:avLst/>
            </a:prstGeom>
            <a:ln w="28575" cap="rnd" cmpd="sng">
              <a:solidFill>
                <a:schemeClr val="tx1"/>
              </a:solidFill>
              <a:prstDash val="solid"/>
              <a:round/>
              <a:headEnd type="none" w="med" len="med"/>
              <a:tailEnd type="none" w="med" len="med"/>
            </a:ln>
          </p:spPr>
        </p:sp>
        <p:sp>
          <p:nvSpPr>
            <p:cNvPr id="38923" name="直接连接符 2946059"/>
            <p:cNvSpPr/>
            <p:nvPr/>
          </p:nvSpPr>
          <p:spPr>
            <a:xfrm>
              <a:off x="3487" y="1426"/>
              <a:ext cx="177" cy="240"/>
            </a:xfrm>
            <a:prstGeom prst="line">
              <a:avLst/>
            </a:prstGeom>
            <a:ln w="28575" cap="rnd" cmpd="sng">
              <a:solidFill>
                <a:schemeClr val="tx1"/>
              </a:solidFill>
              <a:prstDash val="solid"/>
              <a:round/>
              <a:headEnd type="none" w="med" len="med"/>
              <a:tailEnd type="none" w="med" len="med"/>
            </a:ln>
          </p:spPr>
        </p:sp>
        <p:grpSp>
          <p:nvGrpSpPr>
            <p:cNvPr id="38924" name="组合 2946060"/>
            <p:cNvGrpSpPr/>
            <p:nvPr/>
          </p:nvGrpSpPr>
          <p:grpSpPr>
            <a:xfrm>
              <a:off x="2431" y="754"/>
              <a:ext cx="379" cy="327"/>
              <a:chOff x="2880" y="1104"/>
              <a:chExt cx="367" cy="339"/>
            </a:xfrm>
          </p:grpSpPr>
          <p:sp>
            <p:nvSpPr>
              <p:cNvPr id="38925" name="椭圆 2946061"/>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800" b="0" dirty="0">
                  <a:latin typeface="Times New Roman" panose="02020603050405020304" pitchFamily="18" charset="0"/>
                  <a:ea typeface="隶书" pitchFamily="49" charset="-122"/>
                </a:endParaRPr>
              </a:p>
            </p:txBody>
          </p:sp>
          <p:sp>
            <p:nvSpPr>
              <p:cNvPr id="38926" name="文本框 2946062"/>
              <p:cNvSpPr txBox="1"/>
              <p:nvPr/>
            </p:nvSpPr>
            <p:spPr>
              <a:xfrm>
                <a:off x="2929" y="1104"/>
                <a:ext cx="318" cy="339"/>
              </a:xfrm>
              <a:prstGeom prst="rect">
                <a:avLst/>
              </a:prstGeom>
              <a:noFill/>
              <a:ln w="12700">
                <a:noFill/>
              </a:ln>
            </p:spPr>
            <p:txBody>
              <a:bodyPr anchor="t">
                <a:spAutoFit/>
              </a:bodyPr>
              <a:lstStyle/>
              <a:p>
                <a:pPr eaLnBrk="0" hangingPunct="0"/>
                <a:r>
                  <a:rPr lang="en-US" altLang="zh-CN" sz="2800" b="0">
                    <a:latin typeface="Times New Roman" panose="02020603050405020304" pitchFamily="18" charset="0"/>
                    <a:ea typeface="隶书" pitchFamily="49" charset="-122"/>
                  </a:rPr>
                  <a:t>A</a:t>
                </a:r>
              </a:p>
            </p:txBody>
          </p:sp>
        </p:grpSp>
        <p:grpSp>
          <p:nvGrpSpPr>
            <p:cNvPr id="38927" name="组合 2946063"/>
            <p:cNvGrpSpPr/>
            <p:nvPr/>
          </p:nvGrpSpPr>
          <p:grpSpPr>
            <a:xfrm>
              <a:off x="2431" y="1618"/>
              <a:ext cx="401" cy="327"/>
              <a:chOff x="2431" y="1618"/>
              <a:chExt cx="401" cy="327"/>
            </a:xfrm>
          </p:grpSpPr>
          <p:sp>
            <p:nvSpPr>
              <p:cNvPr id="38928" name="椭圆 2946064"/>
              <p:cNvSpPr/>
              <p:nvPr/>
            </p:nvSpPr>
            <p:spPr>
              <a:xfrm>
                <a:off x="2431" y="1618"/>
                <a:ext cx="327" cy="324"/>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800" b="0" dirty="0">
                  <a:latin typeface="Times New Roman" panose="02020603050405020304" pitchFamily="18" charset="0"/>
                  <a:ea typeface="隶书" pitchFamily="49" charset="-122"/>
                </a:endParaRPr>
              </a:p>
            </p:txBody>
          </p:sp>
          <p:sp>
            <p:nvSpPr>
              <p:cNvPr id="38929" name="文本框 2946065"/>
              <p:cNvSpPr txBox="1"/>
              <p:nvPr/>
            </p:nvSpPr>
            <p:spPr>
              <a:xfrm>
                <a:off x="2448" y="1618"/>
                <a:ext cx="384" cy="327"/>
              </a:xfrm>
              <a:prstGeom prst="rect">
                <a:avLst/>
              </a:prstGeom>
              <a:noFill/>
              <a:ln w="12700">
                <a:noFill/>
              </a:ln>
            </p:spPr>
            <p:txBody>
              <a:bodyPr anchor="t">
                <a:spAutoFit/>
              </a:bodyPr>
              <a:lstStyle/>
              <a:p>
                <a:pPr eaLnBrk="0" hangingPunct="0"/>
                <a:r>
                  <a:rPr lang="en-US" altLang="zh-CN" sz="2800" b="0">
                    <a:latin typeface="Times New Roman" panose="02020603050405020304" pitchFamily="18" charset="0"/>
                    <a:ea typeface="隶书" pitchFamily="49" charset="-122"/>
                  </a:rPr>
                  <a:t>G</a:t>
                </a:r>
              </a:p>
            </p:txBody>
          </p:sp>
        </p:grpSp>
        <p:grpSp>
          <p:nvGrpSpPr>
            <p:cNvPr id="38930" name="组合 2946066"/>
            <p:cNvGrpSpPr/>
            <p:nvPr/>
          </p:nvGrpSpPr>
          <p:grpSpPr>
            <a:xfrm>
              <a:off x="2047" y="1618"/>
              <a:ext cx="379" cy="327"/>
              <a:chOff x="2880" y="1104"/>
              <a:chExt cx="367" cy="339"/>
            </a:xfrm>
          </p:grpSpPr>
          <p:sp>
            <p:nvSpPr>
              <p:cNvPr id="38931" name="椭圆 2946067"/>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800" b="0" dirty="0">
                  <a:latin typeface="Times New Roman" panose="02020603050405020304" pitchFamily="18" charset="0"/>
                  <a:ea typeface="隶书" pitchFamily="49" charset="-122"/>
                </a:endParaRPr>
              </a:p>
            </p:txBody>
          </p:sp>
          <p:sp>
            <p:nvSpPr>
              <p:cNvPr id="38932" name="文本框 2946068"/>
              <p:cNvSpPr txBox="1"/>
              <p:nvPr/>
            </p:nvSpPr>
            <p:spPr>
              <a:xfrm>
                <a:off x="2929" y="1104"/>
                <a:ext cx="318" cy="339"/>
              </a:xfrm>
              <a:prstGeom prst="rect">
                <a:avLst/>
              </a:prstGeom>
              <a:noFill/>
              <a:ln w="12700">
                <a:noFill/>
              </a:ln>
            </p:spPr>
            <p:txBody>
              <a:bodyPr anchor="t">
                <a:spAutoFit/>
              </a:bodyPr>
              <a:lstStyle/>
              <a:p>
                <a:pPr eaLnBrk="0" hangingPunct="0"/>
                <a:r>
                  <a:rPr lang="en-US" altLang="zh-CN" sz="2800" b="0">
                    <a:latin typeface="Times New Roman" panose="02020603050405020304" pitchFamily="18" charset="0"/>
                    <a:ea typeface="隶书" pitchFamily="49" charset="-122"/>
                  </a:rPr>
                  <a:t>F</a:t>
                </a:r>
              </a:p>
            </p:txBody>
          </p:sp>
        </p:grpSp>
        <p:grpSp>
          <p:nvGrpSpPr>
            <p:cNvPr id="38933" name="组合 2946069"/>
            <p:cNvGrpSpPr/>
            <p:nvPr/>
          </p:nvGrpSpPr>
          <p:grpSpPr>
            <a:xfrm>
              <a:off x="3151" y="1186"/>
              <a:ext cx="379" cy="327"/>
              <a:chOff x="2880" y="1104"/>
              <a:chExt cx="367" cy="339"/>
            </a:xfrm>
          </p:grpSpPr>
          <p:sp>
            <p:nvSpPr>
              <p:cNvPr id="38934" name="椭圆 2946070"/>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800" b="0" dirty="0">
                  <a:latin typeface="Times New Roman" panose="02020603050405020304" pitchFamily="18" charset="0"/>
                  <a:ea typeface="隶书" pitchFamily="49" charset="-122"/>
                </a:endParaRPr>
              </a:p>
            </p:txBody>
          </p:sp>
          <p:sp>
            <p:nvSpPr>
              <p:cNvPr id="38935" name="文本框 2946071"/>
              <p:cNvSpPr txBox="1"/>
              <p:nvPr/>
            </p:nvSpPr>
            <p:spPr>
              <a:xfrm>
                <a:off x="2929" y="1104"/>
                <a:ext cx="318" cy="339"/>
              </a:xfrm>
              <a:prstGeom prst="rect">
                <a:avLst/>
              </a:prstGeom>
              <a:noFill/>
              <a:ln w="12700">
                <a:noFill/>
              </a:ln>
            </p:spPr>
            <p:txBody>
              <a:bodyPr anchor="t">
                <a:spAutoFit/>
              </a:bodyPr>
              <a:lstStyle/>
              <a:p>
                <a:pPr eaLnBrk="0" hangingPunct="0"/>
                <a:r>
                  <a:rPr lang="en-US" altLang="zh-CN" sz="2800" b="0">
                    <a:latin typeface="Times New Roman" panose="02020603050405020304" pitchFamily="18" charset="0"/>
                    <a:ea typeface="隶书" pitchFamily="49" charset="-122"/>
                  </a:rPr>
                  <a:t>D</a:t>
                </a:r>
              </a:p>
            </p:txBody>
          </p:sp>
        </p:grpSp>
        <p:grpSp>
          <p:nvGrpSpPr>
            <p:cNvPr id="38936" name="组合 2946072"/>
            <p:cNvGrpSpPr/>
            <p:nvPr/>
          </p:nvGrpSpPr>
          <p:grpSpPr>
            <a:xfrm>
              <a:off x="1807" y="1186"/>
              <a:ext cx="379" cy="327"/>
              <a:chOff x="2880" y="1104"/>
              <a:chExt cx="367" cy="339"/>
            </a:xfrm>
          </p:grpSpPr>
          <p:sp>
            <p:nvSpPr>
              <p:cNvPr id="38937" name="椭圆 2946073"/>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800" b="0" dirty="0">
                  <a:latin typeface="Times New Roman" panose="02020603050405020304" pitchFamily="18" charset="0"/>
                  <a:ea typeface="隶书" pitchFamily="49" charset="-122"/>
                </a:endParaRPr>
              </a:p>
            </p:txBody>
          </p:sp>
          <p:sp>
            <p:nvSpPr>
              <p:cNvPr id="38938" name="文本框 2946074"/>
              <p:cNvSpPr txBox="1"/>
              <p:nvPr/>
            </p:nvSpPr>
            <p:spPr>
              <a:xfrm>
                <a:off x="2929" y="1104"/>
                <a:ext cx="318" cy="339"/>
              </a:xfrm>
              <a:prstGeom prst="rect">
                <a:avLst/>
              </a:prstGeom>
              <a:noFill/>
              <a:ln w="12700">
                <a:noFill/>
              </a:ln>
            </p:spPr>
            <p:txBody>
              <a:bodyPr anchor="t">
                <a:spAutoFit/>
              </a:bodyPr>
              <a:lstStyle/>
              <a:p>
                <a:pPr eaLnBrk="0" hangingPunct="0"/>
                <a:r>
                  <a:rPr lang="en-US" altLang="zh-CN" sz="2800" b="0">
                    <a:latin typeface="Times New Roman" panose="02020603050405020304" pitchFamily="18" charset="0"/>
                    <a:ea typeface="隶书" pitchFamily="49" charset="-122"/>
                  </a:rPr>
                  <a:t>B</a:t>
                </a:r>
              </a:p>
            </p:txBody>
          </p:sp>
        </p:grpSp>
        <p:grpSp>
          <p:nvGrpSpPr>
            <p:cNvPr id="38939" name="组合 2946075"/>
            <p:cNvGrpSpPr/>
            <p:nvPr/>
          </p:nvGrpSpPr>
          <p:grpSpPr>
            <a:xfrm>
              <a:off x="1519" y="1618"/>
              <a:ext cx="379" cy="327"/>
              <a:chOff x="2880" y="1104"/>
              <a:chExt cx="367" cy="339"/>
            </a:xfrm>
          </p:grpSpPr>
          <p:sp>
            <p:nvSpPr>
              <p:cNvPr id="38940" name="椭圆 2946076"/>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800" b="0" dirty="0">
                  <a:latin typeface="Times New Roman" panose="02020603050405020304" pitchFamily="18" charset="0"/>
                  <a:ea typeface="隶书" pitchFamily="49" charset="-122"/>
                </a:endParaRPr>
              </a:p>
            </p:txBody>
          </p:sp>
          <p:sp>
            <p:nvSpPr>
              <p:cNvPr id="38941" name="文本框 2946077"/>
              <p:cNvSpPr txBox="1"/>
              <p:nvPr/>
            </p:nvSpPr>
            <p:spPr>
              <a:xfrm>
                <a:off x="2929" y="1104"/>
                <a:ext cx="318" cy="339"/>
              </a:xfrm>
              <a:prstGeom prst="rect">
                <a:avLst/>
              </a:prstGeom>
              <a:noFill/>
              <a:ln w="12700">
                <a:noFill/>
              </a:ln>
            </p:spPr>
            <p:txBody>
              <a:bodyPr anchor="t">
                <a:spAutoFit/>
              </a:bodyPr>
              <a:lstStyle/>
              <a:p>
                <a:pPr eaLnBrk="0" hangingPunct="0"/>
                <a:r>
                  <a:rPr lang="en-US" altLang="zh-CN" sz="2800" b="0">
                    <a:latin typeface="Times New Roman" panose="02020603050405020304" pitchFamily="18" charset="0"/>
                    <a:ea typeface="隶书" pitchFamily="49" charset="-122"/>
                  </a:rPr>
                  <a:t>E</a:t>
                </a:r>
              </a:p>
            </p:txBody>
          </p:sp>
        </p:grpSp>
        <p:grpSp>
          <p:nvGrpSpPr>
            <p:cNvPr id="38942" name="组合 2946078"/>
            <p:cNvGrpSpPr/>
            <p:nvPr/>
          </p:nvGrpSpPr>
          <p:grpSpPr>
            <a:xfrm>
              <a:off x="3199" y="1618"/>
              <a:ext cx="379" cy="327"/>
              <a:chOff x="2880" y="1104"/>
              <a:chExt cx="367" cy="339"/>
            </a:xfrm>
          </p:grpSpPr>
          <p:sp>
            <p:nvSpPr>
              <p:cNvPr id="38943" name="椭圆 2946079"/>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800" b="0" dirty="0">
                  <a:latin typeface="Times New Roman" panose="02020603050405020304" pitchFamily="18" charset="0"/>
                  <a:ea typeface="隶书" pitchFamily="49" charset="-122"/>
                </a:endParaRPr>
              </a:p>
            </p:txBody>
          </p:sp>
          <p:sp>
            <p:nvSpPr>
              <p:cNvPr id="38944" name="文本框 2946080"/>
              <p:cNvSpPr txBox="1"/>
              <p:nvPr/>
            </p:nvSpPr>
            <p:spPr>
              <a:xfrm>
                <a:off x="2929" y="1104"/>
                <a:ext cx="318" cy="339"/>
              </a:xfrm>
              <a:prstGeom prst="rect">
                <a:avLst/>
              </a:prstGeom>
              <a:noFill/>
              <a:ln w="12700">
                <a:noFill/>
              </a:ln>
            </p:spPr>
            <p:txBody>
              <a:bodyPr anchor="t">
                <a:spAutoFit/>
              </a:bodyPr>
              <a:lstStyle/>
              <a:p>
                <a:pPr eaLnBrk="0" hangingPunct="0"/>
                <a:r>
                  <a:rPr lang="en-US" altLang="zh-CN" sz="1400" b="0">
                    <a:latin typeface="Times New Roman" panose="02020603050405020304" pitchFamily="18" charset="0"/>
                    <a:ea typeface="隶书" pitchFamily="49" charset="-122"/>
                  </a:rPr>
                  <a:t> </a:t>
                </a:r>
                <a:r>
                  <a:rPr lang="en-US" altLang="zh-CN" sz="2800" b="0">
                    <a:latin typeface="Times New Roman" panose="02020603050405020304" pitchFamily="18" charset="0"/>
                    <a:ea typeface="隶书" pitchFamily="49" charset="-122"/>
                  </a:rPr>
                  <a:t>I</a:t>
                </a:r>
              </a:p>
            </p:txBody>
          </p:sp>
        </p:grpSp>
        <p:grpSp>
          <p:nvGrpSpPr>
            <p:cNvPr id="38945" name="组合 2946081"/>
            <p:cNvGrpSpPr/>
            <p:nvPr/>
          </p:nvGrpSpPr>
          <p:grpSpPr>
            <a:xfrm>
              <a:off x="2815" y="1618"/>
              <a:ext cx="379" cy="327"/>
              <a:chOff x="2815" y="1618"/>
              <a:chExt cx="379" cy="327"/>
            </a:xfrm>
          </p:grpSpPr>
          <p:sp>
            <p:nvSpPr>
              <p:cNvPr id="38946" name="椭圆 2946082"/>
              <p:cNvSpPr/>
              <p:nvPr/>
            </p:nvSpPr>
            <p:spPr>
              <a:xfrm>
                <a:off x="2815" y="1618"/>
                <a:ext cx="327" cy="324"/>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800" b="0" dirty="0">
                  <a:latin typeface="Times New Roman" panose="02020603050405020304" pitchFamily="18" charset="0"/>
                  <a:ea typeface="隶书" pitchFamily="49" charset="-122"/>
                </a:endParaRPr>
              </a:p>
            </p:txBody>
          </p:sp>
          <p:sp>
            <p:nvSpPr>
              <p:cNvPr id="38947" name="文本框 2946083"/>
              <p:cNvSpPr txBox="1"/>
              <p:nvPr/>
            </p:nvSpPr>
            <p:spPr>
              <a:xfrm>
                <a:off x="2835" y="1618"/>
                <a:ext cx="359" cy="327"/>
              </a:xfrm>
              <a:prstGeom prst="rect">
                <a:avLst/>
              </a:prstGeom>
              <a:noFill/>
              <a:ln w="12700">
                <a:noFill/>
              </a:ln>
            </p:spPr>
            <p:txBody>
              <a:bodyPr anchor="t">
                <a:spAutoFit/>
              </a:bodyPr>
              <a:lstStyle/>
              <a:p>
                <a:pPr eaLnBrk="0" hangingPunct="0"/>
                <a:r>
                  <a:rPr lang="en-US" altLang="zh-CN" sz="2800" b="0">
                    <a:latin typeface="Times New Roman" panose="02020603050405020304" pitchFamily="18" charset="0"/>
                    <a:ea typeface="隶书" pitchFamily="49" charset="-122"/>
                  </a:rPr>
                  <a:t>H</a:t>
                </a:r>
              </a:p>
            </p:txBody>
          </p:sp>
        </p:grpSp>
        <p:grpSp>
          <p:nvGrpSpPr>
            <p:cNvPr id="38948" name="组合 2946084"/>
            <p:cNvGrpSpPr/>
            <p:nvPr/>
          </p:nvGrpSpPr>
          <p:grpSpPr>
            <a:xfrm>
              <a:off x="3583" y="1618"/>
              <a:ext cx="379" cy="327"/>
              <a:chOff x="2880" y="1104"/>
              <a:chExt cx="367" cy="339"/>
            </a:xfrm>
          </p:grpSpPr>
          <p:sp>
            <p:nvSpPr>
              <p:cNvPr id="38949" name="椭圆 2946085"/>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800" b="0" dirty="0">
                  <a:latin typeface="Times New Roman" panose="02020603050405020304" pitchFamily="18" charset="0"/>
                  <a:ea typeface="隶书" pitchFamily="49" charset="-122"/>
                </a:endParaRPr>
              </a:p>
            </p:txBody>
          </p:sp>
          <p:sp>
            <p:nvSpPr>
              <p:cNvPr id="38950" name="文本框 2946086"/>
              <p:cNvSpPr txBox="1"/>
              <p:nvPr/>
            </p:nvSpPr>
            <p:spPr>
              <a:xfrm>
                <a:off x="2929" y="1104"/>
                <a:ext cx="318" cy="339"/>
              </a:xfrm>
              <a:prstGeom prst="rect">
                <a:avLst/>
              </a:prstGeom>
              <a:noFill/>
              <a:ln w="12700">
                <a:noFill/>
              </a:ln>
            </p:spPr>
            <p:txBody>
              <a:bodyPr anchor="t">
                <a:spAutoFit/>
              </a:bodyPr>
              <a:lstStyle/>
              <a:p>
                <a:pPr eaLnBrk="0" hangingPunct="0"/>
                <a:r>
                  <a:rPr lang="en-US" altLang="zh-CN" sz="1400" b="0">
                    <a:latin typeface="Times New Roman" panose="02020603050405020304" pitchFamily="18" charset="0"/>
                    <a:ea typeface="隶书" pitchFamily="49" charset="-122"/>
                  </a:rPr>
                  <a:t> </a:t>
                </a:r>
                <a:r>
                  <a:rPr lang="en-US" altLang="zh-CN" sz="2800" b="0">
                    <a:latin typeface="Times New Roman" panose="02020603050405020304" pitchFamily="18" charset="0"/>
                    <a:ea typeface="隶书" pitchFamily="49" charset="-122"/>
                  </a:rPr>
                  <a:t>J</a:t>
                </a:r>
              </a:p>
            </p:txBody>
          </p:sp>
        </p:grpSp>
        <p:grpSp>
          <p:nvGrpSpPr>
            <p:cNvPr id="38951" name="组合 2946087"/>
            <p:cNvGrpSpPr/>
            <p:nvPr/>
          </p:nvGrpSpPr>
          <p:grpSpPr>
            <a:xfrm>
              <a:off x="2431" y="1186"/>
              <a:ext cx="379" cy="327"/>
              <a:chOff x="2880" y="1104"/>
              <a:chExt cx="367" cy="339"/>
            </a:xfrm>
          </p:grpSpPr>
          <p:sp>
            <p:nvSpPr>
              <p:cNvPr id="38952" name="椭圆 2946088"/>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800" b="0" dirty="0">
                  <a:latin typeface="Times New Roman" panose="02020603050405020304" pitchFamily="18" charset="0"/>
                  <a:ea typeface="隶书" pitchFamily="49" charset="-122"/>
                </a:endParaRPr>
              </a:p>
            </p:txBody>
          </p:sp>
          <p:sp>
            <p:nvSpPr>
              <p:cNvPr id="38953" name="文本框 2946089"/>
              <p:cNvSpPr txBox="1"/>
              <p:nvPr/>
            </p:nvSpPr>
            <p:spPr>
              <a:xfrm>
                <a:off x="2929" y="1104"/>
                <a:ext cx="318" cy="339"/>
              </a:xfrm>
              <a:prstGeom prst="rect">
                <a:avLst/>
              </a:prstGeom>
              <a:noFill/>
              <a:ln w="12700">
                <a:noFill/>
              </a:ln>
            </p:spPr>
            <p:txBody>
              <a:bodyPr anchor="t">
                <a:spAutoFit/>
              </a:bodyPr>
              <a:lstStyle/>
              <a:p>
                <a:pPr eaLnBrk="0" hangingPunct="0"/>
                <a:r>
                  <a:rPr lang="en-US" altLang="zh-CN" sz="2800" b="0">
                    <a:latin typeface="Times New Roman" panose="02020603050405020304" pitchFamily="18" charset="0"/>
                    <a:ea typeface="隶书" pitchFamily="49" charset="-122"/>
                  </a:rPr>
                  <a:t>C</a:t>
                </a:r>
              </a:p>
            </p:txBody>
          </p:sp>
        </p:grpSp>
      </p:grpSp>
      <p:sp>
        <p:nvSpPr>
          <p:cNvPr id="38954" name="文本框 2946090"/>
          <p:cNvSpPr txBox="1"/>
          <p:nvPr/>
        </p:nvSpPr>
        <p:spPr>
          <a:xfrm>
            <a:off x="395288" y="1196975"/>
            <a:ext cx="5616575" cy="579438"/>
          </a:xfrm>
          <a:prstGeom prst="rect">
            <a:avLst/>
          </a:prstGeom>
          <a:noFill/>
          <a:ln w="9525">
            <a:noFill/>
          </a:ln>
        </p:spPr>
        <p:txBody>
          <a:bodyPr anchor="t">
            <a:spAutoFit/>
          </a:bodyPr>
          <a:lstStyle/>
          <a:p>
            <a:r>
              <a:rPr lang="zh-CN" altLang="en-US" sz="3200" dirty="0">
                <a:latin typeface="Times New Roman" panose="02020603050405020304" pitchFamily="18" charset="0"/>
                <a:ea typeface="宋体" panose="02010600030101010101" pitchFamily="2" charset="-122"/>
              </a:rPr>
              <a:t>例     家族树（家谱）</a:t>
            </a:r>
          </a:p>
        </p:txBody>
      </p:sp>
      <p:sp>
        <p:nvSpPr>
          <p:cNvPr id="2946092" name="矩形 2946091"/>
          <p:cNvSpPr/>
          <p:nvPr/>
        </p:nvSpPr>
        <p:spPr>
          <a:xfrm>
            <a:off x="323850" y="5013325"/>
            <a:ext cx="8610600" cy="1322388"/>
          </a:xfrm>
          <a:prstGeom prst="rect">
            <a:avLst/>
          </a:prstGeom>
          <a:noFill/>
          <a:ln w="9525" cap="flat" cmpd="sng">
            <a:solidFill>
              <a:schemeClr val="tx1"/>
            </a:solidFill>
            <a:prstDash val="solid"/>
            <a:miter/>
            <a:headEnd type="none" w="med" len="med"/>
            <a:tailEnd type="none" w="med" len="med"/>
          </a:ln>
        </p:spPr>
        <p:txBody>
          <a:bodyPr anchor="t"/>
          <a:lstStyle/>
          <a:p>
            <a:pPr>
              <a:lnSpc>
                <a:spcPct val="110000"/>
              </a:lnSpc>
              <a:spcBef>
                <a:spcPct val="0"/>
              </a:spcBef>
              <a:buClr>
                <a:srgbClr val="CC6600"/>
              </a:buClr>
              <a:buFont typeface="Wingdings 2" pitchFamily="18" charset="2"/>
              <a:buNone/>
            </a:pPr>
            <a:r>
              <a:rPr lang="zh-CN" altLang="en-US" sz="3200" dirty="0">
                <a:solidFill>
                  <a:schemeClr val="hlink"/>
                </a:solidFill>
                <a:latin typeface="Times New Roman" panose="02020603050405020304" pitchFamily="18" charset="0"/>
                <a:ea typeface="宋体" panose="02010600030101010101" pitchFamily="2" charset="-122"/>
              </a:rPr>
              <a:t>树形结构</a:t>
            </a:r>
            <a:r>
              <a:rPr lang="zh-CN" altLang="en-US" sz="3200" dirty="0">
                <a:latin typeface="Times New Roman" panose="02020603050405020304" pitchFamily="18" charset="0"/>
                <a:ea typeface="宋体" panose="02010600030101010101" pitchFamily="2" charset="-122"/>
              </a:rPr>
              <a:t>：除了根外，每一个元素只有</a:t>
            </a:r>
            <a:r>
              <a:rPr lang="zh-CN" altLang="en-US" sz="3200" dirty="0">
                <a:solidFill>
                  <a:srgbClr val="008000"/>
                </a:solidFill>
                <a:latin typeface="Times New Roman" panose="02020603050405020304" pitchFamily="18" charset="0"/>
                <a:ea typeface="宋体" panose="02010600030101010101" pitchFamily="2" charset="-122"/>
              </a:rPr>
              <a:t>一个直接前趋</a:t>
            </a:r>
            <a:r>
              <a:rPr lang="zh-CN" altLang="en-US" sz="3200" dirty="0">
                <a:latin typeface="Times New Roman" panose="02020603050405020304" pitchFamily="18" charset="0"/>
                <a:ea typeface="宋体" panose="02010600030101010101" pitchFamily="2" charset="-122"/>
              </a:rPr>
              <a:t>，有</a:t>
            </a:r>
            <a:r>
              <a:rPr lang="en-US" altLang="zh-CN" sz="3200" dirty="0">
                <a:solidFill>
                  <a:srgbClr val="008000"/>
                </a:solidFill>
                <a:latin typeface="Times New Roman" panose="02020603050405020304" pitchFamily="18" charset="0"/>
                <a:ea typeface="宋体" panose="02010600030101010101" pitchFamily="2" charset="-122"/>
              </a:rPr>
              <a:t>0</a:t>
            </a:r>
            <a:r>
              <a:rPr lang="zh-CN" altLang="en-US" sz="3200" dirty="0">
                <a:solidFill>
                  <a:srgbClr val="008000"/>
                </a:solidFill>
                <a:latin typeface="Times New Roman" panose="02020603050405020304" pitchFamily="18" charset="0"/>
                <a:ea typeface="宋体" panose="02010600030101010101" pitchFamily="2" charset="-122"/>
              </a:rPr>
              <a:t>个或多个直接后继</a:t>
            </a:r>
            <a:r>
              <a:rPr lang="zh-CN" altLang="en-US" sz="3200" dirty="0">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6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609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占位符 2948097"/>
          <p:cNvSpPr>
            <a:spLocks noGrp="1"/>
          </p:cNvSpPr>
          <p:nvPr>
            <p:ph idx="1"/>
          </p:nvPr>
        </p:nvSpPr>
        <p:spPr>
          <a:xfrm>
            <a:off x="0" y="260350"/>
            <a:ext cx="9144000" cy="609600"/>
          </a:xfrm>
        </p:spPr>
        <p:txBody>
          <a:bodyPr anchor="t"/>
          <a:lstStyle/>
          <a:p>
            <a:pPr>
              <a:lnSpc>
                <a:spcPct val="110000"/>
              </a:lnSpc>
              <a:spcBef>
                <a:spcPct val="0"/>
              </a:spcBef>
            </a:pPr>
            <a:r>
              <a:rPr lang="zh-CN" altLang="en-US" sz="3200" b="1" dirty="0"/>
              <a:t>图结构</a:t>
            </a:r>
            <a:r>
              <a:rPr lang="en-US" altLang="zh-CN" sz="3200" b="1"/>
              <a:t>——</a:t>
            </a:r>
            <a:r>
              <a:rPr lang="zh-CN" altLang="en-US" sz="3200" b="1" dirty="0">
                <a:latin typeface="宋体" panose="02010600030101010101" pitchFamily="2" charset="-122"/>
              </a:rPr>
              <a:t>多对多的关系</a:t>
            </a:r>
            <a:endParaRPr lang="zh-CN" altLang="en-US" sz="3200" b="1">
              <a:latin typeface="宋体" panose="02010600030101010101" pitchFamily="2" charset="-122"/>
            </a:endParaRPr>
          </a:p>
        </p:txBody>
      </p:sp>
      <p:grpSp>
        <p:nvGrpSpPr>
          <p:cNvPr id="2948099" name="组合 2948098"/>
          <p:cNvGrpSpPr/>
          <p:nvPr/>
        </p:nvGrpSpPr>
        <p:grpSpPr>
          <a:xfrm>
            <a:off x="2124075" y="1773238"/>
            <a:ext cx="4008438" cy="2097087"/>
            <a:chOff x="3024" y="2352"/>
            <a:chExt cx="2525" cy="1321"/>
          </a:xfrm>
        </p:grpSpPr>
        <p:grpSp>
          <p:nvGrpSpPr>
            <p:cNvPr id="40963" name="组合 2948099"/>
            <p:cNvGrpSpPr/>
            <p:nvPr/>
          </p:nvGrpSpPr>
          <p:grpSpPr>
            <a:xfrm>
              <a:off x="3644" y="2881"/>
              <a:ext cx="339" cy="313"/>
              <a:chOff x="2880" y="1104"/>
              <a:chExt cx="367" cy="336"/>
            </a:xfrm>
          </p:grpSpPr>
          <p:sp>
            <p:nvSpPr>
              <p:cNvPr id="40964" name="椭圆 2948100"/>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0965" name="文本框 2948101"/>
              <p:cNvSpPr txBox="1"/>
              <p:nvPr/>
            </p:nvSpPr>
            <p:spPr>
              <a:xfrm>
                <a:off x="2928" y="1104"/>
                <a:ext cx="319" cy="309"/>
              </a:xfrm>
              <a:prstGeom prst="rect">
                <a:avLst/>
              </a:prstGeom>
              <a:noFill/>
              <a:ln w="12700">
                <a:noFill/>
              </a:ln>
            </p:spPr>
            <p:txBody>
              <a:bodyPr anchor="t">
                <a:spAutoFit/>
              </a:bodyPr>
              <a:lstStyle/>
              <a:p>
                <a:pPr eaLnBrk="0" hangingPunct="0"/>
                <a:r>
                  <a:rPr lang="en-US" altLang="zh-CN" sz="2400">
                    <a:latin typeface="隶书" pitchFamily="49" charset="-122"/>
                    <a:ea typeface="隶书" pitchFamily="49" charset="-122"/>
                  </a:rPr>
                  <a:t>D</a:t>
                </a:r>
                <a:endParaRPr lang="en-US" altLang="zh-CN" sz="2000">
                  <a:latin typeface="隶书" pitchFamily="49" charset="-122"/>
                  <a:ea typeface="隶书" pitchFamily="49" charset="-122"/>
                </a:endParaRPr>
              </a:p>
            </p:txBody>
          </p:sp>
        </p:grpSp>
        <p:grpSp>
          <p:nvGrpSpPr>
            <p:cNvPr id="40966" name="组合 2948102"/>
            <p:cNvGrpSpPr/>
            <p:nvPr/>
          </p:nvGrpSpPr>
          <p:grpSpPr>
            <a:xfrm>
              <a:off x="4264" y="2352"/>
              <a:ext cx="339" cy="313"/>
              <a:chOff x="2880" y="1104"/>
              <a:chExt cx="367" cy="336"/>
            </a:xfrm>
          </p:grpSpPr>
          <p:sp>
            <p:nvSpPr>
              <p:cNvPr id="40967" name="椭圆 2948103"/>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0968" name="文本框 2948104"/>
              <p:cNvSpPr txBox="1"/>
              <p:nvPr/>
            </p:nvSpPr>
            <p:spPr>
              <a:xfrm>
                <a:off x="2928" y="1104"/>
                <a:ext cx="319" cy="309"/>
              </a:xfrm>
              <a:prstGeom prst="rect">
                <a:avLst/>
              </a:prstGeom>
              <a:noFill/>
              <a:ln w="12700">
                <a:noFill/>
              </a:ln>
            </p:spPr>
            <p:txBody>
              <a:bodyPr anchor="t">
                <a:spAutoFit/>
              </a:bodyPr>
              <a:lstStyle/>
              <a:p>
                <a:pPr eaLnBrk="0" hangingPunct="0"/>
                <a:r>
                  <a:rPr lang="en-US" altLang="zh-CN" sz="2400">
                    <a:latin typeface="隶书" pitchFamily="49" charset="-122"/>
                    <a:ea typeface="隶书" pitchFamily="49" charset="-122"/>
                  </a:rPr>
                  <a:t>E</a:t>
                </a:r>
                <a:endParaRPr lang="en-US" altLang="zh-CN" sz="2000">
                  <a:latin typeface="隶书" pitchFamily="49" charset="-122"/>
                  <a:ea typeface="隶书" pitchFamily="49" charset="-122"/>
                </a:endParaRPr>
              </a:p>
            </p:txBody>
          </p:sp>
        </p:grpSp>
        <p:grpSp>
          <p:nvGrpSpPr>
            <p:cNvPr id="40969" name="组合 2948105"/>
            <p:cNvGrpSpPr/>
            <p:nvPr/>
          </p:nvGrpSpPr>
          <p:grpSpPr>
            <a:xfrm>
              <a:off x="4266" y="3360"/>
              <a:ext cx="339" cy="313"/>
              <a:chOff x="2880" y="1104"/>
              <a:chExt cx="367" cy="336"/>
            </a:xfrm>
          </p:grpSpPr>
          <p:sp>
            <p:nvSpPr>
              <p:cNvPr id="40970" name="椭圆 2948106"/>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0971" name="文本框 2948107"/>
              <p:cNvSpPr txBox="1"/>
              <p:nvPr/>
            </p:nvSpPr>
            <p:spPr>
              <a:xfrm>
                <a:off x="2928" y="1104"/>
                <a:ext cx="319" cy="309"/>
              </a:xfrm>
              <a:prstGeom prst="rect">
                <a:avLst/>
              </a:prstGeom>
              <a:noFill/>
              <a:ln w="12700">
                <a:noFill/>
              </a:ln>
            </p:spPr>
            <p:txBody>
              <a:bodyPr anchor="t">
                <a:spAutoFit/>
              </a:bodyPr>
              <a:lstStyle/>
              <a:p>
                <a:pPr eaLnBrk="0" hangingPunct="0"/>
                <a:r>
                  <a:rPr lang="en-US" altLang="zh-CN" sz="2400">
                    <a:latin typeface="隶书" pitchFamily="49" charset="-122"/>
                    <a:ea typeface="隶书" pitchFamily="49" charset="-122"/>
                  </a:rPr>
                  <a:t>F</a:t>
                </a:r>
                <a:endParaRPr lang="en-US" altLang="zh-CN" sz="2000">
                  <a:latin typeface="隶书" pitchFamily="49" charset="-122"/>
                  <a:ea typeface="隶书" pitchFamily="49" charset="-122"/>
                </a:endParaRPr>
              </a:p>
            </p:txBody>
          </p:sp>
        </p:grpSp>
        <p:grpSp>
          <p:nvGrpSpPr>
            <p:cNvPr id="40972" name="组合 2948108"/>
            <p:cNvGrpSpPr/>
            <p:nvPr/>
          </p:nvGrpSpPr>
          <p:grpSpPr>
            <a:xfrm>
              <a:off x="3024" y="2880"/>
              <a:ext cx="339" cy="313"/>
              <a:chOff x="2880" y="1104"/>
              <a:chExt cx="367" cy="336"/>
            </a:xfrm>
          </p:grpSpPr>
          <p:sp>
            <p:nvSpPr>
              <p:cNvPr id="40973" name="椭圆 2948109"/>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0974" name="文本框 2948110"/>
              <p:cNvSpPr txBox="1"/>
              <p:nvPr/>
            </p:nvSpPr>
            <p:spPr>
              <a:xfrm>
                <a:off x="2928" y="1104"/>
                <a:ext cx="319" cy="309"/>
              </a:xfrm>
              <a:prstGeom prst="rect">
                <a:avLst/>
              </a:prstGeom>
              <a:noFill/>
              <a:ln w="12700">
                <a:noFill/>
              </a:ln>
            </p:spPr>
            <p:txBody>
              <a:bodyPr anchor="t">
                <a:spAutoFit/>
              </a:bodyPr>
              <a:lstStyle/>
              <a:p>
                <a:pPr eaLnBrk="0" hangingPunct="0"/>
                <a:r>
                  <a:rPr lang="en-US" altLang="zh-CN" sz="2400">
                    <a:latin typeface="隶书" pitchFamily="49" charset="-122"/>
                    <a:ea typeface="隶书" pitchFamily="49" charset="-122"/>
                  </a:rPr>
                  <a:t>C</a:t>
                </a:r>
                <a:endParaRPr lang="en-US" altLang="zh-CN" sz="2000">
                  <a:latin typeface="隶书" pitchFamily="49" charset="-122"/>
                  <a:ea typeface="隶书" pitchFamily="49" charset="-122"/>
                </a:endParaRPr>
              </a:p>
            </p:txBody>
          </p:sp>
        </p:grpSp>
        <p:grpSp>
          <p:nvGrpSpPr>
            <p:cNvPr id="40975" name="组合 2948111"/>
            <p:cNvGrpSpPr/>
            <p:nvPr/>
          </p:nvGrpSpPr>
          <p:grpSpPr>
            <a:xfrm>
              <a:off x="4885" y="2880"/>
              <a:ext cx="338" cy="313"/>
              <a:chOff x="3412" y="2544"/>
              <a:chExt cx="338" cy="313"/>
            </a:xfrm>
          </p:grpSpPr>
          <p:sp>
            <p:nvSpPr>
              <p:cNvPr id="40976" name="椭圆 2948112"/>
              <p:cNvSpPr/>
              <p:nvPr/>
            </p:nvSpPr>
            <p:spPr>
              <a:xfrm>
                <a:off x="3412" y="2544"/>
                <a:ext cx="292" cy="313"/>
              </a:xfrm>
              <a:prstGeom prst="ellipse">
                <a:avLst/>
              </a:prstGeom>
              <a:noFill/>
              <a:ln w="28575" cap="rnd" cmpd="sng">
                <a:solidFill>
                  <a:schemeClr val="tx1"/>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0977" name="文本框 2948113"/>
              <p:cNvSpPr txBox="1"/>
              <p:nvPr/>
            </p:nvSpPr>
            <p:spPr>
              <a:xfrm>
                <a:off x="3456" y="2544"/>
                <a:ext cx="294" cy="288"/>
              </a:xfrm>
              <a:prstGeom prst="rect">
                <a:avLst/>
              </a:prstGeom>
              <a:noFill/>
              <a:ln w="12700">
                <a:noFill/>
              </a:ln>
            </p:spPr>
            <p:txBody>
              <a:bodyPr anchor="t">
                <a:spAutoFit/>
              </a:bodyPr>
              <a:lstStyle/>
              <a:p>
                <a:pPr eaLnBrk="0" hangingPunct="0"/>
                <a:r>
                  <a:rPr lang="en-US" altLang="zh-CN" sz="2400">
                    <a:latin typeface="隶书" pitchFamily="49" charset="-122"/>
                    <a:ea typeface="隶书" pitchFamily="49" charset="-122"/>
                  </a:rPr>
                  <a:t>B</a:t>
                </a:r>
                <a:endParaRPr lang="en-US" altLang="zh-CN" sz="2000">
                  <a:latin typeface="隶书" pitchFamily="49" charset="-122"/>
                  <a:ea typeface="隶书" pitchFamily="49" charset="-122"/>
                </a:endParaRPr>
              </a:p>
            </p:txBody>
          </p:sp>
        </p:grpSp>
        <p:grpSp>
          <p:nvGrpSpPr>
            <p:cNvPr id="40978" name="组合 2948114"/>
            <p:cNvGrpSpPr/>
            <p:nvPr/>
          </p:nvGrpSpPr>
          <p:grpSpPr>
            <a:xfrm>
              <a:off x="4264" y="2880"/>
              <a:ext cx="339" cy="313"/>
              <a:chOff x="2791" y="2544"/>
              <a:chExt cx="339" cy="313"/>
            </a:xfrm>
          </p:grpSpPr>
          <p:sp>
            <p:nvSpPr>
              <p:cNvPr id="40979" name="椭圆 2948115"/>
              <p:cNvSpPr/>
              <p:nvPr/>
            </p:nvSpPr>
            <p:spPr>
              <a:xfrm>
                <a:off x="2791" y="2544"/>
                <a:ext cx="293" cy="313"/>
              </a:xfrm>
              <a:prstGeom prst="ellipse">
                <a:avLst/>
              </a:prstGeom>
              <a:noFill/>
              <a:ln w="28575" cap="rnd" cmpd="sng">
                <a:solidFill>
                  <a:schemeClr val="tx1"/>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0980" name="文本框 2948116"/>
              <p:cNvSpPr txBox="1"/>
              <p:nvPr/>
            </p:nvSpPr>
            <p:spPr>
              <a:xfrm>
                <a:off x="2835" y="2544"/>
                <a:ext cx="295" cy="288"/>
              </a:xfrm>
              <a:prstGeom prst="rect">
                <a:avLst/>
              </a:prstGeom>
              <a:noFill/>
              <a:ln w="12700">
                <a:noFill/>
              </a:ln>
            </p:spPr>
            <p:txBody>
              <a:bodyPr anchor="t">
                <a:spAutoFit/>
              </a:bodyPr>
              <a:lstStyle/>
              <a:p>
                <a:pPr eaLnBrk="0" hangingPunct="0"/>
                <a:r>
                  <a:rPr lang="en-US" altLang="zh-CN" sz="2400">
                    <a:latin typeface="隶书" pitchFamily="49" charset="-122"/>
                    <a:ea typeface="隶书" pitchFamily="49" charset="-122"/>
                  </a:rPr>
                  <a:t>A</a:t>
                </a:r>
                <a:endParaRPr lang="en-US" altLang="zh-CN" sz="2000">
                  <a:latin typeface="隶书" pitchFamily="49" charset="-122"/>
                  <a:ea typeface="隶书" pitchFamily="49" charset="-122"/>
                </a:endParaRPr>
              </a:p>
            </p:txBody>
          </p:sp>
        </p:grpSp>
        <p:grpSp>
          <p:nvGrpSpPr>
            <p:cNvPr id="40981" name="组合 2948117"/>
            <p:cNvGrpSpPr/>
            <p:nvPr/>
          </p:nvGrpSpPr>
          <p:grpSpPr>
            <a:xfrm>
              <a:off x="3245" y="2448"/>
              <a:ext cx="2304" cy="1056"/>
              <a:chOff x="3245" y="2448"/>
              <a:chExt cx="2304" cy="1056"/>
            </a:xfrm>
          </p:grpSpPr>
          <p:sp>
            <p:nvSpPr>
              <p:cNvPr id="40982" name="直接连接符 2948118"/>
              <p:cNvSpPr/>
              <p:nvPr/>
            </p:nvSpPr>
            <p:spPr>
              <a:xfrm>
                <a:off x="4530" y="3024"/>
                <a:ext cx="355" cy="0"/>
              </a:xfrm>
              <a:prstGeom prst="line">
                <a:avLst/>
              </a:prstGeom>
              <a:ln w="28575" cap="rnd" cmpd="sng">
                <a:solidFill>
                  <a:srgbClr val="FF9933"/>
                </a:solidFill>
                <a:prstDash val="solid"/>
                <a:round/>
                <a:headEnd type="none" w="med" len="med"/>
                <a:tailEnd type="none" w="med" len="med"/>
              </a:ln>
            </p:spPr>
          </p:sp>
          <p:sp>
            <p:nvSpPr>
              <p:cNvPr id="40983" name="直接连接符 2948119"/>
              <p:cNvSpPr/>
              <p:nvPr/>
            </p:nvSpPr>
            <p:spPr>
              <a:xfrm>
                <a:off x="4397" y="3168"/>
                <a:ext cx="0" cy="192"/>
              </a:xfrm>
              <a:prstGeom prst="line">
                <a:avLst/>
              </a:prstGeom>
              <a:ln w="28575" cap="rnd" cmpd="sng">
                <a:solidFill>
                  <a:srgbClr val="FF9933"/>
                </a:solidFill>
                <a:prstDash val="solid"/>
                <a:round/>
                <a:headEnd type="none" w="med" len="med"/>
                <a:tailEnd type="none" w="med" len="med"/>
              </a:ln>
            </p:spPr>
          </p:sp>
          <p:grpSp>
            <p:nvGrpSpPr>
              <p:cNvPr id="40984" name="组合 2948120"/>
              <p:cNvGrpSpPr/>
              <p:nvPr/>
            </p:nvGrpSpPr>
            <p:grpSpPr>
              <a:xfrm>
                <a:off x="3245" y="2448"/>
                <a:ext cx="2304" cy="1056"/>
                <a:chOff x="3245" y="2448"/>
                <a:chExt cx="2304" cy="1056"/>
              </a:xfrm>
            </p:grpSpPr>
            <p:sp>
              <p:nvSpPr>
                <p:cNvPr id="40985" name="直接连接符 2948121"/>
                <p:cNvSpPr/>
                <p:nvPr/>
              </p:nvSpPr>
              <p:spPr>
                <a:xfrm>
                  <a:off x="4397" y="2688"/>
                  <a:ext cx="0" cy="192"/>
                </a:xfrm>
                <a:prstGeom prst="line">
                  <a:avLst/>
                </a:prstGeom>
                <a:ln w="28575" cap="rnd" cmpd="sng">
                  <a:solidFill>
                    <a:srgbClr val="FF9933"/>
                  </a:solidFill>
                  <a:prstDash val="solid"/>
                  <a:round/>
                  <a:headEnd type="none" w="med" len="med"/>
                  <a:tailEnd type="none" w="med" len="med"/>
                </a:ln>
              </p:spPr>
            </p:sp>
            <p:sp>
              <p:nvSpPr>
                <p:cNvPr id="40986" name="直接连接符 2948122"/>
                <p:cNvSpPr/>
                <p:nvPr/>
              </p:nvSpPr>
              <p:spPr>
                <a:xfrm>
                  <a:off x="3290" y="3024"/>
                  <a:ext cx="354" cy="0"/>
                </a:xfrm>
                <a:prstGeom prst="line">
                  <a:avLst/>
                </a:prstGeom>
                <a:ln w="28575" cap="rnd" cmpd="sng">
                  <a:solidFill>
                    <a:srgbClr val="FF9933"/>
                  </a:solidFill>
                  <a:prstDash val="solid"/>
                  <a:round/>
                  <a:headEnd type="none" w="med" len="med"/>
                  <a:tailEnd type="none" w="med" len="med"/>
                </a:ln>
              </p:spPr>
            </p:sp>
            <p:sp>
              <p:nvSpPr>
                <p:cNvPr id="40987" name="直接连接符 2948123"/>
                <p:cNvSpPr/>
                <p:nvPr/>
              </p:nvSpPr>
              <p:spPr>
                <a:xfrm flipH="1">
                  <a:off x="3245" y="2544"/>
                  <a:ext cx="1019" cy="336"/>
                </a:xfrm>
                <a:prstGeom prst="line">
                  <a:avLst/>
                </a:prstGeom>
                <a:ln w="28575" cap="rnd" cmpd="sng">
                  <a:solidFill>
                    <a:srgbClr val="FF9933"/>
                  </a:solidFill>
                  <a:prstDash val="solid"/>
                  <a:round/>
                  <a:headEnd type="none" w="med" len="med"/>
                  <a:tailEnd type="none" w="med" len="med"/>
                </a:ln>
              </p:spPr>
            </p:sp>
            <p:sp>
              <p:nvSpPr>
                <p:cNvPr id="40988" name="直接连接符 2948124"/>
                <p:cNvSpPr/>
                <p:nvPr/>
              </p:nvSpPr>
              <p:spPr>
                <a:xfrm>
                  <a:off x="3954" y="3024"/>
                  <a:ext cx="310" cy="0"/>
                </a:xfrm>
                <a:prstGeom prst="line">
                  <a:avLst/>
                </a:prstGeom>
                <a:ln w="28575" cap="rnd" cmpd="sng">
                  <a:solidFill>
                    <a:srgbClr val="FF9933"/>
                  </a:solidFill>
                  <a:prstDash val="solid"/>
                  <a:round/>
                  <a:headEnd type="none" w="med" len="med"/>
                  <a:tailEnd type="none" w="med" len="med"/>
                </a:ln>
              </p:spPr>
            </p:sp>
            <p:sp>
              <p:nvSpPr>
                <p:cNvPr id="40989" name="直接连接符 2948125"/>
                <p:cNvSpPr/>
                <p:nvPr/>
              </p:nvSpPr>
              <p:spPr>
                <a:xfrm>
                  <a:off x="3245" y="3168"/>
                  <a:ext cx="1019" cy="336"/>
                </a:xfrm>
                <a:prstGeom prst="line">
                  <a:avLst/>
                </a:prstGeom>
                <a:ln w="28575" cap="rnd" cmpd="sng">
                  <a:solidFill>
                    <a:srgbClr val="FF9933"/>
                  </a:solidFill>
                  <a:prstDash val="solid"/>
                  <a:round/>
                  <a:headEnd type="none" w="med" len="med"/>
                  <a:tailEnd type="none" w="med" len="med"/>
                </a:ln>
              </p:spPr>
            </p:sp>
            <p:sp>
              <p:nvSpPr>
                <p:cNvPr id="40990" name="直接连接符 2948126"/>
                <p:cNvSpPr/>
                <p:nvPr/>
              </p:nvSpPr>
              <p:spPr>
                <a:xfrm flipH="1">
                  <a:off x="4530" y="3168"/>
                  <a:ext cx="487" cy="240"/>
                </a:xfrm>
                <a:prstGeom prst="line">
                  <a:avLst/>
                </a:prstGeom>
                <a:ln w="28575" cap="rnd" cmpd="sng">
                  <a:solidFill>
                    <a:srgbClr val="FF9933"/>
                  </a:solidFill>
                  <a:prstDash val="solid"/>
                  <a:round/>
                  <a:headEnd type="none" w="med" len="med"/>
                  <a:tailEnd type="none" w="med" len="med"/>
                </a:ln>
              </p:spPr>
            </p:sp>
            <p:sp>
              <p:nvSpPr>
                <p:cNvPr id="40991" name="直接连接符 2948127"/>
                <p:cNvSpPr/>
                <p:nvPr/>
              </p:nvSpPr>
              <p:spPr>
                <a:xfrm>
                  <a:off x="4574" y="2544"/>
                  <a:ext cx="399" cy="336"/>
                </a:xfrm>
                <a:prstGeom prst="line">
                  <a:avLst/>
                </a:prstGeom>
                <a:ln w="28575" cap="rnd" cmpd="sng">
                  <a:solidFill>
                    <a:srgbClr val="FF9933"/>
                  </a:solidFill>
                  <a:prstDash val="solid"/>
                  <a:round/>
                  <a:headEnd type="none" w="med" len="med"/>
                  <a:tailEnd type="none" w="med" len="med"/>
                </a:ln>
              </p:spPr>
            </p:sp>
            <p:sp>
              <p:nvSpPr>
                <p:cNvPr id="40992" name="直接连接符 2948128"/>
                <p:cNvSpPr/>
                <p:nvPr/>
              </p:nvSpPr>
              <p:spPr>
                <a:xfrm>
                  <a:off x="3910" y="3120"/>
                  <a:ext cx="399" cy="288"/>
                </a:xfrm>
                <a:prstGeom prst="line">
                  <a:avLst/>
                </a:prstGeom>
                <a:ln w="28575" cap="rnd" cmpd="sng">
                  <a:solidFill>
                    <a:srgbClr val="FF9933"/>
                  </a:solidFill>
                  <a:prstDash val="solid"/>
                  <a:round/>
                  <a:headEnd type="none" w="med" len="med"/>
                  <a:tailEnd type="none" w="med" len="med"/>
                </a:ln>
              </p:spPr>
            </p:sp>
            <p:sp>
              <p:nvSpPr>
                <p:cNvPr id="40993" name="任意多边形 2948129"/>
                <p:cNvSpPr/>
                <p:nvPr/>
              </p:nvSpPr>
              <p:spPr>
                <a:xfrm>
                  <a:off x="4529" y="2448"/>
                  <a:ext cx="1020" cy="1056"/>
                </a:xfrm>
                <a:custGeom>
                  <a:avLst/>
                  <a:gdLst/>
                  <a:ahLst/>
                  <a:cxnLst/>
                  <a:rect l="0" t="0" r="0" b="0"/>
                  <a:pathLst>
                    <a:path w="1100" h="1132">
                      <a:moveTo>
                        <a:pt x="49" y="0"/>
                      </a:moveTo>
                      <a:lnTo>
                        <a:pt x="1100" y="366"/>
                      </a:lnTo>
                      <a:lnTo>
                        <a:pt x="1100" y="954"/>
                      </a:lnTo>
                      <a:lnTo>
                        <a:pt x="0" y="1132"/>
                      </a:lnTo>
                    </a:path>
                  </a:pathLst>
                </a:custGeom>
                <a:noFill/>
                <a:ln w="28575" cap="rnd" cmpd="sng">
                  <a:solidFill>
                    <a:srgbClr val="FF9933"/>
                  </a:solidFill>
                  <a:prstDash val="solid"/>
                  <a:round/>
                  <a:headEnd type="none" w="med" len="med"/>
                  <a:tailEnd type="none" w="med" len="med"/>
                </a:ln>
              </p:spPr>
              <p:txBody>
                <a:bodyPr/>
                <a:lstStyle/>
                <a:p>
                  <a:endParaRPr lang="zh-CN" altLang="en-US"/>
                </a:p>
              </p:txBody>
            </p:sp>
          </p:grpSp>
        </p:grpSp>
      </p:grpSp>
      <p:sp>
        <p:nvSpPr>
          <p:cNvPr id="2948131" name="矩形 2948130"/>
          <p:cNvSpPr/>
          <p:nvPr/>
        </p:nvSpPr>
        <p:spPr>
          <a:xfrm>
            <a:off x="323850" y="4941888"/>
            <a:ext cx="8534400" cy="1366837"/>
          </a:xfrm>
          <a:prstGeom prst="rect">
            <a:avLst/>
          </a:prstGeom>
          <a:noFill/>
          <a:ln w="9525" cap="flat" cmpd="sng">
            <a:solidFill>
              <a:schemeClr val="tx1"/>
            </a:solidFill>
            <a:prstDash val="solid"/>
            <a:miter/>
            <a:headEnd type="none" w="med" len="med"/>
            <a:tailEnd type="none" w="med" len="med"/>
          </a:ln>
        </p:spPr>
        <p:txBody>
          <a:bodyPr anchor="t"/>
          <a:lstStyle/>
          <a:p>
            <a:pPr>
              <a:lnSpc>
                <a:spcPct val="110000"/>
              </a:lnSpc>
              <a:spcBef>
                <a:spcPct val="0"/>
              </a:spcBef>
              <a:buClr>
                <a:srgbClr val="CC6600"/>
              </a:buClr>
              <a:buFont typeface="Wingdings 2" pitchFamily="18" charset="2"/>
              <a:buNone/>
            </a:pPr>
            <a:r>
              <a:rPr lang="zh-CN" altLang="en-US" sz="3200" dirty="0">
                <a:solidFill>
                  <a:schemeClr val="hlink"/>
                </a:solidFill>
                <a:latin typeface="Times New Roman" panose="02020603050405020304" pitchFamily="18" charset="0"/>
                <a:ea typeface="宋体" panose="02010600030101010101" pitchFamily="2" charset="-122"/>
              </a:rPr>
              <a:t>图形结构</a:t>
            </a:r>
            <a:r>
              <a:rPr lang="zh-CN" altLang="en-US" sz="3200" dirty="0">
                <a:latin typeface="Times New Roman" panose="02020603050405020304" pitchFamily="18" charset="0"/>
                <a:ea typeface="宋体" panose="02010600030101010101" pitchFamily="2" charset="-122"/>
              </a:rPr>
              <a:t>：每一个元素可以有</a:t>
            </a:r>
            <a:r>
              <a:rPr lang="en-US" altLang="zh-CN" sz="3200" dirty="0">
                <a:solidFill>
                  <a:srgbClr val="008000"/>
                </a:solidFill>
                <a:latin typeface="Times New Roman" panose="02020603050405020304" pitchFamily="18" charset="0"/>
                <a:ea typeface="宋体" panose="02010600030101010101" pitchFamily="2" charset="-122"/>
              </a:rPr>
              <a:t>0</a:t>
            </a:r>
            <a:r>
              <a:rPr lang="zh-CN" altLang="en-US" sz="3200" dirty="0">
                <a:solidFill>
                  <a:srgbClr val="008000"/>
                </a:solidFill>
                <a:latin typeface="Times New Roman" panose="02020603050405020304" pitchFamily="18" charset="0"/>
                <a:ea typeface="宋体" panose="02010600030101010101" pitchFamily="2" charset="-122"/>
              </a:rPr>
              <a:t>个或多个直接前趋</a:t>
            </a:r>
            <a:r>
              <a:rPr lang="zh-CN" altLang="en-US" sz="3200" dirty="0">
                <a:latin typeface="Times New Roman" panose="02020603050405020304" pitchFamily="18" charset="0"/>
                <a:ea typeface="宋体" panose="02010600030101010101" pitchFamily="2" charset="-122"/>
              </a:rPr>
              <a:t>，有</a:t>
            </a:r>
            <a:r>
              <a:rPr lang="en-US" altLang="zh-CN" sz="3200" dirty="0">
                <a:solidFill>
                  <a:srgbClr val="008000"/>
                </a:solidFill>
                <a:latin typeface="Times New Roman" panose="02020603050405020304" pitchFamily="18" charset="0"/>
                <a:ea typeface="宋体" panose="02010600030101010101" pitchFamily="2" charset="-122"/>
              </a:rPr>
              <a:t>0</a:t>
            </a:r>
            <a:r>
              <a:rPr lang="zh-CN" altLang="en-US" sz="3200" dirty="0">
                <a:solidFill>
                  <a:srgbClr val="008000"/>
                </a:solidFill>
                <a:latin typeface="Times New Roman" panose="02020603050405020304" pitchFamily="18" charset="0"/>
                <a:ea typeface="宋体" panose="02010600030101010101" pitchFamily="2" charset="-122"/>
              </a:rPr>
              <a:t>个或多个直接后继</a:t>
            </a:r>
            <a:r>
              <a:rPr lang="zh-CN" altLang="en-US" sz="3200" dirty="0">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48099"/>
                                        </p:tgtEl>
                                        <p:attrNameLst>
                                          <p:attrName>style.visibility</p:attrName>
                                        </p:attrNameLst>
                                      </p:cBhvr>
                                      <p:to>
                                        <p:strVal val="visible"/>
                                      </p:to>
                                    </p:set>
                                    <p:animEffect transition="in" filter="blinds(horizontal)">
                                      <p:cBhvr>
                                        <p:cTn id="7" dur="500"/>
                                        <p:tgtEl>
                                          <p:spTgt spid="294809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48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813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文本占位符 2950145"/>
          <p:cNvSpPr>
            <a:spLocks noGrp="1"/>
          </p:cNvSpPr>
          <p:nvPr>
            <p:ph idx="1"/>
          </p:nvPr>
        </p:nvSpPr>
        <p:spPr>
          <a:xfrm>
            <a:off x="0" y="304800"/>
            <a:ext cx="9144000" cy="762000"/>
          </a:xfrm>
        </p:spPr>
        <p:txBody>
          <a:bodyPr anchor="t"/>
          <a:lstStyle/>
          <a:p>
            <a:r>
              <a:rPr lang="zh-CN" altLang="en-US" sz="3200" b="1" dirty="0"/>
              <a:t>集合结构</a:t>
            </a:r>
            <a:r>
              <a:rPr lang="en-US" altLang="zh-CN" sz="3200" b="1"/>
              <a:t>——</a:t>
            </a:r>
            <a:r>
              <a:rPr lang="zh-CN" altLang="en-US" sz="3200" b="1" dirty="0"/>
              <a:t>无</a:t>
            </a:r>
            <a:r>
              <a:rPr lang="zh-CN" altLang="en-US" sz="3200" b="1" dirty="0">
                <a:latin typeface="宋体" panose="02010600030101010101" pitchFamily="2" charset="-122"/>
              </a:rPr>
              <a:t>关系</a:t>
            </a:r>
            <a:r>
              <a:rPr lang="zh-CN" altLang="en-US" sz="3200" b="1" dirty="0"/>
              <a:t> </a:t>
            </a:r>
            <a:endParaRPr lang="zh-CN" altLang="en-US" sz="3200" b="1"/>
          </a:p>
        </p:txBody>
      </p:sp>
      <p:grpSp>
        <p:nvGrpSpPr>
          <p:cNvPr id="43010" name="组合 2950146"/>
          <p:cNvGrpSpPr/>
          <p:nvPr/>
        </p:nvGrpSpPr>
        <p:grpSpPr>
          <a:xfrm>
            <a:off x="2736850" y="3354388"/>
            <a:ext cx="538163" cy="496887"/>
            <a:chOff x="2880" y="1104"/>
            <a:chExt cx="367" cy="336"/>
          </a:xfrm>
        </p:grpSpPr>
        <p:sp>
          <p:nvSpPr>
            <p:cNvPr id="43011" name="椭圆 2950147"/>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3012" name="文本框 2950148"/>
            <p:cNvSpPr txBox="1"/>
            <p:nvPr/>
          </p:nvSpPr>
          <p:spPr>
            <a:xfrm>
              <a:off x="2928" y="1104"/>
              <a:ext cx="319" cy="309"/>
            </a:xfrm>
            <a:prstGeom prst="rect">
              <a:avLst/>
            </a:prstGeom>
            <a:noFill/>
            <a:ln w="12700">
              <a:noFill/>
            </a:ln>
          </p:spPr>
          <p:txBody>
            <a:bodyPr anchor="t">
              <a:spAutoFit/>
            </a:bodyPr>
            <a:lstStyle/>
            <a:p>
              <a:pPr eaLnBrk="0" hangingPunct="0"/>
              <a:r>
                <a:rPr lang="en-US" altLang="zh-CN" sz="2400">
                  <a:latin typeface="隶书" pitchFamily="49" charset="-122"/>
                  <a:ea typeface="隶书" pitchFamily="49" charset="-122"/>
                </a:rPr>
                <a:t>D</a:t>
              </a:r>
              <a:endParaRPr lang="en-US" altLang="zh-CN" sz="2000">
                <a:latin typeface="隶书" pitchFamily="49" charset="-122"/>
                <a:ea typeface="隶书" pitchFamily="49" charset="-122"/>
              </a:endParaRPr>
            </a:p>
          </p:txBody>
        </p:sp>
      </p:grpSp>
      <p:grpSp>
        <p:nvGrpSpPr>
          <p:cNvPr id="43013" name="组合 2950149"/>
          <p:cNvGrpSpPr/>
          <p:nvPr/>
        </p:nvGrpSpPr>
        <p:grpSpPr>
          <a:xfrm>
            <a:off x="3721100" y="2514600"/>
            <a:ext cx="538163" cy="496888"/>
            <a:chOff x="2880" y="1104"/>
            <a:chExt cx="367" cy="336"/>
          </a:xfrm>
        </p:grpSpPr>
        <p:sp>
          <p:nvSpPr>
            <p:cNvPr id="43014" name="椭圆 2950150"/>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3015" name="文本框 2950151"/>
            <p:cNvSpPr txBox="1"/>
            <p:nvPr/>
          </p:nvSpPr>
          <p:spPr>
            <a:xfrm>
              <a:off x="2928" y="1104"/>
              <a:ext cx="319" cy="309"/>
            </a:xfrm>
            <a:prstGeom prst="rect">
              <a:avLst/>
            </a:prstGeom>
            <a:noFill/>
            <a:ln w="12700">
              <a:noFill/>
            </a:ln>
          </p:spPr>
          <p:txBody>
            <a:bodyPr anchor="t">
              <a:spAutoFit/>
            </a:bodyPr>
            <a:lstStyle/>
            <a:p>
              <a:pPr eaLnBrk="0" hangingPunct="0"/>
              <a:r>
                <a:rPr lang="en-US" altLang="zh-CN" sz="2400">
                  <a:latin typeface="隶书" pitchFamily="49" charset="-122"/>
                  <a:ea typeface="隶书" pitchFamily="49" charset="-122"/>
                </a:rPr>
                <a:t>E</a:t>
              </a:r>
              <a:endParaRPr lang="en-US" altLang="zh-CN" sz="2000">
                <a:latin typeface="隶书" pitchFamily="49" charset="-122"/>
                <a:ea typeface="隶书" pitchFamily="49" charset="-122"/>
              </a:endParaRPr>
            </a:p>
          </p:txBody>
        </p:sp>
      </p:grpSp>
      <p:grpSp>
        <p:nvGrpSpPr>
          <p:cNvPr id="43016" name="组合 2950152"/>
          <p:cNvGrpSpPr/>
          <p:nvPr/>
        </p:nvGrpSpPr>
        <p:grpSpPr>
          <a:xfrm>
            <a:off x="3724275" y="4114800"/>
            <a:ext cx="538163" cy="496888"/>
            <a:chOff x="2880" y="1104"/>
            <a:chExt cx="367" cy="336"/>
          </a:xfrm>
        </p:grpSpPr>
        <p:sp>
          <p:nvSpPr>
            <p:cNvPr id="43017" name="椭圆 2950153"/>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3018" name="文本框 2950154"/>
            <p:cNvSpPr txBox="1"/>
            <p:nvPr/>
          </p:nvSpPr>
          <p:spPr>
            <a:xfrm>
              <a:off x="2928" y="1104"/>
              <a:ext cx="319" cy="309"/>
            </a:xfrm>
            <a:prstGeom prst="rect">
              <a:avLst/>
            </a:prstGeom>
            <a:noFill/>
            <a:ln w="12700">
              <a:noFill/>
            </a:ln>
          </p:spPr>
          <p:txBody>
            <a:bodyPr anchor="t">
              <a:spAutoFit/>
            </a:bodyPr>
            <a:lstStyle/>
            <a:p>
              <a:pPr eaLnBrk="0" hangingPunct="0"/>
              <a:r>
                <a:rPr lang="en-US" altLang="zh-CN" sz="2400">
                  <a:latin typeface="隶书" pitchFamily="49" charset="-122"/>
                  <a:ea typeface="隶书" pitchFamily="49" charset="-122"/>
                </a:rPr>
                <a:t>F</a:t>
              </a:r>
              <a:endParaRPr lang="en-US" altLang="zh-CN" sz="2000">
                <a:latin typeface="隶书" pitchFamily="49" charset="-122"/>
                <a:ea typeface="隶书" pitchFamily="49" charset="-122"/>
              </a:endParaRPr>
            </a:p>
          </p:txBody>
        </p:sp>
      </p:grpSp>
      <p:grpSp>
        <p:nvGrpSpPr>
          <p:cNvPr id="43019" name="组合 2950155"/>
          <p:cNvGrpSpPr/>
          <p:nvPr/>
        </p:nvGrpSpPr>
        <p:grpSpPr>
          <a:xfrm>
            <a:off x="1752600" y="3352800"/>
            <a:ext cx="538163" cy="496888"/>
            <a:chOff x="2880" y="1104"/>
            <a:chExt cx="367" cy="336"/>
          </a:xfrm>
        </p:grpSpPr>
        <p:sp>
          <p:nvSpPr>
            <p:cNvPr id="43020" name="椭圆 2950156"/>
            <p:cNvSpPr/>
            <p:nvPr/>
          </p:nvSpPr>
          <p:spPr>
            <a:xfrm>
              <a:off x="2880" y="1104"/>
              <a:ext cx="317" cy="336"/>
            </a:xfrm>
            <a:prstGeom prst="ellipse">
              <a:avLst/>
            </a:prstGeom>
            <a:noFill/>
            <a:ln w="12700" cap="rnd" cmpd="sng">
              <a:solidFill>
                <a:srgbClr val="000000"/>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3021" name="文本框 2950157"/>
            <p:cNvSpPr txBox="1"/>
            <p:nvPr/>
          </p:nvSpPr>
          <p:spPr>
            <a:xfrm>
              <a:off x="2928" y="1104"/>
              <a:ext cx="319" cy="309"/>
            </a:xfrm>
            <a:prstGeom prst="rect">
              <a:avLst/>
            </a:prstGeom>
            <a:noFill/>
            <a:ln w="12700">
              <a:noFill/>
            </a:ln>
          </p:spPr>
          <p:txBody>
            <a:bodyPr anchor="t">
              <a:spAutoFit/>
            </a:bodyPr>
            <a:lstStyle/>
            <a:p>
              <a:pPr eaLnBrk="0" hangingPunct="0"/>
              <a:r>
                <a:rPr lang="en-US" altLang="zh-CN" sz="2400">
                  <a:latin typeface="隶书" pitchFamily="49" charset="-122"/>
                  <a:ea typeface="隶书" pitchFamily="49" charset="-122"/>
                </a:rPr>
                <a:t>C</a:t>
              </a:r>
              <a:endParaRPr lang="en-US" altLang="zh-CN" sz="2000">
                <a:latin typeface="隶书" pitchFamily="49" charset="-122"/>
                <a:ea typeface="隶书" pitchFamily="49" charset="-122"/>
              </a:endParaRPr>
            </a:p>
          </p:txBody>
        </p:sp>
      </p:grpSp>
      <p:grpSp>
        <p:nvGrpSpPr>
          <p:cNvPr id="43022" name="组合 2950158"/>
          <p:cNvGrpSpPr/>
          <p:nvPr/>
        </p:nvGrpSpPr>
        <p:grpSpPr>
          <a:xfrm>
            <a:off x="4706938" y="3352800"/>
            <a:ext cx="550862" cy="496888"/>
            <a:chOff x="2965" y="2112"/>
            <a:chExt cx="347" cy="313"/>
          </a:xfrm>
        </p:grpSpPr>
        <p:sp>
          <p:nvSpPr>
            <p:cNvPr id="43023" name="椭圆 2950159"/>
            <p:cNvSpPr/>
            <p:nvPr/>
          </p:nvSpPr>
          <p:spPr>
            <a:xfrm>
              <a:off x="2965" y="2112"/>
              <a:ext cx="292" cy="313"/>
            </a:xfrm>
            <a:prstGeom prst="ellipse">
              <a:avLst/>
            </a:prstGeom>
            <a:noFill/>
            <a:ln w="19050" cap="rnd" cmpd="sng">
              <a:solidFill>
                <a:schemeClr val="tx1"/>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3024" name="文本框 2950160"/>
            <p:cNvSpPr txBox="1"/>
            <p:nvPr/>
          </p:nvSpPr>
          <p:spPr>
            <a:xfrm>
              <a:off x="3018" y="2112"/>
              <a:ext cx="294" cy="288"/>
            </a:xfrm>
            <a:prstGeom prst="rect">
              <a:avLst/>
            </a:prstGeom>
            <a:noFill/>
            <a:ln w="19050">
              <a:noFill/>
            </a:ln>
          </p:spPr>
          <p:txBody>
            <a:bodyPr anchor="t">
              <a:spAutoFit/>
            </a:bodyPr>
            <a:lstStyle/>
            <a:p>
              <a:pPr eaLnBrk="0" hangingPunct="0"/>
              <a:r>
                <a:rPr lang="en-US" altLang="zh-CN" sz="2400">
                  <a:latin typeface="隶书" pitchFamily="49" charset="-122"/>
                  <a:ea typeface="隶书" pitchFamily="49" charset="-122"/>
                </a:rPr>
                <a:t>B</a:t>
              </a:r>
              <a:endParaRPr lang="en-US" altLang="zh-CN" sz="2000">
                <a:latin typeface="隶书" pitchFamily="49" charset="-122"/>
                <a:ea typeface="隶书" pitchFamily="49" charset="-122"/>
              </a:endParaRPr>
            </a:p>
          </p:txBody>
        </p:sp>
      </p:grpSp>
      <p:grpSp>
        <p:nvGrpSpPr>
          <p:cNvPr id="43025" name="组合 2950161"/>
          <p:cNvGrpSpPr/>
          <p:nvPr/>
        </p:nvGrpSpPr>
        <p:grpSpPr>
          <a:xfrm>
            <a:off x="3721100" y="3352800"/>
            <a:ext cx="538163" cy="496888"/>
            <a:chOff x="2344" y="2112"/>
            <a:chExt cx="339" cy="313"/>
          </a:xfrm>
        </p:grpSpPr>
        <p:sp>
          <p:nvSpPr>
            <p:cNvPr id="43026" name="椭圆 2950162"/>
            <p:cNvSpPr/>
            <p:nvPr/>
          </p:nvSpPr>
          <p:spPr>
            <a:xfrm>
              <a:off x="2344" y="2112"/>
              <a:ext cx="293" cy="313"/>
            </a:xfrm>
            <a:prstGeom prst="ellipse">
              <a:avLst/>
            </a:prstGeom>
            <a:noFill/>
            <a:ln w="19050" cap="rnd" cmpd="sng">
              <a:solidFill>
                <a:schemeClr val="tx1"/>
              </a:solidFill>
              <a:prstDash val="solid"/>
              <a:round/>
              <a:headEnd type="none" w="med" len="med"/>
              <a:tailEnd type="none" w="med" len="med"/>
            </a:ln>
          </p:spPr>
          <p:txBody>
            <a:bodyPr wrap="none" anchor="ctr"/>
            <a:lstStyle/>
            <a:p>
              <a:pPr algn="ctr" eaLnBrk="0" hangingPunct="0">
                <a:spcBef>
                  <a:spcPct val="0"/>
                </a:spcBef>
              </a:pPr>
              <a:endParaRPr lang="zh-CN" sz="2000" dirty="0">
                <a:solidFill>
                  <a:srgbClr val="D5D2A0"/>
                </a:solidFill>
                <a:latin typeface="隶书" pitchFamily="49" charset="-122"/>
                <a:ea typeface="隶书" pitchFamily="49" charset="-122"/>
              </a:endParaRPr>
            </a:p>
          </p:txBody>
        </p:sp>
        <p:sp>
          <p:nvSpPr>
            <p:cNvPr id="43027" name="文本框 2950163"/>
            <p:cNvSpPr txBox="1"/>
            <p:nvPr/>
          </p:nvSpPr>
          <p:spPr>
            <a:xfrm>
              <a:off x="2388" y="2112"/>
              <a:ext cx="295" cy="288"/>
            </a:xfrm>
            <a:prstGeom prst="rect">
              <a:avLst/>
            </a:prstGeom>
            <a:noFill/>
            <a:ln w="19050">
              <a:noFill/>
            </a:ln>
          </p:spPr>
          <p:txBody>
            <a:bodyPr anchor="t">
              <a:spAutoFit/>
            </a:bodyPr>
            <a:lstStyle/>
            <a:p>
              <a:pPr eaLnBrk="0" hangingPunct="0"/>
              <a:r>
                <a:rPr lang="en-US" altLang="zh-CN" sz="2400">
                  <a:latin typeface="隶书" pitchFamily="49" charset="-122"/>
                  <a:ea typeface="隶书" pitchFamily="49" charset="-122"/>
                </a:rPr>
                <a:t>A</a:t>
              </a:r>
              <a:endParaRPr lang="en-US" altLang="zh-CN" sz="2000">
                <a:latin typeface="隶书" pitchFamily="49" charset="-122"/>
                <a:ea typeface="隶书" pitchFamily="49" charset="-122"/>
              </a:endParaRPr>
            </a:p>
          </p:txBody>
        </p:sp>
      </p:grpSp>
      <p:sp>
        <p:nvSpPr>
          <p:cNvPr id="43028" name="椭圆 2950165"/>
          <p:cNvSpPr/>
          <p:nvPr/>
        </p:nvSpPr>
        <p:spPr>
          <a:xfrm>
            <a:off x="1295400" y="2209800"/>
            <a:ext cx="4953000" cy="2971800"/>
          </a:xfrm>
          <a:prstGeom prst="ellipse">
            <a:avLst/>
          </a:prstGeom>
          <a:noFill/>
          <a:ln w="9525" cap="rnd" cmpd="sng">
            <a:solidFill>
              <a:schemeClr val="tx1"/>
            </a:solidFill>
            <a:prstDash val="solid"/>
            <a:round/>
            <a:headEnd type="none" w="med" len="med"/>
            <a:tailEnd type="none" w="med" len="med"/>
          </a:ln>
        </p:spPr>
        <p:txBody>
          <a:bodyPr anchor="t"/>
          <a:lstStyle/>
          <a:p>
            <a:pPr algn="ct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8B2058C1-FC87-4386-BB13-0B0445AC6DAA}" type="slidenum">
              <a:rPr kumimoji="0" lang="en-US" altLang="zh-CN" b="0" smtClean="0">
                <a:solidFill>
                  <a:schemeClr val="tx1"/>
                </a:solidFill>
              </a:rPr>
              <a:t>14</a:t>
            </a:fld>
            <a:endParaRPr kumimoji="0" lang="en-US" altLang="zh-CN" b="0" smtClean="0">
              <a:solidFill>
                <a:schemeClr val="tx1"/>
              </a:solidFill>
            </a:endParaRPr>
          </a:p>
        </p:txBody>
      </p:sp>
      <p:sp>
        <p:nvSpPr>
          <p:cNvPr id="40963" name="Rectangle 2"/>
          <p:cNvSpPr>
            <a:spLocks noGrp="1" noChangeArrowheads="1"/>
          </p:cNvSpPr>
          <p:nvPr>
            <p:ph type="title"/>
          </p:nvPr>
        </p:nvSpPr>
        <p:spPr/>
        <p:txBody>
          <a:bodyPr/>
          <a:lstStyle/>
          <a:p>
            <a:pPr eaLnBrk="1" hangingPunct="1"/>
            <a:r>
              <a:rPr lang="zh-CN" altLang="en-US" smtClean="0"/>
              <a:t>数据的存储结构</a:t>
            </a:r>
          </a:p>
        </p:txBody>
      </p:sp>
      <p:sp>
        <p:nvSpPr>
          <p:cNvPr id="40964" name="Rectangle 3"/>
          <p:cNvSpPr>
            <a:spLocks noGrp="1" noChangeArrowheads="1"/>
          </p:cNvSpPr>
          <p:nvPr>
            <p:ph type="body" idx="1"/>
          </p:nvPr>
        </p:nvSpPr>
        <p:spPr/>
        <p:txBody>
          <a:bodyPr/>
          <a:lstStyle/>
          <a:p>
            <a:pPr eaLnBrk="1" hangingPunct="1"/>
            <a:r>
              <a:rPr lang="zh-CN" altLang="en-US" smtClean="0">
                <a:solidFill>
                  <a:srgbClr val="FF00FF"/>
                </a:solidFill>
              </a:rPr>
              <a:t>数据的存储结构</a:t>
            </a:r>
          </a:p>
          <a:p>
            <a:pPr eaLnBrk="1" hangingPunct="1">
              <a:lnSpc>
                <a:spcPct val="120000"/>
              </a:lnSpc>
              <a:spcBef>
                <a:spcPct val="0"/>
              </a:spcBef>
              <a:buClrTx/>
              <a:buSzTx/>
              <a:buFontTx/>
              <a:buNone/>
            </a:pPr>
            <a:r>
              <a:rPr lang="en-US" altLang="zh-CN" smtClean="0">
                <a:solidFill>
                  <a:srgbClr val="FF00FF"/>
                </a:solidFill>
              </a:rPr>
              <a:t>—— </a:t>
            </a:r>
            <a:r>
              <a:rPr lang="zh-CN" altLang="en-US" smtClean="0">
                <a:solidFill>
                  <a:srgbClr val="FF00FF"/>
                </a:solidFill>
              </a:rPr>
              <a:t>逻辑结构在</a:t>
            </a:r>
            <a:r>
              <a:rPr lang="zh-CN" altLang="en-US" dirty="0">
                <a:latin typeface="宋体" panose="02010600030101010101" pitchFamily="2" charset="-122"/>
                <a:cs typeface="Courier New" panose="02070309020205020404" pitchFamily="49" charset="0"/>
                <a:sym typeface="+mn-ea"/>
              </a:rPr>
              <a:t>计算机</a:t>
            </a:r>
            <a:r>
              <a:rPr lang="zh-CN" altLang="en-US" smtClean="0">
                <a:solidFill>
                  <a:srgbClr val="FF00FF"/>
                </a:solidFill>
              </a:rPr>
              <a:t>存储器中的表示（或称</a:t>
            </a:r>
            <a:r>
              <a:rPr lang="zh-CN" altLang="en-US" smtClean="0">
                <a:solidFill>
                  <a:srgbClr val="FF00FF"/>
                </a:solidFill>
                <a:sym typeface="+mn-ea"/>
              </a:rPr>
              <a:t>映象</a:t>
            </a:r>
            <a:r>
              <a:rPr lang="zh-CN" altLang="en-US" smtClean="0">
                <a:solidFill>
                  <a:srgbClr val="FF00FF"/>
                </a:solidFill>
              </a:rPr>
              <a:t>）</a:t>
            </a:r>
            <a:endParaRPr lang="zh-CN" altLang="en-US" smtClean="0"/>
          </a:p>
          <a:p>
            <a:pPr eaLnBrk="1" hangingPunct="1"/>
            <a:r>
              <a:rPr lang="zh-CN" altLang="en-US" smtClean="0"/>
              <a:t>存储结构包含四种：</a:t>
            </a:r>
          </a:p>
          <a:p>
            <a:pPr lvl="1" eaLnBrk="1" hangingPunct="1"/>
            <a:endParaRPr lang="zh-CN" altLang="en-US" smtClean="0">
              <a:solidFill>
                <a:schemeClr val="tx2"/>
              </a:solidFill>
            </a:endParaRPr>
          </a:p>
          <a:p>
            <a:pPr eaLnBrk="1" hangingPunct="1"/>
            <a:r>
              <a:rPr lang="zh-CN" altLang="en-US" smtClean="0">
                <a:solidFill>
                  <a:schemeClr val="tx2"/>
                </a:solidFill>
              </a:rPr>
              <a:t>顺序存储</a:t>
            </a:r>
          </a:p>
          <a:p>
            <a:pPr eaLnBrk="1" hangingPunct="1"/>
            <a:r>
              <a:rPr lang="zh-CN" altLang="en-US" smtClean="0">
                <a:solidFill>
                  <a:schemeClr val="tx2"/>
                </a:solidFill>
              </a:rPr>
              <a:t>链式存储</a:t>
            </a:r>
          </a:p>
          <a:p>
            <a:pPr eaLnBrk="1" hangingPunct="1"/>
            <a:r>
              <a:rPr lang="zh-CN" altLang="en-US" smtClean="0">
                <a:solidFill>
                  <a:schemeClr val="tx2"/>
                </a:solidFill>
              </a:rPr>
              <a:t>索引存储</a:t>
            </a:r>
          </a:p>
          <a:p>
            <a:pPr eaLnBrk="1" hangingPunct="1"/>
            <a:r>
              <a:rPr lang="zh-CN" altLang="en-US" smtClean="0">
                <a:solidFill>
                  <a:schemeClr val="tx2"/>
                </a:solidFill>
              </a:rPr>
              <a:t>哈希存储</a:t>
            </a:r>
          </a:p>
          <a:p>
            <a:pPr eaLnBrk="1" hangingPunct="1"/>
            <a:endParaRPr lang="zh-CN" altLang="en-US" smtClean="0">
              <a:solidFill>
                <a:schemeClr val="tx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2659" name="文本占位符 3142658"/>
          <p:cNvSpPr>
            <a:spLocks noGrp="1"/>
          </p:cNvSpPr>
          <p:nvPr>
            <p:ph type="body" idx="1"/>
          </p:nvPr>
        </p:nvSpPr>
        <p:spPr>
          <a:xfrm>
            <a:off x="0" y="506730"/>
            <a:ext cx="9144000" cy="3303270"/>
          </a:xfrm>
        </p:spPr>
        <p:txBody>
          <a:bodyPr/>
          <a:lstStyle/>
          <a:p>
            <a:pPr>
              <a:lnSpc>
                <a:spcPct val="110000"/>
              </a:lnSpc>
              <a:spcBef>
                <a:spcPct val="10000"/>
              </a:spcBef>
            </a:pPr>
            <a:r>
              <a:rPr lang="zh-CN" altLang="en-US" sz="3200" b="1" dirty="0">
                <a:latin typeface="宋体" panose="02010600030101010101" pitchFamily="2" charset="-122"/>
              </a:rPr>
              <a:t>顺序存储结构（顺序</a:t>
            </a:r>
            <a:r>
              <a:rPr lang="zh-CN" altLang="en-US" sz="3200" b="1" dirty="0">
                <a:latin typeface="楷体_GB2312" pitchFamily="49" charset="-122"/>
              </a:rPr>
              <a:t>映象）</a:t>
            </a:r>
          </a:p>
          <a:p>
            <a:pPr lvl="1">
              <a:lnSpc>
                <a:spcPct val="110000"/>
              </a:lnSpc>
              <a:spcBef>
                <a:spcPct val="10000"/>
              </a:spcBef>
            </a:pPr>
            <a:r>
              <a:rPr lang="zh-CN" altLang="en-US" sz="3200" b="1" dirty="0">
                <a:latin typeface="宋体" panose="02010600030101010101" pitchFamily="2" charset="-122"/>
              </a:rPr>
              <a:t>用连续的</a:t>
            </a:r>
            <a:r>
              <a:rPr lang="zh-CN" altLang="en-US" sz="3200" b="1" dirty="0"/>
              <a:t>内存</a:t>
            </a:r>
            <a:r>
              <a:rPr lang="zh-CN" altLang="en-US" sz="3200" b="1" dirty="0">
                <a:latin typeface="宋体" panose="02010600030101010101" pitchFamily="2" charset="-122"/>
              </a:rPr>
              <a:t>单元</a:t>
            </a:r>
            <a:r>
              <a:rPr lang="zh-CN" altLang="en-US" sz="3200" b="1" dirty="0">
                <a:solidFill>
                  <a:srgbClr val="000000"/>
                </a:solidFill>
                <a:latin typeface="宋体" panose="02010600030101010101" pitchFamily="2" charset="-122"/>
                <a:cs typeface="Times New Roman" panose="02020603050405020304" pitchFamily="18" charset="0"/>
              </a:rPr>
              <a:t>存储</a:t>
            </a:r>
            <a:r>
              <a:rPr lang="zh-CN" altLang="en-US" sz="3200" b="1" dirty="0">
                <a:solidFill>
                  <a:srgbClr val="000000"/>
                </a:solidFill>
                <a:latin typeface="宋体" panose="02010600030101010101" pitchFamily="2" charset="-122"/>
              </a:rPr>
              <a:t>数据</a:t>
            </a:r>
            <a:r>
              <a:rPr lang="zh-CN" altLang="en-US" sz="3200" b="1" dirty="0"/>
              <a:t>元素</a:t>
            </a:r>
            <a:endParaRPr lang="zh-CN" altLang="en-US" sz="3200" b="1" dirty="0">
              <a:latin typeface="宋体" panose="02010600030101010101" pitchFamily="2" charset="-122"/>
            </a:endParaRPr>
          </a:p>
          <a:p>
            <a:pPr lvl="1">
              <a:lnSpc>
                <a:spcPct val="110000"/>
              </a:lnSpc>
              <a:spcBef>
                <a:spcPct val="10000"/>
              </a:spcBef>
            </a:pPr>
            <a:r>
              <a:rPr lang="zh-CN" altLang="en-US" sz="3200" b="1" dirty="0">
                <a:latin typeface="Arial" panose="020B0604020202020204" pitchFamily="34" charset="0"/>
              </a:rPr>
              <a:t>通过数据元素在存储器中的</a:t>
            </a:r>
            <a:r>
              <a:rPr lang="zh-CN" altLang="en-US" sz="3200" b="1" dirty="0">
                <a:solidFill>
                  <a:schemeClr val="hlink"/>
                </a:solidFill>
                <a:latin typeface="Arial" panose="020B0604020202020204" pitchFamily="34" charset="0"/>
              </a:rPr>
              <a:t>相对位置</a:t>
            </a:r>
            <a:r>
              <a:rPr lang="zh-CN" altLang="en-US" sz="3200" b="1" dirty="0">
                <a:latin typeface="Arial" panose="020B0604020202020204" pitchFamily="34" charset="0"/>
              </a:rPr>
              <a:t>来表示数据元素之间的逻辑关系</a:t>
            </a:r>
          </a:p>
          <a:p>
            <a:pPr lvl="2">
              <a:lnSpc>
                <a:spcPct val="110000"/>
              </a:lnSpc>
              <a:spcBef>
                <a:spcPct val="10000"/>
              </a:spcBef>
              <a:buSzPct val="100000"/>
              <a:buFont typeface="Wingdings 2" pitchFamily="18" charset="2"/>
              <a:buChar char="²"/>
            </a:pPr>
            <a:endParaRPr lang="zh-CN" altLang="en-US" sz="3200"/>
          </a:p>
        </p:txBody>
      </p:sp>
      <p:grpSp>
        <p:nvGrpSpPr>
          <p:cNvPr id="3142660" name="组合 3142659"/>
          <p:cNvGrpSpPr/>
          <p:nvPr/>
        </p:nvGrpSpPr>
        <p:grpSpPr>
          <a:xfrm>
            <a:off x="1403350" y="5084763"/>
            <a:ext cx="4268788" cy="533400"/>
            <a:chOff x="767" y="2928"/>
            <a:chExt cx="2689" cy="336"/>
          </a:xfrm>
        </p:grpSpPr>
        <p:sp>
          <p:nvSpPr>
            <p:cNvPr id="3142661" name="直接连接符 3142660"/>
            <p:cNvSpPr/>
            <p:nvPr/>
          </p:nvSpPr>
          <p:spPr>
            <a:xfrm>
              <a:off x="1089" y="3072"/>
              <a:ext cx="234" cy="1"/>
            </a:xfrm>
            <a:prstGeom prst="line">
              <a:avLst/>
            </a:prstGeom>
            <a:ln w="12700" cap="rnd" cmpd="sng">
              <a:solidFill>
                <a:srgbClr val="FF0000"/>
              </a:solidFill>
              <a:prstDash val="solid"/>
              <a:headEnd type="none" w="med" len="med"/>
              <a:tailEnd type="triangle" w="med" len="med"/>
            </a:ln>
          </p:spPr>
        </p:sp>
        <p:grpSp>
          <p:nvGrpSpPr>
            <p:cNvPr id="3142662" name="组合 3142661"/>
            <p:cNvGrpSpPr/>
            <p:nvPr/>
          </p:nvGrpSpPr>
          <p:grpSpPr>
            <a:xfrm>
              <a:off x="767" y="2929"/>
              <a:ext cx="514" cy="333"/>
              <a:chOff x="2527" y="2256"/>
              <a:chExt cx="497" cy="317"/>
            </a:xfrm>
          </p:grpSpPr>
          <p:sp>
            <p:nvSpPr>
              <p:cNvPr id="3142663" name="椭圆 3142662"/>
              <p:cNvSpPr/>
              <p:nvPr/>
            </p:nvSpPr>
            <p:spPr>
              <a:xfrm>
                <a:off x="2527" y="2256"/>
                <a:ext cx="317" cy="317"/>
              </a:xfrm>
              <a:prstGeom prst="ellipse">
                <a:avLst/>
              </a:prstGeom>
              <a:noFill/>
              <a:ln w="12700" cap="rnd" cmpd="sng">
                <a:solidFill>
                  <a:srgbClr val="000000"/>
                </a:solidFill>
                <a:prstDash val="solid"/>
                <a:headEnd type="none" w="med" len="med"/>
                <a:tailEnd type="none" w="med" len="med"/>
              </a:ln>
            </p:spPr>
            <p:txBody>
              <a:bodyPr wrap="none" anchor="ctr"/>
              <a:lstStyle/>
              <a:p>
                <a:pPr eaLnBrk="0" hangingPunct="0">
                  <a:spcBef>
                    <a:spcPct val="0"/>
                  </a:spcBef>
                </a:pPr>
                <a:endParaRPr sz="2000" dirty="0">
                  <a:latin typeface="隶书" pitchFamily="49" charset="-122"/>
                  <a:ea typeface="隶书" pitchFamily="49" charset="-122"/>
                </a:endParaRPr>
              </a:p>
            </p:txBody>
          </p:sp>
          <p:sp>
            <p:nvSpPr>
              <p:cNvPr id="3142664" name="文本框 3142663"/>
              <p:cNvSpPr txBox="1"/>
              <p:nvPr/>
            </p:nvSpPr>
            <p:spPr>
              <a:xfrm>
                <a:off x="2544" y="2256"/>
                <a:ext cx="480" cy="311"/>
              </a:xfrm>
              <a:prstGeom prst="rect">
                <a:avLst/>
              </a:prstGeom>
              <a:noFill/>
              <a:ln w="12700">
                <a:noFill/>
              </a:ln>
            </p:spPr>
            <p:txBody>
              <a:bodyPr>
                <a:spAutoFit/>
              </a:bodyPr>
              <a:lstStyle/>
              <a:p>
                <a:pPr algn="l" eaLnBrk="0" hangingPunct="0"/>
                <a:r>
                  <a:rPr lang="zh-CN" altLang="zh-CN" sz="2800" dirty="0">
                    <a:latin typeface="隶书" pitchFamily="49" charset="-122"/>
                    <a:ea typeface="隶书" pitchFamily="49" charset="-122"/>
                  </a:rPr>
                  <a:t>a1</a:t>
                </a:r>
              </a:p>
            </p:txBody>
          </p:sp>
        </p:grpSp>
        <p:grpSp>
          <p:nvGrpSpPr>
            <p:cNvPr id="3142665" name="组合 3142664"/>
            <p:cNvGrpSpPr/>
            <p:nvPr/>
          </p:nvGrpSpPr>
          <p:grpSpPr>
            <a:xfrm>
              <a:off x="1319" y="2929"/>
              <a:ext cx="552" cy="335"/>
              <a:chOff x="2527" y="2256"/>
              <a:chExt cx="497" cy="317"/>
            </a:xfrm>
          </p:grpSpPr>
          <p:sp>
            <p:nvSpPr>
              <p:cNvPr id="3142666" name="椭圆 3142665"/>
              <p:cNvSpPr/>
              <p:nvPr/>
            </p:nvSpPr>
            <p:spPr>
              <a:xfrm>
                <a:off x="2527" y="2256"/>
                <a:ext cx="317" cy="317"/>
              </a:xfrm>
              <a:prstGeom prst="ellipse">
                <a:avLst/>
              </a:prstGeom>
              <a:noFill/>
              <a:ln w="12700" cap="rnd" cmpd="sng">
                <a:solidFill>
                  <a:srgbClr val="000000"/>
                </a:solidFill>
                <a:prstDash val="solid"/>
                <a:headEnd type="none" w="med" len="med"/>
                <a:tailEnd type="none" w="med" len="med"/>
              </a:ln>
            </p:spPr>
            <p:txBody>
              <a:bodyPr wrap="none" anchor="ctr"/>
              <a:lstStyle/>
              <a:p>
                <a:pPr eaLnBrk="0" hangingPunct="0">
                  <a:spcBef>
                    <a:spcPct val="0"/>
                  </a:spcBef>
                </a:pPr>
                <a:endParaRPr sz="2000" dirty="0">
                  <a:latin typeface="隶书" pitchFamily="49" charset="-122"/>
                  <a:ea typeface="隶书" pitchFamily="49" charset="-122"/>
                </a:endParaRPr>
              </a:p>
            </p:txBody>
          </p:sp>
          <p:sp>
            <p:nvSpPr>
              <p:cNvPr id="3142667" name="文本框 3142666"/>
              <p:cNvSpPr txBox="1"/>
              <p:nvPr/>
            </p:nvSpPr>
            <p:spPr>
              <a:xfrm>
                <a:off x="2544" y="2256"/>
                <a:ext cx="480" cy="309"/>
              </a:xfrm>
              <a:prstGeom prst="rect">
                <a:avLst/>
              </a:prstGeom>
              <a:noFill/>
              <a:ln w="12700">
                <a:noFill/>
              </a:ln>
            </p:spPr>
            <p:txBody>
              <a:bodyPr>
                <a:spAutoFit/>
              </a:bodyPr>
              <a:lstStyle/>
              <a:p>
                <a:pPr algn="l" eaLnBrk="0" hangingPunct="0"/>
                <a:r>
                  <a:rPr lang="zh-CN" altLang="zh-CN" sz="2800" dirty="0">
                    <a:latin typeface="隶书" pitchFamily="49" charset="-122"/>
                    <a:ea typeface="隶书" pitchFamily="49" charset="-122"/>
                  </a:rPr>
                  <a:t>a2</a:t>
                </a:r>
              </a:p>
            </p:txBody>
          </p:sp>
        </p:grpSp>
        <p:sp>
          <p:nvSpPr>
            <p:cNvPr id="3142668" name="直接连接符 3142667"/>
            <p:cNvSpPr/>
            <p:nvPr/>
          </p:nvSpPr>
          <p:spPr>
            <a:xfrm>
              <a:off x="1641" y="3072"/>
              <a:ext cx="233" cy="1"/>
            </a:xfrm>
            <a:prstGeom prst="line">
              <a:avLst/>
            </a:prstGeom>
            <a:ln w="12700" cap="rnd" cmpd="sng">
              <a:solidFill>
                <a:srgbClr val="FF0000"/>
              </a:solidFill>
              <a:prstDash val="solid"/>
              <a:headEnd type="none" w="med" len="med"/>
              <a:tailEnd type="triangle" w="med" len="med"/>
            </a:ln>
          </p:spPr>
        </p:sp>
        <p:sp>
          <p:nvSpPr>
            <p:cNvPr id="3142669" name="直接连接符 3142668"/>
            <p:cNvSpPr/>
            <p:nvPr/>
          </p:nvSpPr>
          <p:spPr>
            <a:xfrm>
              <a:off x="2168" y="3072"/>
              <a:ext cx="233" cy="1"/>
            </a:xfrm>
            <a:prstGeom prst="line">
              <a:avLst/>
            </a:prstGeom>
            <a:ln w="12700" cap="rnd" cmpd="sng">
              <a:solidFill>
                <a:srgbClr val="FF0000"/>
              </a:solidFill>
              <a:prstDash val="solid"/>
              <a:headEnd type="none" w="med" len="med"/>
              <a:tailEnd type="triangle" w="med" len="med"/>
            </a:ln>
          </p:spPr>
        </p:sp>
        <p:grpSp>
          <p:nvGrpSpPr>
            <p:cNvPr id="3142670" name="组合 3142669"/>
            <p:cNvGrpSpPr/>
            <p:nvPr/>
          </p:nvGrpSpPr>
          <p:grpSpPr>
            <a:xfrm>
              <a:off x="1871" y="2929"/>
              <a:ext cx="552" cy="335"/>
              <a:chOff x="2527" y="2256"/>
              <a:chExt cx="497" cy="317"/>
            </a:xfrm>
          </p:grpSpPr>
          <p:sp>
            <p:nvSpPr>
              <p:cNvPr id="3142671" name="椭圆 3142670"/>
              <p:cNvSpPr/>
              <p:nvPr/>
            </p:nvSpPr>
            <p:spPr>
              <a:xfrm>
                <a:off x="2527" y="2256"/>
                <a:ext cx="317" cy="317"/>
              </a:xfrm>
              <a:prstGeom prst="ellipse">
                <a:avLst/>
              </a:prstGeom>
              <a:noFill/>
              <a:ln w="12700" cap="rnd" cmpd="sng">
                <a:solidFill>
                  <a:srgbClr val="000000"/>
                </a:solidFill>
                <a:prstDash val="solid"/>
                <a:headEnd type="none" w="med" len="med"/>
                <a:tailEnd type="none" w="med" len="med"/>
              </a:ln>
            </p:spPr>
            <p:txBody>
              <a:bodyPr wrap="none" anchor="ctr"/>
              <a:lstStyle/>
              <a:p>
                <a:pPr eaLnBrk="0" hangingPunct="0">
                  <a:spcBef>
                    <a:spcPct val="0"/>
                  </a:spcBef>
                </a:pPr>
                <a:endParaRPr sz="2000" dirty="0">
                  <a:latin typeface="隶书" pitchFamily="49" charset="-122"/>
                  <a:ea typeface="隶书" pitchFamily="49" charset="-122"/>
                </a:endParaRPr>
              </a:p>
            </p:txBody>
          </p:sp>
          <p:sp>
            <p:nvSpPr>
              <p:cNvPr id="3142672" name="文本框 3142671"/>
              <p:cNvSpPr txBox="1"/>
              <p:nvPr/>
            </p:nvSpPr>
            <p:spPr>
              <a:xfrm>
                <a:off x="2544" y="2256"/>
                <a:ext cx="480" cy="309"/>
              </a:xfrm>
              <a:prstGeom prst="rect">
                <a:avLst/>
              </a:prstGeom>
              <a:noFill/>
              <a:ln w="12700">
                <a:noFill/>
              </a:ln>
            </p:spPr>
            <p:txBody>
              <a:bodyPr>
                <a:spAutoFit/>
              </a:bodyPr>
              <a:lstStyle/>
              <a:p>
                <a:pPr algn="l" eaLnBrk="0" hangingPunct="0"/>
                <a:r>
                  <a:rPr lang="zh-CN" altLang="zh-CN" sz="2800">
                    <a:latin typeface="隶书" pitchFamily="49" charset="-122"/>
                    <a:ea typeface="隶书" pitchFamily="49" charset="-122"/>
                  </a:rPr>
                  <a:t>a3</a:t>
                </a:r>
              </a:p>
            </p:txBody>
          </p:sp>
        </p:grpSp>
        <p:grpSp>
          <p:nvGrpSpPr>
            <p:cNvPr id="3142673" name="组合 3142672"/>
            <p:cNvGrpSpPr/>
            <p:nvPr/>
          </p:nvGrpSpPr>
          <p:grpSpPr>
            <a:xfrm>
              <a:off x="2377" y="2929"/>
              <a:ext cx="551" cy="335"/>
              <a:chOff x="2527" y="2256"/>
              <a:chExt cx="497" cy="317"/>
            </a:xfrm>
          </p:grpSpPr>
          <p:sp>
            <p:nvSpPr>
              <p:cNvPr id="3142674" name="椭圆 3142673"/>
              <p:cNvSpPr/>
              <p:nvPr/>
            </p:nvSpPr>
            <p:spPr>
              <a:xfrm>
                <a:off x="2527" y="2256"/>
                <a:ext cx="317" cy="317"/>
              </a:xfrm>
              <a:prstGeom prst="ellipse">
                <a:avLst/>
              </a:prstGeom>
              <a:noFill/>
              <a:ln w="12700" cap="rnd" cmpd="sng">
                <a:solidFill>
                  <a:srgbClr val="000000"/>
                </a:solidFill>
                <a:prstDash val="solid"/>
                <a:headEnd type="none" w="med" len="med"/>
                <a:tailEnd type="none" w="med" len="med"/>
              </a:ln>
            </p:spPr>
            <p:txBody>
              <a:bodyPr wrap="none" anchor="ctr"/>
              <a:lstStyle/>
              <a:p>
                <a:pPr eaLnBrk="0" hangingPunct="0">
                  <a:spcBef>
                    <a:spcPct val="0"/>
                  </a:spcBef>
                </a:pPr>
                <a:endParaRPr sz="2000" dirty="0">
                  <a:latin typeface="隶书" pitchFamily="49" charset="-122"/>
                  <a:ea typeface="隶书" pitchFamily="49" charset="-122"/>
                </a:endParaRPr>
              </a:p>
            </p:txBody>
          </p:sp>
          <p:sp>
            <p:nvSpPr>
              <p:cNvPr id="3142675" name="文本框 3142674"/>
              <p:cNvSpPr txBox="1"/>
              <p:nvPr/>
            </p:nvSpPr>
            <p:spPr>
              <a:xfrm>
                <a:off x="2544" y="2256"/>
                <a:ext cx="480" cy="309"/>
              </a:xfrm>
              <a:prstGeom prst="rect">
                <a:avLst/>
              </a:prstGeom>
              <a:noFill/>
              <a:ln w="12700">
                <a:noFill/>
              </a:ln>
            </p:spPr>
            <p:txBody>
              <a:bodyPr>
                <a:spAutoFit/>
              </a:bodyPr>
              <a:lstStyle/>
              <a:p>
                <a:pPr algn="l" eaLnBrk="0" hangingPunct="0"/>
                <a:r>
                  <a:rPr lang="zh-CN" altLang="zh-CN" sz="2800">
                    <a:latin typeface="隶书" pitchFamily="49" charset="-122"/>
                    <a:ea typeface="隶书" pitchFamily="49" charset="-122"/>
                  </a:rPr>
                  <a:t>a4</a:t>
                </a:r>
              </a:p>
            </p:txBody>
          </p:sp>
        </p:grpSp>
        <p:sp>
          <p:nvSpPr>
            <p:cNvPr id="3142676" name="直接连接符 3142675"/>
            <p:cNvSpPr/>
            <p:nvPr/>
          </p:nvSpPr>
          <p:spPr>
            <a:xfrm>
              <a:off x="2696" y="3072"/>
              <a:ext cx="233" cy="1"/>
            </a:xfrm>
            <a:prstGeom prst="line">
              <a:avLst/>
            </a:prstGeom>
            <a:ln w="12700" cap="rnd" cmpd="sng">
              <a:solidFill>
                <a:srgbClr val="FF0000"/>
              </a:solidFill>
              <a:prstDash val="solid"/>
              <a:headEnd type="none" w="med" len="med"/>
              <a:tailEnd type="triangle" w="med" len="med"/>
            </a:ln>
          </p:spPr>
        </p:sp>
        <p:grpSp>
          <p:nvGrpSpPr>
            <p:cNvPr id="3142677" name="组合 3142676"/>
            <p:cNvGrpSpPr/>
            <p:nvPr/>
          </p:nvGrpSpPr>
          <p:grpSpPr>
            <a:xfrm>
              <a:off x="2905" y="2928"/>
              <a:ext cx="551" cy="335"/>
              <a:chOff x="2527" y="2256"/>
              <a:chExt cx="497" cy="317"/>
            </a:xfrm>
          </p:grpSpPr>
          <p:sp>
            <p:nvSpPr>
              <p:cNvPr id="3142678" name="椭圆 3142677"/>
              <p:cNvSpPr/>
              <p:nvPr/>
            </p:nvSpPr>
            <p:spPr>
              <a:xfrm>
                <a:off x="2527" y="2256"/>
                <a:ext cx="317" cy="317"/>
              </a:xfrm>
              <a:prstGeom prst="ellipse">
                <a:avLst/>
              </a:prstGeom>
              <a:noFill/>
              <a:ln w="12700" cap="rnd" cmpd="sng">
                <a:solidFill>
                  <a:srgbClr val="000000"/>
                </a:solidFill>
                <a:prstDash val="solid"/>
                <a:headEnd type="none" w="med" len="med"/>
                <a:tailEnd type="none" w="med" len="med"/>
              </a:ln>
            </p:spPr>
            <p:txBody>
              <a:bodyPr wrap="none" anchor="ctr"/>
              <a:lstStyle/>
              <a:p>
                <a:pPr eaLnBrk="0" hangingPunct="0">
                  <a:spcBef>
                    <a:spcPct val="0"/>
                  </a:spcBef>
                </a:pPr>
                <a:endParaRPr sz="2000" dirty="0">
                  <a:latin typeface="隶书" pitchFamily="49" charset="-122"/>
                  <a:ea typeface="隶书" pitchFamily="49" charset="-122"/>
                </a:endParaRPr>
              </a:p>
            </p:txBody>
          </p:sp>
          <p:sp>
            <p:nvSpPr>
              <p:cNvPr id="3142679" name="文本框 3142678"/>
              <p:cNvSpPr txBox="1"/>
              <p:nvPr/>
            </p:nvSpPr>
            <p:spPr>
              <a:xfrm>
                <a:off x="2544" y="2256"/>
                <a:ext cx="480" cy="309"/>
              </a:xfrm>
              <a:prstGeom prst="rect">
                <a:avLst/>
              </a:prstGeom>
              <a:noFill/>
              <a:ln w="12700">
                <a:noFill/>
              </a:ln>
            </p:spPr>
            <p:txBody>
              <a:bodyPr>
                <a:spAutoFit/>
              </a:bodyPr>
              <a:lstStyle/>
              <a:p>
                <a:pPr algn="l" eaLnBrk="0" hangingPunct="0"/>
                <a:r>
                  <a:rPr lang="zh-CN" altLang="zh-CN" sz="2800">
                    <a:latin typeface="隶书" pitchFamily="49" charset="-122"/>
                    <a:ea typeface="隶书" pitchFamily="49" charset="-122"/>
                  </a:rPr>
                  <a:t>a5</a:t>
                </a:r>
              </a:p>
            </p:txBody>
          </p:sp>
        </p:grpSp>
      </p:grpSp>
      <p:grpSp>
        <p:nvGrpSpPr>
          <p:cNvPr id="3142680" name="组合 3142679"/>
          <p:cNvGrpSpPr/>
          <p:nvPr/>
        </p:nvGrpSpPr>
        <p:grpSpPr>
          <a:xfrm>
            <a:off x="6448425" y="3200400"/>
            <a:ext cx="1219200" cy="2819400"/>
            <a:chOff x="3888" y="2016"/>
            <a:chExt cx="768" cy="1776"/>
          </a:xfrm>
        </p:grpSpPr>
        <p:sp>
          <p:nvSpPr>
            <p:cNvPr id="3142681" name="矩形 3142680"/>
            <p:cNvSpPr/>
            <p:nvPr/>
          </p:nvSpPr>
          <p:spPr>
            <a:xfrm>
              <a:off x="3888" y="2016"/>
              <a:ext cx="762" cy="1776"/>
            </a:xfrm>
            <a:prstGeom prst="rect">
              <a:avLst/>
            </a:prstGeom>
            <a:solidFill>
              <a:srgbClr val="99CCFF"/>
            </a:solidFill>
            <a:ln w="19050">
              <a:noFill/>
            </a:ln>
          </p:spPr>
          <p:txBody>
            <a:bodyPr/>
            <a:lstStyle/>
            <a:p>
              <a:endParaRPr lang="zh-CN" altLang="en-US"/>
            </a:p>
          </p:txBody>
        </p:sp>
        <p:sp>
          <p:nvSpPr>
            <p:cNvPr id="3142682" name="直接连接符 3142681"/>
            <p:cNvSpPr/>
            <p:nvPr/>
          </p:nvSpPr>
          <p:spPr>
            <a:xfrm>
              <a:off x="3894" y="2305"/>
              <a:ext cx="762" cy="0"/>
            </a:xfrm>
            <a:prstGeom prst="line">
              <a:avLst/>
            </a:prstGeom>
            <a:ln w="19050" cap="rnd" cmpd="sng">
              <a:solidFill>
                <a:schemeClr val="tx1"/>
              </a:solidFill>
              <a:prstDash val="solid"/>
              <a:headEnd type="none" w="med" len="med"/>
              <a:tailEnd type="none" w="med" len="med"/>
            </a:ln>
          </p:spPr>
        </p:sp>
        <p:sp>
          <p:nvSpPr>
            <p:cNvPr id="3142683" name="直接连接符 3142682"/>
            <p:cNvSpPr/>
            <p:nvPr/>
          </p:nvSpPr>
          <p:spPr>
            <a:xfrm>
              <a:off x="3894" y="2586"/>
              <a:ext cx="762" cy="0"/>
            </a:xfrm>
            <a:prstGeom prst="line">
              <a:avLst/>
            </a:prstGeom>
            <a:ln w="19050" cap="rnd" cmpd="sng">
              <a:solidFill>
                <a:schemeClr val="tx1"/>
              </a:solidFill>
              <a:prstDash val="solid"/>
              <a:headEnd type="none" w="med" len="med"/>
              <a:tailEnd type="none" w="med" len="med"/>
            </a:ln>
          </p:spPr>
        </p:sp>
        <p:sp>
          <p:nvSpPr>
            <p:cNvPr id="3142684" name="直接连接符 3142683"/>
            <p:cNvSpPr/>
            <p:nvPr/>
          </p:nvSpPr>
          <p:spPr>
            <a:xfrm>
              <a:off x="3894" y="2832"/>
              <a:ext cx="762" cy="0"/>
            </a:xfrm>
            <a:prstGeom prst="line">
              <a:avLst/>
            </a:prstGeom>
            <a:ln w="19050" cap="rnd" cmpd="sng">
              <a:solidFill>
                <a:schemeClr val="tx1"/>
              </a:solidFill>
              <a:prstDash val="solid"/>
              <a:headEnd type="none" w="med" len="med"/>
              <a:tailEnd type="none" w="med" len="med"/>
            </a:ln>
          </p:spPr>
        </p:sp>
        <p:sp>
          <p:nvSpPr>
            <p:cNvPr id="3142685" name="直接连接符 3142684"/>
            <p:cNvSpPr/>
            <p:nvPr/>
          </p:nvSpPr>
          <p:spPr>
            <a:xfrm>
              <a:off x="3894" y="3100"/>
              <a:ext cx="762" cy="0"/>
            </a:xfrm>
            <a:prstGeom prst="line">
              <a:avLst/>
            </a:prstGeom>
            <a:ln w="19050" cap="rnd" cmpd="sng">
              <a:solidFill>
                <a:schemeClr val="tx1"/>
              </a:solidFill>
              <a:prstDash val="solid"/>
              <a:headEnd type="none" w="med" len="med"/>
              <a:tailEnd type="none" w="med" len="med"/>
            </a:ln>
          </p:spPr>
        </p:sp>
        <p:sp>
          <p:nvSpPr>
            <p:cNvPr id="3142686" name="直接连接符 3142685"/>
            <p:cNvSpPr/>
            <p:nvPr/>
          </p:nvSpPr>
          <p:spPr>
            <a:xfrm>
              <a:off x="3894" y="3360"/>
              <a:ext cx="762" cy="0"/>
            </a:xfrm>
            <a:prstGeom prst="line">
              <a:avLst/>
            </a:prstGeom>
            <a:ln w="19050" cap="rnd" cmpd="sng">
              <a:solidFill>
                <a:schemeClr val="tx1"/>
              </a:solidFill>
              <a:prstDash val="solid"/>
              <a:headEnd type="none" w="med" len="med"/>
              <a:tailEnd type="none" w="med" len="med"/>
            </a:ln>
          </p:spPr>
        </p:sp>
        <p:sp>
          <p:nvSpPr>
            <p:cNvPr id="3142687" name="文本框 3142686"/>
            <p:cNvSpPr txBox="1"/>
            <p:nvPr/>
          </p:nvSpPr>
          <p:spPr>
            <a:xfrm>
              <a:off x="4022" y="2256"/>
              <a:ext cx="534" cy="1403"/>
            </a:xfrm>
            <a:prstGeom prst="rect">
              <a:avLst/>
            </a:prstGeom>
            <a:noFill/>
            <a:ln w="9525">
              <a:noFill/>
            </a:ln>
          </p:spPr>
          <p:txBody>
            <a:bodyPr>
              <a:spAutoFit/>
            </a:bodyPr>
            <a:lstStyle/>
            <a:p>
              <a:pPr>
                <a:spcBef>
                  <a:spcPct val="0"/>
                </a:spcBef>
              </a:pPr>
              <a:r>
                <a:rPr lang="en-US" altLang="zh-CN" sz="2800">
                  <a:latin typeface="Times New Roman" panose="02020603050405020304" pitchFamily="18" charset="0"/>
                </a:rPr>
                <a:t>a1</a:t>
              </a:r>
            </a:p>
            <a:p>
              <a:pPr>
                <a:spcBef>
                  <a:spcPct val="0"/>
                </a:spcBef>
              </a:pPr>
              <a:r>
                <a:rPr lang="en-US" altLang="zh-CN" sz="2800">
                  <a:latin typeface="Times New Roman" panose="02020603050405020304" pitchFamily="18" charset="0"/>
                </a:rPr>
                <a:t>a2</a:t>
              </a:r>
            </a:p>
            <a:p>
              <a:pPr>
                <a:spcBef>
                  <a:spcPct val="0"/>
                </a:spcBef>
              </a:pPr>
              <a:r>
                <a:rPr lang="en-US" altLang="zh-CN" sz="2800">
                  <a:latin typeface="Times New Roman" panose="02020603050405020304" pitchFamily="18" charset="0"/>
                </a:rPr>
                <a:t>a3</a:t>
              </a:r>
            </a:p>
            <a:p>
              <a:pPr>
                <a:spcBef>
                  <a:spcPct val="0"/>
                </a:spcBef>
              </a:pPr>
              <a:r>
                <a:rPr lang="en-US" altLang="zh-CN" sz="2800">
                  <a:latin typeface="Times New Roman" panose="02020603050405020304" pitchFamily="18" charset="0"/>
                </a:rPr>
                <a:t>a4</a:t>
              </a:r>
            </a:p>
            <a:p>
              <a:pPr>
                <a:spcBef>
                  <a:spcPct val="0"/>
                </a:spcBef>
              </a:pPr>
              <a:r>
                <a:rPr lang="en-US" altLang="zh-CN" sz="2800">
                  <a:latin typeface="Times New Roman" panose="02020603050405020304" pitchFamily="18" charset="0"/>
                </a:rPr>
                <a:t>a5</a:t>
              </a:r>
            </a:p>
          </p:txBody>
        </p:sp>
        <p:sp>
          <p:nvSpPr>
            <p:cNvPr id="3142688" name="直接连接符 3142687"/>
            <p:cNvSpPr/>
            <p:nvPr/>
          </p:nvSpPr>
          <p:spPr>
            <a:xfrm>
              <a:off x="3888" y="2016"/>
              <a:ext cx="0" cy="1776"/>
            </a:xfrm>
            <a:prstGeom prst="line">
              <a:avLst/>
            </a:prstGeom>
            <a:ln w="9525" cap="rnd" cmpd="sng">
              <a:solidFill>
                <a:schemeClr val="tx1"/>
              </a:solidFill>
              <a:prstDash val="solid"/>
              <a:headEnd type="none" w="med" len="med"/>
              <a:tailEnd type="none" w="med" len="med"/>
            </a:ln>
          </p:spPr>
        </p:sp>
        <p:sp>
          <p:nvSpPr>
            <p:cNvPr id="3142689" name="直接连接符 3142688"/>
            <p:cNvSpPr/>
            <p:nvPr/>
          </p:nvSpPr>
          <p:spPr>
            <a:xfrm flipH="1">
              <a:off x="4656" y="2016"/>
              <a:ext cx="0" cy="1776"/>
            </a:xfrm>
            <a:prstGeom prst="line">
              <a:avLst/>
            </a:prstGeom>
            <a:ln w="9525" cap="rnd" cmpd="sng">
              <a:solidFill>
                <a:schemeClr val="tx1"/>
              </a:solidFill>
              <a:prstDash val="solid"/>
              <a:headEnd type="none" w="med" len="med"/>
              <a:tailEnd type="none" w="med" len="med"/>
            </a:ln>
          </p:spPr>
        </p:sp>
        <p:sp>
          <p:nvSpPr>
            <p:cNvPr id="3142690" name="直接连接符 3142689"/>
            <p:cNvSpPr/>
            <p:nvPr/>
          </p:nvSpPr>
          <p:spPr>
            <a:xfrm>
              <a:off x="3894" y="3600"/>
              <a:ext cx="762" cy="0"/>
            </a:xfrm>
            <a:prstGeom prst="line">
              <a:avLst/>
            </a:prstGeom>
            <a:ln w="19050" cap="rnd" cmpd="sng">
              <a:solidFill>
                <a:schemeClr val="tx1"/>
              </a:solidFill>
              <a:prstDash val="solid"/>
              <a:headEnd type="none" w="med" len="med"/>
              <a:tailEnd type="none" w="med" len="med"/>
            </a:ln>
          </p:spPr>
        </p:sp>
      </p:grpSp>
      <p:sp>
        <p:nvSpPr>
          <p:cNvPr id="3142691" name="文本框 3142690"/>
          <p:cNvSpPr txBox="1"/>
          <p:nvPr/>
        </p:nvSpPr>
        <p:spPr>
          <a:xfrm>
            <a:off x="684213" y="3573463"/>
            <a:ext cx="647700" cy="701675"/>
          </a:xfrm>
          <a:prstGeom prst="rect">
            <a:avLst/>
          </a:prstGeom>
          <a:noFill/>
          <a:ln w="9525">
            <a:noFill/>
          </a:ln>
        </p:spPr>
        <p:txBody>
          <a:bodyPr>
            <a:spAutoFit/>
          </a:bodyPr>
          <a:lstStyle/>
          <a:p>
            <a:r>
              <a:rPr lang="zh-CN" altLang="en-US" dirty="0">
                <a:latin typeface="Times New Roman" panose="02020603050405020304" pitchFamily="18" charset="0"/>
              </a:rPr>
              <a:t>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4707" name="文本占位符 3144706"/>
          <p:cNvSpPr>
            <a:spLocks noGrp="1"/>
          </p:cNvSpPr>
          <p:nvPr>
            <p:ph type="body" idx="1"/>
          </p:nvPr>
        </p:nvSpPr>
        <p:spPr>
          <a:xfrm>
            <a:off x="0" y="508000"/>
            <a:ext cx="9144000" cy="2997200"/>
          </a:xfrm>
        </p:spPr>
        <p:txBody>
          <a:bodyPr/>
          <a:lstStyle/>
          <a:p>
            <a:pPr>
              <a:lnSpc>
                <a:spcPct val="110000"/>
              </a:lnSpc>
              <a:spcBef>
                <a:spcPct val="10000"/>
              </a:spcBef>
            </a:pPr>
            <a:r>
              <a:rPr lang="zh-CN" altLang="en-US" sz="3200" b="1" dirty="0">
                <a:solidFill>
                  <a:schemeClr val="bg2">
                    <a:lumMod val="90000"/>
                  </a:schemeClr>
                </a:solidFill>
                <a:latin typeface="宋体" panose="02010600030101010101" pitchFamily="2" charset="-122"/>
              </a:rPr>
              <a:t>链式存储结构</a:t>
            </a:r>
            <a:r>
              <a:rPr lang="zh-CN" altLang="en-US" sz="3200" b="1" dirty="0">
                <a:latin typeface="宋体" panose="02010600030101010101" pitchFamily="2" charset="-122"/>
              </a:rPr>
              <a:t>（链式</a:t>
            </a:r>
            <a:r>
              <a:rPr lang="zh-CN" altLang="en-US" sz="3200" b="1" dirty="0">
                <a:latin typeface="楷体_GB2312" pitchFamily="49" charset="-122"/>
              </a:rPr>
              <a:t>映象）</a:t>
            </a:r>
          </a:p>
          <a:p>
            <a:pPr lvl="1">
              <a:lnSpc>
                <a:spcPct val="110000"/>
              </a:lnSpc>
              <a:spcBef>
                <a:spcPct val="10000"/>
              </a:spcBef>
            </a:pPr>
            <a:r>
              <a:rPr lang="zh-CN" altLang="en-US" sz="3200" b="1" dirty="0"/>
              <a:t>用任意一组内存单元存储</a:t>
            </a:r>
            <a:r>
              <a:rPr lang="zh-CN" altLang="en-US" sz="3200" b="1" dirty="0">
                <a:solidFill>
                  <a:srgbClr val="000000"/>
                </a:solidFill>
                <a:latin typeface="宋体" panose="02010600030101010101" pitchFamily="2" charset="-122"/>
              </a:rPr>
              <a:t>数据</a:t>
            </a:r>
            <a:r>
              <a:rPr lang="zh-CN" altLang="en-US" sz="3200" b="1" dirty="0"/>
              <a:t>元素</a:t>
            </a:r>
          </a:p>
          <a:p>
            <a:pPr lvl="1">
              <a:lnSpc>
                <a:spcPct val="110000"/>
              </a:lnSpc>
              <a:spcBef>
                <a:spcPct val="10000"/>
              </a:spcBef>
            </a:pPr>
            <a:r>
              <a:rPr lang="zh-CN" altLang="en-US" sz="3200" b="1" dirty="0">
                <a:latin typeface="Arial" panose="020B0604020202020204" pitchFamily="34" charset="0"/>
              </a:rPr>
              <a:t>通过</a:t>
            </a:r>
            <a:r>
              <a:rPr lang="zh-CN" altLang="en-US" sz="3200" b="1" dirty="0">
                <a:solidFill>
                  <a:schemeClr val="hlink"/>
                </a:solidFill>
                <a:latin typeface="Arial" panose="020B0604020202020204" pitchFamily="34" charset="0"/>
              </a:rPr>
              <a:t>相关元素的存储地址或存储位置</a:t>
            </a:r>
            <a:r>
              <a:rPr lang="zh-CN" altLang="en-US" sz="3200" b="1" dirty="0">
                <a:latin typeface="Arial" panose="020B0604020202020204" pitchFamily="34" charset="0"/>
              </a:rPr>
              <a:t>来表示数据元素之间的逻辑关系</a:t>
            </a:r>
            <a:endParaRPr lang="zh-CN" altLang="en-US" sz="3200"/>
          </a:p>
        </p:txBody>
      </p:sp>
      <p:grpSp>
        <p:nvGrpSpPr>
          <p:cNvPr id="3144708" name="组合 3144707"/>
          <p:cNvGrpSpPr/>
          <p:nvPr/>
        </p:nvGrpSpPr>
        <p:grpSpPr>
          <a:xfrm>
            <a:off x="2133600" y="3962400"/>
            <a:ext cx="4268788" cy="533400"/>
            <a:chOff x="767" y="2928"/>
            <a:chExt cx="2689" cy="336"/>
          </a:xfrm>
        </p:grpSpPr>
        <p:sp>
          <p:nvSpPr>
            <p:cNvPr id="3144709" name="直接连接符 3144708"/>
            <p:cNvSpPr/>
            <p:nvPr/>
          </p:nvSpPr>
          <p:spPr>
            <a:xfrm>
              <a:off x="1089" y="3072"/>
              <a:ext cx="234" cy="1"/>
            </a:xfrm>
            <a:prstGeom prst="line">
              <a:avLst/>
            </a:prstGeom>
            <a:ln w="12700" cap="rnd" cmpd="sng">
              <a:solidFill>
                <a:srgbClr val="FF0000"/>
              </a:solidFill>
              <a:prstDash val="solid"/>
              <a:headEnd type="none" w="med" len="med"/>
              <a:tailEnd type="triangle" w="med" len="med"/>
            </a:ln>
          </p:spPr>
        </p:sp>
        <p:grpSp>
          <p:nvGrpSpPr>
            <p:cNvPr id="3144710" name="组合 3144709"/>
            <p:cNvGrpSpPr/>
            <p:nvPr/>
          </p:nvGrpSpPr>
          <p:grpSpPr>
            <a:xfrm>
              <a:off x="767" y="2929"/>
              <a:ext cx="514" cy="333"/>
              <a:chOff x="2527" y="2256"/>
              <a:chExt cx="497" cy="317"/>
            </a:xfrm>
          </p:grpSpPr>
          <p:sp>
            <p:nvSpPr>
              <p:cNvPr id="3144711" name="椭圆 3144710"/>
              <p:cNvSpPr/>
              <p:nvPr/>
            </p:nvSpPr>
            <p:spPr>
              <a:xfrm>
                <a:off x="2527" y="2256"/>
                <a:ext cx="317" cy="317"/>
              </a:xfrm>
              <a:prstGeom prst="ellipse">
                <a:avLst/>
              </a:prstGeom>
              <a:noFill/>
              <a:ln w="12700" cap="rnd" cmpd="sng">
                <a:solidFill>
                  <a:srgbClr val="000000"/>
                </a:solidFill>
                <a:prstDash val="solid"/>
                <a:headEnd type="none" w="med" len="med"/>
                <a:tailEnd type="none" w="med" len="med"/>
              </a:ln>
            </p:spPr>
            <p:txBody>
              <a:bodyPr wrap="none" anchor="ctr"/>
              <a:lstStyle/>
              <a:p>
                <a:pPr eaLnBrk="0" hangingPunct="0">
                  <a:spcBef>
                    <a:spcPct val="0"/>
                  </a:spcBef>
                </a:pPr>
                <a:endParaRPr sz="2000" dirty="0">
                  <a:latin typeface="隶书" pitchFamily="49" charset="-122"/>
                  <a:ea typeface="隶书" pitchFamily="49" charset="-122"/>
                </a:endParaRPr>
              </a:p>
            </p:txBody>
          </p:sp>
          <p:sp>
            <p:nvSpPr>
              <p:cNvPr id="3144712" name="文本框 3144711"/>
              <p:cNvSpPr txBox="1"/>
              <p:nvPr/>
            </p:nvSpPr>
            <p:spPr>
              <a:xfrm>
                <a:off x="2544" y="2256"/>
                <a:ext cx="480" cy="311"/>
              </a:xfrm>
              <a:prstGeom prst="rect">
                <a:avLst/>
              </a:prstGeom>
              <a:noFill/>
              <a:ln w="12700">
                <a:noFill/>
              </a:ln>
            </p:spPr>
            <p:txBody>
              <a:bodyPr>
                <a:spAutoFit/>
              </a:bodyPr>
              <a:lstStyle/>
              <a:p>
                <a:pPr algn="l" eaLnBrk="0" hangingPunct="0"/>
                <a:r>
                  <a:rPr lang="zh-CN" altLang="zh-CN" sz="2800" dirty="0">
                    <a:latin typeface="隶书" pitchFamily="49" charset="-122"/>
                    <a:ea typeface="隶书" pitchFamily="49" charset="-122"/>
                  </a:rPr>
                  <a:t>a1</a:t>
                </a:r>
              </a:p>
            </p:txBody>
          </p:sp>
        </p:grpSp>
        <p:grpSp>
          <p:nvGrpSpPr>
            <p:cNvPr id="3144713" name="组合 3144712"/>
            <p:cNvGrpSpPr/>
            <p:nvPr/>
          </p:nvGrpSpPr>
          <p:grpSpPr>
            <a:xfrm>
              <a:off x="1319" y="2929"/>
              <a:ext cx="552" cy="335"/>
              <a:chOff x="2527" y="2256"/>
              <a:chExt cx="497" cy="317"/>
            </a:xfrm>
          </p:grpSpPr>
          <p:sp>
            <p:nvSpPr>
              <p:cNvPr id="3144714" name="椭圆 3144713"/>
              <p:cNvSpPr/>
              <p:nvPr/>
            </p:nvSpPr>
            <p:spPr>
              <a:xfrm>
                <a:off x="2527" y="2256"/>
                <a:ext cx="317" cy="317"/>
              </a:xfrm>
              <a:prstGeom prst="ellipse">
                <a:avLst/>
              </a:prstGeom>
              <a:noFill/>
              <a:ln w="12700" cap="rnd" cmpd="sng">
                <a:solidFill>
                  <a:srgbClr val="000000"/>
                </a:solidFill>
                <a:prstDash val="solid"/>
                <a:headEnd type="none" w="med" len="med"/>
                <a:tailEnd type="none" w="med" len="med"/>
              </a:ln>
            </p:spPr>
            <p:txBody>
              <a:bodyPr wrap="none" anchor="ctr"/>
              <a:lstStyle/>
              <a:p>
                <a:pPr eaLnBrk="0" hangingPunct="0">
                  <a:spcBef>
                    <a:spcPct val="0"/>
                  </a:spcBef>
                </a:pPr>
                <a:endParaRPr sz="2000" dirty="0">
                  <a:latin typeface="隶书" pitchFamily="49" charset="-122"/>
                  <a:ea typeface="隶书" pitchFamily="49" charset="-122"/>
                </a:endParaRPr>
              </a:p>
            </p:txBody>
          </p:sp>
          <p:sp>
            <p:nvSpPr>
              <p:cNvPr id="3144715" name="文本框 3144714"/>
              <p:cNvSpPr txBox="1"/>
              <p:nvPr/>
            </p:nvSpPr>
            <p:spPr>
              <a:xfrm>
                <a:off x="2544" y="2256"/>
                <a:ext cx="480" cy="309"/>
              </a:xfrm>
              <a:prstGeom prst="rect">
                <a:avLst/>
              </a:prstGeom>
              <a:noFill/>
              <a:ln w="12700">
                <a:noFill/>
              </a:ln>
            </p:spPr>
            <p:txBody>
              <a:bodyPr>
                <a:spAutoFit/>
              </a:bodyPr>
              <a:lstStyle/>
              <a:p>
                <a:pPr algn="l" eaLnBrk="0" hangingPunct="0"/>
                <a:r>
                  <a:rPr lang="zh-CN" altLang="zh-CN" sz="2800" dirty="0">
                    <a:latin typeface="隶书" pitchFamily="49" charset="-122"/>
                    <a:ea typeface="隶书" pitchFamily="49" charset="-122"/>
                  </a:rPr>
                  <a:t>a2</a:t>
                </a:r>
              </a:p>
            </p:txBody>
          </p:sp>
        </p:grpSp>
        <p:sp>
          <p:nvSpPr>
            <p:cNvPr id="3144716" name="直接连接符 3144715"/>
            <p:cNvSpPr/>
            <p:nvPr/>
          </p:nvSpPr>
          <p:spPr>
            <a:xfrm>
              <a:off x="1641" y="3072"/>
              <a:ext cx="233" cy="1"/>
            </a:xfrm>
            <a:prstGeom prst="line">
              <a:avLst/>
            </a:prstGeom>
            <a:ln w="12700" cap="rnd" cmpd="sng">
              <a:solidFill>
                <a:srgbClr val="FF0000"/>
              </a:solidFill>
              <a:prstDash val="solid"/>
              <a:headEnd type="none" w="med" len="med"/>
              <a:tailEnd type="triangle" w="med" len="med"/>
            </a:ln>
          </p:spPr>
        </p:sp>
        <p:sp>
          <p:nvSpPr>
            <p:cNvPr id="3144717" name="直接连接符 3144716"/>
            <p:cNvSpPr/>
            <p:nvPr/>
          </p:nvSpPr>
          <p:spPr>
            <a:xfrm>
              <a:off x="2168" y="3072"/>
              <a:ext cx="233" cy="1"/>
            </a:xfrm>
            <a:prstGeom prst="line">
              <a:avLst/>
            </a:prstGeom>
            <a:ln w="12700" cap="rnd" cmpd="sng">
              <a:solidFill>
                <a:srgbClr val="FF0000"/>
              </a:solidFill>
              <a:prstDash val="solid"/>
              <a:headEnd type="none" w="med" len="med"/>
              <a:tailEnd type="triangle" w="med" len="med"/>
            </a:ln>
          </p:spPr>
        </p:sp>
        <p:grpSp>
          <p:nvGrpSpPr>
            <p:cNvPr id="3144718" name="组合 3144717"/>
            <p:cNvGrpSpPr/>
            <p:nvPr/>
          </p:nvGrpSpPr>
          <p:grpSpPr>
            <a:xfrm>
              <a:off x="1871" y="2929"/>
              <a:ext cx="552" cy="335"/>
              <a:chOff x="2527" y="2256"/>
              <a:chExt cx="497" cy="317"/>
            </a:xfrm>
          </p:grpSpPr>
          <p:sp>
            <p:nvSpPr>
              <p:cNvPr id="3144719" name="椭圆 3144718"/>
              <p:cNvSpPr/>
              <p:nvPr/>
            </p:nvSpPr>
            <p:spPr>
              <a:xfrm>
                <a:off x="2527" y="2256"/>
                <a:ext cx="317" cy="317"/>
              </a:xfrm>
              <a:prstGeom prst="ellipse">
                <a:avLst/>
              </a:prstGeom>
              <a:noFill/>
              <a:ln w="12700" cap="rnd" cmpd="sng">
                <a:solidFill>
                  <a:srgbClr val="000000"/>
                </a:solidFill>
                <a:prstDash val="solid"/>
                <a:headEnd type="none" w="med" len="med"/>
                <a:tailEnd type="none" w="med" len="med"/>
              </a:ln>
            </p:spPr>
            <p:txBody>
              <a:bodyPr wrap="none" anchor="ctr"/>
              <a:lstStyle/>
              <a:p>
                <a:pPr eaLnBrk="0" hangingPunct="0">
                  <a:spcBef>
                    <a:spcPct val="0"/>
                  </a:spcBef>
                </a:pPr>
                <a:endParaRPr sz="2000" dirty="0">
                  <a:latin typeface="隶书" pitchFamily="49" charset="-122"/>
                  <a:ea typeface="隶书" pitchFamily="49" charset="-122"/>
                </a:endParaRPr>
              </a:p>
            </p:txBody>
          </p:sp>
          <p:sp>
            <p:nvSpPr>
              <p:cNvPr id="3144720" name="文本框 3144719"/>
              <p:cNvSpPr txBox="1"/>
              <p:nvPr/>
            </p:nvSpPr>
            <p:spPr>
              <a:xfrm>
                <a:off x="2544" y="2256"/>
                <a:ext cx="480" cy="309"/>
              </a:xfrm>
              <a:prstGeom prst="rect">
                <a:avLst/>
              </a:prstGeom>
              <a:noFill/>
              <a:ln w="12700">
                <a:noFill/>
              </a:ln>
            </p:spPr>
            <p:txBody>
              <a:bodyPr>
                <a:spAutoFit/>
              </a:bodyPr>
              <a:lstStyle/>
              <a:p>
                <a:pPr algn="l" eaLnBrk="0" hangingPunct="0"/>
                <a:r>
                  <a:rPr lang="zh-CN" altLang="zh-CN" sz="2800">
                    <a:latin typeface="隶书" pitchFamily="49" charset="-122"/>
                    <a:ea typeface="隶书" pitchFamily="49" charset="-122"/>
                  </a:rPr>
                  <a:t>a3</a:t>
                </a:r>
              </a:p>
            </p:txBody>
          </p:sp>
        </p:grpSp>
        <p:grpSp>
          <p:nvGrpSpPr>
            <p:cNvPr id="3144721" name="组合 3144720"/>
            <p:cNvGrpSpPr/>
            <p:nvPr/>
          </p:nvGrpSpPr>
          <p:grpSpPr>
            <a:xfrm>
              <a:off x="2377" y="2929"/>
              <a:ext cx="551" cy="335"/>
              <a:chOff x="2527" y="2256"/>
              <a:chExt cx="497" cy="317"/>
            </a:xfrm>
          </p:grpSpPr>
          <p:sp>
            <p:nvSpPr>
              <p:cNvPr id="3144722" name="椭圆 3144721"/>
              <p:cNvSpPr/>
              <p:nvPr/>
            </p:nvSpPr>
            <p:spPr>
              <a:xfrm>
                <a:off x="2527" y="2256"/>
                <a:ext cx="317" cy="317"/>
              </a:xfrm>
              <a:prstGeom prst="ellipse">
                <a:avLst/>
              </a:prstGeom>
              <a:noFill/>
              <a:ln w="12700" cap="rnd" cmpd="sng">
                <a:solidFill>
                  <a:srgbClr val="000000"/>
                </a:solidFill>
                <a:prstDash val="solid"/>
                <a:headEnd type="none" w="med" len="med"/>
                <a:tailEnd type="none" w="med" len="med"/>
              </a:ln>
            </p:spPr>
            <p:txBody>
              <a:bodyPr wrap="none" anchor="ctr"/>
              <a:lstStyle/>
              <a:p>
                <a:pPr eaLnBrk="0" hangingPunct="0">
                  <a:spcBef>
                    <a:spcPct val="0"/>
                  </a:spcBef>
                </a:pPr>
                <a:endParaRPr sz="2000" dirty="0">
                  <a:latin typeface="隶书" pitchFamily="49" charset="-122"/>
                  <a:ea typeface="隶书" pitchFamily="49" charset="-122"/>
                </a:endParaRPr>
              </a:p>
            </p:txBody>
          </p:sp>
          <p:sp>
            <p:nvSpPr>
              <p:cNvPr id="3144723" name="文本框 3144722"/>
              <p:cNvSpPr txBox="1"/>
              <p:nvPr/>
            </p:nvSpPr>
            <p:spPr>
              <a:xfrm>
                <a:off x="2544" y="2256"/>
                <a:ext cx="480" cy="309"/>
              </a:xfrm>
              <a:prstGeom prst="rect">
                <a:avLst/>
              </a:prstGeom>
              <a:noFill/>
              <a:ln w="12700">
                <a:noFill/>
              </a:ln>
            </p:spPr>
            <p:txBody>
              <a:bodyPr>
                <a:spAutoFit/>
              </a:bodyPr>
              <a:lstStyle/>
              <a:p>
                <a:pPr algn="l" eaLnBrk="0" hangingPunct="0"/>
                <a:r>
                  <a:rPr lang="zh-CN" altLang="zh-CN" sz="2800">
                    <a:latin typeface="隶书" pitchFamily="49" charset="-122"/>
                    <a:ea typeface="隶书" pitchFamily="49" charset="-122"/>
                  </a:rPr>
                  <a:t>a4</a:t>
                </a:r>
              </a:p>
            </p:txBody>
          </p:sp>
        </p:grpSp>
        <p:sp>
          <p:nvSpPr>
            <p:cNvPr id="3144724" name="直接连接符 3144723"/>
            <p:cNvSpPr/>
            <p:nvPr/>
          </p:nvSpPr>
          <p:spPr>
            <a:xfrm>
              <a:off x="2696" y="3072"/>
              <a:ext cx="233" cy="1"/>
            </a:xfrm>
            <a:prstGeom prst="line">
              <a:avLst/>
            </a:prstGeom>
            <a:ln w="12700" cap="rnd" cmpd="sng">
              <a:solidFill>
                <a:srgbClr val="FF0000"/>
              </a:solidFill>
              <a:prstDash val="solid"/>
              <a:headEnd type="none" w="med" len="med"/>
              <a:tailEnd type="triangle" w="med" len="med"/>
            </a:ln>
          </p:spPr>
        </p:sp>
        <p:grpSp>
          <p:nvGrpSpPr>
            <p:cNvPr id="3144725" name="组合 3144724"/>
            <p:cNvGrpSpPr/>
            <p:nvPr/>
          </p:nvGrpSpPr>
          <p:grpSpPr>
            <a:xfrm>
              <a:off x="2905" y="2928"/>
              <a:ext cx="551" cy="335"/>
              <a:chOff x="2527" y="2256"/>
              <a:chExt cx="497" cy="317"/>
            </a:xfrm>
          </p:grpSpPr>
          <p:sp>
            <p:nvSpPr>
              <p:cNvPr id="3144726" name="椭圆 3144725"/>
              <p:cNvSpPr/>
              <p:nvPr/>
            </p:nvSpPr>
            <p:spPr>
              <a:xfrm>
                <a:off x="2527" y="2256"/>
                <a:ext cx="317" cy="317"/>
              </a:xfrm>
              <a:prstGeom prst="ellipse">
                <a:avLst/>
              </a:prstGeom>
              <a:noFill/>
              <a:ln w="12700" cap="rnd" cmpd="sng">
                <a:solidFill>
                  <a:srgbClr val="000000"/>
                </a:solidFill>
                <a:prstDash val="solid"/>
                <a:headEnd type="none" w="med" len="med"/>
                <a:tailEnd type="none" w="med" len="med"/>
              </a:ln>
            </p:spPr>
            <p:txBody>
              <a:bodyPr wrap="none" anchor="ctr"/>
              <a:lstStyle/>
              <a:p>
                <a:pPr eaLnBrk="0" hangingPunct="0">
                  <a:spcBef>
                    <a:spcPct val="0"/>
                  </a:spcBef>
                </a:pPr>
                <a:endParaRPr sz="2000" dirty="0">
                  <a:latin typeface="隶书" pitchFamily="49" charset="-122"/>
                  <a:ea typeface="隶书" pitchFamily="49" charset="-122"/>
                </a:endParaRPr>
              </a:p>
            </p:txBody>
          </p:sp>
          <p:sp>
            <p:nvSpPr>
              <p:cNvPr id="3144727" name="文本框 3144726"/>
              <p:cNvSpPr txBox="1"/>
              <p:nvPr/>
            </p:nvSpPr>
            <p:spPr>
              <a:xfrm>
                <a:off x="2544" y="2256"/>
                <a:ext cx="480" cy="309"/>
              </a:xfrm>
              <a:prstGeom prst="rect">
                <a:avLst/>
              </a:prstGeom>
              <a:noFill/>
              <a:ln w="12700">
                <a:noFill/>
              </a:ln>
            </p:spPr>
            <p:txBody>
              <a:bodyPr>
                <a:spAutoFit/>
              </a:bodyPr>
              <a:lstStyle/>
              <a:p>
                <a:pPr algn="l" eaLnBrk="0" hangingPunct="0"/>
                <a:r>
                  <a:rPr lang="zh-CN" altLang="zh-CN" sz="2800">
                    <a:latin typeface="隶书" pitchFamily="49" charset="-122"/>
                    <a:ea typeface="隶书" pitchFamily="49" charset="-122"/>
                  </a:rPr>
                  <a:t>a5</a:t>
                </a:r>
              </a:p>
            </p:txBody>
          </p:sp>
        </p:grpSp>
      </p:grpSp>
      <p:grpSp>
        <p:nvGrpSpPr>
          <p:cNvPr id="3144728" name="组合 3144727"/>
          <p:cNvGrpSpPr/>
          <p:nvPr/>
        </p:nvGrpSpPr>
        <p:grpSpPr>
          <a:xfrm>
            <a:off x="1489075" y="5105400"/>
            <a:ext cx="6435725" cy="671513"/>
            <a:chOff x="938" y="3216"/>
            <a:chExt cx="4054" cy="423"/>
          </a:xfrm>
        </p:grpSpPr>
        <p:sp>
          <p:nvSpPr>
            <p:cNvPr id="3144729" name="直接连接符 3144728"/>
            <p:cNvSpPr/>
            <p:nvPr/>
          </p:nvSpPr>
          <p:spPr>
            <a:xfrm>
              <a:off x="1583" y="3435"/>
              <a:ext cx="106" cy="0"/>
            </a:xfrm>
            <a:prstGeom prst="line">
              <a:avLst/>
            </a:prstGeom>
            <a:ln w="57150" cap="flat" cmpd="sng">
              <a:solidFill>
                <a:srgbClr val="FF0000"/>
              </a:solidFill>
              <a:prstDash val="sysDot"/>
              <a:headEnd type="none" w="med" len="med"/>
              <a:tailEnd type="none" w="med" len="med"/>
            </a:ln>
          </p:spPr>
        </p:sp>
        <p:sp>
          <p:nvSpPr>
            <p:cNvPr id="3144730" name="矩形 3144729"/>
            <p:cNvSpPr/>
            <p:nvPr/>
          </p:nvSpPr>
          <p:spPr>
            <a:xfrm>
              <a:off x="2546" y="3274"/>
              <a:ext cx="713" cy="364"/>
            </a:xfrm>
            <a:prstGeom prst="rect">
              <a:avLst/>
            </a:prstGeom>
            <a:solidFill>
              <a:srgbClr val="99CCFF"/>
            </a:solidFill>
            <a:ln w="12700" cap="rnd" cmpd="sng">
              <a:solidFill>
                <a:schemeClr val="bg2"/>
              </a:solidFill>
              <a:prstDash val="solid"/>
              <a:miter/>
              <a:headEnd type="none" w="med" len="med"/>
              <a:tailEnd type="none" w="med" len="med"/>
            </a:ln>
          </p:spPr>
          <p:txBody>
            <a:bodyPr/>
            <a:lstStyle/>
            <a:p>
              <a:endParaRPr lang="zh-CN" altLang="en-US"/>
            </a:p>
          </p:txBody>
        </p:sp>
        <p:sp>
          <p:nvSpPr>
            <p:cNvPr id="3144731" name="直接连接符 3144730"/>
            <p:cNvSpPr/>
            <p:nvPr/>
          </p:nvSpPr>
          <p:spPr>
            <a:xfrm>
              <a:off x="2954" y="3274"/>
              <a:ext cx="0" cy="364"/>
            </a:xfrm>
            <a:prstGeom prst="line">
              <a:avLst/>
            </a:prstGeom>
            <a:ln w="28575" cap="rnd" cmpd="sng">
              <a:solidFill>
                <a:schemeClr val="bg2"/>
              </a:solidFill>
              <a:prstDash val="solid"/>
              <a:headEnd type="none" w="med" len="med"/>
              <a:tailEnd type="none" w="med" len="med"/>
            </a:ln>
          </p:spPr>
        </p:sp>
        <p:sp>
          <p:nvSpPr>
            <p:cNvPr id="3144732" name="文本框 3144731"/>
            <p:cNvSpPr txBox="1"/>
            <p:nvPr/>
          </p:nvSpPr>
          <p:spPr>
            <a:xfrm>
              <a:off x="2614" y="3234"/>
              <a:ext cx="509" cy="405"/>
            </a:xfrm>
            <a:prstGeom prst="rect">
              <a:avLst/>
            </a:prstGeom>
            <a:noFill/>
            <a:ln w="12700">
              <a:noFill/>
            </a:ln>
          </p:spPr>
          <p:txBody>
            <a:bodyPr>
              <a:spAutoFit/>
            </a:bodyPr>
            <a:lstStyle/>
            <a:p>
              <a:pPr algn="l" eaLnBrk="0" hangingPunct="0"/>
              <a:r>
                <a:rPr lang="en-US" altLang="zh-CN" sz="3600">
                  <a:latin typeface="Times New Roman" panose="02020603050405020304" pitchFamily="18" charset="0"/>
                </a:rPr>
                <a:t>a</a:t>
              </a:r>
              <a:r>
                <a:rPr lang="en-US" altLang="zh-CN" sz="3600" baseline="-25000">
                  <a:latin typeface="Times New Roman" panose="02020603050405020304" pitchFamily="18" charset="0"/>
                </a:rPr>
                <a:t>3</a:t>
              </a:r>
            </a:p>
          </p:txBody>
        </p:sp>
        <p:sp>
          <p:nvSpPr>
            <p:cNvPr id="3144733" name="直接连接符 3144732"/>
            <p:cNvSpPr/>
            <p:nvPr/>
          </p:nvSpPr>
          <p:spPr>
            <a:xfrm>
              <a:off x="3087" y="3436"/>
              <a:ext cx="306" cy="0"/>
            </a:xfrm>
            <a:prstGeom prst="line">
              <a:avLst/>
            </a:prstGeom>
            <a:ln w="38100" cap="rnd" cmpd="sng">
              <a:solidFill>
                <a:srgbClr val="FF0000"/>
              </a:solidFill>
              <a:prstDash val="solid"/>
              <a:headEnd type="none" w="med" len="med"/>
              <a:tailEnd type="triangle" w="med" len="med"/>
            </a:ln>
          </p:spPr>
        </p:sp>
        <p:sp>
          <p:nvSpPr>
            <p:cNvPr id="3144734" name="矩形 3144733"/>
            <p:cNvSpPr/>
            <p:nvPr/>
          </p:nvSpPr>
          <p:spPr>
            <a:xfrm>
              <a:off x="938" y="3256"/>
              <a:ext cx="645" cy="364"/>
            </a:xfrm>
            <a:prstGeom prst="rect">
              <a:avLst/>
            </a:prstGeom>
            <a:solidFill>
              <a:srgbClr val="99CCFF"/>
            </a:solidFill>
            <a:ln w="12700" cap="rnd" cmpd="sng">
              <a:solidFill>
                <a:schemeClr val="tx1"/>
              </a:solidFill>
              <a:prstDash val="solid"/>
              <a:miter/>
              <a:headEnd type="none" w="med" len="med"/>
              <a:tailEnd type="none" w="med" len="med"/>
            </a:ln>
          </p:spPr>
          <p:txBody>
            <a:bodyPr/>
            <a:lstStyle/>
            <a:p>
              <a:endParaRPr lang="zh-CN" altLang="en-US"/>
            </a:p>
          </p:txBody>
        </p:sp>
        <p:sp>
          <p:nvSpPr>
            <p:cNvPr id="3144735" name="直接连接符 3144734"/>
            <p:cNvSpPr/>
            <p:nvPr/>
          </p:nvSpPr>
          <p:spPr>
            <a:xfrm>
              <a:off x="1345" y="3256"/>
              <a:ext cx="0" cy="364"/>
            </a:xfrm>
            <a:prstGeom prst="line">
              <a:avLst/>
            </a:prstGeom>
            <a:ln w="28575" cap="rnd" cmpd="sng">
              <a:solidFill>
                <a:schemeClr val="bg2"/>
              </a:solidFill>
              <a:prstDash val="solid"/>
              <a:headEnd type="none" w="med" len="med"/>
              <a:tailEnd type="none" w="med" len="med"/>
            </a:ln>
          </p:spPr>
        </p:sp>
        <p:sp>
          <p:nvSpPr>
            <p:cNvPr id="3144736" name="文本框 3144735"/>
            <p:cNvSpPr txBox="1"/>
            <p:nvPr/>
          </p:nvSpPr>
          <p:spPr>
            <a:xfrm>
              <a:off x="1007" y="3216"/>
              <a:ext cx="508" cy="404"/>
            </a:xfrm>
            <a:prstGeom prst="rect">
              <a:avLst/>
            </a:prstGeom>
            <a:noFill/>
            <a:ln w="12700">
              <a:noFill/>
            </a:ln>
          </p:spPr>
          <p:txBody>
            <a:bodyPr>
              <a:spAutoFit/>
            </a:bodyPr>
            <a:lstStyle/>
            <a:p>
              <a:pPr algn="l" eaLnBrk="0" hangingPunct="0"/>
              <a:r>
                <a:rPr lang="en-US" altLang="zh-CN" sz="3600">
                  <a:latin typeface="Times New Roman" panose="02020603050405020304" pitchFamily="18" charset="0"/>
                </a:rPr>
                <a:t>a</a:t>
              </a:r>
              <a:r>
                <a:rPr lang="en-US" altLang="zh-CN" sz="3600" baseline="-25000">
                  <a:latin typeface="Times New Roman" panose="02020603050405020304" pitchFamily="18" charset="0"/>
                </a:rPr>
                <a:t>1</a:t>
              </a:r>
            </a:p>
          </p:txBody>
        </p:sp>
        <p:sp>
          <p:nvSpPr>
            <p:cNvPr id="3144737" name="直接连接符 3144736"/>
            <p:cNvSpPr/>
            <p:nvPr/>
          </p:nvSpPr>
          <p:spPr>
            <a:xfrm>
              <a:off x="1413" y="3418"/>
              <a:ext cx="306" cy="0"/>
            </a:xfrm>
            <a:prstGeom prst="line">
              <a:avLst/>
            </a:prstGeom>
            <a:ln w="38100" cap="rnd" cmpd="sng">
              <a:solidFill>
                <a:srgbClr val="FF0000"/>
              </a:solidFill>
              <a:prstDash val="solid"/>
              <a:headEnd type="none" w="med" len="med"/>
              <a:tailEnd type="triangle" w="med" len="med"/>
            </a:ln>
          </p:spPr>
        </p:sp>
        <p:grpSp>
          <p:nvGrpSpPr>
            <p:cNvPr id="3144738" name="组合 3144737"/>
            <p:cNvGrpSpPr/>
            <p:nvPr/>
          </p:nvGrpSpPr>
          <p:grpSpPr>
            <a:xfrm>
              <a:off x="1699" y="3216"/>
              <a:ext cx="847" cy="422"/>
              <a:chOff x="2136" y="3168"/>
              <a:chExt cx="951" cy="422"/>
            </a:xfrm>
          </p:grpSpPr>
          <p:sp>
            <p:nvSpPr>
              <p:cNvPr id="3144739" name="矩形 3144738"/>
              <p:cNvSpPr/>
              <p:nvPr/>
            </p:nvSpPr>
            <p:spPr>
              <a:xfrm>
                <a:off x="2136" y="3226"/>
                <a:ext cx="799" cy="364"/>
              </a:xfrm>
              <a:prstGeom prst="rect">
                <a:avLst/>
              </a:prstGeom>
              <a:solidFill>
                <a:srgbClr val="99CCFF"/>
              </a:solidFill>
              <a:ln w="12700" cap="rnd" cmpd="sng">
                <a:solidFill>
                  <a:schemeClr val="bg2"/>
                </a:solidFill>
                <a:prstDash val="solid"/>
                <a:miter/>
                <a:headEnd type="none" w="med" len="med"/>
                <a:tailEnd type="none" w="med" len="med"/>
              </a:ln>
            </p:spPr>
            <p:txBody>
              <a:bodyPr/>
              <a:lstStyle/>
              <a:p>
                <a:endParaRPr lang="zh-CN" altLang="en-US"/>
              </a:p>
            </p:txBody>
          </p:sp>
          <p:sp>
            <p:nvSpPr>
              <p:cNvPr id="3144740" name="直接连接符 3144739"/>
              <p:cNvSpPr/>
              <p:nvPr/>
            </p:nvSpPr>
            <p:spPr>
              <a:xfrm>
                <a:off x="2592" y="3226"/>
                <a:ext cx="0" cy="364"/>
              </a:xfrm>
              <a:prstGeom prst="line">
                <a:avLst/>
              </a:prstGeom>
              <a:ln w="28575" cap="rnd" cmpd="sng">
                <a:solidFill>
                  <a:schemeClr val="bg2"/>
                </a:solidFill>
                <a:prstDash val="solid"/>
                <a:headEnd type="none" w="med" len="med"/>
                <a:tailEnd type="none" w="med" len="med"/>
              </a:ln>
            </p:spPr>
          </p:sp>
          <p:sp>
            <p:nvSpPr>
              <p:cNvPr id="3144741" name="文本框 3144740"/>
              <p:cNvSpPr txBox="1"/>
              <p:nvPr/>
            </p:nvSpPr>
            <p:spPr>
              <a:xfrm>
                <a:off x="2160" y="3168"/>
                <a:ext cx="572" cy="404"/>
              </a:xfrm>
              <a:prstGeom prst="rect">
                <a:avLst/>
              </a:prstGeom>
              <a:noFill/>
              <a:ln w="12700">
                <a:noFill/>
              </a:ln>
            </p:spPr>
            <p:txBody>
              <a:bodyPr>
                <a:spAutoFit/>
              </a:bodyPr>
              <a:lstStyle/>
              <a:p>
                <a:pPr algn="l" eaLnBrk="0" hangingPunct="0"/>
                <a:r>
                  <a:rPr lang="en-US" altLang="zh-CN" sz="3600">
                    <a:latin typeface="Times New Roman" panose="02020603050405020304" pitchFamily="18" charset="0"/>
                  </a:rPr>
                  <a:t>a</a:t>
                </a:r>
                <a:r>
                  <a:rPr lang="en-US" altLang="zh-CN" sz="3600" baseline="-25000">
                    <a:latin typeface="Times New Roman" panose="02020603050405020304" pitchFamily="18" charset="0"/>
                  </a:rPr>
                  <a:t>2</a:t>
                </a:r>
              </a:p>
            </p:txBody>
          </p:sp>
          <p:sp>
            <p:nvSpPr>
              <p:cNvPr id="3144742" name="直接连接符 3144741"/>
              <p:cNvSpPr/>
              <p:nvPr/>
            </p:nvSpPr>
            <p:spPr>
              <a:xfrm>
                <a:off x="2745" y="3388"/>
                <a:ext cx="342" cy="0"/>
              </a:xfrm>
              <a:prstGeom prst="line">
                <a:avLst/>
              </a:prstGeom>
              <a:ln w="38100" cap="rnd" cmpd="sng">
                <a:solidFill>
                  <a:srgbClr val="FF0000"/>
                </a:solidFill>
                <a:prstDash val="solid"/>
                <a:headEnd type="none" w="med" len="med"/>
                <a:tailEnd type="triangle" w="med" len="med"/>
              </a:ln>
            </p:spPr>
          </p:sp>
        </p:grpSp>
        <p:sp>
          <p:nvSpPr>
            <p:cNvPr id="3144743" name="矩形 3144742"/>
            <p:cNvSpPr/>
            <p:nvPr/>
          </p:nvSpPr>
          <p:spPr>
            <a:xfrm>
              <a:off x="3408" y="3256"/>
              <a:ext cx="713" cy="364"/>
            </a:xfrm>
            <a:prstGeom prst="rect">
              <a:avLst/>
            </a:prstGeom>
            <a:solidFill>
              <a:srgbClr val="99CCFF"/>
            </a:solidFill>
            <a:ln w="12700" cap="rnd" cmpd="sng">
              <a:solidFill>
                <a:schemeClr val="bg2"/>
              </a:solidFill>
              <a:prstDash val="solid"/>
              <a:miter/>
              <a:headEnd type="none" w="med" len="med"/>
              <a:tailEnd type="none" w="med" len="med"/>
            </a:ln>
          </p:spPr>
          <p:txBody>
            <a:bodyPr/>
            <a:lstStyle/>
            <a:p>
              <a:endParaRPr lang="zh-CN" altLang="en-US"/>
            </a:p>
          </p:txBody>
        </p:sp>
        <p:sp>
          <p:nvSpPr>
            <p:cNvPr id="3144744" name="直接连接符 3144743"/>
            <p:cNvSpPr/>
            <p:nvPr/>
          </p:nvSpPr>
          <p:spPr>
            <a:xfrm>
              <a:off x="3815" y="3256"/>
              <a:ext cx="0" cy="364"/>
            </a:xfrm>
            <a:prstGeom prst="line">
              <a:avLst/>
            </a:prstGeom>
            <a:ln w="28575" cap="rnd" cmpd="sng">
              <a:solidFill>
                <a:schemeClr val="bg2"/>
              </a:solidFill>
              <a:prstDash val="solid"/>
              <a:headEnd type="none" w="med" len="med"/>
              <a:tailEnd type="none" w="med" len="med"/>
            </a:ln>
          </p:spPr>
        </p:sp>
        <p:sp>
          <p:nvSpPr>
            <p:cNvPr id="3144745" name="文本框 3144744"/>
            <p:cNvSpPr txBox="1"/>
            <p:nvPr/>
          </p:nvSpPr>
          <p:spPr>
            <a:xfrm>
              <a:off x="3476" y="3216"/>
              <a:ext cx="509" cy="405"/>
            </a:xfrm>
            <a:prstGeom prst="rect">
              <a:avLst/>
            </a:prstGeom>
            <a:noFill/>
            <a:ln w="12700">
              <a:noFill/>
            </a:ln>
          </p:spPr>
          <p:txBody>
            <a:bodyPr>
              <a:spAutoFit/>
            </a:bodyPr>
            <a:lstStyle/>
            <a:p>
              <a:pPr algn="l" eaLnBrk="0" hangingPunct="0"/>
              <a:r>
                <a:rPr lang="en-US" altLang="zh-CN" sz="3600">
                  <a:latin typeface="Times New Roman" panose="02020603050405020304" pitchFamily="18" charset="0"/>
                </a:rPr>
                <a:t>a</a:t>
              </a:r>
              <a:r>
                <a:rPr lang="en-US" altLang="zh-CN" sz="3600" baseline="-25000">
                  <a:latin typeface="Times New Roman" panose="02020603050405020304" pitchFamily="18" charset="0"/>
                </a:rPr>
                <a:t>4</a:t>
              </a:r>
            </a:p>
          </p:txBody>
        </p:sp>
        <p:sp>
          <p:nvSpPr>
            <p:cNvPr id="3144746" name="直接连接符 3144745"/>
            <p:cNvSpPr/>
            <p:nvPr/>
          </p:nvSpPr>
          <p:spPr>
            <a:xfrm>
              <a:off x="3966" y="3425"/>
              <a:ext cx="306" cy="0"/>
            </a:xfrm>
            <a:prstGeom prst="line">
              <a:avLst/>
            </a:prstGeom>
            <a:ln w="38100" cap="rnd" cmpd="sng">
              <a:solidFill>
                <a:srgbClr val="FF0000"/>
              </a:solidFill>
              <a:prstDash val="solid"/>
              <a:headEnd type="none" w="med" len="med"/>
              <a:tailEnd type="triangle" w="med" len="med"/>
            </a:ln>
          </p:spPr>
        </p:sp>
        <p:grpSp>
          <p:nvGrpSpPr>
            <p:cNvPr id="3144747" name="组合 3144746"/>
            <p:cNvGrpSpPr/>
            <p:nvPr/>
          </p:nvGrpSpPr>
          <p:grpSpPr>
            <a:xfrm>
              <a:off x="4279" y="3216"/>
              <a:ext cx="713" cy="405"/>
              <a:chOff x="5184" y="1873"/>
              <a:chExt cx="1008" cy="480"/>
            </a:xfrm>
          </p:grpSpPr>
          <p:sp>
            <p:nvSpPr>
              <p:cNvPr id="3144748" name="矩形 3144747"/>
              <p:cNvSpPr/>
              <p:nvPr/>
            </p:nvSpPr>
            <p:spPr>
              <a:xfrm>
                <a:off x="5184" y="1920"/>
                <a:ext cx="1008" cy="432"/>
              </a:xfrm>
              <a:prstGeom prst="rect">
                <a:avLst/>
              </a:prstGeom>
              <a:solidFill>
                <a:srgbClr val="99CCFF"/>
              </a:solidFill>
              <a:ln w="12700" cap="rnd" cmpd="sng">
                <a:solidFill>
                  <a:schemeClr val="bg2"/>
                </a:solidFill>
                <a:prstDash val="solid"/>
                <a:miter/>
                <a:headEnd type="none" w="med" len="med"/>
                <a:tailEnd type="none" w="med" len="med"/>
              </a:ln>
            </p:spPr>
            <p:txBody>
              <a:bodyPr/>
              <a:lstStyle/>
              <a:p>
                <a:endParaRPr lang="zh-CN" altLang="en-US"/>
              </a:p>
            </p:txBody>
          </p:sp>
          <p:sp>
            <p:nvSpPr>
              <p:cNvPr id="3144749" name="直接连接符 3144748"/>
              <p:cNvSpPr/>
              <p:nvPr/>
            </p:nvSpPr>
            <p:spPr>
              <a:xfrm>
                <a:off x="5760" y="1920"/>
                <a:ext cx="0" cy="432"/>
              </a:xfrm>
              <a:prstGeom prst="line">
                <a:avLst/>
              </a:prstGeom>
              <a:ln w="28575" cap="rnd" cmpd="sng">
                <a:solidFill>
                  <a:schemeClr val="bg2"/>
                </a:solidFill>
                <a:prstDash val="solid"/>
                <a:headEnd type="none" w="med" len="med"/>
                <a:tailEnd type="none" w="med" len="med"/>
              </a:ln>
            </p:spPr>
          </p:sp>
          <p:sp>
            <p:nvSpPr>
              <p:cNvPr id="3144750" name="文本框 3144749"/>
              <p:cNvSpPr txBox="1"/>
              <p:nvPr/>
            </p:nvSpPr>
            <p:spPr>
              <a:xfrm>
                <a:off x="5280" y="1873"/>
                <a:ext cx="720" cy="480"/>
              </a:xfrm>
              <a:prstGeom prst="rect">
                <a:avLst/>
              </a:prstGeom>
              <a:noFill/>
              <a:ln w="12700">
                <a:noFill/>
              </a:ln>
            </p:spPr>
            <p:txBody>
              <a:bodyPr>
                <a:spAutoFit/>
              </a:bodyPr>
              <a:lstStyle/>
              <a:p>
                <a:pPr algn="l" eaLnBrk="0" hangingPunct="0"/>
                <a:r>
                  <a:rPr lang="en-US" altLang="zh-CN" sz="3600">
                    <a:latin typeface="Times New Roman" panose="02020603050405020304" pitchFamily="18" charset="0"/>
                  </a:rPr>
                  <a:t>a</a:t>
                </a:r>
                <a:r>
                  <a:rPr lang="en-US" altLang="zh-CN" sz="3600" baseline="-25000">
                    <a:latin typeface="Times New Roman" panose="02020603050405020304" pitchFamily="18" charset="0"/>
                  </a:rPr>
                  <a:t>5</a:t>
                </a:r>
              </a:p>
            </p:txBody>
          </p:sp>
          <p:grpSp>
            <p:nvGrpSpPr>
              <p:cNvPr id="3144751" name="组合 3144750"/>
              <p:cNvGrpSpPr/>
              <p:nvPr/>
            </p:nvGrpSpPr>
            <p:grpSpPr>
              <a:xfrm>
                <a:off x="5856" y="2064"/>
                <a:ext cx="192" cy="192"/>
                <a:chOff x="5856" y="2064"/>
                <a:chExt cx="192" cy="192"/>
              </a:xfrm>
            </p:grpSpPr>
            <p:sp>
              <p:nvSpPr>
                <p:cNvPr id="3144752" name="直接连接符 3144751"/>
                <p:cNvSpPr/>
                <p:nvPr/>
              </p:nvSpPr>
              <p:spPr>
                <a:xfrm flipV="1">
                  <a:off x="5856" y="2064"/>
                  <a:ext cx="96" cy="192"/>
                </a:xfrm>
                <a:prstGeom prst="line">
                  <a:avLst/>
                </a:prstGeom>
                <a:ln w="28575" cap="rnd" cmpd="sng">
                  <a:solidFill>
                    <a:schemeClr val="tx1"/>
                  </a:solidFill>
                  <a:prstDash val="solid"/>
                  <a:headEnd type="none" w="med" len="med"/>
                  <a:tailEnd type="none" w="med" len="med"/>
                </a:ln>
              </p:spPr>
            </p:sp>
            <p:sp>
              <p:nvSpPr>
                <p:cNvPr id="3144753" name="直接连接符 3144752"/>
                <p:cNvSpPr/>
                <p:nvPr/>
              </p:nvSpPr>
              <p:spPr>
                <a:xfrm>
                  <a:off x="5952" y="2064"/>
                  <a:ext cx="96" cy="192"/>
                </a:xfrm>
                <a:prstGeom prst="line">
                  <a:avLst/>
                </a:prstGeom>
                <a:ln w="28575" cap="rnd" cmpd="sng">
                  <a:solidFill>
                    <a:schemeClr val="tx1"/>
                  </a:solidFill>
                  <a:prstDash val="solid"/>
                  <a:headEnd type="none" w="med" len="med"/>
                  <a:tailEnd type="none" w="med" len="med"/>
                </a:ln>
              </p:spPr>
            </p:sp>
          </p:grpSp>
        </p:grpSp>
      </p:grpSp>
      <p:sp>
        <p:nvSpPr>
          <p:cNvPr id="3144754" name="文本框 3144753"/>
          <p:cNvSpPr txBox="1"/>
          <p:nvPr/>
        </p:nvSpPr>
        <p:spPr>
          <a:xfrm>
            <a:off x="684213" y="3573463"/>
            <a:ext cx="647700" cy="701675"/>
          </a:xfrm>
          <a:prstGeom prst="rect">
            <a:avLst/>
          </a:prstGeom>
          <a:noFill/>
          <a:ln w="9525">
            <a:noFill/>
          </a:ln>
        </p:spPr>
        <p:txBody>
          <a:bodyPr>
            <a:spAutoFit/>
          </a:bodyPr>
          <a:lstStyle/>
          <a:p>
            <a:r>
              <a:rPr lang="zh-CN" altLang="en-US" dirty="0">
                <a:latin typeface="Times New Roman" panose="02020603050405020304" pitchFamily="18" charset="0"/>
              </a:rPr>
              <a:t>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EE8FA025-7EEC-4651-A70C-E6F63F694291}" type="slidenum">
              <a:rPr kumimoji="0" lang="en-US" altLang="zh-CN" b="0" smtClean="0">
                <a:solidFill>
                  <a:schemeClr val="tx1"/>
                </a:solidFill>
              </a:rPr>
              <a:t>17</a:t>
            </a:fld>
            <a:endParaRPr kumimoji="0" lang="en-US" altLang="zh-CN" b="0" smtClean="0">
              <a:solidFill>
                <a:schemeClr val="tx1"/>
              </a:solidFill>
            </a:endParaRPr>
          </a:p>
        </p:txBody>
      </p:sp>
      <p:sp>
        <p:nvSpPr>
          <p:cNvPr id="45059" name="Rectangle 2"/>
          <p:cNvSpPr>
            <a:spLocks noGrp="1" noChangeArrowheads="1"/>
          </p:cNvSpPr>
          <p:nvPr>
            <p:ph type="title"/>
          </p:nvPr>
        </p:nvSpPr>
        <p:spPr/>
        <p:txBody>
          <a:bodyPr/>
          <a:lstStyle/>
          <a:p>
            <a:pPr eaLnBrk="1" hangingPunct="1"/>
            <a:r>
              <a:rPr lang="zh-CN" altLang="en-US" smtClean="0"/>
              <a:t>数据的存储结构－关系的映象</a:t>
            </a:r>
          </a:p>
        </p:txBody>
      </p:sp>
      <p:sp>
        <p:nvSpPr>
          <p:cNvPr id="45060" name="Rectangle 3"/>
          <p:cNvSpPr>
            <a:spLocks noGrp="1" noChangeArrowheads="1"/>
          </p:cNvSpPr>
          <p:nvPr>
            <p:ph type="body" idx="1"/>
          </p:nvPr>
        </p:nvSpPr>
        <p:spPr/>
        <p:txBody>
          <a:bodyPr/>
          <a:lstStyle/>
          <a:p>
            <a:pPr eaLnBrk="1" hangingPunct="1"/>
            <a:r>
              <a:rPr lang="zh-CN" altLang="en-US" smtClean="0">
                <a:solidFill>
                  <a:schemeClr val="tx1"/>
                </a:solidFill>
              </a:rPr>
              <a:t>树型结构的链式存储结构</a:t>
            </a:r>
            <a:endParaRPr lang="zh-CN" altLang="en-US" smtClean="0">
              <a:solidFill>
                <a:schemeClr val="tx1"/>
              </a:solidFill>
              <a:latin typeface="宋体" panose="02010600030101010101" pitchFamily="2" charset="-122"/>
            </a:endParaRPr>
          </a:p>
        </p:txBody>
      </p:sp>
      <p:grpSp>
        <p:nvGrpSpPr>
          <p:cNvPr id="2" name="Group 218"/>
          <p:cNvGrpSpPr/>
          <p:nvPr/>
        </p:nvGrpSpPr>
        <p:grpSpPr bwMode="auto">
          <a:xfrm>
            <a:off x="3357563" y="1897063"/>
            <a:ext cx="2617787" cy="2133600"/>
            <a:chOff x="2115" y="1195"/>
            <a:chExt cx="1649" cy="1344"/>
          </a:xfrm>
        </p:grpSpPr>
        <p:sp>
          <p:nvSpPr>
            <p:cNvPr id="45113" name="Text Box 4"/>
            <p:cNvSpPr txBox="1">
              <a:spLocks noChangeArrowheads="1"/>
            </p:cNvSpPr>
            <p:nvPr/>
          </p:nvSpPr>
          <p:spPr bwMode="auto">
            <a:xfrm>
              <a:off x="2336" y="2251"/>
              <a:ext cx="1182" cy="288"/>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algn="ctr" eaLnBrk="1" hangingPunct="1"/>
              <a:r>
                <a:rPr lang="en-US" altLang="zh-CN" sz="2400">
                  <a:solidFill>
                    <a:schemeClr val="tx1"/>
                  </a:solidFill>
                </a:rPr>
                <a:t> </a:t>
              </a:r>
              <a:r>
                <a:rPr lang="zh-CN" altLang="en-US" sz="2400">
                  <a:solidFill>
                    <a:schemeClr val="tx1"/>
                  </a:solidFill>
                </a:rPr>
                <a:t>树型结构</a:t>
              </a:r>
            </a:p>
          </p:txBody>
        </p:sp>
        <p:grpSp>
          <p:nvGrpSpPr>
            <p:cNvPr id="45114" name="Group 37"/>
            <p:cNvGrpSpPr/>
            <p:nvPr/>
          </p:nvGrpSpPr>
          <p:grpSpPr bwMode="auto">
            <a:xfrm>
              <a:off x="2115" y="1195"/>
              <a:ext cx="1649" cy="977"/>
              <a:chOff x="2184" y="2598"/>
              <a:chExt cx="1649" cy="977"/>
            </a:xfrm>
          </p:grpSpPr>
          <p:sp>
            <p:nvSpPr>
              <p:cNvPr id="45115" name="Line 26"/>
              <p:cNvSpPr>
                <a:spLocks noChangeShapeType="1"/>
              </p:cNvSpPr>
              <p:nvPr/>
            </p:nvSpPr>
            <p:spPr bwMode="auto">
              <a:xfrm flipH="1">
                <a:off x="2629" y="2755"/>
                <a:ext cx="336"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116" name="Line 27"/>
              <p:cNvSpPr>
                <a:spLocks noChangeShapeType="1"/>
              </p:cNvSpPr>
              <p:nvPr/>
            </p:nvSpPr>
            <p:spPr bwMode="auto">
              <a:xfrm>
                <a:off x="3109" y="2755"/>
                <a:ext cx="336"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117" name="Line 28"/>
              <p:cNvSpPr>
                <a:spLocks noChangeShapeType="1"/>
              </p:cNvSpPr>
              <p:nvPr/>
            </p:nvSpPr>
            <p:spPr bwMode="auto">
              <a:xfrm flipH="1">
                <a:off x="2341" y="3091"/>
                <a:ext cx="192"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118" name="Line 30"/>
              <p:cNvSpPr>
                <a:spLocks noChangeShapeType="1"/>
              </p:cNvSpPr>
              <p:nvPr/>
            </p:nvSpPr>
            <p:spPr bwMode="auto">
              <a:xfrm>
                <a:off x="2677" y="3091"/>
                <a:ext cx="158" cy="38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119" name="Line 31"/>
              <p:cNvSpPr>
                <a:spLocks noChangeShapeType="1"/>
              </p:cNvSpPr>
              <p:nvPr/>
            </p:nvSpPr>
            <p:spPr bwMode="auto">
              <a:xfrm flipH="1">
                <a:off x="3301" y="3139"/>
                <a:ext cx="144"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120" name="Line 32"/>
              <p:cNvSpPr>
                <a:spLocks noChangeShapeType="1"/>
              </p:cNvSpPr>
              <p:nvPr/>
            </p:nvSpPr>
            <p:spPr bwMode="auto">
              <a:xfrm>
                <a:off x="3500" y="3060"/>
                <a:ext cx="185" cy="31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121" name="Oval 19"/>
              <p:cNvSpPr>
                <a:spLocks noChangeArrowheads="1"/>
              </p:cNvSpPr>
              <p:nvPr/>
            </p:nvSpPr>
            <p:spPr bwMode="auto">
              <a:xfrm>
                <a:off x="2904" y="2598"/>
                <a:ext cx="257" cy="257"/>
              </a:xfrm>
              <a:prstGeom prst="ellipse">
                <a:avLst/>
              </a:prstGeom>
              <a:solidFill>
                <a:schemeClr val="accent2"/>
              </a:solidFill>
              <a:ln w="19050">
                <a:solidFill>
                  <a:schemeClr val="tx1"/>
                </a:solidFill>
                <a:round/>
              </a:ln>
            </p:spPr>
            <p:txBody>
              <a:bodyPr wrap="none" anchor="ctr"/>
              <a:lstStyle/>
              <a:p>
                <a:pPr algn="ctr">
                  <a:spcBef>
                    <a:spcPct val="50000"/>
                  </a:spcBef>
                </a:pPr>
                <a:r>
                  <a:rPr lang="en-US" altLang="zh-CN" sz="2000"/>
                  <a:t>1</a:t>
                </a:r>
              </a:p>
            </p:txBody>
          </p:sp>
          <p:sp>
            <p:nvSpPr>
              <p:cNvPr id="45122" name="Oval 20"/>
              <p:cNvSpPr>
                <a:spLocks noChangeArrowheads="1"/>
              </p:cNvSpPr>
              <p:nvPr/>
            </p:nvSpPr>
            <p:spPr bwMode="auto">
              <a:xfrm>
                <a:off x="2472" y="2934"/>
                <a:ext cx="257" cy="257"/>
              </a:xfrm>
              <a:prstGeom prst="ellipse">
                <a:avLst/>
              </a:prstGeom>
              <a:solidFill>
                <a:schemeClr val="accent2"/>
              </a:solidFill>
              <a:ln w="19050">
                <a:solidFill>
                  <a:schemeClr val="tx1"/>
                </a:solidFill>
                <a:round/>
              </a:ln>
            </p:spPr>
            <p:txBody>
              <a:bodyPr wrap="none" anchor="ctr"/>
              <a:lstStyle/>
              <a:p>
                <a:pPr algn="ctr">
                  <a:spcBef>
                    <a:spcPct val="50000"/>
                  </a:spcBef>
                </a:pPr>
                <a:r>
                  <a:rPr lang="en-US" altLang="zh-CN" sz="2000"/>
                  <a:t>2</a:t>
                </a:r>
              </a:p>
            </p:txBody>
          </p:sp>
          <p:sp>
            <p:nvSpPr>
              <p:cNvPr id="45123" name="Oval 21"/>
              <p:cNvSpPr>
                <a:spLocks noChangeArrowheads="1"/>
              </p:cNvSpPr>
              <p:nvPr/>
            </p:nvSpPr>
            <p:spPr bwMode="auto">
              <a:xfrm>
                <a:off x="2184" y="3318"/>
                <a:ext cx="257" cy="257"/>
              </a:xfrm>
              <a:prstGeom prst="ellipse">
                <a:avLst/>
              </a:prstGeom>
              <a:solidFill>
                <a:schemeClr val="accent2"/>
              </a:solidFill>
              <a:ln w="19050">
                <a:solidFill>
                  <a:schemeClr val="tx1"/>
                </a:solidFill>
                <a:round/>
              </a:ln>
            </p:spPr>
            <p:txBody>
              <a:bodyPr wrap="none" anchor="ctr"/>
              <a:lstStyle/>
              <a:p>
                <a:pPr algn="ctr">
                  <a:spcBef>
                    <a:spcPct val="50000"/>
                  </a:spcBef>
                </a:pPr>
                <a:r>
                  <a:rPr lang="en-US" altLang="zh-CN" sz="2000"/>
                  <a:t>4</a:t>
                </a:r>
              </a:p>
            </p:txBody>
          </p:sp>
          <p:sp>
            <p:nvSpPr>
              <p:cNvPr id="45124" name="Oval 23"/>
              <p:cNvSpPr>
                <a:spLocks noChangeArrowheads="1"/>
              </p:cNvSpPr>
              <p:nvPr/>
            </p:nvSpPr>
            <p:spPr bwMode="auto">
              <a:xfrm>
                <a:off x="2648" y="3318"/>
                <a:ext cx="257" cy="257"/>
              </a:xfrm>
              <a:prstGeom prst="ellipse">
                <a:avLst/>
              </a:prstGeom>
              <a:solidFill>
                <a:schemeClr val="accent2"/>
              </a:solidFill>
              <a:ln w="19050">
                <a:solidFill>
                  <a:schemeClr val="tx1"/>
                </a:solidFill>
                <a:round/>
              </a:ln>
            </p:spPr>
            <p:txBody>
              <a:bodyPr wrap="none" anchor="ctr"/>
              <a:lstStyle/>
              <a:p>
                <a:pPr algn="ctr">
                  <a:spcBef>
                    <a:spcPct val="50000"/>
                  </a:spcBef>
                </a:pPr>
                <a:r>
                  <a:rPr lang="en-US" altLang="zh-CN" sz="2000"/>
                  <a:t>5</a:t>
                </a:r>
              </a:p>
            </p:txBody>
          </p:sp>
          <p:sp>
            <p:nvSpPr>
              <p:cNvPr id="45125" name="Oval 24"/>
              <p:cNvSpPr>
                <a:spLocks noChangeArrowheads="1"/>
              </p:cNvSpPr>
              <p:nvPr/>
            </p:nvSpPr>
            <p:spPr bwMode="auto">
              <a:xfrm>
                <a:off x="3112" y="3318"/>
                <a:ext cx="257" cy="257"/>
              </a:xfrm>
              <a:prstGeom prst="ellipse">
                <a:avLst/>
              </a:prstGeom>
              <a:solidFill>
                <a:schemeClr val="accent2"/>
              </a:solidFill>
              <a:ln w="19050">
                <a:solidFill>
                  <a:schemeClr val="tx1"/>
                </a:solidFill>
                <a:round/>
              </a:ln>
            </p:spPr>
            <p:txBody>
              <a:bodyPr wrap="none" anchor="ctr"/>
              <a:lstStyle/>
              <a:p>
                <a:pPr algn="ctr">
                  <a:spcBef>
                    <a:spcPct val="50000"/>
                  </a:spcBef>
                </a:pPr>
                <a:r>
                  <a:rPr lang="en-US" altLang="zh-CN" sz="2000"/>
                  <a:t>6</a:t>
                </a:r>
              </a:p>
            </p:txBody>
          </p:sp>
          <p:sp>
            <p:nvSpPr>
              <p:cNvPr id="45126" name="Oval 25"/>
              <p:cNvSpPr>
                <a:spLocks noChangeArrowheads="1"/>
              </p:cNvSpPr>
              <p:nvPr/>
            </p:nvSpPr>
            <p:spPr bwMode="auto">
              <a:xfrm>
                <a:off x="3576" y="3318"/>
                <a:ext cx="257" cy="257"/>
              </a:xfrm>
              <a:prstGeom prst="ellipse">
                <a:avLst/>
              </a:prstGeom>
              <a:solidFill>
                <a:schemeClr val="accent2"/>
              </a:solidFill>
              <a:ln w="19050">
                <a:solidFill>
                  <a:schemeClr val="tx1"/>
                </a:solidFill>
                <a:round/>
              </a:ln>
            </p:spPr>
            <p:txBody>
              <a:bodyPr wrap="none" anchor="ctr"/>
              <a:lstStyle/>
              <a:p>
                <a:pPr algn="ctr">
                  <a:spcBef>
                    <a:spcPct val="50000"/>
                  </a:spcBef>
                </a:pPr>
                <a:r>
                  <a:rPr lang="en-US" altLang="zh-CN" sz="2000"/>
                  <a:t>7</a:t>
                </a:r>
              </a:p>
            </p:txBody>
          </p:sp>
          <p:sp>
            <p:nvSpPr>
              <p:cNvPr id="45127" name="Oval 33"/>
              <p:cNvSpPr>
                <a:spLocks noChangeArrowheads="1"/>
              </p:cNvSpPr>
              <p:nvPr/>
            </p:nvSpPr>
            <p:spPr bwMode="auto">
              <a:xfrm>
                <a:off x="3336" y="2934"/>
                <a:ext cx="257" cy="257"/>
              </a:xfrm>
              <a:prstGeom prst="ellipse">
                <a:avLst/>
              </a:prstGeom>
              <a:solidFill>
                <a:schemeClr val="accent2"/>
              </a:solidFill>
              <a:ln w="19050">
                <a:solidFill>
                  <a:schemeClr val="tx1"/>
                </a:solidFill>
                <a:round/>
              </a:ln>
            </p:spPr>
            <p:txBody>
              <a:bodyPr wrap="none" anchor="ctr"/>
              <a:lstStyle/>
              <a:p>
                <a:pPr algn="ctr">
                  <a:spcBef>
                    <a:spcPct val="50000"/>
                  </a:spcBef>
                </a:pPr>
                <a:r>
                  <a:rPr lang="en-US" altLang="zh-CN" sz="2000"/>
                  <a:t>3</a:t>
                </a:r>
              </a:p>
            </p:txBody>
          </p:sp>
        </p:grpSp>
      </p:grpSp>
      <p:sp>
        <p:nvSpPr>
          <p:cNvPr id="189547" name="Rectangle 107"/>
          <p:cNvSpPr>
            <a:spLocks noChangeArrowheads="1"/>
          </p:cNvSpPr>
          <p:nvPr/>
        </p:nvSpPr>
        <p:spPr bwMode="auto">
          <a:xfrm>
            <a:off x="8358188" y="5010150"/>
            <a:ext cx="390525" cy="4556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3200"/>
              <a:t>^</a:t>
            </a:r>
          </a:p>
        </p:txBody>
      </p:sp>
      <p:sp>
        <p:nvSpPr>
          <p:cNvPr id="189546" name="Rectangle 106"/>
          <p:cNvSpPr>
            <a:spLocks noChangeArrowheads="1"/>
          </p:cNvSpPr>
          <p:nvPr/>
        </p:nvSpPr>
        <p:spPr bwMode="auto">
          <a:xfrm>
            <a:off x="7966075" y="5010150"/>
            <a:ext cx="392113" cy="4556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3200"/>
              <a:t>^</a:t>
            </a:r>
          </a:p>
        </p:txBody>
      </p:sp>
      <p:sp>
        <p:nvSpPr>
          <p:cNvPr id="45064" name="Rectangle 105"/>
          <p:cNvSpPr>
            <a:spLocks noChangeArrowheads="1"/>
          </p:cNvSpPr>
          <p:nvPr/>
        </p:nvSpPr>
        <p:spPr bwMode="auto">
          <a:xfrm>
            <a:off x="7575550" y="5010150"/>
            <a:ext cx="390525" cy="455613"/>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2400"/>
              <a:t>7</a:t>
            </a:r>
          </a:p>
        </p:txBody>
      </p:sp>
      <p:sp>
        <p:nvSpPr>
          <p:cNvPr id="189544" name="Rectangle 104"/>
          <p:cNvSpPr>
            <a:spLocks noChangeArrowheads="1"/>
          </p:cNvSpPr>
          <p:nvPr/>
        </p:nvSpPr>
        <p:spPr bwMode="auto">
          <a:xfrm>
            <a:off x="7186613" y="5010150"/>
            <a:ext cx="388937" cy="4556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3200"/>
              <a:t>^</a:t>
            </a:r>
          </a:p>
        </p:txBody>
      </p:sp>
      <p:sp>
        <p:nvSpPr>
          <p:cNvPr id="189543" name="Rectangle 103"/>
          <p:cNvSpPr>
            <a:spLocks noChangeArrowheads="1"/>
          </p:cNvSpPr>
          <p:nvPr/>
        </p:nvSpPr>
        <p:spPr bwMode="auto">
          <a:xfrm>
            <a:off x="6794500" y="5010150"/>
            <a:ext cx="392113" cy="4556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3200"/>
              <a:t>^</a:t>
            </a:r>
          </a:p>
        </p:txBody>
      </p:sp>
      <p:sp>
        <p:nvSpPr>
          <p:cNvPr id="45067" name="Rectangle 102"/>
          <p:cNvSpPr>
            <a:spLocks noChangeArrowheads="1"/>
          </p:cNvSpPr>
          <p:nvPr/>
        </p:nvSpPr>
        <p:spPr bwMode="auto">
          <a:xfrm>
            <a:off x="6403975" y="5010150"/>
            <a:ext cx="390525" cy="455613"/>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2400"/>
              <a:t>6</a:t>
            </a:r>
          </a:p>
        </p:txBody>
      </p:sp>
      <p:sp>
        <p:nvSpPr>
          <p:cNvPr id="189541" name="Rectangle 101"/>
          <p:cNvSpPr>
            <a:spLocks noChangeArrowheads="1"/>
          </p:cNvSpPr>
          <p:nvPr/>
        </p:nvSpPr>
        <p:spPr bwMode="auto">
          <a:xfrm>
            <a:off x="6011863" y="5010150"/>
            <a:ext cx="392112" cy="4556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3200"/>
              <a:t>^</a:t>
            </a:r>
          </a:p>
        </p:txBody>
      </p:sp>
      <p:sp>
        <p:nvSpPr>
          <p:cNvPr id="189540" name="Rectangle 100"/>
          <p:cNvSpPr>
            <a:spLocks noChangeArrowheads="1"/>
          </p:cNvSpPr>
          <p:nvPr/>
        </p:nvSpPr>
        <p:spPr bwMode="auto">
          <a:xfrm>
            <a:off x="5621338" y="5010150"/>
            <a:ext cx="390525" cy="4556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3200"/>
              <a:t>^</a:t>
            </a:r>
          </a:p>
        </p:txBody>
      </p:sp>
      <p:sp>
        <p:nvSpPr>
          <p:cNvPr id="45070" name="Rectangle 99"/>
          <p:cNvSpPr>
            <a:spLocks noChangeArrowheads="1"/>
          </p:cNvSpPr>
          <p:nvPr/>
        </p:nvSpPr>
        <p:spPr bwMode="auto">
          <a:xfrm>
            <a:off x="5229225" y="5010150"/>
            <a:ext cx="392113" cy="455613"/>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2400"/>
              <a:t>5</a:t>
            </a:r>
          </a:p>
        </p:txBody>
      </p:sp>
      <p:sp>
        <p:nvSpPr>
          <p:cNvPr id="189538" name="Rectangle 98"/>
          <p:cNvSpPr>
            <a:spLocks noChangeArrowheads="1"/>
          </p:cNvSpPr>
          <p:nvPr/>
        </p:nvSpPr>
        <p:spPr bwMode="auto">
          <a:xfrm>
            <a:off x="4838700" y="5010150"/>
            <a:ext cx="390525" cy="4556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3200"/>
              <a:t>^</a:t>
            </a:r>
          </a:p>
        </p:txBody>
      </p:sp>
      <p:sp>
        <p:nvSpPr>
          <p:cNvPr id="189537" name="Rectangle 97"/>
          <p:cNvSpPr>
            <a:spLocks noChangeArrowheads="1"/>
          </p:cNvSpPr>
          <p:nvPr/>
        </p:nvSpPr>
        <p:spPr bwMode="auto">
          <a:xfrm>
            <a:off x="4449763" y="5010150"/>
            <a:ext cx="388937" cy="455613"/>
          </a:xfrm>
          <a:prstGeom prst="rect">
            <a:avLst/>
          </a:prstGeom>
          <a:solidFill>
            <a:schemeClr val="bg1"/>
          </a:solidFill>
          <a:ln w="12700" cap="sq" algn="ctr">
            <a:noFill/>
            <a:miter lim="800000"/>
          </a:ln>
          <a:effectLst/>
        </p:spPr>
        <p:txBody>
          <a:bodyPr/>
          <a:lstStyle/>
          <a:p>
            <a:pPr algn="ctr">
              <a:spcBef>
                <a:spcPct val="20000"/>
              </a:spcBef>
              <a:buClr>
                <a:schemeClr val="tx2"/>
              </a:buClr>
              <a:buSzPct val="110000"/>
              <a:buFont typeface="Symbol" panose="05050102010706020507" pitchFamily="18" charset="2"/>
              <a:buNone/>
              <a:defRPr/>
            </a:pPr>
            <a:r>
              <a:rPr lang="en-US" altLang="zh-CN" sz="3200">
                <a:effectLst>
                  <a:outerShdw blurRad="38100" dist="38100" dir="2700000" algn="tl">
                    <a:srgbClr val="C0C0C0"/>
                  </a:outerShdw>
                </a:effectLst>
              </a:rPr>
              <a:t>^</a:t>
            </a:r>
          </a:p>
        </p:txBody>
      </p:sp>
      <p:sp>
        <p:nvSpPr>
          <p:cNvPr id="45073" name="Rectangle 96"/>
          <p:cNvSpPr>
            <a:spLocks noChangeArrowheads="1"/>
          </p:cNvSpPr>
          <p:nvPr/>
        </p:nvSpPr>
        <p:spPr bwMode="auto">
          <a:xfrm>
            <a:off x="4059238" y="5010150"/>
            <a:ext cx="390525" cy="455613"/>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2400"/>
              <a:t>4</a:t>
            </a:r>
          </a:p>
        </p:txBody>
      </p:sp>
      <p:sp>
        <p:nvSpPr>
          <p:cNvPr id="45074" name="Rectangle 95"/>
          <p:cNvSpPr>
            <a:spLocks noChangeArrowheads="1"/>
          </p:cNvSpPr>
          <p:nvPr/>
        </p:nvSpPr>
        <p:spPr bwMode="auto">
          <a:xfrm>
            <a:off x="3667125" y="5010150"/>
            <a:ext cx="3921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endParaRPr lang="zh-CN" altLang="zh-CN" sz="2400"/>
          </a:p>
        </p:txBody>
      </p:sp>
      <p:sp>
        <p:nvSpPr>
          <p:cNvPr id="45075" name="Rectangle 94"/>
          <p:cNvSpPr>
            <a:spLocks noChangeArrowheads="1"/>
          </p:cNvSpPr>
          <p:nvPr/>
        </p:nvSpPr>
        <p:spPr bwMode="auto">
          <a:xfrm>
            <a:off x="3276600" y="5010150"/>
            <a:ext cx="390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endParaRPr lang="zh-CN" altLang="zh-CN" sz="2400"/>
          </a:p>
        </p:txBody>
      </p:sp>
      <p:sp>
        <p:nvSpPr>
          <p:cNvPr id="45076" name="Rectangle 93"/>
          <p:cNvSpPr>
            <a:spLocks noChangeArrowheads="1"/>
          </p:cNvSpPr>
          <p:nvPr/>
        </p:nvSpPr>
        <p:spPr bwMode="auto">
          <a:xfrm>
            <a:off x="2884488" y="5010150"/>
            <a:ext cx="392112" cy="455613"/>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2400"/>
              <a:t>3</a:t>
            </a:r>
          </a:p>
        </p:txBody>
      </p:sp>
      <p:sp>
        <p:nvSpPr>
          <p:cNvPr id="45077" name="Rectangle 92"/>
          <p:cNvSpPr>
            <a:spLocks noChangeArrowheads="1"/>
          </p:cNvSpPr>
          <p:nvPr/>
        </p:nvSpPr>
        <p:spPr bwMode="auto">
          <a:xfrm>
            <a:off x="2493963" y="5010150"/>
            <a:ext cx="390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endParaRPr lang="zh-CN" altLang="zh-CN" sz="2400"/>
          </a:p>
        </p:txBody>
      </p:sp>
      <p:sp>
        <p:nvSpPr>
          <p:cNvPr id="45078" name="Rectangle 91"/>
          <p:cNvSpPr>
            <a:spLocks noChangeArrowheads="1"/>
          </p:cNvSpPr>
          <p:nvPr/>
        </p:nvSpPr>
        <p:spPr bwMode="auto">
          <a:xfrm>
            <a:off x="2101850" y="5010150"/>
            <a:ext cx="3921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endParaRPr lang="zh-CN" altLang="zh-CN" sz="2400"/>
          </a:p>
        </p:txBody>
      </p:sp>
      <p:sp>
        <p:nvSpPr>
          <p:cNvPr id="45079" name="Rectangle 90"/>
          <p:cNvSpPr>
            <a:spLocks noChangeArrowheads="1"/>
          </p:cNvSpPr>
          <p:nvPr/>
        </p:nvSpPr>
        <p:spPr bwMode="auto">
          <a:xfrm>
            <a:off x="1712913" y="5010150"/>
            <a:ext cx="388937" cy="455613"/>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2400"/>
              <a:t>2</a:t>
            </a:r>
          </a:p>
        </p:txBody>
      </p:sp>
      <p:sp>
        <p:nvSpPr>
          <p:cNvPr id="45080" name="Rectangle 89"/>
          <p:cNvSpPr>
            <a:spLocks noChangeArrowheads="1"/>
          </p:cNvSpPr>
          <p:nvPr/>
        </p:nvSpPr>
        <p:spPr bwMode="auto">
          <a:xfrm>
            <a:off x="1322388" y="5010150"/>
            <a:ext cx="3905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endParaRPr lang="zh-CN" altLang="zh-CN" sz="2400"/>
          </a:p>
        </p:txBody>
      </p:sp>
      <p:sp>
        <p:nvSpPr>
          <p:cNvPr id="45081" name="Rectangle 88"/>
          <p:cNvSpPr>
            <a:spLocks noChangeArrowheads="1"/>
          </p:cNvSpPr>
          <p:nvPr/>
        </p:nvSpPr>
        <p:spPr bwMode="auto">
          <a:xfrm>
            <a:off x="930275" y="5010150"/>
            <a:ext cx="3921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endParaRPr lang="zh-CN" altLang="zh-CN" sz="2400"/>
          </a:p>
        </p:txBody>
      </p:sp>
      <p:sp>
        <p:nvSpPr>
          <p:cNvPr id="45082" name="Rectangle 87"/>
          <p:cNvSpPr>
            <a:spLocks noChangeArrowheads="1"/>
          </p:cNvSpPr>
          <p:nvPr/>
        </p:nvSpPr>
        <p:spPr bwMode="auto">
          <a:xfrm>
            <a:off x="539750" y="5010150"/>
            <a:ext cx="390525" cy="455613"/>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algn="ctr">
              <a:spcBef>
                <a:spcPct val="20000"/>
              </a:spcBef>
              <a:buClr>
                <a:schemeClr val="tx2"/>
              </a:buClr>
              <a:buSzPct val="110000"/>
              <a:buFont typeface="Symbol" panose="05050102010706020507" pitchFamily="18" charset="2"/>
              <a:buNone/>
            </a:pPr>
            <a:r>
              <a:rPr lang="en-US" altLang="zh-CN" sz="2400"/>
              <a:t>1</a:t>
            </a:r>
          </a:p>
        </p:txBody>
      </p:sp>
      <p:sp>
        <p:nvSpPr>
          <p:cNvPr id="45083" name="Line 108"/>
          <p:cNvSpPr>
            <a:spLocks noChangeShapeType="1"/>
          </p:cNvSpPr>
          <p:nvPr/>
        </p:nvSpPr>
        <p:spPr bwMode="auto">
          <a:xfrm>
            <a:off x="539750" y="5010150"/>
            <a:ext cx="8208963"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4" name="Line 109"/>
          <p:cNvSpPr>
            <a:spLocks noChangeShapeType="1"/>
          </p:cNvSpPr>
          <p:nvPr/>
        </p:nvSpPr>
        <p:spPr bwMode="auto">
          <a:xfrm>
            <a:off x="539750" y="5465763"/>
            <a:ext cx="8208963"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5" name="Line 110"/>
          <p:cNvSpPr>
            <a:spLocks noChangeShapeType="1"/>
          </p:cNvSpPr>
          <p:nvPr/>
        </p:nvSpPr>
        <p:spPr bwMode="auto">
          <a:xfrm>
            <a:off x="539750" y="5010150"/>
            <a:ext cx="0" cy="45561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6" name="Line 111"/>
          <p:cNvSpPr>
            <a:spLocks noChangeShapeType="1"/>
          </p:cNvSpPr>
          <p:nvPr/>
        </p:nvSpPr>
        <p:spPr bwMode="auto">
          <a:xfrm>
            <a:off x="930275"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7" name="Line 112"/>
          <p:cNvSpPr>
            <a:spLocks noChangeShapeType="1"/>
          </p:cNvSpPr>
          <p:nvPr/>
        </p:nvSpPr>
        <p:spPr bwMode="auto">
          <a:xfrm>
            <a:off x="1322388"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8" name="Line 113"/>
          <p:cNvSpPr>
            <a:spLocks noChangeShapeType="1"/>
          </p:cNvSpPr>
          <p:nvPr/>
        </p:nvSpPr>
        <p:spPr bwMode="auto">
          <a:xfrm>
            <a:off x="1712913"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9" name="Line 114"/>
          <p:cNvSpPr>
            <a:spLocks noChangeShapeType="1"/>
          </p:cNvSpPr>
          <p:nvPr/>
        </p:nvSpPr>
        <p:spPr bwMode="auto">
          <a:xfrm>
            <a:off x="2101850"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0" name="Line 115"/>
          <p:cNvSpPr>
            <a:spLocks noChangeShapeType="1"/>
          </p:cNvSpPr>
          <p:nvPr/>
        </p:nvSpPr>
        <p:spPr bwMode="auto">
          <a:xfrm>
            <a:off x="2493963"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1" name="Line 116"/>
          <p:cNvSpPr>
            <a:spLocks noChangeShapeType="1"/>
          </p:cNvSpPr>
          <p:nvPr/>
        </p:nvSpPr>
        <p:spPr bwMode="auto">
          <a:xfrm>
            <a:off x="2884488"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2" name="Line 117"/>
          <p:cNvSpPr>
            <a:spLocks noChangeShapeType="1"/>
          </p:cNvSpPr>
          <p:nvPr/>
        </p:nvSpPr>
        <p:spPr bwMode="auto">
          <a:xfrm>
            <a:off x="3276600"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3" name="Line 118"/>
          <p:cNvSpPr>
            <a:spLocks noChangeShapeType="1"/>
          </p:cNvSpPr>
          <p:nvPr/>
        </p:nvSpPr>
        <p:spPr bwMode="auto">
          <a:xfrm>
            <a:off x="3667125"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4" name="Line 119"/>
          <p:cNvSpPr>
            <a:spLocks noChangeShapeType="1"/>
          </p:cNvSpPr>
          <p:nvPr/>
        </p:nvSpPr>
        <p:spPr bwMode="auto">
          <a:xfrm>
            <a:off x="4059238"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5" name="Line 120"/>
          <p:cNvSpPr>
            <a:spLocks noChangeShapeType="1"/>
          </p:cNvSpPr>
          <p:nvPr/>
        </p:nvSpPr>
        <p:spPr bwMode="auto">
          <a:xfrm>
            <a:off x="4449763"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6" name="Line 121"/>
          <p:cNvSpPr>
            <a:spLocks noChangeShapeType="1"/>
          </p:cNvSpPr>
          <p:nvPr/>
        </p:nvSpPr>
        <p:spPr bwMode="auto">
          <a:xfrm>
            <a:off x="4838700"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7" name="Line 122"/>
          <p:cNvSpPr>
            <a:spLocks noChangeShapeType="1"/>
          </p:cNvSpPr>
          <p:nvPr/>
        </p:nvSpPr>
        <p:spPr bwMode="auto">
          <a:xfrm>
            <a:off x="5229225"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8" name="Line 123"/>
          <p:cNvSpPr>
            <a:spLocks noChangeShapeType="1"/>
          </p:cNvSpPr>
          <p:nvPr/>
        </p:nvSpPr>
        <p:spPr bwMode="auto">
          <a:xfrm>
            <a:off x="5621338"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9" name="Line 124"/>
          <p:cNvSpPr>
            <a:spLocks noChangeShapeType="1"/>
          </p:cNvSpPr>
          <p:nvPr/>
        </p:nvSpPr>
        <p:spPr bwMode="auto">
          <a:xfrm>
            <a:off x="6011863"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0" name="Line 125"/>
          <p:cNvSpPr>
            <a:spLocks noChangeShapeType="1"/>
          </p:cNvSpPr>
          <p:nvPr/>
        </p:nvSpPr>
        <p:spPr bwMode="auto">
          <a:xfrm>
            <a:off x="6403975"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1" name="Line 126"/>
          <p:cNvSpPr>
            <a:spLocks noChangeShapeType="1"/>
          </p:cNvSpPr>
          <p:nvPr/>
        </p:nvSpPr>
        <p:spPr bwMode="auto">
          <a:xfrm>
            <a:off x="6794500"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2" name="Line 127"/>
          <p:cNvSpPr>
            <a:spLocks noChangeShapeType="1"/>
          </p:cNvSpPr>
          <p:nvPr/>
        </p:nvSpPr>
        <p:spPr bwMode="auto">
          <a:xfrm>
            <a:off x="7186613"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3" name="Line 128"/>
          <p:cNvSpPr>
            <a:spLocks noChangeShapeType="1"/>
          </p:cNvSpPr>
          <p:nvPr/>
        </p:nvSpPr>
        <p:spPr bwMode="auto">
          <a:xfrm>
            <a:off x="7575550"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4" name="Line 129"/>
          <p:cNvSpPr>
            <a:spLocks noChangeShapeType="1"/>
          </p:cNvSpPr>
          <p:nvPr/>
        </p:nvSpPr>
        <p:spPr bwMode="auto">
          <a:xfrm>
            <a:off x="7966075"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5" name="Line 130"/>
          <p:cNvSpPr>
            <a:spLocks noChangeShapeType="1"/>
          </p:cNvSpPr>
          <p:nvPr/>
        </p:nvSpPr>
        <p:spPr bwMode="auto">
          <a:xfrm>
            <a:off x="8358188" y="5010150"/>
            <a:ext cx="0" cy="455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6" name="Line 131"/>
          <p:cNvSpPr>
            <a:spLocks noChangeShapeType="1"/>
          </p:cNvSpPr>
          <p:nvPr/>
        </p:nvSpPr>
        <p:spPr bwMode="auto">
          <a:xfrm>
            <a:off x="8748713" y="5010150"/>
            <a:ext cx="0" cy="455613"/>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75" name="Freeform 135"/>
          <p:cNvSpPr/>
          <p:nvPr/>
        </p:nvSpPr>
        <p:spPr bwMode="auto">
          <a:xfrm>
            <a:off x="1116013" y="5299075"/>
            <a:ext cx="792162" cy="360363"/>
          </a:xfrm>
          <a:custGeom>
            <a:avLst/>
            <a:gdLst>
              <a:gd name="T0" fmla="*/ 0 w 499"/>
              <a:gd name="T1" fmla="*/ 0 h 227"/>
              <a:gd name="T2" fmla="*/ 0 w 499"/>
              <a:gd name="T3" fmla="*/ 2147483647 h 227"/>
              <a:gd name="T4" fmla="*/ 2147483647 w 499"/>
              <a:gd name="T5" fmla="*/ 2147483647 h 227"/>
              <a:gd name="T6" fmla="*/ 2147483647 w 499"/>
              <a:gd name="T7" fmla="*/ 2147483647 h 227"/>
              <a:gd name="T8" fmla="*/ 0 60000 65536"/>
              <a:gd name="T9" fmla="*/ 0 60000 65536"/>
              <a:gd name="T10" fmla="*/ 0 60000 65536"/>
              <a:gd name="T11" fmla="*/ 0 60000 65536"/>
              <a:gd name="T12" fmla="*/ 0 w 499"/>
              <a:gd name="T13" fmla="*/ 0 h 227"/>
              <a:gd name="T14" fmla="*/ 499 w 499"/>
              <a:gd name="T15" fmla="*/ 227 h 227"/>
            </a:gdLst>
            <a:ahLst/>
            <a:cxnLst>
              <a:cxn ang="T8">
                <a:pos x="T0" y="T1"/>
              </a:cxn>
              <a:cxn ang="T9">
                <a:pos x="T2" y="T3"/>
              </a:cxn>
              <a:cxn ang="T10">
                <a:pos x="T4" y="T5"/>
              </a:cxn>
              <a:cxn ang="T11">
                <a:pos x="T6" y="T7"/>
              </a:cxn>
            </a:cxnLst>
            <a:rect l="T12" t="T13" r="T14" b="T15"/>
            <a:pathLst>
              <a:path w="499" h="227">
                <a:moveTo>
                  <a:pt x="0" y="0"/>
                </a:moveTo>
                <a:lnTo>
                  <a:pt x="0" y="227"/>
                </a:lnTo>
                <a:lnTo>
                  <a:pt x="499" y="227"/>
                </a:lnTo>
                <a:lnTo>
                  <a:pt x="499" y="136"/>
                </a:lnTo>
              </a:path>
            </a:pathLst>
          </a:custGeom>
          <a:noFill/>
          <a:ln w="12700" cap="sq">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577" name="Freeform 137"/>
          <p:cNvSpPr/>
          <p:nvPr/>
        </p:nvSpPr>
        <p:spPr bwMode="auto">
          <a:xfrm>
            <a:off x="1547813" y="4867275"/>
            <a:ext cx="1512887" cy="360363"/>
          </a:xfrm>
          <a:custGeom>
            <a:avLst/>
            <a:gdLst>
              <a:gd name="T0" fmla="*/ 0 w 953"/>
              <a:gd name="T1" fmla="*/ 2147483647 h 227"/>
              <a:gd name="T2" fmla="*/ 0 w 953"/>
              <a:gd name="T3" fmla="*/ 0 h 227"/>
              <a:gd name="T4" fmla="*/ 2147483647 w 953"/>
              <a:gd name="T5" fmla="*/ 0 h 227"/>
              <a:gd name="T6" fmla="*/ 2147483647 w 953"/>
              <a:gd name="T7" fmla="*/ 2147483647 h 227"/>
              <a:gd name="T8" fmla="*/ 0 60000 65536"/>
              <a:gd name="T9" fmla="*/ 0 60000 65536"/>
              <a:gd name="T10" fmla="*/ 0 60000 65536"/>
              <a:gd name="T11" fmla="*/ 0 60000 65536"/>
              <a:gd name="T12" fmla="*/ 0 w 953"/>
              <a:gd name="T13" fmla="*/ 0 h 227"/>
              <a:gd name="T14" fmla="*/ 953 w 953"/>
              <a:gd name="T15" fmla="*/ 227 h 227"/>
            </a:gdLst>
            <a:ahLst/>
            <a:cxnLst>
              <a:cxn ang="T8">
                <a:pos x="T0" y="T1"/>
              </a:cxn>
              <a:cxn ang="T9">
                <a:pos x="T2" y="T3"/>
              </a:cxn>
              <a:cxn ang="T10">
                <a:pos x="T4" y="T5"/>
              </a:cxn>
              <a:cxn ang="T11">
                <a:pos x="T6" y="T7"/>
              </a:cxn>
            </a:cxnLst>
            <a:rect l="T12" t="T13" r="T14" b="T15"/>
            <a:pathLst>
              <a:path w="953" h="227">
                <a:moveTo>
                  <a:pt x="0" y="227"/>
                </a:moveTo>
                <a:lnTo>
                  <a:pt x="0" y="0"/>
                </a:lnTo>
                <a:lnTo>
                  <a:pt x="953" y="0"/>
                </a:lnTo>
                <a:lnTo>
                  <a:pt x="953" y="91"/>
                </a:lnTo>
              </a:path>
            </a:pathLst>
          </a:custGeom>
          <a:noFill/>
          <a:ln w="12700" cap="sq">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578" name="Freeform 138"/>
          <p:cNvSpPr/>
          <p:nvPr/>
        </p:nvSpPr>
        <p:spPr bwMode="auto">
          <a:xfrm>
            <a:off x="2268538" y="5227638"/>
            <a:ext cx="2019300" cy="431800"/>
          </a:xfrm>
          <a:custGeom>
            <a:avLst/>
            <a:gdLst>
              <a:gd name="T0" fmla="*/ 0 w 1272"/>
              <a:gd name="T1" fmla="*/ 0 h 272"/>
              <a:gd name="T2" fmla="*/ 0 w 1272"/>
              <a:gd name="T3" fmla="*/ 2147483647 h 272"/>
              <a:gd name="T4" fmla="*/ 2147483647 w 1272"/>
              <a:gd name="T5" fmla="*/ 2147483647 h 272"/>
              <a:gd name="T6" fmla="*/ 2147483647 w 1272"/>
              <a:gd name="T7" fmla="*/ 2147483647 h 272"/>
              <a:gd name="T8" fmla="*/ 0 60000 65536"/>
              <a:gd name="T9" fmla="*/ 0 60000 65536"/>
              <a:gd name="T10" fmla="*/ 0 60000 65536"/>
              <a:gd name="T11" fmla="*/ 0 60000 65536"/>
              <a:gd name="T12" fmla="*/ 0 w 1272"/>
              <a:gd name="T13" fmla="*/ 0 h 272"/>
              <a:gd name="T14" fmla="*/ 1272 w 1272"/>
              <a:gd name="T15" fmla="*/ 272 h 272"/>
            </a:gdLst>
            <a:ahLst/>
            <a:cxnLst>
              <a:cxn ang="T8">
                <a:pos x="T0" y="T1"/>
              </a:cxn>
              <a:cxn ang="T9">
                <a:pos x="T2" y="T3"/>
              </a:cxn>
              <a:cxn ang="T10">
                <a:pos x="T4" y="T5"/>
              </a:cxn>
              <a:cxn ang="T11">
                <a:pos x="T6" y="T7"/>
              </a:cxn>
            </a:cxnLst>
            <a:rect l="T12" t="T13" r="T14" b="T15"/>
            <a:pathLst>
              <a:path w="1272" h="272">
                <a:moveTo>
                  <a:pt x="0" y="0"/>
                </a:moveTo>
                <a:lnTo>
                  <a:pt x="0" y="272"/>
                </a:lnTo>
                <a:lnTo>
                  <a:pt x="1270" y="272"/>
                </a:lnTo>
                <a:lnTo>
                  <a:pt x="1272" y="144"/>
                </a:lnTo>
              </a:path>
            </a:pathLst>
          </a:custGeom>
          <a:noFill/>
          <a:ln w="12700" cap="sq">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580" name="Freeform 140"/>
          <p:cNvSpPr/>
          <p:nvPr/>
        </p:nvSpPr>
        <p:spPr bwMode="auto">
          <a:xfrm>
            <a:off x="2700338" y="4724400"/>
            <a:ext cx="2736850" cy="503238"/>
          </a:xfrm>
          <a:custGeom>
            <a:avLst/>
            <a:gdLst>
              <a:gd name="T0" fmla="*/ 0 w 1724"/>
              <a:gd name="T1" fmla="*/ 2147483647 h 317"/>
              <a:gd name="T2" fmla="*/ 0 w 1724"/>
              <a:gd name="T3" fmla="*/ 0 h 317"/>
              <a:gd name="T4" fmla="*/ 2147483647 w 1724"/>
              <a:gd name="T5" fmla="*/ 0 h 317"/>
              <a:gd name="T6" fmla="*/ 2147483647 w 1724"/>
              <a:gd name="T7" fmla="*/ 2147483647 h 317"/>
              <a:gd name="T8" fmla="*/ 0 60000 65536"/>
              <a:gd name="T9" fmla="*/ 0 60000 65536"/>
              <a:gd name="T10" fmla="*/ 0 60000 65536"/>
              <a:gd name="T11" fmla="*/ 0 60000 65536"/>
              <a:gd name="T12" fmla="*/ 0 w 1724"/>
              <a:gd name="T13" fmla="*/ 0 h 317"/>
              <a:gd name="T14" fmla="*/ 1724 w 1724"/>
              <a:gd name="T15" fmla="*/ 317 h 317"/>
            </a:gdLst>
            <a:ahLst/>
            <a:cxnLst>
              <a:cxn ang="T8">
                <a:pos x="T0" y="T1"/>
              </a:cxn>
              <a:cxn ang="T9">
                <a:pos x="T2" y="T3"/>
              </a:cxn>
              <a:cxn ang="T10">
                <a:pos x="T4" y="T5"/>
              </a:cxn>
              <a:cxn ang="T11">
                <a:pos x="T6" y="T7"/>
              </a:cxn>
            </a:cxnLst>
            <a:rect l="T12" t="T13" r="T14" b="T15"/>
            <a:pathLst>
              <a:path w="1724" h="317">
                <a:moveTo>
                  <a:pt x="0" y="317"/>
                </a:moveTo>
                <a:lnTo>
                  <a:pt x="0" y="0"/>
                </a:lnTo>
                <a:lnTo>
                  <a:pt x="1724" y="0"/>
                </a:lnTo>
                <a:lnTo>
                  <a:pt x="1724" y="181"/>
                </a:lnTo>
              </a:path>
            </a:pathLst>
          </a:custGeom>
          <a:noFill/>
          <a:ln w="12700" cap="sq">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581" name="Freeform 141"/>
          <p:cNvSpPr/>
          <p:nvPr/>
        </p:nvSpPr>
        <p:spPr bwMode="auto">
          <a:xfrm>
            <a:off x="3492500" y="5227638"/>
            <a:ext cx="3168650" cy="576262"/>
          </a:xfrm>
          <a:custGeom>
            <a:avLst/>
            <a:gdLst>
              <a:gd name="T0" fmla="*/ 0 w 1996"/>
              <a:gd name="T1" fmla="*/ 0 h 363"/>
              <a:gd name="T2" fmla="*/ 0 w 1996"/>
              <a:gd name="T3" fmla="*/ 2147483647 h 363"/>
              <a:gd name="T4" fmla="*/ 2147483647 w 1996"/>
              <a:gd name="T5" fmla="*/ 2147483647 h 363"/>
              <a:gd name="T6" fmla="*/ 2147483647 w 1996"/>
              <a:gd name="T7" fmla="*/ 2147483647 h 363"/>
              <a:gd name="T8" fmla="*/ 0 60000 65536"/>
              <a:gd name="T9" fmla="*/ 0 60000 65536"/>
              <a:gd name="T10" fmla="*/ 0 60000 65536"/>
              <a:gd name="T11" fmla="*/ 0 60000 65536"/>
              <a:gd name="T12" fmla="*/ 0 w 1996"/>
              <a:gd name="T13" fmla="*/ 0 h 363"/>
              <a:gd name="T14" fmla="*/ 1996 w 1996"/>
              <a:gd name="T15" fmla="*/ 363 h 363"/>
            </a:gdLst>
            <a:ahLst/>
            <a:cxnLst>
              <a:cxn ang="T8">
                <a:pos x="T0" y="T1"/>
              </a:cxn>
              <a:cxn ang="T9">
                <a:pos x="T2" y="T3"/>
              </a:cxn>
              <a:cxn ang="T10">
                <a:pos x="T4" y="T5"/>
              </a:cxn>
              <a:cxn ang="T11">
                <a:pos x="T6" y="T7"/>
              </a:cxn>
            </a:cxnLst>
            <a:rect l="T12" t="T13" r="T14" b="T15"/>
            <a:pathLst>
              <a:path w="1996" h="363">
                <a:moveTo>
                  <a:pt x="0" y="0"/>
                </a:moveTo>
                <a:lnTo>
                  <a:pt x="0" y="363"/>
                </a:lnTo>
                <a:lnTo>
                  <a:pt x="1996" y="363"/>
                </a:lnTo>
                <a:lnTo>
                  <a:pt x="1996" y="182"/>
                </a:lnTo>
              </a:path>
            </a:pathLst>
          </a:custGeom>
          <a:noFill/>
          <a:ln w="12700" cap="sq">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582" name="Freeform 142"/>
          <p:cNvSpPr/>
          <p:nvPr/>
        </p:nvSpPr>
        <p:spPr bwMode="auto">
          <a:xfrm>
            <a:off x="3852863" y="4508500"/>
            <a:ext cx="3887787" cy="719138"/>
          </a:xfrm>
          <a:custGeom>
            <a:avLst/>
            <a:gdLst>
              <a:gd name="T0" fmla="*/ 0 w 2449"/>
              <a:gd name="T1" fmla="*/ 2147483647 h 453"/>
              <a:gd name="T2" fmla="*/ 0 w 2449"/>
              <a:gd name="T3" fmla="*/ 0 h 453"/>
              <a:gd name="T4" fmla="*/ 2147483647 w 2449"/>
              <a:gd name="T5" fmla="*/ 0 h 453"/>
              <a:gd name="T6" fmla="*/ 2147483647 w 2449"/>
              <a:gd name="T7" fmla="*/ 2147483647 h 453"/>
              <a:gd name="T8" fmla="*/ 0 60000 65536"/>
              <a:gd name="T9" fmla="*/ 0 60000 65536"/>
              <a:gd name="T10" fmla="*/ 0 60000 65536"/>
              <a:gd name="T11" fmla="*/ 0 60000 65536"/>
              <a:gd name="T12" fmla="*/ 0 w 2449"/>
              <a:gd name="T13" fmla="*/ 0 h 453"/>
              <a:gd name="T14" fmla="*/ 2449 w 2449"/>
              <a:gd name="T15" fmla="*/ 453 h 453"/>
            </a:gdLst>
            <a:ahLst/>
            <a:cxnLst>
              <a:cxn ang="T8">
                <a:pos x="T0" y="T1"/>
              </a:cxn>
              <a:cxn ang="T9">
                <a:pos x="T2" y="T3"/>
              </a:cxn>
              <a:cxn ang="T10">
                <a:pos x="T4" y="T5"/>
              </a:cxn>
              <a:cxn ang="T11">
                <a:pos x="T6" y="T7"/>
              </a:cxn>
            </a:cxnLst>
            <a:rect l="T12" t="T13" r="T14" b="T15"/>
            <a:pathLst>
              <a:path w="2449" h="453">
                <a:moveTo>
                  <a:pt x="0" y="453"/>
                </a:moveTo>
                <a:lnTo>
                  <a:pt x="0" y="0"/>
                </a:lnTo>
                <a:lnTo>
                  <a:pt x="2449" y="0"/>
                </a:lnTo>
                <a:lnTo>
                  <a:pt x="2449" y="317"/>
                </a:lnTo>
              </a:path>
            </a:pathLst>
          </a:custGeom>
          <a:noFill/>
          <a:ln w="12700" cap="sq">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9575"/>
                                        </p:tgtEl>
                                        <p:attrNameLst>
                                          <p:attrName>style.visibility</p:attrName>
                                        </p:attrNameLst>
                                      </p:cBhvr>
                                      <p:to>
                                        <p:strVal val="visible"/>
                                      </p:to>
                                    </p:set>
                                    <p:animEffect transition="in" filter="wipe(left)">
                                      <p:cBhvr>
                                        <p:cTn id="13" dur="1000"/>
                                        <p:tgtEl>
                                          <p:spTgt spid="18957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89577"/>
                                        </p:tgtEl>
                                        <p:attrNameLst>
                                          <p:attrName>style.visibility</p:attrName>
                                        </p:attrNameLst>
                                      </p:cBhvr>
                                      <p:to>
                                        <p:strVal val="visible"/>
                                      </p:to>
                                    </p:set>
                                    <p:animEffect transition="in" filter="wipe(left)">
                                      <p:cBhvr>
                                        <p:cTn id="17" dur="1000"/>
                                        <p:tgtEl>
                                          <p:spTgt spid="1895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9578"/>
                                        </p:tgtEl>
                                        <p:attrNameLst>
                                          <p:attrName>style.visibility</p:attrName>
                                        </p:attrNameLst>
                                      </p:cBhvr>
                                      <p:to>
                                        <p:strVal val="visible"/>
                                      </p:to>
                                    </p:set>
                                    <p:animEffect transition="in" filter="wipe(left)">
                                      <p:cBhvr>
                                        <p:cTn id="22" dur="1000"/>
                                        <p:tgtEl>
                                          <p:spTgt spid="189578"/>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89580"/>
                                        </p:tgtEl>
                                        <p:attrNameLst>
                                          <p:attrName>style.visibility</p:attrName>
                                        </p:attrNameLst>
                                      </p:cBhvr>
                                      <p:to>
                                        <p:strVal val="visible"/>
                                      </p:to>
                                    </p:set>
                                    <p:animEffect transition="in" filter="wipe(left)">
                                      <p:cBhvr>
                                        <p:cTn id="26" dur="1000"/>
                                        <p:tgtEl>
                                          <p:spTgt spid="18958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9581"/>
                                        </p:tgtEl>
                                        <p:attrNameLst>
                                          <p:attrName>style.visibility</p:attrName>
                                        </p:attrNameLst>
                                      </p:cBhvr>
                                      <p:to>
                                        <p:strVal val="visible"/>
                                      </p:to>
                                    </p:set>
                                    <p:animEffect transition="in" filter="wipe(left)">
                                      <p:cBhvr>
                                        <p:cTn id="31" dur="1000"/>
                                        <p:tgtEl>
                                          <p:spTgt spid="189581"/>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9582"/>
                                        </p:tgtEl>
                                        <p:attrNameLst>
                                          <p:attrName>style.visibility</p:attrName>
                                        </p:attrNameLst>
                                      </p:cBhvr>
                                      <p:to>
                                        <p:strVal val="visible"/>
                                      </p:to>
                                    </p:set>
                                    <p:animEffect transition="in" filter="wipe(left)">
                                      <p:cBhvr>
                                        <p:cTn id="35" dur="1000"/>
                                        <p:tgtEl>
                                          <p:spTgt spid="18958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89537"/>
                                        </p:tgtEl>
                                        <p:attrNameLst>
                                          <p:attrName>style.visibility</p:attrName>
                                        </p:attrNameLst>
                                      </p:cBhvr>
                                      <p:to>
                                        <p:strVal val="visible"/>
                                      </p:to>
                                    </p:set>
                                    <p:animEffect transition="in" filter="wipe(up)">
                                      <p:cBhvr>
                                        <p:cTn id="40" dur="1000"/>
                                        <p:tgtEl>
                                          <p:spTgt spid="18953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89538"/>
                                        </p:tgtEl>
                                        <p:attrNameLst>
                                          <p:attrName>style.visibility</p:attrName>
                                        </p:attrNameLst>
                                      </p:cBhvr>
                                      <p:to>
                                        <p:strVal val="visible"/>
                                      </p:to>
                                    </p:set>
                                    <p:animEffect transition="in" filter="wipe(up)">
                                      <p:cBhvr>
                                        <p:cTn id="43" dur="1000"/>
                                        <p:tgtEl>
                                          <p:spTgt spid="189538"/>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89540"/>
                                        </p:tgtEl>
                                        <p:attrNameLst>
                                          <p:attrName>style.visibility</p:attrName>
                                        </p:attrNameLst>
                                      </p:cBhvr>
                                      <p:to>
                                        <p:strVal val="visible"/>
                                      </p:to>
                                    </p:set>
                                    <p:animEffect transition="in" filter="wipe(up)">
                                      <p:cBhvr>
                                        <p:cTn id="46" dur="1000"/>
                                        <p:tgtEl>
                                          <p:spTgt spid="18954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89541"/>
                                        </p:tgtEl>
                                        <p:attrNameLst>
                                          <p:attrName>style.visibility</p:attrName>
                                        </p:attrNameLst>
                                      </p:cBhvr>
                                      <p:to>
                                        <p:strVal val="visible"/>
                                      </p:to>
                                    </p:set>
                                    <p:animEffect transition="in" filter="wipe(up)">
                                      <p:cBhvr>
                                        <p:cTn id="49" dur="1000"/>
                                        <p:tgtEl>
                                          <p:spTgt spid="189541"/>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89543"/>
                                        </p:tgtEl>
                                        <p:attrNameLst>
                                          <p:attrName>style.visibility</p:attrName>
                                        </p:attrNameLst>
                                      </p:cBhvr>
                                      <p:to>
                                        <p:strVal val="visible"/>
                                      </p:to>
                                    </p:set>
                                    <p:animEffect transition="in" filter="wipe(up)">
                                      <p:cBhvr>
                                        <p:cTn id="52" dur="1000"/>
                                        <p:tgtEl>
                                          <p:spTgt spid="189543"/>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89544"/>
                                        </p:tgtEl>
                                        <p:attrNameLst>
                                          <p:attrName>style.visibility</p:attrName>
                                        </p:attrNameLst>
                                      </p:cBhvr>
                                      <p:to>
                                        <p:strVal val="visible"/>
                                      </p:to>
                                    </p:set>
                                    <p:animEffect transition="in" filter="wipe(up)">
                                      <p:cBhvr>
                                        <p:cTn id="55" dur="1000"/>
                                        <p:tgtEl>
                                          <p:spTgt spid="189544"/>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89546"/>
                                        </p:tgtEl>
                                        <p:attrNameLst>
                                          <p:attrName>style.visibility</p:attrName>
                                        </p:attrNameLst>
                                      </p:cBhvr>
                                      <p:to>
                                        <p:strVal val="visible"/>
                                      </p:to>
                                    </p:set>
                                    <p:animEffect transition="in" filter="wipe(up)">
                                      <p:cBhvr>
                                        <p:cTn id="58" dur="1000"/>
                                        <p:tgtEl>
                                          <p:spTgt spid="18954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89547"/>
                                        </p:tgtEl>
                                        <p:attrNameLst>
                                          <p:attrName>style.visibility</p:attrName>
                                        </p:attrNameLst>
                                      </p:cBhvr>
                                      <p:to>
                                        <p:strVal val="visible"/>
                                      </p:to>
                                    </p:set>
                                    <p:animEffect transition="in" filter="wipe(up)">
                                      <p:cBhvr>
                                        <p:cTn id="61" dur="1000"/>
                                        <p:tgtEl>
                                          <p:spTgt spid="189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47" grpId="0" animBg="1"/>
      <p:bldP spid="189546" grpId="0" animBg="1"/>
      <p:bldP spid="189544" grpId="0" animBg="1"/>
      <p:bldP spid="189543" grpId="0" animBg="1"/>
      <p:bldP spid="189541" grpId="0" animBg="1"/>
      <p:bldP spid="189540" grpId="0" animBg="1"/>
      <p:bldP spid="189538" grpId="0" animBg="1"/>
      <p:bldP spid="189537" grpId="0" animBg="1"/>
      <p:bldP spid="189575" grpId="0" animBg="1"/>
      <p:bldP spid="189577" grpId="0" animBg="1"/>
      <p:bldP spid="189578" grpId="0" animBg="1"/>
      <p:bldP spid="189580" grpId="0" animBg="1"/>
      <p:bldP spid="189581" grpId="0" animBg="1"/>
      <p:bldP spid="1895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3015681"/>
          <p:cNvSpPr>
            <a:spLocks noGrp="1"/>
          </p:cNvSpPr>
          <p:nvPr>
            <p:ph type="title"/>
          </p:nvPr>
        </p:nvSpPr>
        <p:spPr/>
        <p:txBody>
          <a:bodyPr tIns="108000" bIns="108000" anchor="ctr"/>
          <a:lstStyle/>
          <a:p>
            <a:r>
              <a:rPr lang="en-US" altLang="zh-CN" sz="3200" b="1" dirty="0">
                <a:solidFill>
                  <a:schemeClr val="tx1"/>
                </a:solidFill>
              </a:rPr>
              <a:t> </a:t>
            </a:r>
            <a:r>
              <a:rPr lang="zh-CN" altLang="en-US" sz="3200" b="1" dirty="0">
                <a:solidFill>
                  <a:schemeClr val="tx1"/>
                </a:solidFill>
              </a:rPr>
              <a:t>数据操作</a:t>
            </a:r>
          </a:p>
        </p:txBody>
      </p:sp>
      <p:sp>
        <p:nvSpPr>
          <p:cNvPr id="53250" name="矩形 3015682"/>
          <p:cNvSpPr/>
          <p:nvPr/>
        </p:nvSpPr>
        <p:spPr>
          <a:xfrm>
            <a:off x="0" y="908050"/>
            <a:ext cx="9467850" cy="1584325"/>
          </a:xfrm>
          <a:prstGeom prst="rect">
            <a:avLst/>
          </a:prstGeom>
          <a:noFill/>
          <a:ln w="9525">
            <a:noFill/>
          </a:ln>
        </p:spPr>
        <p:txBody>
          <a:bodyPr anchor="t"/>
          <a:lstStyle/>
          <a:p>
            <a:pPr marL="342900" indent="-342900">
              <a:lnSpc>
                <a:spcPct val="110000"/>
              </a:lnSpc>
              <a:spcBef>
                <a:spcPct val="20000"/>
              </a:spcBef>
              <a:buClr>
                <a:srgbClr val="CC6600"/>
              </a:buClr>
              <a:buFont typeface="Wingdings 2" pitchFamily="18" charset="2"/>
              <a:buChar char="²"/>
            </a:pPr>
            <a:endParaRPr lang="zh-CN" altLang="en-US" sz="3200">
              <a:latin typeface="Times New Roman" panose="02020603050405020304" pitchFamily="18" charset="0"/>
              <a:ea typeface="宋体" panose="02010600030101010101" pitchFamily="2" charset="-122"/>
            </a:endParaRPr>
          </a:p>
          <a:p>
            <a:pPr marL="342900" indent="-342900">
              <a:lnSpc>
                <a:spcPct val="110000"/>
              </a:lnSpc>
              <a:spcBef>
                <a:spcPct val="20000"/>
              </a:spcBef>
              <a:buClr>
                <a:srgbClr val="CC6600"/>
              </a:buClr>
              <a:buFont typeface="Wingdings 2" pitchFamily="18" charset="2"/>
              <a:buChar char="²"/>
            </a:pPr>
            <a:r>
              <a:rPr lang="zh-CN" altLang="en-US" sz="3200" dirty="0">
                <a:latin typeface="Times New Roman" panose="02020603050405020304" pitchFamily="18" charset="0"/>
                <a:ea typeface="宋体" panose="02010600030101010101" pitchFamily="2" charset="-122"/>
              </a:rPr>
              <a:t>操作的实现</a:t>
            </a:r>
            <a:r>
              <a:rPr lang="en-US" altLang="zh-CN" sz="3200" dirty="0">
                <a:latin typeface="Times New Roman" panose="02020603050405020304" pitchFamily="18" charset="0"/>
                <a:ea typeface="宋体" panose="02010600030101010101" pitchFamily="2" charset="-122"/>
              </a:rPr>
              <a:t>-</a:t>
            </a:r>
            <a:r>
              <a:rPr lang="zh-CN" altLang="en-US" sz="3200" dirty="0">
                <a:latin typeface="Times New Roman" panose="02020603050405020304" pitchFamily="18" charset="0"/>
                <a:ea typeface="宋体" panose="02010600030101010101" pitchFamily="2" charset="-122"/>
              </a:rPr>
              <a:t>是指如何在计算机上实现操作的功能 </a:t>
            </a:r>
            <a:endParaRPr lang="zh-CN" altLang="en-US" sz="3200">
              <a:latin typeface="Times New Roman" panose="02020603050405020304" pitchFamily="18" charset="0"/>
              <a:ea typeface="宋体" panose="02010600030101010101" pitchFamily="2" charset="-122"/>
            </a:endParaRPr>
          </a:p>
        </p:txBody>
      </p:sp>
      <p:grpSp>
        <p:nvGrpSpPr>
          <p:cNvPr id="53251" name="组合 3015739"/>
          <p:cNvGrpSpPr/>
          <p:nvPr/>
        </p:nvGrpSpPr>
        <p:grpSpPr>
          <a:xfrm>
            <a:off x="2771775" y="3284538"/>
            <a:ext cx="3313113" cy="3276600"/>
            <a:chOff x="672" y="1488"/>
            <a:chExt cx="2087" cy="2064"/>
          </a:xfrm>
        </p:grpSpPr>
        <p:sp>
          <p:nvSpPr>
            <p:cNvPr id="53252" name="文本框 3015740"/>
            <p:cNvSpPr txBox="1"/>
            <p:nvPr/>
          </p:nvSpPr>
          <p:spPr>
            <a:xfrm>
              <a:off x="672" y="1872"/>
              <a:ext cx="2087" cy="1680"/>
            </a:xfrm>
            <a:prstGeom prst="rect">
              <a:avLst/>
            </a:prstGeom>
            <a:noFill/>
            <a:ln w="12700" cap="rnd" cmpd="sng">
              <a:solidFill>
                <a:srgbClr val="FF3300"/>
              </a:solidFill>
              <a:prstDash val="solid"/>
              <a:miter/>
              <a:headEnd type="none" w="med" len="med"/>
              <a:tailEnd type="none" w="med" len="med"/>
            </a:ln>
          </p:spPr>
          <p:txBody>
            <a:bodyPr anchor="t">
              <a:spAutoFit/>
            </a:bodyPr>
            <a:lstStyle/>
            <a:p>
              <a:pPr>
                <a:spcBef>
                  <a:spcPct val="0"/>
                </a:spcBef>
              </a:pPr>
              <a:r>
                <a:rPr lang="en-US" altLang="zh-CN" sz="2800" dirty="0">
                  <a:latin typeface="宋体" panose="02010600030101010101" pitchFamily="2" charset="-122"/>
                  <a:ea typeface="宋体" panose="02010600030101010101" pitchFamily="2" charset="-122"/>
                </a:rPr>
                <a:t> 01   </a:t>
              </a:r>
              <a:r>
                <a:rPr lang="zh-CN" altLang="en-US" sz="2800" dirty="0">
                  <a:latin typeface="宋体" panose="02010600030101010101" pitchFamily="2" charset="-122"/>
                  <a:ea typeface="宋体" panose="02010600030101010101" pitchFamily="2" charset="-122"/>
                </a:rPr>
                <a:t>王洪   </a:t>
              </a:r>
              <a:r>
                <a:rPr lang="en-US" altLang="zh-CN" sz="2800" dirty="0">
                  <a:latin typeface="宋体" panose="02010600030101010101" pitchFamily="2" charset="-122"/>
                  <a:ea typeface="宋体" panose="02010600030101010101" pitchFamily="2" charset="-122"/>
                </a:rPr>
                <a:t>42</a:t>
              </a:r>
              <a:br>
                <a:rPr lang="en-US" altLang="zh-CN" sz="2800" dirty="0">
                  <a:latin typeface="宋体" panose="02010600030101010101" pitchFamily="2" charset="-122"/>
                  <a:ea typeface="宋体" panose="02010600030101010101" pitchFamily="2" charset="-122"/>
                </a:rPr>
              </a:br>
              <a:r>
                <a:rPr lang="en-US" altLang="zh-CN" sz="2800" dirty="0">
                  <a:latin typeface="宋体" panose="02010600030101010101" pitchFamily="2" charset="-122"/>
                  <a:ea typeface="宋体" panose="02010600030101010101" pitchFamily="2" charset="-122"/>
                </a:rPr>
                <a:t> 02   </a:t>
              </a:r>
              <a:r>
                <a:rPr lang="zh-CN" altLang="en-US" sz="2800" dirty="0">
                  <a:latin typeface="宋体" panose="02010600030101010101" pitchFamily="2" charset="-122"/>
                  <a:ea typeface="宋体" panose="02010600030101010101" pitchFamily="2" charset="-122"/>
                </a:rPr>
                <a:t>孙文   </a:t>
              </a:r>
              <a:r>
                <a:rPr lang="en-US" altLang="zh-CN" sz="2800">
                  <a:latin typeface="宋体" panose="02010600030101010101" pitchFamily="2" charset="-122"/>
                  <a:ea typeface="宋体" panose="02010600030101010101" pitchFamily="2" charset="-122"/>
                </a:rPr>
                <a:t>46</a:t>
              </a:r>
            </a:p>
            <a:p>
              <a:pPr>
                <a:spcBef>
                  <a:spcPct val="0"/>
                </a:spcBef>
              </a:pPr>
              <a:r>
                <a:rPr lang="en-US" altLang="zh-CN" sz="2800" dirty="0">
                  <a:latin typeface="宋体" panose="02010600030101010101" pitchFamily="2" charset="-122"/>
                  <a:ea typeface="宋体" panose="02010600030101010101" pitchFamily="2" charset="-122"/>
                </a:rPr>
                <a:t> 03   </a:t>
              </a:r>
              <a:r>
                <a:rPr lang="zh-CN" altLang="en-US" sz="2800" dirty="0">
                  <a:latin typeface="宋体" panose="02010600030101010101" pitchFamily="2" charset="-122"/>
                  <a:ea typeface="宋体" panose="02010600030101010101" pitchFamily="2" charset="-122"/>
                </a:rPr>
                <a:t>谢军   </a:t>
              </a:r>
              <a:r>
                <a:rPr lang="en-US" altLang="zh-CN" sz="2800">
                  <a:latin typeface="宋体" panose="02010600030101010101" pitchFamily="2" charset="-122"/>
                  <a:ea typeface="宋体" panose="02010600030101010101" pitchFamily="2" charset="-122"/>
                </a:rPr>
                <a:t>46</a:t>
              </a:r>
            </a:p>
            <a:p>
              <a:pPr>
                <a:spcBef>
                  <a:spcPct val="0"/>
                </a:spcBef>
              </a:pPr>
              <a:r>
                <a:rPr lang="en-US" altLang="zh-CN" sz="2800" dirty="0">
                  <a:latin typeface="宋体" panose="02010600030101010101" pitchFamily="2" charset="-122"/>
                  <a:ea typeface="宋体" panose="02010600030101010101" pitchFamily="2" charset="-122"/>
                </a:rPr>
                <a:t> 04   </a:t>
              </a:r>
              <a:r>
                <a:rPr lang="zh-CN" altLang="en-US" sz="2800" dirty="0">
                  <a:latin typeface="宋体" panose="02010600030101010101" pitchFamily="2" charset="-122"/>
                  <a:ea typeface="宋体" panose="02010600030101010101" pitchFamily="2" charset="-122"/>
                </a:rPr>
                <a:t>李辉   </a:t>
              </a:r>
              <a:r>
                <a:rPr lang="en-US" altLang="zh-CN" sz="2800">
                  <a:latin typeface="宋体" panose="02010600030101010101" pitchFamily="2" charset="-122"/>
                  <a:ea typeface="宋体" panose="02010600030101010101" pitchFamily="2" charset="-122"/>
                </a:rPr>
                <a:t>38</a:t>
              </a:r>
            </a:p>
            <a:p>
              <a:pPr>
                <a:spcBef>
                  <a:spcPct val="0"/>
                </a:spcBef>
              </a:pPr>
              <a:r>
                <a:rPr lang="en-US" altLang="zh-CN" sz="2800" dirty="0">
                  <a:latin typeface="宋体" panose="02010600030101010101" pitchFamily="2" charset="-122"/>
                  <a:ea typeface="宋体" panose="02010600030101010101" pitchFamily="2" charset="-122"/>
                </a:rPr>
                <a:t> 05   </a:t>
              </a:r>
              <a:r>
                <a:rPr lang="zh-CN" altLang="en-US" sz="2800" dirty="0">
                  <a:latin typeface="宋体" panose="02010600030101010101" pitchFamily="2" charset="-122"/>
                  <a:ea typeface="宋体" panose="02010600030101010101" pitchFamily="2" charset="-122"/>
                </a:rPr>
                <a:t>沈力   </a:t>
              </a:r>
              <a:r>
                <a:rPr lang="en-US" altLang="zh-CN" sz="2800">
                  <a:latin typeface="宋体" panose="02010600030101010101" pitchFamily="2" charset="-122"/>
                  <a:ea typeface="宋体" panose="02010600030101010101" pitchFamily="2" charset="-122"/>
                </a:rPr>
                <a:t>32</a:t>
              </a:r>
            </a:p>
            <a:p>
              <a:pPr>
                <a:spcBef>
                  <a:spcPct val="0"/>
                </a:spcBef>
              </a:pPr>
              <a:r>
                <a:rPr lang="en-US" altLang="zh-CN" sz="2800">
                  <a:latin typeface="宋体" panose="02010600030101010101" pitchFamily="2" charset="-122"/>
                  <a:ea typeface="宋体" panose="02010600030101010101" pitchFamily="2" charset="-122"/>
                </a:rPr>
                <a:t> </a:t>
              </a:r>
            </a:p>
          </p:txBody>
        </p:sp>
        <p:sp>
          <p:nvSpPr>
            <p:cNvPr id="53253" name="矩形 3015741"/>
            <p:cNvSpPr/>
            <p:nvPr/>
          </p:nvSpPr>
          <p:spPr>
            <a:xfrm>
              <a:off x="1088" y="1488"/>
              <a:ext cx="1144" cy="365"/>
            </a:xfrm>
            <a:prstGeom prst="rect">
              <a:avLst/>
            </a:prstGeom>
            <a:solidFill>
              <a:srgbClr val="FF99FF"/>
            </a:solidFill>
            <a:ln w="9525">
              <a:noFill/>
            </a:ln>
          </p:spPr>
          <p:txBody>
            <a:bodyPr wrap="none" anchor="t">
              <a:spAutoFit/>
            </a:bodyPr>
            <a:lstStyle/>
            <a:p>
              <a:pPr algn="ctr">
                <a:spcBef>
                  <a:spcPct val="0"/>
                </a:spcBef>
              </a:pPr>
              <a:r>
                <a:rPr lang="zh-CN" altLang="en-US" sz="3200" dirty="0">
                  <a:latin typeface="Times New Roman" panose="02020603050405020304" pitchFamily="18" charset="0"/>
                  <a:ea typeface="宋体" panose="02010600030101010101" pitchFamily="2" charset="-122"/>
                </a:rPr>
                <a:t>学积分表</a:t>
              </a:r>
            </a:p>
          </p:txBody>
        </p:sp>
      </p:grpSp>
      <p:sp>
        <p:nvSpPr>
          <p:cNvPr id="53254" name="矩形 3015745"/>
          <p:cNvSpPr/>
          <p:nvPr/>
        </p:nvSpPr>
        <p:spPr>
          <a:xfrm>
            <a:off x="0" y="2420938"/>
            <a:ext cx="9144000" cy="530225"/>
          </a:xfrm>
          <a:prstGeom prst="rect">
            <a:avLst/>
          </a:prstGeom>
          <a:noFill/>
          <a:ln w="9525">
            <a:noFill/>
          </a:ln>
        </p:spPr>
        <p:txBody>
          <a:bodyPr anchor="t">
            <a:spAutoFit/>
          </a:bodyPr>
          <a:lstStyle/>
          <a:p>
            <a:pPr>
              <a:lnSpc>
                <a:spcPct val="90000"/>
              </a:lnSpc>
              <a:spcBef>
                <a:spcPct val="20000"/>
              </a:spcBef>
              <a:buClr>
                <a:srgbClr val="CC6600"/>
              </a:buClr>
              <a:buFont typeface="Wingdings 2" pitchFamily="18" charset="2"/>
              <a:buNone/>
            </a:pPr>
            <a:r>
              <a:rPr lang="zh-CN" altLang="en-US" sz="3200" dirty="0">
                <a:latin typeface="Times New Roman" panose="02020603050405020304" pitchFamily="18" charset="0"/>
                <a:ea typeface="宋体" panose="02010600030101010101" pitchFamily="2" charset="-122"/>
              </a:rPr>
              <a:t>例：</a:t>
            </a:r>
            <a:r>
              <a:rPr lang="zh-CN" altLang="en-US" sz="3200" dirty="0">
                <a:latin typeface="宋体" panose="02010600030101010101" pitchFamily="2" charset="-122"/>
                <a:ea typeface="宋体" panose="02010600030101010101" pitchFamily="2" charset="-122"/>
              </a:rPr>
              <a:t>学积分表</a:t>
            </a:r>
            <a:r>
              <a:rPr lang="zh-CN" altLang="en-US" sz="3200" dirty="0">
                <a:latin typeface="Times New Roman" panose="02020603050405020304" pitchFamily="18" charset="0"/>
                <a:ea typeface="宋体" panose="02010600030101010101" pitchFamily="2" charset="-122"/>
              </a:rPr>
              <a:t>的操作：插入、删除、查找、排序</a:t>
            </a:r>
            <a:endParaRPr lang="zh-CN" altLang="en-US" sz="3200">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7BB98727-CEBC-4F32-8EB6-EB522C3D4C1E}" type="slidenum">
              <a:rPr kumimoji="0" lang="en-US" altLang="zh-CN" b="0" smtClean="0">
                <a:solidFill>
                  <a:schemeClr val="tx1"/>
                </a:solidFill>
              </a:rPr>
              <a:t>19</a:t>
            </a:fld>
            <a:endParaRPr kumimoji="0" lang="en-US" altLang="zh-CN" b="0" smtClean="0">
              <a:solidFill>
                <a:schemeClr val="tx1"/>
              </a:solidFill>
            </a:endParaRPr>
          </a:p>
        </p:txBody>
      </p:sp>
      <p:sp>
        <p:nvSpPr>
          <p:cNvPr id="49155" name="Rectangle 2"/>
          <p:cNvSpPr>
            <a:spLocks noGrp="1" noChangeArrowheads="1"/>
          </p:cNvSpPr>
          <p:nvPr>
            <p:ph type="title"/>
          </p:nvPr>
        </p:nvSpPr>
        <p:spPr/>
        <p:txBody>
          <a:bodyPr/>
          <a:lstStyle/>
          <a:p>
            <a:pPr eaLnBrk="1" hangingPunct="1"/>
            <a:r>
              <a:rPr lang="en-US" altLang="zh-CN" smtClean="0"/>
              <a:t>1.2.3 </a:t>
            </a:r>
            <a:r>
              <a:rPr lang="zh-CN" altLang="en-US" smtClean="0"/>
              <a:t>抽象数据类型</a:t>
            </a:r>
          </a:p>
        </p:txBody>
      </p:sp>
      <p:sp>
        <p:nvSpPr>
          <p:cNvPr id="49156" name="Rectangle 3"/>
          <p:cNvSpPr>
            <a:spLocks noGrp="1" noChangeArrowheads="1"/>
          </p:cNvSpPr>
          <p:nvPr>
            <p:ph type="body" idx="1"/>
          </p:nvPr>
        </p:nvSpPr>
        <p:spPr/>
        <p:txBody>
          <a:bodyPr/>
          <a:lstStyle/>
          <a:p>
            <a:pPr eaLnBrk="1" hangingPunct="1"/>
            <a:r>
              <a:rPr lang="zh-CN" altLang="en-US" smtClean="0"/>
              <a:t>抽象数据类型（</a:t>
            </a:r>
            <a:r>
              <a:rPr lang="en-US" altLang="zh-CN" smtClean="0"/>
              <a:t>Abstract Data Type </a:t>
            </a:r>
            <a:r>
              <a:rPr lang="zh-CN" altLang="en-US" smtClean="0"/>
              <a:t>简称</a:t>
            </a:r>
            <a:r>
              <a:rPr lang="en-US" altLang="zh-CN" smtClean="0"/>
              <a:t>ADT</a:t>
            </a:r>
            <a:r>
              <a:rPr lang="zh-CN" altLang="en-US" smtClean="0"/>
              <a:t>）</a:t>
            </a:r>
          </a:p>
          <a:p>
            <a:pPr eaLnBrk="1" hangingPunct="1"/>
            <a:endParaRPr lang="en-US" altLang="zh-CN" smtClean="0"/>
          </a:p>
          <a:p>
            <a:pPr eaLnBrk="1" hangingPunct="1"/>
            <a:endParaRPr lang="en-US" altLang="zh-CN" smtClean="0"/>
          </a:p>
        </p:txBody>
      </p:sp>
      <p:sp>
        <p:nvSpPr>
          <p:cNvPr id="126980" name="Text Box 4"/>
          <p:cNvSpPr txBox="1">
            <a:spLocks noChangeArrowheads="1"/>
          </p:cNvSpPr>
          <p:nvPr/>
        </p:nvSpPr>
        <p:spPr bwMode="auto">
          <a:xfrm>
            <a:off x="323850" y="2420938"/>
            <a:ext cx="8496300" cy="396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sz="3600">
                <a:solidFill>
                  <a:schemeClr val="tx2"/>
                </a:solidFill>
                <a:latin typeface="Arial" panose="020B0604020202020204" pitchFamily="34" charset="0"/>
                <a:ea typeface="隶书" pitchFamily="49" charset="-122"/>
              </a:rPr>
              <a:t>ADT</a:t>
            </a:r>
            <a:r>
              <a:rPr lang="zh-CN" altLang="en-US" sz="3600">
                <a:solidFill>
                  <a:schemeClr val="tx2"/>
                </a:solidFill>
                <a:latin typeface="隶书" pitchFamily="49" charset="-122"/>
                <a:ea typeface="隶书" pitchFamily="49" charset="-122"/>
              </a:rPr>
              <a:t>是对数据结构的一种更准确的</a:t>
            </a:r>
            <a:r>
              <a:rPr lang="zh-CN" altLang="en-US" sz="3600">
                <a:solidFill>
                  <a:srgbClr val="FF0000"/>
                </a:solidFill>
                <a:latin typeface="隶书" pitchFamily="49" charset="-122"/>
                <a:ea typeface="隶书" pitchFamily="49" charset="-122"/>
              </a:rPr>
              <a:t>抽象描述</a:t>
            </a:r>
            <a:r>
              <a:rPr lang="zh-CN" altLang="en-US" sz="3600">
                <a:solidFill>
                  <a:schemeClr val="tx2"/>
                </a:solidFill>
                <a:latin typeface="隶书" pitchFamily="49" charset="-122"/>
                <a:ea typeface="隶书" pitchFamily="49" charset="-122"/>
              </a:rPr>
              <a:t>，它忽略了数据结构的具体实现步骤，将更多的注意力放在数据的</a:t>
            </a:r>
            <a:r>
              <a:rPr lang="zh-CN" altLang="en-US" sz="3600">
                <a:solidFill>
                  <a:srgbClr val="FF0000"/>
                </a:solidFill>
                <a:latin typeface="隶书" pitchFamily="49" charset="-122"/>
                <a:ea typeface="隶书" pitchFamily="49" charset="-122"/>
              </a:rPr>
              <a:t>基本操作</a:t>
            </a:r>
            <a:r>
              <a:rPr lang="zh-CN" altLang="en-US" sz="3600">
                <a:solidFill>
                  <a:schemeClr val="tx2"/>
                </a:solidFill>
                <a:latin typeface="隶书" pitchFamily="49" charset="-122"/>
                <a:ea typeface="隶书" pitchFamily="49" charset="-122"/>
              </a:rPr>
              <a:t>上，通过基本操作描述数据的</a:t>
            </a:r>
            <a:r>
              <a:rPr lang="zh-CN" altLang="en-US" sz="3600">
                <a:solidFill>
                  <a:srgbClr val="FF0000"/>
                </a:solidFill>
                <a:latin typeface="隶书" pitchFamily="49" charset="-122"/>
                <a:ea typeface="隶书" pitchFamily="49" charset="-122"/>
              </a:rPr>
              <a:t>逻辑关系</a:t>
            </a:r>
            <a:r>
              <a:rPr lang="zh-CN" altLang="en-US" sz="3600">
                <a:solidFill>
                  <a:schemeClr val="tx2"/>
                </a:solidFill>
                <a:latin typeface="隶书" pitchFamily="49" charset="-122"/>
                <a:ea typeface="隶书" pitchFamily="49" charset="-122"/>
              </a:rPr>
              <a:t>。</a:t>
            </a:r>
          </a:p>
          <a:p>
            <a:pPr eaLnBrk="1" hangingPunct="1">
              <a:lnSpc>
                <a:spcPct val="140000"/>
              </a:lnSpc>
            </a:pPr>
            <a:r>
              <a:rPr lang="zh-CN" altLang="en-US" sz="3600">
                <a:solidFill>
                  <a:schemeClr val="tx1"/>
                </a:solidFill>
                <a:latin typeface="隶书" pitchFamily="49" charset="-122"/>
                <a:ea typeface="隶书" pitchFamily="49" charset="-122"/>
              </a:rPr>
              <a:t>（</a:t>
            </a:r>
            <a:r>
              <a:rPr lang="en-US" altLang="zh-CN" sz="3600">
                <a:solidFill>
                  <a:schemeClr val="tx1"/>
                </a:solidFill>
                <a:latin typeface="隶书" pitchFamily="49" charset="-122"/>
                <a:ea typeface="隶书" pitchFamily="49" charset="-122"/>
              </a:rPr>
              <a:t>13</a:t>
            </a:r>
            <a:r>
              <a:rPr lang="zh-CN" altLang="en-US" sz="3600">
                <a:solidFill>
                  <a:schemeClr val="tx1"/>
                </a:solidFill>
                <a:latin typeface="隶书" pitchFamily="49" charset="-122"/>
                <a:ea typeface="隶书" pitchFamily="49" charset="-122"/>
              </a:rPr>
              <a:t>年真题考的简答题）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strips(downRight)">
                                      <p:cBhvr>
                                        <p:cTn id="7"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
          <p:cNvSpPr>
            <a:spLocks noGrp="1" noChangeArrowheads="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9ADC5E73-58DD-4834-8356-95C66E62C31D}" type="slidenum">
              <a:rPr kumimoji="0" lang="en-US" altLang="zh-CN" b="0" smtClean="0">
                <a:solidFill>
                  <a:schemeClr val="tx1"/>
                </a:solidFill>
              </a:rPr>
              <a:t>2</a:t>
            </a:fld>
            <a:endParaRPr kumimoji="0" lang="en-US" altLang="zh-CN" b="0" smtClean="0">
              <a:solidFill>
                <a:schemeClr val="tx1"/>
              </a:solidFill>
            </a:endParaRPr>
          </a:p>
        </p:txBody>
      </p:sp>
      <p:sp>
        <p:nvSpPr>
          <p:cNvPr id="9219" name="Rectangle 4"/>
          <p:cNvSpPr>
            <a:spLocks noGrp="1" noChangeArrowheads="1"/>
          </p:cNvSpPr>
          <p:nvPr>
            <p:ph type="ctrTitle"/>
          </p:nvPr>
        </p:nvSpPr>
        <p:spPr/>
        <p:txBody>
          <a:bodyPr/>
          <a:lstStyle/>
          <a:p>
            <a:pPr eaLnBrk="1" hangingPunct="1"/>
            <a:r>
              <a:rPr lang="zh-CN" altLang="en-US" sz="4400" smtClean="0"/>
              <a:t>第一章 绪论</a:t>
            </a:r>
          </a:p>
        </p:txBody>
      </p:sp>
      <p:sp>
        <p:nvSpPr>
          <p:cNvPr id="9220" name="Rectangle 5"/>
          <p:cNvSpPr>
            <a:spLocks noGrp="1" noChangeArrowheads="1"/>
          </p:cNvSpPr>
          <p:nvPr>
            <p:ph type="subTitle"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E0B5ED68-5FB2-4C42-8582-D248DBD58225}" type="slidenum">
              <a:rPr kumimoji="0" lang="en-US" altLang="zh-CN" b="0" smtClean="0">
                <a:solidFill>
                  <a:schemeClr val="tx1"/>
                </a:solidFill>
              </a:rPr>
              <a:t>20</a:t>
            </a:fld>
            <a:endParaRPr kumimoji="0" lang="en-US" altLang="zh-CN" b="0" smtClean="0">
              <a:solidFill>
                <a:schemeClr val="tx1"/>
              </a:solidFill>
            </a:endParaRPr>
          </a:p>
        </p:txBody>
      </p:sp>
      <p:sp>
        <p:nvSpPr>
          <p:cNvPr id="50179" name="Rectangle 2"/>
          <p:cNvSpPr>
            <a:spLocks noGrp="1" noChangeArrowheads="1"/>
          </p:cNvSpPr>
          <p:nvPr>
            <p:ph type="title"/>
          </p:nvPr>
        </p:nvSpPr>
        <p:spPr/>
        <p:txBody>
          <a:bodyPr/>
          <a:lstStyle/>
          <a:p>
            <a:pPr eaLnBrk="1" hangingPunct="1"/>
            <a:r>
              <a:rPr lang="zh-CN" altLang="en-US" smtClean="0"/>
              <a:t>抽象数据类型的定义格式</a:t>
            </a:r>
          </a:p>
        </p:txBody>
      </p:sp>
      <p:sp>
        <p:nvSpPr>
          <p:cNvPr id="50180" name="Rectangle 3"/>
          <p:cNvSpPr>
            <a:spLocks noGrp="1" noChangeArrowheads="1"/>
          </p:cNvSpPr>
          <p:nvPr>
            <p:ph type="body" idx="1"/>
          </p:nvPr>
        </p:nvSpPr>
        <p:spPr/>
        <p:txBody>
          <a:bodyPr/>
          <a:lstStyle/>
          <a:p>
            <a:pPr eaLnBrk="1" hangingPunct="1"/>
            <a:endParaRPr lang="zh-CN" altLang="zh-CN" smtClean="0"/>
          </a:p>
        </p:txBody>
      </p:sp>
      <p:sp>
        <p:nvSpPr>
          <p:cNvPr id="125957" name="Rectangle 5"/>
          <p:cNvSpPr>
            <a:spLocks noChangeArrowheads="1"/>
          </p:cNvSpPr>
          <p:nvPr/>
        </p:nvSpPr>
        <p:spPr bwMode="auto">
          <a:xfrm>
            <a:off x="1908175" y="1628775"/>
            <a:ext cx="5183188" cy="2660650"/>
          </a:xfrm>
          <a:prstGeom prst="rect">
            <a:avLst/>
          </a:prstGeom>
          <a:solidFill>
            <a:srgbClr val="FFFFCC"/>
          </a:solidFill>
          <a:ln w="12700" cap="sq">
            <a:solidFill>
              <a:schemeClr val="tx2"/>
            </a:solidFill>
            <a:miter lim="800000"/>
          </a:ln>
        </p:spPr>
        <p:txBody>
          <a:bodyPr>
            <a:spAutoFit/>
          </a:bodyPr>
          <a:lstStyle/>
          <a:p>
            <a:pPr>
              <a:spcBef>
                <a:spcPct val="50000"/>
              </a:spcBef>
            </a:pPr>
            <a:r>
              <a:rPr lang="en-US" altLang="zh-CN" sz="2400">
                <a:solidFill>
                  <a:schemeClr val="tx2"/>
                </a:solidFill>
              </a:rPr>
              <a:t>ADT </a:t>
            </a:r>
            <a:r>
              <a:rPr lang="zh-CN" altLang="en-US" sz="2400">
                <a:solidFill>
                  <a:schemeClr val="tx2"/>
                </a:solidFill>
              </a:rPr>
              <a:t>抽象数据类型名 </a:t>
            </a:r>
            <a:r>
              <a:rPr lang="en-US" altLang="zh-CN" sz="2400">
                <a:solidFill>
                  <a:schemeClr val="tx2"/>
                </a:solidFill>
              </a:rPr>
              <a:t>{</a:t>
            </a:r>
          </a:p>
          <a:p>
            <a:pPr>
              <a:spcBef>
                <a:spcPct val="50000"/>
              </a:spcBef>
            </a:pPr>
            <a:r>
              <a:rPr lang="en-US" altLang="zh-CN" sz="2400">
                <a:solidFill>
                  <a:schemeClr val="tx2"/>
                </a:solidFill>
              </a:rPr>
              <a:t>   </a:t>
            </a:r>
            <a:r>
              <a:rPr lang="zh-CN" altLang="en-US" sz="2400">
                <a:solidFill>
                  <a:schemeClr val="tx2"/>
                </a:solidFill>
              </a:rPr>
              <a:t>数据对象：</a:t>
            </a:r>
            <a:r>
              <a:rPr lang="en-US" altLang="zh-CN" sz="2400">
                <a:solidFill>
                  <a:schemeClr val="tx2"/>
                </a:solidFill>
              </a:rPr>
              <a:t>〈</a:t>
            </a:r>
            <a:r>
              <a:rPr lang="zh-CN" altLang="en-US" sz="2400">
                <a:solidFill>
                  <a:schemeClr val="tx2"/>
                </a:solidFill>
              </a:rPr>
              <a:t>数据对象的定义</a:t>
            </a:r>
            <a:r>
              <a:rPr lang="en-US" altLang="zh-CN" sz="2400">
                <a:solidFill>
                  <a:schemeClr val="tx2"/>
                </a:solidFill>
              </a:rPr>
              <a:t>〉</a:t>
            </a:r>
          </a:p>
          <a:p>
            <a:pPr>
              <a:spcBef>
                <a:spcPct val="50000"/>
              </a:spcBef>
            </a:pPr>
            <a:r>
              <a:rPr lang="en-US" altLang="zh-CN" sz="2400">
                <a:solidFill>
                  <a:schemeClr val="tx2"/>
                </a:solidFill>
              </a:rPr>
              <a:t>   </a:t>
            </a:r>
            <a:r>
              <a:rPr lang="zh-CN" altLang="en-US" sz="2400">
                <a:solidFill>
                  <a:schemeClr val="tx2"/>
                </a:solidFill>
              </a:rPr>
              <a:t>数据关系：</a:t>
            </a:r>
            <a:r>
              <a:rPr lang="en-US" altLang="zh-CN" sz="2400">
                <a:solidFill>
                  <a:schemeClr val="tx2"/>
                </a:solidFill>
              </a:rPr>
              <a:t>〈</a:t>
            </a:r>
            <a:r>
              <a:rPr lang="zh-CN" altLang="en-US" sz="2400">
                <a:solidFill>
                  <a:schemeClr val="tx2"/>
                </a:solidFill>
              </a:rPr>
              <a:t>数据关系的定义</a:t>
            </a:r>
            <a:r>
              <a:rPr lang="en-US" altLang="zh-CN" sz="2400">
                <a:solidFill>
                  <a:schemeClr val="tx2"/>
                </a:solidFill>
              </a:rPr>
              <a:t>〉</a:t>
            </a:r>
          </a:p>
          <a:p>
            <a:pPr>
              <a:spcBef>
                <a:spcPct val="50000"/>
              </a:spcBef>
            </a:pPr>
            <a:r>
              <a:rPr lang="en-US" altLang="zh-CN" sz="2400">
                <a:solidFill>
                  <a:schemeClr val="tx2"/>
                </a:solidFill>
              </a:rPr>
              <a:t>   </a:t>
            </a:r>
            <a:r>
              <a:rPr lang="zh-CN" altLang="en-US" sz="2400">
                <a:solidFill>
                  <a:schemeClr val="tx2"/>
                </a:solidFill>
              </a:rPr>
              <a:t>基本操作：</a:t>
            </a:r>
            <a:r>
              <a:rPr lang="en-US" altLang="zh-CN" sz="2400">
                <a:solidFill>
                  <a:schemeClr val="tx2"/>
                </a:solidFill>
              </a:rPr>
              <a:t>〈</a:t>
            </a:r>
            <a:r>
              <a:rPr lang="zh-CN" altLang="en-US" sz="2400">
                <a:solidFill>
                  <a:schemeClr val="tx2"/>
                </a:solidFill>
              </a:rPr>
              <a:t>基本操作的定义</a:t>
            </a:r>
            <a:r>
              <a:rPr lang="en-US" altLang="zh-CN" sz="2400">
                <a:solidFill>
                  <a:schemeClr val="tx2"/>
                </a:solidFill>
              </a:rPr>
              <a:t>〉</a:t>
            </a:r>
          </a:p>
          <a:p>
            <a:pPr>
              <a:spcBef>
                <a:spcPct val="50000"/>
              </a:spcBef>
            </a:pPr>
            <a:r>
              <a:rPr lang="en-US" altLang="zh-CN" sz="2400">
                <a:solidFill>
                  <a:schemeClr val="tx2"/>
                </a:solidFill>
              </a:rPr>
              <a:t>} ADT </a:t>
            </a:r>
            <a:r>
              <a:rPr lang="zh-CN" altLang="en-US" sz="2400">
                <a:solidFill>
                  <a:schemeClr val="tx2"/>
                </a:solidFill>
              </a:rPr>
              <a:t>抽象数据类型名</a:t>
            </a:r>
          </a:p>
        </p:txBody>
      </p:sp>
      <p:sp>
        <p:nvSpPr>
          <p:cNvPr id="125958" name="Rectangle 6"/>
          <p:cNvSpPr>
            <a:spLocks noChangeArrowheads="1"/>
          </p:cNvSpPr>
          <p:nvPr/>
        </p:nvSpPr>
        <p:spPr bwMode="auto">
          <a:xfrm>
            <a:off x="1908175" y="4581525"/>
            <a:ext cx="5184775" cy="1565275"/>
          </a:xfrm>
          <a:prstGeom prst="rect">
            <a:avLst/>
          </a:prstGeom>
          <a:solidFill>
            <a:srgbClr val="EAEAEA"/>
          </a:solidFill>
          <a:ln w="12700" cap="sq">
            <a:solidFill>
              <a:schemeClr val="tx2"/>
            </a:solidFill>
            <a:miter lim="800000"/>
          </a:ln>
        </p:spPr>
        <p:txBody>
          <a:bodyPr>
            <a:spAutoFit/>
          </a:bodyPr>
          <a:lstStyle/>
          <a:p>
            <a:pPr>
              <a:spcBef>
                <a:spcPct val="50000"/>
              </a:spcBef>
            </a:pPr>
            <a:r>
              <a:rPr lang="zh-CN" altLang="en-US" sz="2400">
                <a:solidFill>
                  <a:schemeClr val="hlink"/>
                </a:solidFill>
              </a:rPr>
              <a:t>基本操作名（参数表）</a:t>
            </a:r>
          </a:p>
          <a:p>
            <a:pPr>
              <a:spcBef>
                <a:spcPct val="50000"/>
              </a:spcBef>
            </a:pPr>
            <a:r>
              <a:rPr lang="zh-CN" altLang="en-US" sz="2400">
                <a:solidFill>
                  <a:schemeClr val="hlink"/>
                </a:solidFill>
              </a:rPr>
              <a:t>    初始条件：</a:t>
            </a:r>
            <a:r>
              <a:rPr lang="en-US" altLang="zh-CN" sz="2400">
                <a:solidFill>
                  <a:schemeClr val="hlink"/>
                </a:solidFill>
              </a:rPr>
              <a:t>〈</a:t>
            </a:r>
            <a:r>
              <a:rPr lang="zh-CN" altLang="en-US" sz="2400">
                <a:solidFill>
                  <a:schemeClr val="hlink"/>
                </a:solidFill>
              </a:rPr>
              <a:t>初始条件描述</a:t>
            </a:r>
            <a:r>
              <a:rPr lang="en-US" altLang="zh-CN" sz="2400">
                <a:solidFill>
                  <a:schemeClr val="hlink"/>
                </a:solidFill>
              </a:rPr>
              <a:t>〉</a:t>
            </a:r>
          </a:p>
          <a:p>
            <a:pPr>
              <a:spcBef>
                <a:spcPct val="50000"/>
              </a:spcBef>
            </a:pPr>
            <a:r>
              <a:rPr lang="en-US" altLang="zh-CN" sz="2400">
                <a:solidFill>
                  <a:schemeClr val="hlink"/>
                </a:solidFill>
              </a:rPr>
              <a:t>    </a:t>
            </a:r>
            <a:r>
              <a:rPr lang="zh-CN" altLang="en-US" sz="2400">
                <a:solidFill>
                  <a:schemeClr val="hlink"/>
                </a:solidFill>
              </a:rPr>
              <a:t>操作结果：</a:t>
            </a:r>
            <a:r>
              <a:rPr lang="en-US" altLang="zh-CN" sz="2400">
                <a:solidFill>
                  <a:schemeClr val="hlink"/>
                </a:solidFill>
              </a:rPr>
              <a:t>〈</a:t>
            </a:r>
            <a:r>
              <a:rPr lang="zh-CN" altLang="en-US" sz="2400">
                <a:solidFill>
                  <a:schemeClr val="hlink"/>
                </a:solidFill>
              </a:rPr>
              <a:t>操作结果描述</a:t>
            </a:r>
            <a:r>
              <a:rPr lang="en-US" altLang="zh-CN" sz="2400">
                <a:solidFill>
                  <a:schemeClr val="hlink"/>
                </a:solidFill>
              </a:rPr>
              <a:t>〉</a:t>
            </a:r>
          </a:p>
        </p:txBody>
      </p:sp>
      <p:sp>
        <p:nvSpPr>
          <p:cNvPr id="9" name="爆炸形 2 8"/>
          <p:cNvSpPr/>
          <p:nvPr/>
        </p:nvSpPr>
        <p:spPr bwMode="auto">
          <a:xfrm>
            <a:off x="5715000" y="142875"/>
            <a:ext cx="3143250" cy="2071688"/>
          </a:xfrm>
          <a:prstGeom prst="irregularSeal2">
            <a:avLst/>
          </a:prstGeom>
          <a:solidFill>
            <a:schemeClr val="accent1">
              <a:lumMod val="40000"/>
              <a:lumOff val="60000"/>
            </a:schemeClr>
          </a:solidFill>
          <a:ln w="12700" cap="sq" cmpd="sng" algn="ctr">
            <a:solidFill>
              <a:srgbClr val="000000"/>
            </a:solidFill>
            <a:prstDash val="solid"/>
            <a:round/>
            <a:headEnd type="none" w="med" len="med"/>
            <a:tailEnd type="none" w="med" len="med"/>
          </a:ln>
          <a:effectLst/>
        </p:spPr>
        <p:txBody>
          <a:bodyPr wrap="none" anchor="ctr"/>
          <a:lstStyle/>
          <a:p>
            <a:pPr algn="ctr">
              <a:spcBef>
                <a:spcPct val="50000"/>
              </a:spcBef>
              <a:defRPr/>
            </a:pPr>
            <a:r>
              <a:rPr lang="en-US" altLang="zh-CN" sz="2000" dirty="0">
                <a:solidFill>
                  <a:srgbClr val="FF0000"/>
                </a:solidFill>
              </a:rPr>
              <a:t>Very Important!</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5957"/>
                                        </p:tgtEl>
                                        <p:attrNameLst>
                                          <p:attrName>style.visibility</p:attrName>
                                        </p:attrNameLst>
                                      </p:cBhvr>
                                      <p:to>
                                        <p:strVal val="visible"/>
                                      </p:to>
                                    </p:set>
                                    <p:animEffect transition="in" filter="wipe(up)">
                                      <p:cBhvr>
                                        <p:cTn id="13" dur="500"/>
                                        <p:tgtEl>
                                          <p:spTgt spid="12595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25958"/>
                                        </p:tgtEl>
                                        <p:attrNameLst>
                                          <p:attrName>style.visibility</p:attrName>
                                        </p:attrNameLst>
                                      </p:cBhvr>
                                      <p:to>
                                        <p:strVal val="visible"/>
                                      </p:to>
                                    </p:set>
                                    <p:animEffect transition="in" filter="box(in)">
                                      <p:cBhvr>
                                        <p:cTn id="18" dur="500"/>
                                        <p:tgtEl>
                                          <p:spTgt spid="125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p:bldP spid="12595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文本占位符 2862081"/>
          <p:cNvSpPr>
            <a:spLocks noGrp="1"/>
          </p:cNvSpPr>
          <p:nvPr>
            <p:ph type="body" sz="half" idx="1"/>
          </p:nvPr>
        </p:nvSpPr>
        <p:spPr>
          <a:xfrm>
            <a:off x="0" y="373380"/>
            <a:ext cx="9144000" cy="6813550"/>
          </a:xfrm>
        </p:spPr>
        <p:txBody>
          <a:bodyPr anchor="t"/>
          <a:lstStyle/>
          <a:p>
            <a:pPr marL="266700" indent="-266700">
              <a:lnSpc>
                <a:spcPct val="105000"/>
              </a:lnSpc>
              <a:spcBef>
                <a:spcPct val="10000"/>
              </a:spcBef>
              <a:buNone/>
            </a:pPr>
            <a:r>
              <a:rPr lang="en-US" altLang="zh-CN" b="1"/>
              <a:t>ADT List {</a:t>
            </a:r>
          </a:p>
          <a:p>
            <a:pPr marL="266700" indent="-266700">
              <a:lnSpc>
                <a:spcPct val="105000"/>
              </a:lnSpc>
              <a:spcBef>
                <a:spcPct val="10000"/>
              </a:spcBef>
              <a:buNone/>
            </a:pPr>
            <a:r>
              <a:rPr lang="en-US" altLang="zh-CN" b="1" dirty="0"/>
              <a:t>      </a:t>
            </a:r>
            <a:r>
              <a:rPr lang="zh-CN" altLang="en-US" b="1" dirty="0"/>
              <a:t>数据对象</a:t>
            </a:r>
            <a:r>
              <a:rPr lang="en-US" altLang="zh-CN" b="1" err="1"/>
              <a:t>:D={ai| ai</a:t>
            </a:r>
            <a:r>
              <a:rPr lang="en-US" altLang="zh-CN" b="1" err="1">
                <a:sym typeface="Symbol" panose="05050102010706020507" pitchFamily="18" charset="2"/>
              </a:rPr>
              <a:t>ElemType</a:t>
            </a:r>
            <a:r>
              <a:rPr lang="en-US" altLang="zh-CN" b="1">
                <a:sym typeface="Symbol" panose="05050102010706020507" pitchFamily="18" charset="2"/>
              </a:rPr>
              <a:t>  i=1,2,..,n n≥0</a:t>
            </a:r>
            <a:r>
              <a:rPr lang="en-US" altLang="zh-CN" b="1"/>
              <a:t>}</a:t>
            </a:r>
          </a:p>
          <a:p>
            <a:pPr marL="266700" indent="-266700">
              <a:lnSpc>
                <a:spcPct val="105000"/>
              </a:lnSpc>
              <a:spcBef>
                <a:spcPct val="10000"/>
              </a:spcBef>
              <a:buNone/>
            </a:pPr>
            <a:r>
              <a:rPr lang="en-US" altLang="zh-CN" b="1" dirty="0"/>
              <a:t>      </a:t>
            </a:r>
            <a:r>
              <a:rPr lang="zh-CN" altLang="en-US" b="1" dirty="0"/>
              <a:t>数据关系</a:t>
            </a:r>
            <a:r>
              <a:rPr lang="en-US" altLang="zh-CN" b="1"/>
              <a:t>:r1={ &lt;a1,a2&gt;,&lt;a2,a3&gt;,…,&lt;an-1,an&gt;}</a:t>
            </a:r>
          </a:p>
          <a:p>
            <a:pPr marL="266700" indent="-266700">
              <a:lnSpc>
                <a:spcPct val="105000"/>
              </a:lnSpc>
              <a:spcBef>
                <a:spcPct val="10000"/>
              </a:spcBef>
              <a:buNone/>
            </a:pPr>
            <a:r>
              <a:rPr lang="en-US" altLang="zh-CN" b="1" dirty="0"/>
              <a:t>      </a:t>
            </a:r>
            <a:r>
              <a:rPr lang="zh-CN" altLang="en-US" b="1" dirty="0"/>
              <a:t>基本操作</a:t>
            </a:r>
            <a:r>
              <a:rPr lang="en-US" altLang="zh-CN" b="1"/>
              <a:t>:</a:t>
            </a:r>
          </a:p>
          <a:p>
            <a:pPr marL="266700" indent="-266700">
              <a:lnSpc>
                <a:spcPct val="105000"/>
              </a:lnSpc>
              <a:spcBef>
                <a:spcPct val="10000"/>
              </a:spcBef>
              <a:buNone/>
            </a:pPr>
            <a:r>
              <a:rPr lang="en-US" altLang="zh-CN" b="1"/>
              <a:t>      </a:t>
            </a:r>
            <a:r>
              <a:rPr lang="en-US" altLang="zh-CN" b="1" err="1">
                <a:solidFill>
                  <a:srgbClr val="3333CC"/>
                </a:solidFill>
              </a:rPr>
              <a:t>InitList(&amp;L</a:t>
            </a:r>
            <a:r>
              <a:rPr lang="en-US" altLang="zh-CN" b="1">
                <a:solidFill>
                  <a:srgbClr val="3333CC"/>
                </a:solidFill>
              </a:rPr>
              <a:t>) </a:t>
            </a:r>
          </a:p>
          <a:p>
            <a:pPr marL="266700" indent="-266700">
              <a:lnSpc>
                <a:spcPct val="105000"/>
              </a:lnSpc>
              <a:spcBef>
                <a:spcPct val="10000"/>
              </a:spcBef>
              <a:buNone/>
            </a:pPr>
            <a:r>
              <a:rPr lang="en-US" altLang="zh-CN" b="1" dirty="0"/>
              <a:t>      </a:t>
            </a:r>
            <a:r>
              <a:rPr lang="zh-CN" altLang="en-US" b="1" dirty="0"/>
              <a:t>操作结果： 构造一个空的表</a:t>
            </a:r>
            <a:r>
              <a:rPr lang="zh-CN" altLang="zh-CN" b="1"/>
              <a:t>L；</a:t>
            </a:r>
          </a:p>
          <a:p>
            <a:pPr marL="266700" indent="-266700">
              <a:lnSpc>
                <a:spcPct val="105000"/>
              </a:lnSpc>
              <a:spcBef>
                <a:spcPct val="10000"/>
              </a:spcBef>
              <a:buNone/>
            </a:pPr>
            <a:r>
              <a:rPr lang="zh-CN" altLang="en-US" b="1"/>
              <a:t>      </a:t>
            </a:r>
            <a:r>
              <a:rPr lang="en-US" altLang="zh-CN" b="1" err="1">
                <a:solidFill>
                  <a:schemeClr val="hlink"/>
                </a:solidFill>
              </a:rPr>
              <a:t>ListEmpty(L</a:t>
            </a:r>
            <a:r>
              <a:rPr lang="en-US" altLang="zh-CN" b="1">
                <a:solidFill>
                  <a:schemeClr val="hlink"/>
                </a:solidFill>
              </a:rPr>
              <a:t>)</a:t>
            </a:r>
          </a:p>
          <a:p>
            <a:pPr marL="266700" indent="-266700">
              <a:lnSpc>
                <a:spcPct val="105000"/>
              </a:lnSpc>
              <a:spcBef>
                <a:spcPct val="10000"/>
              </a:spcBef>
              <a:buNone/>
            </a:pPr>
            <a:r>
              <a:rPr lang="en-US" altLang="zh-CN"/>
              <a:t>      </a:t>
            </a:r>
            <a:r>
              <a:rPr lang="zh-CN" altLang="en-US" b="1" dirty="0"/>
              <a:t>初始条件：线性表</a:t>
            </a:r>
            <a:r>
              <a:rPr lang="en-US" altLang="zh-CN" b="1" dirty="0"/>
              <a:t>L</a:t>
            </a:r>
            <a:r>
              <a:rPr lang="zh-CN" altLang="en-US" b="1" dirty="0"/>
              <a:t>已存在</a:t>
            </a:r>
          </a:p>
          <a:p>
            <a:pPr marL="266700" indent="-266700">
              <a:lnSpc>
                <a:spcPct val="105000"/>
              </a:lnSpc>
              <a:spcBef>
                <a:spcPct val="10000"/>
              </a:spcBef>
              <a:buNone/>
            </a:pPr>
            <a:r>
              <a:rPr lang="zh-CN" altLang="en-US" b="1" dirty="0"/>
              <a:t>      操作结果：若</a:t>
            </a:r>
            <a:r>
              <a:rPr lang="en-US" altLang="zh-CN" b="1" dirty="0"/>
              <a:t>L</a:t>
            </a:r>
            <a:r>
              <a:rPr lang="zh-CN" altLang="en-US" b="1" dirty="0"/>
              <a:t>为空表返回</a:t>
            </a:r>
            <a:r>
              <a:rPr lang="en-US" altLang="zh-CN" b="1" dirty="0"/>
              <a:t>TRUE</a:t>
            </a:r>
            <a:r>
              <a:rPr lang="zh-CN" altLang="en-US" b="1" dirty="0"/>
              <a:t>，否则返回</a:t>
            </a:r>
            <a:r>
              <a:rPr lang="en-US" altLang="zh-CN" b="1"/>
              <a:t>FALSE</a:t>
            </a:r>
          </a:p>
          <a:p>
            <a:pPr marL="266700" indent="-266700">
              <a:lnSpc>
                <a:spcPct val="105000"/>
              </a:lnSpc>
              <a:spcBef>
                <a:spcPct val="10000"/>
              </a:spcBef>
              <a:buNone/>
            </a:pPr>
            <a:r>
              <a:rPr lang="en-US" altLang="zh-CN" b="1"/>
              <a:t>    </a:t>
            </a:r>
            <a:r>
              <a:rPr lang="en-US" altLang="zh-CN" b="1" err="1">
                <a:solidFill>
                  <a:schemeClr val="hlink"/>
                </a:solidFill>
              </a:rPr>
              <a:t> InsertLi</a:t>
            </a:r>
            <a:r>
              <a:rPr lang="en-US" altLang="zh-CN" b="1" err="1">
                <a:solidFill>
                  <a:srgbClr val="3333CC"/>
                </a:solidFill>
              </a:rPr>
              <a:t>st(&amp;L,i,e</a:t>
            </a:r>
            <a:r>
              <a:rPr lang="en-US" altLang="zh-CN" b="1">
                <a:solidFill>
                  <a:srgbClr val="3333CC"/>
                </a:solidFill>
              </a:rPr>
              <a:t>)</a:t>
            </a:r>
          </a:p>
          <a:p>
            <a:pPr marL="266700" indent="-266700">
              <a:lnSpc>
                <a:spcPct val="105000"/>
              </a:lnSpc>
              <a:spcBef>
                <a:spcPct val="10000"/>
              </a:spcBef>
              <a:buNone/>
            </a:pPr>
            <a:r>
              <a:rPr lang="en-US" altLang="zh-CN" b="1" dirty="0"/>
              <a:t>      </a:t>
            </a:r>
            <a:r>
              <a:rPr lang="zh-CN" altLang="en-US" b="1" dirty="0"/>
              <a:t>初始条件：线性表</a:t>
            </a:r>
            <a:r>
              <a:rPr lang="en-US" altLang="zh-CN" b="1">
                <a:solidFill>
                  <a:srgbClr val="3333CC"/>
                </a:solidFill>
              </a:rPr>
              <a:t>L</a:t>
            </a:r>
            <a:r>
              <a:rPr lang="zh-CN" altLang="en-US" b="1" dirty="0"/>
              <a:t>已存在</a:t>
            </a:r>
          </a:p>
          <a:p>
            <a:pPr marL="266700" indent="-266700">
              <a:lnSpc>
                <a:spcPct val="105000"/>
              </a:lnSpc>
              <a:spcBef>
                <a:spcPct val="10000"/>
              </a:spcBef>
              <a:buNone/>
            </a:pPr>
            <a:r>
              <a:rPr lang="zh-CN" altLang="en-US" b="1" dirty="0"/>
              <a:t>      操作结果：将</a:t>
            </a:r>
            <a:r>
              <a:rPr lang="en-US" altLang="zh-CN" b="1">
                <a:solidFill>
                  <a:srgbClr val="3333CC"/>
                </a:solidFill>
              </a:rPr>
              <a:t>e</a:t>
            </a:r>
            <a:r>
              <a:rPr lang="en-US" altLang="zh-CN" b="1" dirty="0"/>
              <a:t> </a:t>
            </a:r>
            <a:r>
              <a:rPr lang="zh-CN" altLang="en-US" b="1" dirty="0"/>
              <a:t>插到表尾</a:t>
            </a:r>
          </a:p>
          <a:p>
            <a:pPr marL="266700" indent="-266700">
              <a:lnSpc>
                <a:spcPct val="105000"/>
              </a:lnSpc>
              <a:spcBef>
                <a:spcPct val="10000"/>
              </a:spcBef>
              <a:buNone/>
            </a:pPr>
            <a:r>
              <a:rPr lang="zh-CN" altLang="en-US" b="1" dirty="0"/>
              <a:t>  </a:t>
            </a:r>
            <a:r>
              <a:rPr lang="zh-CN" altLang="en-US" b="1"/>
              <a:t>     </a:t>
            </a:r>
            <a:r>
              <a:rPr lang="en-US" altLang="zh-CN" b="1"/>
              <a:t>… </a:t>
            </a:r>
          </a:p>
          <a:p>
            <a:pPr marL="266700" indent="-266700">
              <a:lnSpc>
                <a:spcPct val="105000"/>
              </a:lnSpc>
              <a:spcBef>
                <a:spcPct val="10000"/>
              </a:spcBef>
              <a:buNone/>
            </a:pPr>
            <a:r>
              <a:rPr lang="en-US" altLang="zh-CN" b="1"/>
              <a:t>    } ADT List</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3127297"/>
          <p:cNvSpPr>
            <a:spLocks noGrp="1"/>
          </p:cNvSpPr>
          <p:nvPr>
            <p:ph type="title"/>
          </p:nvPr>
        </p:nvSpPr>
        <p:spPr/>
        <p:txBody>
          <a:bodyPr tIns="108000" bIns="108000" anchor="ctr"/>
          <a:lstStyle/>
          <a:p>
            <a:r>
              <a:rPr lang="en-US" altLang="zh-CN" sz="3200" b="1" dirty="0">
                <a:solidFill>
                  <a:schemeClr val="tx1"/>
                </a:solidFill>
              </a:rPr>
              <a:t>1.3 </a:t>
            </a:r>
            <a:r>
              <a:rPr lang="zh-CN" altLang="en-US" sz="3200" b="1" dirty="0">
                <a:solidFill>
                  <a:schemeClr val="tx1"/>
                </a:solidFill>
              </a:rPr>
              <a:t>抽象数据类型</a:t>
            </a:r>
            <a:endParaRPr lang="zh-CN" altLang="en-US" sz="3200" b="1">
              <a:solidFill>
                <a:schemeClr val="tx1"/>
              </a:solidFill>
            </a:endParaRPr>
          </a:p>
        </p:txBody>
      </p:sp>
      <p:sp>
        <p:nvSpPr>
          <p:cNvPr id="63490" name="文本占位符 3127298"/>
          <p:cNvSpPr>
            <a:spLocks noGrp="1"/>
          </p:cNvSpPr>
          <p:nvPr>
            <p:ph idx="1"/>
          </p:nvPr>
        </p:nvSpPr>
        <p:spPr>
          <a:xfrm>
            <a:off x="0" y="908050"/>
            <a:ext cx="9144000" cy="5949950"/>
          </a:xfrm>
        </p:spPr>
        <p:txBody>
          <a:bodyPr anchor="t"/>
          <a:lstStyle/>
          <a:p>
            <a:pPr>
              <a:lnSpc>
                <a:spcPct val="110000"/>
              </a:lnSpc>
              <a:spcBef>
                <a:spcPct val="10000"/>
              </a:spcBef>
            </a:pPr>
            <a:r>
              <a:rPr lang="zh-CN" altLang="en-US" sz="2800" b="1" dirty="0"/>
              <a:t>抽象数据类型的作用</a:t>
            </a:r>
            <a:r>
              <a:rPr lang="en-US" altLang="zh-CN" sz="2800" b="1" dirty="0"/>
              <a:t>(</a:t>
            </a:r>
            <a:r>
              <a:rPr lang="zh-CN" altLang="en-US" sz="2800" b="1" dirty="0"/>
              <a:t>以</a:t>
            </a:r>
            <a:r>
              <a:rPr lang="en-US" altLang="zh-CN" sz="2800" b="1" dirty="0"/>
              <a:t>List</a:t>
            </a:r>
            <a:r>
              <a:rPr lang="zh-CN" altLang="en-US" sz="2800" b="1" dirty="0"/>
              <a:t>为例</a:t>
            </a:r>
            <a:r>
              <a:rPr lang="en-US" altLang="zh-CN" sz="2800" b="1"/>
              <a:t>)</a:t>
            </a:r>
          </a:p>
          <a:p>
            <a:pPr lvl="1">
              <a:lnSpc>
                <a:spcPct val="110000"/>
              </a:lnSpc>
              <a:spcBef>
                <a:spcPct val="10000"/>
              </a:spcBef>
            </a:pPr>
            <a:r>
              <a:rPr lang="zh-CN" altLang="en-US" sz="2800" b="1" dirty="0"/>
              <a:t>数据抽象</a:t>
            </a:r>
          </a:p>
          <a:p>
            <a:pPr lvl="2">
              <a:lnSpc>
                <a:spcPct val="110000"/>
              </a:lnSpc>
              <a:spcBef>
                <a:spcPct val="10000"/>
              </a:spcBef>
            </a:pPr>
            <a:r>
              <a:rPr lang="zh-CN" altLang="en-US" sz="2800" b="1" dirty="0">
                <a:latin typeface="宋体" panose="02010600030101010101" pitchFamily="2" charset="-122"/>
                <a:ea typeface="宋体" panose="02010600030101010101" pitchFamily="2" charset="-122"/>
              </a:rPr>
              <a:t>在</a:t>
            </a:r>
            <a:r>
              <a:rPr lang="en-US" altLang="zh-CN" sz="2800" b="1" dirty="0">
                <a:latin typeface="宋体" panose="02010600030101010101" pitchFamily="2" charset="-122"/>
                <a:ea typeface="宋体" panose="02010600030101010101" pitchFamily="2" charset="-122"/>
              </a:rPr>
              <a:t>List</a:t>
            </a:r>
            <a:r>
              <a:rPr lang="zh-CN" altLang="en-US" sz="2800" b="1" dirty="0">
                <a:latin typeface="宋体" panose="02010600030101010101" pitchFamily="2" charset="-122"/>
                <a:ea typeface="宋体" panose="02010600030101010101" pitchFamily="2" charset="-122"/>
              </a:rPr>
              <a:t>的</a:t>
            </a:r>
            <a:r>
              <a:rPr lang="en-US" altLang="zh-CN" sz="2800" b="1" dirty="0">
                <a:latin typeface="宋体" panose="02010600030101010101" pitchFamily="2" charset="-122"/>
                <a:ea typeface="宋体" panose="02010600030101010101" pitchFamily="2" charset="-122"/>
              </a:rPr>
              <a:t>ADT</a:t>
            </a:r>
            <a:r>
              <a:rPr lang="zh-CN" altLang="en-US" sz="2800" b="1" dirty="0">
                <a:latin typeface="宋体" panose="02010600030101010101" pitchFamily="2" charset="-122"/>
                <a:ea typeface="宋体" panose="02010600030101010101" pitchFamily="2" charset="-122"/>
              </a:rPr>
              <a:t>定义中</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只刻画</a:t>
            </a:r>
            <a:r>
              <a:rPr lang="en-US" altLang="zh-CN" sz="2800" b="1" dirty="0">
                <a:latin typeface="宋体" panose="02010600030101010101" pitchFamily="2" charset="-122"/>
                <a:ea typeface="宋体" panose="02010600030101010101" pitchFamily="2" charset="-122"/>
              </a:rPr>
              <a:t>List</a:t>
            </a:r>
            <a:r>
              <a:rPr lang="zh-CN" altLang="en-US" sz="2800" b="1" dirty="0">
                <a:latin typeface="宋体" panose="02010600030101010101" pitchFamily="2" charset="-122"/>
                <a:ea typeface="宋体" panose="02010600030101010101" pitchFamily="2" charset="-122"/>
              </a:rPr>
              <a:t>的逻辑结构和操作功能</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即</a:t>
            </a:r>
            <a:r>
              <a:rPr lang="en-US" altLang="zh-CN" sz="2800" b="1" dirty="0">
                <a:latin typeface="宋体" panose="02010600030101010101" pitchFamily="2" charset="-122"/>
                <a:ea typeface="宋体" panose="02010600030101010101" pitchFamily="2" charset="-122"/>
              </a:rPr>
              <a:t>List</a:t>
            </a:r>
            <a:r>
              <a:rPr lang="zh-CN" altLang="en-US" sz="2800" b="1" dirty="0">
                <a:latin typeface="宋体" panose="02010600030101010101" pitchFamily="2" charset="-122"/>
                <a:ea typeface="宋体" panose="02010600030101010101" pitchFamily="2" charset="-122"/>
              </a:rPr>
              <a:t>的</a:t>
            </a:r>
            <a:r>
              <a:rPr lang="en-US" altLang="zh-CN" sz="2800" b="1" dirty="0">
                <a:latin typeface="宋体" panose="02010600030101010101" pitchFamily="2" charset="-122"/>
                <a:ea typeface="宋体" panose="02010600030101010101" pitchFamily="2" charset="-122"/>
              </a:rPr>
              <a:t>ADT</a:t>
            </a:r>
            <a:r>
              <a:rPr lang="zh-CN" altLang="en-US" sz="2800" b="1" dirty="0">
                <a:latin typeface="宋体" panose="02010600030101010101" pitchFamily="2" charset="-122"/>
                <a:ea typeface="宋体" panose="02010600030101010101" pitchFamily="2" charset="-122"/>
              </a:rPr>
              <a:t>定义与</a:t>
            </a:r>
            <a:r>
              <a:rPr lang="en-US" altLang="zh-CN" sz="2800" b="1" dirty="0">
                <a:latin typeface="宋体" panose="02010600030101010101" pitchFamily="2" charset="-122"/>
                <a:ea typeface="宋体" panose="02010600030101010101" pitchFamily="2" charset="-122"/>
              </a:rPr>
              <a:t>List</a:t>
            </a:r>
            <a:r>
              <a:rPr lang="zh-CN" altLang="en-US" sz="2800" b="1" dirty="0">
                <a:latin typeface="宋体" panose="02010600030101010101" pitchFamily="2" charset="-122"/>
                <a:ea typeface="宋体" panose="02010600030101010101" pitchFamily="2" charset="-122"/>
              </a:rPr>
              <a:t>在计算机中如何实现无关。</a:t>
            </a:r>
          </a:p>
          <a:p>
            <a:pPr lvl="1">
              <a:lnSpc>
                <a:spcPct val="110000"/>
              </a:lnSpc>
              <a:spcBef>
                <a:spcPct val="10000"/>
              </a:spcBef>
            </a:pPr>
            <a:r>
              <a:rPr lang="zh-CN" altLang="en-US" sz="2800" b="1" dirty="0"/>
              <a:t>数据隐藏</a:t>
            </a:r>
          </a:p>
          <a:p>
            <a:pPr lvl="2">
              <a:lnSpc>
                <a:spcPct val="110000"/>
              </a:lnSpc>
              <a:spcBef>
                <a:spcPct val="10000"/>
              </a:spcBef>
            </a:pPr>
            <a:r>
              <a:rPr lang="en-US" altLang="zh-CN" sz="2800" b="1" dirty="0">
                <a:latin typeface="宋体" panose="02010600030101010101" pitchFamily="2" charset="-122"/>
                <a:ea typeface="宋体" panose="02010600030101010101" pitchFamily="2" charset="-122"/>
              </a:rPr>
              <a:t>ADT</a:t>
            </a:r>
            <a:r>
              <a:rPr lang="zh-CN" altLang="en-US" sz="2800" b="1" dirty="0">
                <a:latin typeface="宋体" panose="02010600030101010101" pitchFamily="2" charset="-122"/>
                <a:ea typeface="宋体" panose="02010600030101010101" pitchFamily="2" charset="-122"/>
              </a:rPr>
              <a:t>隐藏了</a:t>
            </a:r>
            <a:r>
              <a:rPr lang="en-US" altLang="zh-CN" sz="2800" b="1" dirty="0">
                <a:latin typeface="宋体" panose="02010600030101010101" pitchFamily="2" charset="-122"/>
                <a:ea typeface="宋体" panose="02010600030101010101" pitchFamily="2" charset="-122"/>
              </a:rPr>
              <a:t>List</a:t>
            </a:r>
            <a:r>
              <a:rPr lang="zh-CN" altLang="en-US" sz="2800" b="1" dirty="0">
                <a:latin typeface="宋体" panose="02010600030101010101" pitchFamily="2" charset="-122"/>
                <a:ea typeface="宋体" panose="02010600030101010101" pitchFamily="2" charset="-122"/>
              </a:rPr>
              <a:t>的实现方法</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使用与实现无关</a:t>
            </a:r>
          </a:p>
          <a:p>
            <a:pPr lvl="1">
              <a:lnSpc>
                <a:spcPct val="110000"/>
              </a:lnSpc>
              <a:spcBef>
                <a:spcPct val="10000"/>
              </a:spcBef>
            </a:pPr>
            <a:r>
              <a:rPr lang="zh-CN" altLang="en-US" sz="2800" b="1" dirty="0"/>
              <a:t>随时使用</a:t>
            </a:r>
            <a:r>
              <a:rPr lang="en-US" altLang="zh-CN" sz="2800" b="1" dirty="0"/>
              <a:t>(</a:t>
            </a:r>
            <a:r>
              <a:rPr lang="zh-CN" altLang="en-US" sz="2800" b="1" dirty="0"/>
              <a:t>前提是</a:t>
            </a:r>
            <a:r>
              <a:rPr lang="en-US" altLang="zh-CN" sz="2800" b="1" dirty="0"/>
              <a:t>List</a:t>
            </a:r>
            <a:r>
              <a:rPr lang="zh-CN" altLang="en-US" sz="2800" b="1" dirty="0"/>
              <a:t>已实现</a:t>
            </a:r>
            <a:r>
              <a:rPr lang="en-US" altLang="zh-CN" sz="2800" b="1" dirty="0"/>
              <a:t>,</a:t>
            </a:r>
            <a:r>
              <a:rPr lang="zh-CN" altLang="en-US" sz="2800" b="1" dirty="0"/>
              <a:t>可见</a:t>
            </a:r>
            <a:r>
              <a:rPr lang="en-US" altLang="zh-CN" sz="2800" b="1"/>
              <a:t>)</a:t>
            </a:r>
          </a:p>
        </p:txBody>
      </p:sp>
      <p:sp>
        <p:nvSpPr>
          <p:cNvPr id="3" name="文本框 2"/>
          <p:cNvSpPr txBox="1"/>
          <p:nvPr/>
        </p:nvSpPr>
        <p:spPr>
          <a:xfrm>
            <a:off x="964565" y="5478780"/>
            <a:ext cx="6352540" cy="460375"/>
          </a:xfrm>
          <a:prstGeom prst="rect">
            <a:avLst/>
          </a:prstGeom>
          <a:noFill/>
        </p:spPr>
        <p:txBody>
          <a:bodyPr wrap="square" rtlCol="0">
            <a:spAutoFit/>
          </a:bodyPr>
          <a:lstStyle/>
          <a:p>
            <a:r>
              <a:rPr lang="zh-CN" altLang="zh-CN" sz="2400"/>
              <a:t>可见，</a:t>
            </a:r>
            <a:r>
              <a:rPr lang="en-US" altLang="zh-CN" sz="2400"/>
              <a:t>ADT</a:t>
            </a:r>
            <a:r>
              <a:rPr lang="zh-CN" altLang="en-US" sz="2400"/>
              <a:t>和我们</a:t>
            </a:r>
            <a:r>
              <a:rPr lang="en-US" altLang="zh-CN" sz="2400"/>
              <a:t>c++</a:t>
            </a:r>
            <a:r>
              <a:rPr lang="zh-CN" altLang="en-US" sz="2400"/>
              <a:t>中学到的</a:t>
            </a:r>
            <a:r>
              <a:rPr lang="en-US" altLang="zh-CN" sz="2400"/>
              <a:t>class</a:t>
            </a:r>
            <a:r>
              <a:rPr lang="zh-CN" altLang="en-US" sz="2400"/>
              <a:t>相似；</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1AEA4684-8D62-40C4-BCC1-85FC0B4C9124}" type="slidenum">
              <a:rPr kumimoji="0" lang="en-US" altLang="zh-CN" b="0" smtClean="0">
                <a:solidFill>
                  <a:schemeClr val="tx1"/>
                </a:solidFill>
              </a:rPr>
              <a:t>23</a:t>
            </a:fld>
            <a:endParaRPr kumimoji="0" lang="en-US" altLang="zh-CN" b="0" smtClean="0">
              <a:solidFill>
                <a:schemeClr val="tx1"/>
              </a:solidFill>
            </a:endParaRPr>
          </a:p>
        </p:txBody>
      </p:sp>
      <p:sp>
        <p:nvSpPr>
          <p:cNvPr id="57347" name="Rectangle 2"/>
          <p:cNvSpPr>
            <a:spLocks noGrp="1" noChangeArrowheads="1"/>
          </p:cNvSpPr>
          <p:nvPr>
            <p:ph type="title"/>
          </p:nvPr>
        </p:nvSpPr>
        <p:spPr/>
        <p:txBody>
          <a:bodyPr/>
          <a:lstStyle/>
          <a:p>
            <a:pPr eaLnBrk="1" hangingPunct="1"/>
            <a:r>
              <a:rPr lang="en-US" altLang="zh-CN" smtClean="0"/>
              <a:t>1.3 </a:t>
            </a:r>
            <a:r>
              <a:rPr lang="zh-CN" altLang="en-US" smtClean="0"/>
              <a:t>算法和算法的衡量</a:t>
            </a:r>
            <a:endParaRPr lang="zh-CN" altLang="en-US" smtClean="0">
              <a:solidFill>
                <a:srgbClr val="0000FF"/>
              </a:solidFill>
            </a:endParaRPr>
          </a:p>
        </p:txBody>
      </p:sp>
      <p:sp>
        <p:nvSpPr>
          <p:cNvPr id="57348" name="Rectangle 3"/>
          <p:cNvSpPr>
            <a:spLocks noGrp="1" noChangeArrowheads="1"/>
          </p:cNvSpPr>
          <p:nvPr>
            <p:ph type="body" idx="1"/>
          </p:nvPr>
        </p:nvSpPr>
        <p:spPr/>
        <p:txBody>
          <a:bodyPr/>
          <a:lstStyle/>
          <a:p>
            <a:pPr eaLnBrk="1" hangingPunct="1"/>
            <a:r>
              <a:rPr lang="en-US" altLang="zh-CN" sz="2800" dirty="0" smtClean="0"/>
              <a:t>1.3.1  </a:t>
            </a:r>
            <a:r>
              <a:rPr lang="zh-CN" altLang="en-US" sz="2800" dirty="0" smtClean="0"/>
              <a:t>算法及其特征</a:t>
            </a:r>
          </a:p>
          <a:p>
            <a:pPr eaLnBrk="1" hangingPunct="1"/>
            <a:r>
              <a:rPr lang="en-US" altLang="zh-CN" sz="2800" dirty="0" smtClean="0"/>
              <a:t>1.3.2  </a:t>
            </a:r>
            <a:r>
              <a:rPr lang="zh-CN" altLang="en-US" sz="2800" dirty="0" smtClean="0"/>
              <a:t>算法设计的原则</a:t>
            </a:r>
          </a:p>
          <a:p>
            <a:pPr eaLnBrk="1" hangingPunct="1"/>
            <a:r>
              <a:rPr lang="en-US" altLang="zh-CN" sz="2800" dirty="0" smtClean="0"/>
              <a:t>1.3.3  </a:t>
            </a:r>
            <a:r>
              <a:rPr lang="zh-CN" altLang="en-US" sz="2800" dirty="0" smtClean="0"/>
              <a:t>算法效率的衡量方法和准则</a:t>
            </a:r>
          </a:p>
          <a:p>
            <a:pPr eaLnBrk="1" hangingPunct="1"/>
            <a:r>
              <a:rPr lang="en-US" altLang="zh-CN" sz="2800" dirty="0" smtClean="0"/>
              <a:t>1.3.4  </a:t>
            </a:r>
            <a:r>
              <a:rPr lang="zh-CN" altLang="en-US" sz="2800" dirty="0" smtClean="0"/>
              <a:t>算法的存储空间需求</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sz="2800" dirty="0">
                <a:solidFill>
                  <a:srgbClr val="FF0000"/>
                </a:solidFill>
              </a:rPr>
              <a:t>算法</a:t>
            </a:r>
            <a:r>
              <a:rPr lang="zh-CN" altLang="en-US" sz="2800" dirty="0"/>
              <a:t>：是为了解决某类问题而规定的一个有限长的操作序列</a:t>
            </a:r>
            <a:r>
              <a:rPr lang="zh-CN" altLang="en-US" sz="2800" dirty="0" smtClean="0"/>
              <a:t>。</a:t>
            </a:r>
            <a:endParaRPr lang="en-US" altLang="zh-CN" sz="2800" dirty="0" smtClean="0"/>
          </a:p>
          <a:p>
            <a:r>
              <a:rPr lang="zh-CN" altLang="en-US" sz="2800" dirty="0" smtClean="0">
                <a:solidFill>
                  <a:srgbClr val="FF0000"/>
                </a:solidFill>
              </a:rPr>
              <a:t>问题求解</a:t>
            </a:r>
            <a:r>
              <a:rPr lang="zh-CN" altLang="en-US" sz="2800" dirty="0" smtClean="0"/>
              <a:t>：将问题递归性的分解为一个或者多个小问题，再综合子问题的解决方案。</a:t>
            </a:r>
            <a:endParaRPr lang="zh-CN" altLang="en-US" sz="2800" dirty="0"/>
          </a:p>
        </p:txBody>
      </p:sp>
      <p:sp>
        <p:nvSpPr>
          <p:cNvPr id="4" name="灯片编号占位符 3"/>
          <p:cNvSpPr>
            <a:spLocks noGrp="1"/>
          </p:cNvSpPr>
          <p:nvPr>
            <p:ph type="sldNum" sz="quarter" idx="11"/>
          </p:nvPr>
        </p:nvSpPr>
        <p:spPr/>
        <p:txBody>
          <a:bodyPr/>
          <a:lstStyle/>
          <a:p>
            <a:pPr>
              <a:defRPr/>
            </a:pPr>
            <a:fld id="{A6B5CF24-81FF-43E3-A83F-2846DD05B1C8}" type="slidenum">
              <a:rPr lang="en-US" altLang="zh-CN" smtClean="0"/>
              <a:t>24</a:t>
            </a:fld>
            <a:endParaRPr lang="en-US" altLang="zh-CN"/>
          </a:p>
        </p:txBody>
      </p:sp>
      <p:sp>
        <p:nvSpPr>
          <p:cNvPr id="5" name="Rectangle 4"/>
          <p:cNvSpPr>
            <a:spLocks noChangeArrowheads="1"/>
          </p:cNvSpPr>
          <p:nvPr/>
        </p:nvSpPr>
        <p:spPr bwMode="auto">
          <a:xfrm>
            <a:off x="2699792" y="2420888"/>
            <a:ext cx="5048622" cy="4302716"/>
          </a:xfrm>
          <a:prstGeom prst="rect">
            <a:avLst/>
          </a:prstGeom>
          <a:gradFill rotWithShape="1">
            <a:gsLst>
              <a:gs pos="0">
                <a:schemeClr val="bg2"/>
              </a:gs>
              <a:gs pos="50000">
                <a:schemeClr val="bg1"/>
              </a:gs>
              <a:gs pos="100000">
                <a:schemeClr val="bg2"/>
              </a:gs>
            </a:gsLst>
            <a:lin ang="5400000" scaled="1"/>
          </a:gradFill>
          <a:ln w="12700" cap="sq">
            <a:solidFill>
              <a:schemeClr val="tx1"/>
            </a:solidFill>
            <a:miter lim="800000"/>
          </a:ln>
          <a:effectLst/>
        </p:spPr>
        <p:txBody>
          <a:bodyPr wrap="square">
            <a:spAutoFit/>
          </a:bodyPr>
          <a:lstStyle/>
          <a:p>
            <a:pPr>
              <a:spcBef>
                <a:spcPct val="20000"/>
              </a:spcBef>
              <a:defRPr/>
            </a:pPr>
            <a:r>
              <a:rPr lang="en-US" altLang="zh-CN" sz="2400" dirty="0">
                <a:solidFill>
                  <a:schemeClr val="tx1"/>
                </a:solidFill>
              </a:rPr>
              <a:t>void </a:t>
            </a:r>
            <a:r>
              <a:rPr lang="en-US" altLang="zh-CN" sz="2400" dirty="0" err="1">
                <a:solidFill>
                  <a:schemeClr val="tx1"/>
                </a:solidFill>
              </a:rPr>
              <a:t>mult</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a:t>
            </a:r>
            <a:r>
              <a:rPr lang="en-US" altLang="zh-CN" sz="2400" dirty="0" smtClean="0">
                <a:solidFill>
                  <a:schemeClr val="tx1"/>
                </a:solidFill>
              </a:rPr>
              <a:t>[ ], </a:t>
            </a:r>
            <a:r>
              <a:rPr lang="en-US" altLang="zh-CN" sz="2400" dirty="0" err="1">
                <a:solidFill>
                  <a:schemeClr val="tx1"/>
                </a:solidFill>
              </a:rPr>
              <a:t>int</a:t>
            </a:r>
            <a:r>
              <a:rPr lang="en-US" altLang="zh-CN" sz="2400" dirty="0">
                <a:solidFill>
                  <a:schemeClr val="tx1"/>
                </a:solidFill>
              </a:rPr>
              <a:t> b</a:t>
            </a:r>
            <a:r>
              <a:rPr lang="en-US" altLang="zh-CN" sz="2400" dirty="0" smtClean="0">
                <a:solidFill>
                  <a:schemeClr val="tx1"/>
                </a:solidFill>
              </a:rPr>
              <a:t>[ ], </a:t>
            </a:r>
            <a:r>
              <a:rPr lang="en-US" altLang="zh-CN" sz="2400" dirty="0" err="1">
                <a:solidFill>
                  <a:schemeClr val="tx1"/>
                </a:solidFill>
              </a:rPr>
              <a:t>int</a:t>
            </a:r>
            <a:r>
              <a:rPr lang="en-US" altLang="zh-CN" sz="2400" dirty="0">
                <a:solidFill>
                  <a:schemeClr val="tx1"/>
                </a:solidFill>
              </a:rPr>
              <a:t>&amp; c</a:t>
            </a:r>
            <a:r>
              <a:rPr lang="en-US" altLang="zh-CN" sz="2400" dirty="0" smtClean="0">
                <a:solidFill>
                  <a:schemeClr val="tx1"/>
                </a:solidFill>
              </a:rPr>
              <a:t>[ ] </a:t>
            </a:r>
            <a:r>
              <a:rPr lang="en-US" altLang="zh-CN" sz="2400" dirty="0">
                <a:solidFill>
                  <a:schemeClr val="tx1"/>
                </a:solidFill>
              </a:rPr>
              <a:t>) </a:t>
            </a:r>
            <a:r>
              <a:rPr lang="en-US" altLang="zh-CN" sz="2400" dirty="0" smtClean="0">
                <a:solidFill>
                  <a:schemeClr val="tx1"/>
                </a:solidFill>
              </a:rPr>
              <a:t>{ </a:t>
            </a:r>
            <a:r>
              <a:rPr lang="en-US" altLang="zh-CN" sz="2400" dirty="0">
                <a:solidFill>
                  <a:schemeClr val="tx1"/>
                </a:solidFill>
              </a:rPr>
              <a:t>// </a:t>
            </a:r>
            <a:r>
              <a:rPr lang="zh-CN" altLang="en-US" sz="2400" dirty="0">
                <a:solidFill>
                  <a:schemeClr val="tx1"/>
                </a:solidFill>
              </a:rPr>
              <a:t>以二维数组存储矩阵元素，</a:t>
            </a:r>
            <a:r>
              <a:rPr lang="en-US" altLang="zh-CN" sz="2400" dirty="0">
                <a:solidFill>
                  <a:schemeClr val="tx1"/>
                </a:solidFill>
              </a:rPr>
              <a:t>c </a:t>
            </a:r>
            <a:r>
              <a:rPr lang="zh-CN" altLang="en-US" sz="2400" dirty="0">
                <a:solidFill>
                  <a:schemeClr val="tx1"/>
                </a:solidFill>
              </a:rPr>
              <a:t>为 </a:t>
            </a:r>
            <a:r>
              <a:rPr lang="en-US" altLang="zh-CN" sz="2400" dirty="0">
                <a:solidFill>
                  <a:schemeClr val="tx1"/>
                </a:solidFill>
              </a:rPr>
              <a:t>a </a:t>
            </a:r>
            <a:r>
              <a:rPr lang="zh-CN" altLang="en-US" sz="2400" dirty="0">
                <a:solidFill>
                  <a:schemeClr val="tx1"/>
                </a:solidFill>
              </a:rPr>
              <a:t>和 </a:t>
            </a:r>
            <a:r>
              <a:rPr lang="en-US" altLang="zh-CN" sz="2400" dirty="0">
                <a:solidFill>
                  <a:schemeClr val="tx1"/>
                </a:solidFill>
              </a:rPr>
              <a:t>b </a:t>
            </a:r>
            <a:r>
              <a:rPr lang="zh-CN" altLang="en-US" sz="2400" dirty="0">
                <a:solidFill>
                  <a:schemeClr val="tx1"/>
                </a:solidFill>
              </a:rPr>
              <a:t>的乘积</a:t>
            </a:r>
          </a:p>
          <a:p>
            <a:pPr>
              <a:spcBef>
                <a:spcPct val="20000"/>
              </a:spcBef>
              <a:defRPr/>
            </a:pPr>
            <a:r>
              <a:rPr lang="zh-CN" altLang="en-US" sz="2400" dirty="0">
                <a:solidFill>
                  <a:schemeClr val="tx1"/>
                </a:solidFill>
              </a:rPr>
              <a:t>   </a:t>
            </a:r>
            <a:r>
              <a:rPr lang="en-US" altLang="zh-CN" sz="2400" dirty="0">
                <a:solidFill>
                  <a:schemeClr val="tx1"/>
                </a:solidFill>
              </a:rPr>
              <a:t>for(i=1; i&lt;=n; ++i)</a:t>
            </a:r>
          </a:p>
          <a:p>
            <a:pPr>
              <a:spcBef>
                <a:spcPct val="20000"/>
              </a:spcBef>
              <a:defRPr/>
            </a:pPr>
            <a:r>
              <a:rPr lang="en-US" altLang="zh-CN" sz="2400" dirty="0">
                <a:solidFill>
                  <a:schemeClr val="tx1"/>
                </a:solidFill>
              </a:rPr>
              <a:t>      for(j=1;j&lt;=n;++j)</a:t>
            </a:r>
          </a:p>
          <a:p>
            <a:pPr>
              <a:spcBef>
                <a:spcPct val="20000"/>
              </a:spcBef>
              <a:defRPr/>
            </a:pPr>
            <a:r>
              <a:rPr lang="en-US" altLang="zh-CN" sz="2400" dirty="0">
                <a:solidFill>
                  <a:schemeClr val="tx1"/>
                </a:solidFill>
              </a:rPr>
              <a:t>      {</a:t>
            </a:r>
          </a:p>
          <a:p>
            <a:pPr>
              <a:spcBef>
                <a:spcPct val="20000"/>
              </a:spcBef>
              <a:defRPr/>
            </a:pPr>
            <a:r>
              <a:rPr lang="en-US" altLang="zh-CN" sz="2400" dirty="0">
                <a:solidFill>
                  <a:schemeClr val="tx1"/>
                </a:solidFill>
              </a:rPr>
              <a:t>               </a:t>
            </a:r>
            <a:r>
              <a:rPr lang="en-US" altLang="zh-CN" sz="2400" dirty="0">
                <a:solidFill>
                  <a:srgbClr val="FF0000"/>
                </a:solidFill>
              </a:rPr>
              <a:t>c[i][j]=0;</a:t>
            </a:r>
          </a:p>
          <a:p>
            <a:pPr>
              <a:spcBef>
                <a:spcPct val="20000"/>
              </a:spcBef>
              <a:defRPr/>
            </a:pPr>
            <a:r>
              <a:rPr lang="en-US" altLang="zh-CN" sz="2400" dirty="0">
                <a:solidFill>
                  <a:schemeClr val="tx1"/>
                </a:solidFill>
              </a:rPr>
              <a:t>               for(k=1;k&lt;=n;++k)</a:t>
            </a:r>
          </a:p>
          <a:p>
            <a:pPr>
              <a:spcBef>
                <a:spcPct val="20000"/>
              </a:spcBef>
              <a:defRPr/>
            </a:pPr>
            <a:r>
              <a:rPr lang="en-US" altLang="zh-CN" sz="2400" dirty="0">
                <a:solidFill>
                  <a:schemeClr val="tx1"/>
                </a:solidFill>
              </a:rPr>
              <a:t>               </a:t>
            </a:r>
            <a:r>
              <a:rPr lang="en-US" altLang="zh-CN" sz="2400" dirty="0" smtClean="0">
                <a:solidFill>
                  <a:schemeClr val="tx1"/>
                </a:solidFill>
              </a:rPr>
              <a:t>       </a:t>
            </a:r>
            <a:r>
              <a:rPr lang="en-US" altLang="zh-CN" sz="2400" dirty="0">
                <a:solidFill>
                  <a:srgbClr val="FF0000"/>
                </a:solidFill>
              </a:rPr>
              <a:t>c[i][j]+=a[i][k]*b[k][j];</a:t>
            </a:r>
          </a:p>
          <a:p>
            <a:pPr>
              <a:spcBef>
                <a:spcPct val="20000"/>
              </a:spcBef>
              <a:defRPr/>
            </a:pPr>
            <a:r>
              <a:rPr lang="en-US" altLang="zh-CN" sz="24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6600CC"/>
                </a:solidFill>
              </a:rPr>
              <a:t>描述算法的工具</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自然语言</a:t>
            </a:r>
            <a:r>
              <a:rPr lang="zh-CN" altLang="en-US" dirty="0"/>
              <a:t>：易理解，但不精确，易有二义性</a:t>
            </a:r>
            <a:endParaRPr lang="en-US" altLang="zh-CN" dirty="0"/>
          </a:p>
          <a:p>
            <a:r>
              <a:rPr lang="zh-CN" altLang="en-US" dirty="0"/>
              <a:t>约定的符号描述：</a:t>
            </a:r>
            <a:endParaRPr lang="en-US" altLang="zh-CN" dirty="0"/>
          </a:p>
          <a:p>
            <a:pPr lvl="1"/>
            <a:r>
              <a:rPr lang="zh-CN" altLang="en-US" dirty="0"/>
              <a:t>流程图（直观清晰并且比较精确，但是不容易实现）</a:t>
            </a:r>
            <a:endParaRPr lang="en-US" altLang="zh-CN" dirty="0"/>
          </a:p>
          <a:p>
            <a:pPr lvl="1"/>
            <a:r>
              <a:rPr lang="zh-CN" altLang="en-US" dirty="0">
                <a:solidFill>
                  <a:srgbClr val="FF0000"/>
                </a:solidFill>
              </a:rPr>
              <a:t>伪代码（较严谨且简洁，易用程序实现）</a:t>
            </a:r>
            <a:endParaRPr lang="en-US" altLang="zh-CN" dirty="0">
              <a:solidFill>
                <a:srgbClr val="FF0000"/>
              </a:solidFill>
            </a:endParaRPr>
          </a:p>
          <a:p>
            <a:r>
              <a:rPr lang="zh-CN" altLang="en-US" dirty="0"/>
              <a:t>计算机高级语言描述：</a:t>
            </a:r>
            <a:endParaRPr lang="en-US" altLang="zh-CN" dirty="0"/>
          </a:p>
          <a:p>
            <a:pPr lvl="1"/>
            <a:r>
              <a:rPr lang="zh-CN" altLang="en-US" dirty="0"/>
              <a:t>最终形式：</a:t>
            </a:r>
            <a:r>
              <a:rPr lang="en-US" altLang="zh-CN" dirty="0">
                <a:solidFill>
                  <a:srgbClr val="FF0000"/>
                </a:solidFill>
              </a:rPr>
              <a:t>C</a:t>
            </a:r>
            <a:r>
              <a:rPr lang="zh-CN" altLang="en-US" dirty="0"/>
              <a:t>、</a:t>
            </a:r>
            <a:r>
              <a:rPr lang="en-US" altLang="zh-CN" dirty="0"/>
              <a:t>Pascal</a:t>
            </a:r>
            <a:r>
              <a:rPr lang="zh-CN" altLang="en-US" dirty="0"/>
              <a:t>、</a:t>
            </a:r>
            <a:r>
              <a:rPr lang="en-US" altLang="zh-CN" dirty="0"/>
              <a:t>C++</a:t>
            </a:r>
            <a:r>
              <a:rPr lang="zh-CN" altLang="en-US" dirty="0"/>
              <a:t>、</a:t>
            </a:r>
            <a:r>
              <a:rPr lang="en-US" altLang="zh-CN" dirty="0"/>
              <a:t>Java…</a:t>
            </a:r>
            <a:endParaRPr lang="zh-CN" altLang="en-US" dirty="0"/>
          </a:p>
          <a:p>
            <a:endParaRPr lang="zh-CN" altLang="en-US" dirty="0"/>
          </a:p>
        </p:txBody>
      </p:sp>
      <p:sp>
        <p:nvSpPr>
          <p:cNvPr id="4" name="灯片编号占位符 3"/>
          <p:cNvSpPr>
            <a:spLocks noGrp="1"/>
          </p:cNvSpPr>
          <p:nvPr>
            <p:ph type="sldNum" sz="quarter" idx="11"/>
          </p:nvPr>
        </p:nvSpPr>
        <p:spPr/>
        <p:txBody>
          <a:bodyPr/>
          <a:lstStyle/>
          <a:p>
            <a:pPr>
              <a:defRPr/>
            </a:pPr>
            <a:fld id="{A6B5CF24-81FF-43E3-A83F-2846DD05B1C8}" type="slidenum">
              <a:rPr lang="en-US" altLang="zh-CN" smtClean="0"/>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F3BD9EAD-6472-448F-8ACC-2669EA1C5B57}" type="slidenum">
              <a:rPr kumimoji="0" lang="en-US" altLang="zh-CN" b="0" smtClean="0">
                <a:solidFill>
                  <a:schemeClr val="tx1"/>
                </a:solidFill>
              </a:rPr>
              <a:t>26</a:t>
            </a:fld>
            <a:endParaRPr kumimoji="0" lang="en-US" altLang="zh-CN" b="0" smtClean="0">
              <a:solidFill>
                <a:schemeClr val="tx1"/>
              </a:solidFill>
            </a:endParaRPr>
          </a:p>
        </p:txBody>
      </p:sp>
      <p:sp>
        <p:nvSpPr>
          <p:cNvPr id="58371" name="Rectangle 2"/>
          <p:cNvSpPr>
            <a:spLocks noGrp="1" noChangeArrowheads="1"/>
          </p:cNvSpPr>
          <p:nvPr>
            <p:ph type="title"/>
          </p:nvPr>
        </p:nvSpPr>
        <p:spPr/>
        <p:txBody>
          <a:bodyPr/>
          <a:lstStyle/>
          <a:p>
            <a:pPr eaLnBrk="1" hangingPunct="1"/>
            <a:r>
              <a:rPr lang="en-US" altLang="zh-CN" smtClean="0"/>
              <a:t>1.3.1  </a:t>
            </a:r>
            <a:r>
              <a:rPr lang="zh-CN" altLang="en-US" smtClean="0"/>
              <a:t>算法及其特征</a:t>
            </a:r>
          </a:p>
        </p:txBody>
      </p:sp>
      <p:sp>
        <p:nvSpPr>
          <p:cNvPr id="58372" name="Rectangle 3"/>
          <p:cNvSpPr>
            <a:spLocks noGrp="1" noChangeArrowheads="1"/>
          </p:cNvSpPr>
          <p:nvPr>
            <p:ph type="body" idx="1"/>
          </p:nvPr>
        </p:nvSpPr>
        <p:spPr/>
        <p:txBody>
          <a:bodyPr/>
          <a:lstStyle/>
          <a:p>
            <a:pPr eaLnBrk="1" hangingPunct="1"/>
            <a:r>
              <a:rPr lang="zh-CN" altLang="en-US" sz="2800" dirty="0" smtClean="0"/>
              <a:t>一个算法必须满足以下五个重要特性：</a:t>
            </a:r>
          </a:p>
          <a:p>
            <a:pPr lvl="1" eaLnBrk="1" hangingPunct="1"/>
            <a:r>
              <a:rPr lang="en-US" altLang="zh-CN" sz="2800" dirty="0" smtClean="0"/>
              <a:t>1</a:t>
            </a:r>
            <a:r>
              <a:rPr lang="zh-CN" altLang="en-US" sz="2800" dirty="0" smtClean="0"/>
              <a:t>．输入  （</a:t>
            </a:r>
            <a:r>
              <a:rPr lang="en-US" altLang="zh-CN" sz="2800" dirty="0" smtClean="0"/>
              <a:t>Inputs</a:t>
            </a:r>
            <a:r>
              <a:rPr lang="zh-CN" altLang="en-US" sz="2800" dirty="0" smtClean="0"/>
              <a:t>）</a:t>
            </a:r>
          </a:p>
          <a:p>
            <a:pPr lvl="1" eaLnBrk="1" hangingPunct="1"/>
            <a:r>
              <a:rPr lang="en-US" altLang="zh-CN" sz="2800" dirty="0" smtClean="0"/>
              <a:t>2</a:t>
            </a:r>
            <a:r>
              <a:rPr lang="zh-CN" altLang="en-US" sz="2800" dirty="0" smtClean="0"/>
              <a:t>．输出（</a:t>
            </a:r>
            <a:r>
              <a:rPr lang="en-US" altLang="zh-CN" sz="2800" dirty="0" smtClean="0"/>
              <a:t>Outputs</a:t>
            </a:r>
            <a:r>
              <a:rPr lang="zh-CN" altLang="en-US" sz="2800" dirty="0" smtClean="0"/>
              <a:t>）</a:t>
            </a:r>
          </a:p>
          <a:p>
            <a:pPr lvl="1" eaLnBrk="1" hangingPunct="1"/>
            <a:r>
              <a:rPr lang="en-US" altLang="zh-CN" sz="2800" dirty="0" smtClean="0"/>
              <a:t>3</a:t>
            </a:r>
            <a:r>
              <a:rPr lang="zh-CN" altLang="en-US" sz="2800" dirty="0" smtClean="0"/>
              <a:t>．有穷性（</a:t>
            </a:r>
            <a:r>
              <a:rPr lang="en-US" altLang="zh-CN" sz="2800" dirty="0" smtClean="0"/>
              <a:t> finiteness </a:t>
            </a:r>
            <a:r>
              <a:rPr lang="zh-CN" altLang="en-US" sz="2800" dirty="0" smtClean="0"/>
              <a:t>）</a:t>
            </a:r>
          </a:p>
          <a:p>
            <a:pPr lvl="1" eaLnBrk="1" hangingPunct="1"/>
            <a:r>
              <a:rPr lang="en-US" altLang="zh-CN" sz="2800" dirty="0" smtClean="0"/>
              <a:t>4</a:t>
            </a:r>
            <a:r>
              <a:rPr lang="zh-CN" altLang="en-US" sz="2800" dirty="0" smtClean="0"/>
              <a:t>．确定性 （</a:t>
            </a:r>
            <a:r>
              <a:rPr lang="en-US" altLang="zh-CN" sz="2800" dirty="0" smtClean="0"/>
              <a:t> determinative </a:t>
            </a:r>
            <a:r>
              <a:rPr lang="zh-CN" altLang="en-US" sz="2800" dirty="0" smtClean="0"/>
              <a:t>）</a:t>
            </a:r>
          </a:p>
          <a:p>
            <a:pPr lvl="1" eaLnBrk="1" hangingPunct="1"/>
            <a:r>
              <a:rPr lang="en-US" altLang="zh-CN" sz="2800" dirty="0" smtClean="0"/>
              <a:t>5</a:t>
            </a:r>
            <a:r>
              <a:rPr lang="zh-CN" altLang="en-US" sz="2800" dirty="0" smtClean="0"/>
              <a:t>．可行性（</a:t>
            </a:r>
            <a:r>
              <a:rPr lang="en-US" altLang="zh-CN" sz="2800" dirty="0" smtClean="0"/>
              <a:t> feasibility </a:t>
            </a:r>
            <a:r>
              <a:rPr lang="zh-CN" altLang="en-US" sz="2800"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729537FA-84FF-46DA-8208-16DE2F6CD3BB}" type="slidenum">
              <a:rPr kumimoji="0" lang="en-US" altLang="zh-CN" b="0" smtClean="0">
                <a:solidFill>
                  <a:schemeClr val="tx1"/>
                </a:solidFill>
              </a:rPr>
              <a:t>27</a:t>
            </a:fld>
            <a:endParaRPr kumimoji="0" lang="en-US" altLang="zh-CN" b="0" smtClean="0">
              <a:solidFill>
                <a:schemeClr val="tx1"/>
              </a:solidFill>
            </a:endParaRPr>
          </a:p>
        </p:txBody>
      </p:sp>
      <p:sp>
        <p:nvSpPr>
          <p:cNvPr id="59395" name="Rectangle 2"/>
          <p:cNvSpPr>
            <a:spLocks noGrp="1" noChangeArrowheads="1"/>
          </p:cNvSpPr>
          <p:nvPr>
            <p:ph type="title"/>
          </p:nvPr>
        </p:nvSpPr>
        <p:spPr/>
        <p:txBody>
          <a:bodyPr/>
          <a:lstStyle/>
          <a:p>
            <a:pPr eaLnBrk="1" hangingPunct="1"/>
            <a:endParaRPr lang="zh-CN" altLang="zh-CN" smtClean="0"/>
          </a:p>
        </p:txBody>
      </p:sp>
      <p:sp>
        <p:nvSpPr>
          <p:cNvPr id="59396" name="Rectangle 3"/>
          <p:cNvSpPr>
            <a:spLocks noGrp="1" noChangeArrowheads="1"/>
          </p:cNvSpPr>
          <p:nvPr>
            <p:ph type="body" idx="1"/>
          </p:nvPr>
        </p:nvSpPr>
        <p:spPr/>
        <p:txBody>
          <a:bodyPr/>
          <a:lstStyle/>
          <a:p>
            <a:pPr eaLnBrk="1" hangingPunct="1"/>
            <a:r>
              <a:rPr lang="en-US" altLang="zh-CN" smtClean="0"/>
              <a:t>1. </a:t>
            </a:r>
            <a:r>
              <a:rPr lang="zh-CN" altLang="en-US" smtClean="0"/>
              <a:t>有穷性（</a:t>
            </a:r>
            <a:r>
              <a:rPr lang="en-US" altLang="zh-CN" smtClean="0"/>
              <a:t> finiteness </a:t>
            </a:r>
            <a:r>
              <a:rPr lang="zh-CN" altLang="en-US" smtClean="0"/>
              <a:t>） ：</a:t>
            </a:r>
          </a:p>
          <a:p>
            <a:pPr lvl="1" eaLnBrk="1" hangingPunct="1"/>
            <a:r>
              <a:rPr lang="zh-CN" altLang="en-US" smtClean="0"/>
              <a:t>在执行</a:t>
            </a:r>
            <a:r>
              <a:rPr lang="zh-CN" altLang="en-US" smtClean="0">
                <a:solidFill>
                  <a:srgbClr val="FF0000"/>
                </a:solidFill>
              </a:rPr>
              <a:t>有穷步骤</a:t>
            </a:r>
            <a:r>
              <a:rPr lang="zh-CN" altLang="en-US" smtClean="0"/>
              <a:t>之后一定能结束</a:t>
            </a:r>
          </a:p>
          <a:p>
            <a:pPr lvl="1" eaLnBrk="1" hangingPunct="1"/>
            <a:r>
              <a:rPr lang="zh-CN" altLang="en-US" smtClean="0"/>
              <a:t>每个步骤都能在</a:t>
            </a:r>
            <a:r>
              <a:rPr lang="zh-CN" altLang="en-US" smtClean="0">
                <a:solidFill>
                  <a:srgbClr val="FF0000"/>
                </a:solidFill>
              </a:rPr>
              <a:t>有限时间</a:t>
            </a:r>
            <a:r>
              <a:rPr lang="zh-CN" altLang="en-US" smtClean="0"/>
              <a:t>内完成</a:t>
            </a:r>
          </a:p>
          <a:p>
            <a:pPr eaLnBrk="1" hangingPunct="1"/>
            <a:r>
              <a:rPr lang="en-US" altLang="zh-CN" smtClean="0"/>
              <a:t>2. </a:t>
            </a:r>
            <a:r>
              <a:rPr lang="zh-CN" altLang="en-US" smtClean="0"/>
              <a:t>确定性（</a:t>
            </a:r>
            <a:r>
              <a:rPr lang="en-US" altLang="zh-CN" smtClean="0"/>
              <a:t> determinative </a:t>
            </a:r>
            <a:r>
              <a:rPr lang="zh-CN" altLang="en-US" smtClean="0"/>
              <a:t>） ：</a:t>
            </a:r>
          </a:p>
          <a:p>
            <a:pPr lvl="1" eaLnBrk="1" hangingPunct="1"/>
            <a:r>
              <a:rPr lang="zh-CN" altLang="en-US" smtClean="0"/>
              <a:t>算法中每一条指令必须有确切的含义，不存在二义性。</a:t>
            </a:r>
          </a:p>
          <a:p>
            <a:pPr lvl="1" eaLnBrk="1" hangingPunct="1"/>
            <a:r>
              <a:rPr lang="zh-CN" altLang="en-US" smtClean="0"/>
              <a:t>算法只有一个入口和确定性的出口。</a:t>
            </a:r>
          </a:p>
          <a:p>
            <a:pPr lvl="1" eaLnBrk="1" hangingPunct="1"/>
            <a:r>
              <a:rPr lang="zh-CN" altLang="en-US" smtClean="0"/>
              <a:t>并且在任何条件下，算法都只有一条执行路径</a:t>
            </a:r>
          </a:p>
          <a:p>
            <a:pPr eaLnBrk="1" hangingPunct="1"/>
            <a:r>
              <a:rPr lang="en-US" altLang="zh-CN" smtClean="0"/>
              <a:t>3. </a:t>
            </a:r>
            <a:r>
              <a:rPr lang="zh-CN" altLang="en-US" smtClean="0"/>
              <a:t>可行性（</a:t>
            </a:r>
            <a:r>
              <a:rPr lang="en-US" altLang="zh-CN" smtClean="0"/>
              <a:t> feasibility </a:t>
            </a:r>
            <a:r>
              <a:rPr lang="zh-CN" altLang="en-US" smtClean="0"/>
              <a:t>） </a:t>
            </a:r>
            <a:r>
              <a:rPr lang="en-US" altLang="zh-CN" smtClean="0"/>
              <a:t>:</a:t>
            </a:r>
          </a:p>
          <a:p>
            <a:pPr lvl="1" eaLnBrk="1" hangingPunct="1"/>
            <a:r>
              <a:rPr lang="zh-CN" altLang="en-US" smtClean="0"/>
              <a:t>算法是可行的。</a:t>
            </a:r>
          </a:p>
          <a:p>
            <a:pPr lvl="1" eaLnBrk="1" hangingPunct="1"/>
            <a:r>
              <a:rPr lang="zh-CN" altLang="en-US" smtClean="0"/>
              <a:t>即算法描述的操作都是可以通过已经实现的基本运算执行有限次来实现的。</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4FF70DD0-DA63-4672-A405-6D44A6F1FFC3}" type="slidenum">
              <a:rPr kumimoji="0" lang="en-US" altLang="zh-CN" b="0" smtClean="0">
                <a:solidFill>
                  <a:schemeClr val="tx1"/>
                </a:solidFill>
              </a:rPr>
              <a:t>28</a:t>
            </a:fld>
            <a:endParaRPr kumimoji="0" lang="en-US" altLang="zh-CN" b="0" smtClean="0">
              <a:solidFill>
                <a:schemeClr val="tx1"/>
              </a:solidFill>
            </a:endParaRPr>
          </a:p>
        </p:txBody>
      </p:sp>
      <p:sp>
        <p:nvSpPr>
          <p:cNvPr id="60419" name="Rectangle 2"/>
          <p:cNvSpPr>
            <a:spLocks noGrp="1" noChangeArrowheads="1"/>
          </p:cNvSpPr>
          <p:nvPr>
            <p:ph type="title"/>
          </p:nvPr>
        </p:nvSpPr>
        <p:spPr/>
        <p:txBody>
          <a:bodyPr/>
          <a:lstStyle/>
          <a:p>
            <a:pPr eaLnBrk="1" hangingPunct="1"/>
            <a:r>
              <a:rPr lang="en-US" altLang="zh-CN" smtClean="0"/>
              <a:t>1.3.2  </a:t>
            </a:r>
            <a:r>
              <a:rPr lang="zh-CN" altLang="en-US" smtClean="0"/>
              <a:t>算法设计的原则</a:t>
            </a:r>
          </a:p>
        </p:txBody>
      </p:sp>
      <p:sp>
        <p:nvSpPr>
          <p:cNvPr id="60420" name="Rectangle 3"/>
          <p:cNvSpPr>
            <a:spLocks noGrp="1" noChangeArrowheads="1"/>
          </p:cNvSpPr>
          <p:nvPr>
            <p:ph type="body" idx="1"/>
          </p:nvPr>
        </p:nvSpPr>
        <p:spPr/>
        <p:txBody>
          <a:bodyPr/>
          <a:lstStyle/>
          <a:p>
            <a:pPr marL="457200" indent="-457200" eaLnBrk="1" hangingPunct="1"/>
            <a:r>
              <a:rPr lang="zh-CN" altLang="en-US" smtClean="0"/>
              <a:t>评价一个好的算法有以下几个标准</a:t>
            </a:r>
            <a:r>
              <a:rPr lang="en-US" altLang="zh-CN" smtClean="0"/>
              <a:t>:</a:t>
            </a:r>
          </a:p>
          <a:p>
            <a:pPr marL="914400" lvl="1" indent="-457200" eaLnBrk="1" hangingPunct="1">
              <a:buFontTx/>
              <a:buAutoNum type="arabicPeriod"/>
            </a:pPr>
            <a:r>
              <a:rPr lang="zh-CN" altLang="en-US" smtClean="0">
                <a:solidFill>
                  <a:srgbClr val="FF0000"/>
                </a:solidFill>
              </a:rPr>
              <a:t>正确性</a:t>
            </a:r>
            <a:r>
              <a:rPr lang="en-US" altLang="zh-CN" smtClean="0">
                <a:solidFill>
                  <a:srgbClr val="FF0000"/>
                </a:solidFill>
              </a:rPr>
              <a:t>(Correctness )</a:t>
            </a:r>
            <a:r>
              <a:rPr lang="zh-CN" altLang="en-US" smtClean="0"/>
              <a:t>：算法应满足具体问题的需求。</a:t>
            </a:r>
          </a:p>
          <a:p>
            <a:pPr marL="914400" lvl="1" indent="-457200" eaLnBrk="1" hangingPunct="1">
              <a:buFontTx/>
              <a:buAutoNum type="arabicPeriod"/>
            </a:pPr>
            <a:r>
              <a:rPr lang="zh-CN" altLang="en-US" smtClean="0">
                <a:solidFill>
                  <a:srgbClr val="FF0000"/>
                </a:solidFill>
              </a:rPr>
              <a:t>可读性</a:t>
            </a:r>
            <a:r>
              <a:rPr lang="en-US" altLang="zh-CN" smtClean="0">
                <a:solidFill>
                  <a:srgbClr val="FF0000"/>
                </a:solidFill>
              </a:rPr>
              <a:t>(Readability)</a:t>
            </a:r>
            <a:r>
              <a:rPr lang="zh-CN" altLang="en-US" smtClean="0"/>
              <a:t>：算法应该好读。以有利于阅读者对程序的理解。</a:t>
            </a:r>
          </a:p>
          <a:p>
            <a:pPr marL="914400" lvl="1" indent="-457200" eaLnBrk="1" hangingPunct="1">
              <a:buFontTx/>
              <a:buAutoNum type="arabicPeriod"/>
            </a:pPr>
            <a:r>
              <a:rPr lang="zh-CN" altLang="en-US" smtClean="0">
                <a:solidFill>
                  <a:srgbClr val="FF0000"/>
                </a:solidFill>
              </a:rPr>
              <a:t>健状性</a:t>
            </a:r>
            <a:r>
              <a:rPr lang="en-US" altLang="zh-CN" smtClean="0">
                <a:solidFill>
                  <a:srgbClr val="FF0000"/>
                </a:solidFill>
              </a:rPr>
              <a:t>(Robustness)</a:t>
            </a:r>
            <a:r>
              <a:rPr lang="en-US" altLang="zh-CN" smtClean="0"/>
              <a:t> </a:t>
            </a:r>
            <a:r>
              <a:rPr lang="zh-CN" altLang="en-US" smtClean="0"/>
              <a:t>：算法应具有容错处理。当输入非法数据时，算法应对其作出反应，而不是产年莫名其妙的输出结果</a:t>
            </a:r>
          </a:p>
          <a:p>
            <a:pPr marL="914400" lvl="1" indent="-457200" eaLnBrk="1" hangingPunct="1">
              <a:buFontTx/>
              <a:buAutoNum type="arabicPeriod"/>
            </a:pPr>
            <a:r>
              <a:rPr lang="zh-CN" altLang="en-US" smtClean="0">
                <a:solidFill>
                  <a:srgbClr val="FF0000"/>
                </a:solidFill>
              </a:rPr>
              <a:t>效率与存储量需求</a:t>
            </a:r>
            <a:r>
              <a:rPr lang="zh-CN" altLang="en-US" smtClean="0"/>
              <a:t>：效率指的是算法执行的时间；存储量需求指算法执行过程中所需要的最大存储空间。一般，这两者与问题的规模有关</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事前分析估算法</a:t>
            </a:r>
          </a:p>
        </p:txBody>
      </p:sp>
      <p:sp>
        <p:nvSpPr>
          <p:cNvPr id="64515" name="内容占位符 2"/>
          <p:cNvSpPr>
            <a:spLocks noGrp="1"/>
          </p:cNvSpPr>
          <p:nvPr>
            <p:ph idx="1"/>
          </p:nvPr>
        </p:nvSpPr>
        <p:spPr>
          <a:xfrm>
            <a:off x="251520" y="1400175"/>
            <a:ext cx="4392488" cy="4953000"/>
          </a:xfrm>
        </p:spPr>
        <p:txBody>
          <a:bodyPr/>
          <a:lstStyle/>
          <a:p>
            <a:r>
              <a:rPr lang="zh-CN" altLang="en-US" dirty="0" smtClean="0">
                <a:solidFill>
                  <a:srgbClr val="FF0000"/>
                </a:solidFill>
              </a:rPr>
              <a:t>算法时间复杂度</a:t>
            </a:r>
          </a:p>
          <a:p>
            <a:pPr lvl="1">
              <a:lnSpc>
                <a:spcPct val="90000"/>
              </a:lnSpc>
            </a:pPr>
            <a:r>
              <a:rPr lang="zh-CN" altLang="en-US" dirty="0" smtClean="0"/>
              <a:t>与问</a:t>
            </a:r>
            <a:r>
              <a:rPr lang="zh-CN" altLang="en-US" dirty="0" smtClean="0">
                <a:solidFill>
                  <a:srgbClr val="FF0000"/>
                </a:solidFill>
              </a:rPr>
              <a:t>题规模</a:t>
            </a:r>
            <a:r>
              <a:rPr lang="zh-CN" altLang="en-US" dirty="0" smtClean="0"/>
              <a:t>之间的关系，用一定“规模</a:t>
            </a:r>
            <a:r>
              <a:rPr lang="en-US" altLang="zh-CN" dirty="0" smtClean="0"/>
              <a:t>”</a:t>
            </a:r>
            <a:r>
              <a:rPr lang="zh-CN" altLang="en-US" dirty="0" smtClean="0"/>
              <a:t>的数据作为输入时程序运行所需的“</a:t>
            </a:r>
            <a:r>
              <a:rPr lang="zh-CN" altLang="en-US" u="sng" dirty="0" smtClean="0">
                <a:solidFill>
                  <a:srgbClr val="FF0000"/>
                </a:solidFill>
              </a:rPr>
              <a:t>基本操作</a:t>
            </a:r>
            <a:r>
              <a:rPr lang="en-US" altLang="zh-CN" dirty="0" smtClean="0"/>
              <a:t> ” </a:t>
            </a:r>
            <a:r>
              <a:rPr lang="zh-CN" altLang="en-US" dirty="0" smtClean="0"/>
              <a:t>数来描述时间效率。</a:t>
            </a:r>
          </a:p>
          <a:p>
            <a:pPr lvl="2">
              <a:lnSpc>
                <a:spcPct val="90000"/>
              </a:lnSpc>
            </a:pPr>
            <a:r>
              <a:rPr lang="zh-CN" altLang="en-US" sz="2400" dirty="0" smtClean="0"/>
              <a:t>数据规模：</a:t>
            </a:r>
            <a:r>
              <a:rPr lang="en-US" altLang="zh-CN" sz="2400" dirty="0" smtClean="0"/>
              <a:t>n</a:t>
            </a:r>
            <a:r>
              <a:rPr lang="zh-CN" altLang="en-US" sz="2400" dirty="0" smtClean="0"/>
              <a:t>，</a:t>
            </a:r>
            <a:endParaRPr lang="en-US" altLang="zh-CN" sz="2400" dirty="0" smtClean="0"/>
          </a:p>
          <a:p>
            <a:pPr lvl="2">
              <a:lnSpc>
                <a:spcPct val="90000"/>
              </a:lnSpc>
            </a:pPr>
            <a:r>
              <a:rPr lang="zh-CN" altLang="en-US" sz="2400" dirty="0" smtClean="0"/>
              <a:t>运行时间：</a:t>
            </a:r>
            <a:r>
              <a:rPr lang="en-US" altLang="zh-CN" sz="2400" dirty="0" smtClean="0"/>
              <a:t>t </a:t>
            </a:r>
            <a:r>
              <a:rPr lang="zh-CN" altLang="en-US" sz="2400" dirty="0" smtClean="0"/>
              <a:t>。</a:t>
            </a:r>
            <a:endParaRPr lang="en-US" altLang="zh-CN" sz="2400" dirty="0" smtClean="0"/>
          </a:p>
          <a:p>
            <a:pPr lvl="1">
              <a:lnSpc>
                <a:spcPct val="90000"/>
              </a:lnSpc>
            </a:pPr>
            <a:r>
              <a:rPr lang="zh-CN" altLang="en-US" dirty="0" smtClean="0"/>
              <a:t>说明：完成一个“</a:t>
            </a:r>
            <a:r>
              <a:rPr lang="zh-CN" altLang="en-US" u="sng" dirty="0" smtClean="0"/>
              <a:t>基本操作</a:t>
            </a:r>
            <a:r>
              <a:rPr lang="zh-CN" altLang="en-US" dirty="0" smtClean="0"/>
              <a:t>”所需的时间应该与具体的被操作的数无关</a:t>
            </a:r>
          </a:p>
        </p:txBody>
      </p:sp>
      <p:sp>
        <p:nvSpPr>
          <p:cNvPr id="64516" name="灯片编号占位符 3"/>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4A2A1D63-5FA1-4824-BA82-360C9420110C}" type="slidenum">
              <a:rPr kumimoji="0" lang="en-US" altLang="zh-CN" b="0" smtClean="0">
                <a:solidFill>
                  <a:schemeClr val="tx1"/>
                </a:solidFill>
              </a:rPr>
              <a:t>29</a:t>
            </a:fld>
            <a:endParaRPr kumimoji="0" lang="en-US" altLang="zh-CN" b="0" dirty="0" smtClean="0">
              <a:solidFill>
                <a:schemeClr val="tx1"/>
              </a:solidFill>
            </a:endParaRPr>
          </a:p>
        </p:txBody>
      </p:sp>
      <p:sp>
        <p:nvSpPr>
          <p:cNvPr id="5" name="Rectangle 4"/>
          <p:cNvSpPr>
            <a:spLocks noChangeArrowheads="1"/>
          </p:cNvSpPr>
          <p:nvPr/>
        </p:nvSpPr>
        <p:spPr bwMode="auto">
          <a:xfrm>
            <a:off x="4644008" y="1524000"/>
            <a:ext cx="4400550" cy="4705350"/>
          </a:xfrm>
          <a:prstGeom prst="rect">
            <a:avLst/>
          </a:prstGeom>
          <a:gradFill rotWithShape="1">
            <a:gsLst>
              <a:gs pos="0">
                <a:schemeClr val="bg2"/>
              </a:gs>
              <a:gs pos="50000">
                <a:schemeClr val="bg1"/>
              </a:gs>
              <a:gs pos="100000">
                <a:schemeClr val="bg2"/>
              </a:gs>
            </a:gsLst>
            <a:lin ang="5400000" scaled="1"/>
          </a:gradFill>
          <a:ln w="12700" cap="sq">
            <a:solidFill>
              <a:schemeClr val="tx1"/>
            </a:solidFill>
            <a:miter lim="800000"/>
          </a:ln>
          <a:effectLst/>
        </p:spPr>
        <p:txBody>
          <a:bodyPr>
            <a:spAutoFit/>
          </a:bodyPr>
          <a:lstStyle/>
          <a:p>
            <a:pPr>
              <a:spcBef>
                <a:spcPct val="20000"/>
              </a:spcBef>
              <a:defRPr/>
            </a:pPr>
            <a:r>
              <a:rPr lang="en-US" altLang="zh-CN" sz="2400" dirty="0">
                <a:solidFill>
                  <a:schemeClr val="tx1"/>
                </a:solidFill>
              </a:rPr>
              <a:t>void </a:t>
            </a:r>
            <a:r>
              <a:rPr lang="en-US" altLang="zh-CN" sz="2400" dirty="0" err="1">
                <a:solidFill>
                  <a:schemeClr val="tx1"/>
                </a:solidFill>
              </a:rPr>
              <a:t>mult</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a:t>
            </a:r>
            <a:r>
              <a:rPr lang="en-US" altLang="zh-CN" sz="2400" dirty="0" smtClean="0">
                <a:solidFill>
                  <a:schemeClr val="tx1"/>
                </a:solidFill>
              </a:rPr>
              <a:t>[ ], </a:t>
            </a:r>
            <a:r>
              <a:rPr lang="en-US" altLang="zh-CN" sz="2400" dirty="0" err="1">
                <a:solidFill>
                  <a:schemeClr val="tx1"/>
                </a:solidFill>
              </a:rPr>
              <a:t>int</a:t>
            </a:r>
            <a:r>
              <a:rPr lang="en-US" altLang="zh-CN" sz="2400" dirty="0">
                <a:solidFill>
                  <a:schemeClr val="tx1"/>
                </a:solidFill>
              </a:rPr>
              <a:t> b</a:t>
            </a:r>
            <a:r>
              <a:rPr lang="en-US" altLang="zh-CN" sz="2400" dirty="0" smtClean="0">
                <a:solidFill>
                  <a:schemeClr val="tx1"/>
                </a:solidFill>
              </a:rPr>
              <a:t>[ ], </a:t>
            </a:r>
            <a:r>
              <a:rPr lang="en-US" altLang="zh-CN" sz="2400" dirty="0" err="1">
                <a:solidFill>
                  <a:schemeClr val="tx1"/>
                </a:solidFill>
              </a:rPr>
              <a:t>int</a:t>
            </a:r>
            <a:r>
              <a:rPr lang="en-US" altLang="zh-CN" sz="2400" dirty="0">
                <a:solidFill>
                  <a:schemeClr val="tx1"/>
                </a:solidFill>
              </a:rPr>
              <a:t>&amp; c</a:t>
            </a:r>
            <a:r>
              <a:rPr lang="en-US" altLang="zh-CN" sz="2400" dirty="0" smtClean="0">
                <a:solidFill>
                  <a:schemeClr val="tx1"/>
                </a:solidFill>
              </a:rPr>
              <a:t>[ ] </a:t>
            </a:r>
            <a:r>
              <a:rPr lang="en-US" altLang="zh-CN" sz="2400" dirty="0">
                <a:solidFill>
                  <a:schemeClr val="tx1"/>
                </a:solidFill>
              </a:rPr>
              <a:t>) {</a:t>
            </a:r>
          </a:p>
          <a:p>
            <a:pPr>
              <a:spcBef>
                <a:spcPct val="20000"/>
              </a:spcBef>
              <a:defRPr/>
            </a:pPr>
            <a:r>
              <a:rPr lang="en-US" altLang="zh-CN" sz="2400" dirty="0">
                <a:solidFill>
                  <a:schemeClr val="tx1"/>
                </a:solidFill>
              </a:rPr>
              <a:t>  // </a:t>
            </a:r>
            <a:r>
              <a:rPr lang="zh-CN" altLang="en-US" sz="2400" dirty="0">
                <a:solidFill>
                  <a:schemeClr val="tx1"/>
                </a:solidFill>
              </a:rPr>
              <a:t>以二维数组存储矩阵元素，</a:t>
            </a:r>
            <a:r>
              <a:rPr lang="en-US" altLang="zh-CN" sz="2400" dirty="0">
                <a:solidFill>
                  <a:schemeClr val="tx1"/>
                </a:solidFill>
              </a:rPr>
              <a:t>c </a:t>
            </a:r>
            <a:r>
              <a:rPr lang="zh-CN" altLang="en-US" sz="2400" dirty="0">
                <a:solidFill>
                  <a:schemeClr val="tx1"/>
                </a:solidFill>
              </a:rPr>
              <a:t>为 </a:t>
            </a:r>
            <a:r>
              <a:rPr lang="en-US" altLang="zh-CN" sz="2400" dirty="0">
                <a:solidFill>
                  <a:schemeClr val="tx1"/>
                </a:solidFill>
              </a:rPr>
              <a:t>a </a:t>
            </a:r>
            <a:r>
              <a:rPr lang="zh-CN" altLang="en-US" sz="2400" dirty="0">
                <a:solidFill>
                  <a:schemeClr val="tx1"/>
                </a:solidFill>
              </a:rPr>
              <a:t>和 </a:t>
            </a:r>
            <a:r>
              <a:rPr lang="en-US" altLang="zh-CN" sz="2400" dirty="0">
                <a:solidFill>
                  <a:schemeClr val="tx1"/>
                </a:solidFill>
              </a:rPr>
              <a:t>b </a:t>
            </a:r>
            <a:r>
              <a:rPr lang="zh-CN" altLang="en-US" sz="2400" dirty="0">
                <a:solidFill>
                  <a:schemeClr val="tx1"/>
                </a:solidFill>
              </a:rPr>
              <a:t>的乘积</a:t>
            </a:r>
          </a:p>
          <a:p>
            <a:pPr>
              <a:spcBef>
                <a:spcPct val="20000"/>
              </a:spcBef>
              <a:defRPr/>
            </a:pPr>
            <a:r>
              <a:rPr lang="zh-CN" altLang="en-US" sz="2400" dirty="0">
                <a:solidFill>
                  <a:schemeClr val="tx1"/>
                </a:solidFill>
              </a:rPr>
              <a:t>   </a:t>
            </a:r>
            <a:r>
              <a:rPr lang="en-US" altLang="zh-CN" sz="2400" dirty="0">
                <a:solidFill>
                  <a:schemeClr val="tx1"/>
                </a:solidFill>
              </a:rPr>
              <a:t>for(i=1; i&lt;=n; ++i)</a:t>
            </a:r>
          </a:p>
          <a:p>
            <a:pPr>
              <a:spcBef>
                <a:spcPct val="20000"/>
              </a:spcBef>
              <a:defRPr/>
            </a:pPr>
            <a:r>
              <a:rPr lang="en-US" altLang="zh-CN" sz="2400" dirty="0">
                <a:solidFill>
                  <a:schemeClr val="tx1"/>
                </a:solidFill>
              </a:rPr>
              <a:t>      for(j=1;j&lt;=n;++j)</a:t>
            </a:r>
          </a:p>
          <a:p>
            <a:pPr>
              <a:spcBef>
                <a:spcPct val="20000"/>
              </a:spcBef>
              <a:defRPr/>
            </a:pPr>
            <a:r>
              <a:rPr lang="en-US" altLang="zh-CN" sz="2400" dirty="0">
                <a:solidFill>
                  <a:schemeClr val="tx1"/>
                </a:solidFill>
              </a:rPr>
              <a:t>      {</a:t>
            </a:r>
          </a:p>
          <a:p>
            <a:pPr>
              <a:spcBef>
                <a:spcPct val="20000"/>
              </a:spcBef>
              <a:defRPr/>
            </a:pPr>
            <a:r>
              <a:rPr lang="en-US" altLang="zh-CN" sz="2400" dirty="0">
                <a:solidFill>
                  <a:schemeClr val="tx1"/>
                </a:solidFill>
              </a:rPr>
              <a:t>               </a:t>
            </a:r>
            <a:r>
              <a:rPr lang="en-US" altLang="zh-CN" sz="2400" dirty="0">
                <a:solidFill>
                  <a:srgbClr val="FF0000"/>
                </a:solidFill>
              </a:rPr>
              <a:t>c[i][j]=0;</a:t>
            </a:r>
          </a:p>
          <a:p>
            <a:pPr>
              <a:spcBef>
                <a:spcPct val="20000"/>
              </a:spcBef>
              <a:defRPr/>
            </a:pPr>
            <a:r>
              <a:rPr lang="en-US" altLang="zh-CN" sz="2400" dirty="0">
                <a:solidFill>
                  <a:schemeClr val="tx1"/>
                </a:solidFill>
              </a:rPr>
              <a:t>               for(k=1;k&lt;=n;++k)</a:t>
            </a:r>
          </a:p>
          <a:p>
            <a:pPr>
              <a:spcBef>
                <a:spcPct val="20000"/>
              </a:spcBef>
              <a:defRPr/>
            </a:pPr>
            <a:r>
              <a:rPr lang="en-US" altLang="zh-CN" sz="2400" dirty="0">
                <a:solidFill>
                  <a:schemeClr val="tx1"/>
                </a:solidFill>
              </a:rPr>
              <a:t>                </a:t>
            </a:r>
            <a:r>
              <a:rPr lang="en-US" altLang="zh-CN" sz="2400" dirty="0">
                <a:solidFill>
                  <a:srgbClr val="FF0000"/>
                </a:solidFill>
              </a:rPr>
              <a:t>c[i][j]+=a[i][k]*b[k][j];</a:t>
            </a:r>
          </a:p>
          <a:p>
            <a:pPr>
              <a:spcBef>
                <a:spcPct val="20000"/>
              </a:spcBef>
              <a:defRPr/>
            </a:pPr>
            <a:r>
              <a:rPr lang="en-US" altLang="zh-CN" sz="2400" dirty="0">
                <a:solidFill>
                  <a:schemeClr val="tx1"/>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51CCCB2E-99BF-4B14-B529-E30FD2C338F7}" type="slidenum">
              <a:rPr kumimoji="0" lang="en-US" altLang="zh-CN" b="0" smtClean="0">
                <a:solidFill>
                  <a:schemeClr val="tx1"/>
                </a:solidFill>
              </a:rPr>
              <a:t>3</a:t>
            </a:fld>
            <a:endParaRPr kumimoji="0" lang="en-US" altLang="zh-CN" b="0" smtClean="0">
              <a:solidFill>
                <a:schemeClr val="tx1"/>
              </a:solidFill>
            </a:endParaRPr>
          </a:p>
        </p:txBody>
      </p:sp>
      <p:sp>
        <p:nvSpPr>
          <p:cNvPr id="10243" name="Rectangle 2"/>
          <p:cNvSpPr>
            <a:spLocks noGrp="1" noChangeArrowheads="1"/>
          </p:cNvSpPr>
          <p:nvPr>
            <p:ph type="title"/>
          </p:nvPr>
        </p:nvSpPr>
        <p:spPr/>
        <p:txBody>
          <a:bodyPr/>
          <a:lstStyle/>
          <a:p>
            <a:pPr eaLnBrk="1" hangingPunct="1"/>
            <a:r>
              <a:rPr lang="en-US" altLang="zh-CN" smtClean="0"/>
              <a:t>List of Contents</a:t>
            </a:r>
          </a:p>
        </p:txBody>
      </p:sp>
      <p:sp>
        <p:nvSpPr>
          <p:cNvPr id="10244" name="Rectangle 3"/>
          <p:cNvSpPr>
            <a:spLocks noGrp="1" noChangeArrowheads="1"/>
          </p:cNvSpPr>
          <p:nvPr>
            <p:ph type="body" idx="1"/>
          </p:nvPr>
        </p:nvSpPr>
        <p:spPr/>
        <p:txBody>
          <a:bodyPr/>
          <a:lstStyle/>
          <a:p>
            <a:pPr eaLnBrk="1" hangingPunct="1"/>
            <a:r>
              <a:rPr lang="en-US" altLang="zh-CN" sz="3200" smtClean="0"/>
              <a:t>1.1   </a:t>
            </a:r>
            <a:r>
              <a:rPr lang="zh-CN" altLang="en-US" sz="3200" smtClean="0"/>
              <a:t>数据结构的定义</a:t>
            </a:r>
          </a:p>
          <a:p>
            <a:pPr eaLnBrk="1" hangingPunct="1"/>
            <a:r>
              <a:rPr lang="en-US" altLang="zh-CN" sz="3200" smtClean="0"/>
              <a:t>1.2   </a:t>
            </a:r>
            <a:r>
              <a:rPr lang="zh-CN" altLang="en-US" sz="3200" smtClean="0"/>
              <a:t>数据结构的基本概念</a:t>
            </a:r>
          </a:p>
          <a:p>
            <a:pPr eaLnBrk="1" hangingPunct="1"/>
            <a:r>
              <a:rPr lang="en-US" altLang="zh-CN" sz="3200" smtClean="0"/>
              <a:t>1.3   </a:t>
            </a:r>
            <a:r>
              <a:rPr lang="zh-CN" altLang="en-US" sz="3200" smtClean="0"/>
              <a:t>算法和算法的量度</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2939905"/>
          <p:cNvSpPr>
            <a:spLocks noGrp="1"/>
          </p:cNvSpPr>
          <p:nvPr>
            <p:ph type="title"/>
          </p:nvPr>
        </p:nvSpPr>
        <p:spPr/>
        <p:txBody>
          <a:bodyPr tIns="108000" bIns="108000" anchor="ctr"/>
          <a:lstStyle/>
          <a:p>
            <a:r>
              <a:rPr lang="zh-CN" altLang="en-US" sz="3200" b="1" dirty="0">
                <a:solidFill>
                  <a:schemeClr val="tx1"/>
                </a:solidFill>
              </a:rPr>
              <a:t>算法的评价</a:t>
            </a:r>
            <a:r>
              <a:rPr lang="en-US" altLang="zh-CN" sz="3200" b="1" dirty="0">
                <a:solidFill>
                  <a:schemeClr val="tx1"/>
                </a:solidFill>
              </a:rPr>
              <a:t>-</a:t>
            </a:r>
            <a:r>
              <a:rPr lang="zh-CN" altLang="en-US" sz="3200" b="1" dirty="0">
                <a:solidFill>
                  <a:schemeClr val="tx1"/>
                </a:solidFill>
              </a:rPr>
              <a:t>算法的时间复杂度</a:t>
            </a:r>
            <a:endParaRPr lang="zh-CN" altLang="en-US" sz="3200" b="1">
              <a:solidFill>
                <a:schemeClr val="tx1"/>
              </a:solidFill>
            </a:endParaRPr>
          </a:p>
        </p:txBody>
      </p:sp>
      <p:sp>
        <p:nvSpPr>
          <p:cNvPr id="84994" name="文本占位符 2939906"/>
          <p:cNvSpPr>
            <a:spLocks noGrp="1"/>
          </p:cNvSpPr>
          <p:nvPr>
            <p:ph idx="1"/>
          </p:nvPr>
        </p:nvSpPr>
        <p:spPr>
          <a:xfrm>
            <a:off x="0" y="836613"/>
            <a:ext cx="9144000" cy="6021387"/>
          </a:xfrm>
        </p:spPr>
        <p:txBody>
          <a:bodyPr anchor="t"/>
          <a:lstStyle/>
          <a:p>
            <a:pPr>
              <a:lnSpc>
                <a:spcPct val="120000"/>
              </a:lnSpc>
              <a:spcBef>
                <a:spcPct val="15000"/>
              </a:spcBef>
            </a:pPr>
            <a:endParaRPr lang="zh-CN" altLang="en-US" sz="3200" b="1" dirty="0"/>
          </a:p>
          <a:p>
            <a:pPr>
              <a:lnSpc>
                <a:spcPct val="120000"/>
              </a:lnSpc>
              <a:spcBef>
                <a:spcPct val="15000"/>
              </a:spcBef>
            </a:pPr>
            <a:r>
              <a:rPr lang="zh-CN" altLang="en-US" sz="2800" b="1" dirty="0"/>
              <a:t>用算法执行时</a:t>
            </a:r>
            <a:r>
              <a:rPr lang="zh-CN" altLang="en-US" sz="2800" b="1" dirty="0">
                <a:solidFill>
                  <a:srgbClr val="FF0000"/>
                </a:solidFill>
              </a:rPr>
              <a:t>基本操作执行次数</a:t>
            </a:r>
            <a:r>
              <a:rPr lang="zh-CN" altLang="en-US" sz="2800" b="1" dirty="0"/>
              <a:t>度量</a:t>
            </a:r>
            <a:r>
              <a:rPr lang="en-US" altLang="zh-CN" sz="2800" b="1"/>
              <a:t>;</a:t>
            </a:r>
          </a:p>
          <a:p>
            <a:pPr>
              <a:lnSpc>
                <a:spcPct val="120000"/>
              </a:lnSpc>
              <a:spcBef>
                <a:spcPct val="15000"/>
              </a:spcBef>
            </a:pPr>
            <a:r>
              <a:rPr lang="zh-CN" altLang="en-US" sz="2800" b="1" dirty="0"/>
              <a:t>算法</a:t>
            </a:r>
            <a:r>
              <a:rPr lang="zh-CN" altLang="en-US" sz="2800" b="1" dirty="0">
                <a:solidFill>
                  <a:srgbClr val="000000"/>
                </a:solidFill>
              </a:rPr>
              <a:t>基本操作</a:t>
            </a:r>
            <a:r>
              <a:rPr lang="zh-CN" altLang="en-US" sz="2800" b="1" dirty="0"/>
              <a:t>执行次数是</a:t>
            </a:r>
            <a:r>
              <a:rPr lang="zh-CN" altLang="en-US" sz="2800" b="1" dirty="0">
                <a:latin typeface="宋体" panose="02010600030101010101" pitchFamily="2" charset="-122"/>
              </a:rPr>
              <a:t>问题规模</a:t>
            </a:r>
            <a:r>
              <a:rPr lang="en-US" altLang="zh-CN" sz="2800" b="1"/>
              <a:t>n</a:t>
            </a:r>
            <a:r>
              <a:rPr lang="zh-CN" altLang="en-US" sz="2800" b="1" dirty="0">
                <a:latin typeface="宋体" panose="02010600030101010101" pitchFamily="2" charset="-122"/>
              </a:rPr>
              <a:t>的函数</a:t>
            </a:r>
            <a:r>
              <a:rPr lang="en-US" altLang="zh-CN" sz="2800" b="1" err="1"/>
              <a:t>T(n</a:t>
            </a:r>
            <a:r>
              <a:rPr lang="en-US" altLang="zh-CN" sz="2800" b="1"/>
              <a:t>);</a:t>
            </a:r>
            <a:endParaRPr lang="en-US" altLang="zh-CN" sz="2800" b="1">
              <a:latin typeface="宋体" panose="02010600030101010101" pitchFamily="2" charset="-122"/>
            </a:endParaRPr>
          </a:p>
          <a:p>
            <a:pPr>
              <a:lnSpc>
                <a:spcPct val="120000"/>
              </a:lnSpc>
              <a:spcBef>
                <a:spcPct val="15000"/>
              </a:spcBef>
            </a:pPr>
            <a:r>
              <a:rPr lang="zh-CN" altLang="en-US" sz="2800" b="1" dirty="0"/>
              <a:t>考量当问题规模</a:t>
            </a:r>
            <a:r>
              <a:rPr lang="en-US" altLang="zh-CN" sz="2800" b="1"/>
              <a:t>n</a:t>
            </a:r>
            <a:r>
              <a:rPr lang="zh-CN" altLang="en-US" sz="2800" b="1" dirty="0"/>
              <a:t>增大时</a:t>
            </a:r>
            <a:r>
              <a:rPr lang="en-US" altLang="zh-CN" sz="2800" b="1"/>
              <a:t>, T(n)</a:t>
            </a:r>
            <a:r>
              <a:rPr lang="zh-CN" altLang="en-US" sz="2800" b="1" dirty="0">
                <a:latin typeface="宋体" panose="02010600030101010101" pitchFamily="2" charset="-122"/>
              </a:rPr>
              <a:t>的增长趋势</a:t>
            </a:r>
            <a:r>
              <a:rPr lang="en-US" altLang="zh-CN" sz="2800" b="1"/>
              <a:t>;</a:t>
            </a:r>
            <a:endParaRPr lang="en-US" altLang="zh-CN" sz="2800" b="1">
              <a:latin typeface="宋体" panose="02010600030101010101" pitchFamily="2" charset="-122"/>
            </a:endParaRPr>
          </a:p>
          <a:p>
            <a:pPr>
              <a:lnSpc>
                <a:spcPct val="120000"/>
              </a:lnSpc>
              <a:spcBef>
                <a:spcPct val="15000"/>
              </a:spcBef>
            </a:pPr>
            <a:r>
              <a:rPr lang="zh-CN" altLang="en-US" sz="2800" b="1" dirty="0"/>
              <a:t>用</a:t>
            </a:r>
            <a:r>
              <a:rPr lang="en-US" altLang="zh-CN" sz="2800" b="1" dirty="0">
                <a:solidFill>
                  <a:schemeClr val="hlink"/>
                </a:solidFill>
              </a:rPr>
              <a:t>O-</a:t>
            </a:r>
            <a:r>
              <a:rPr lang="zh-CN" altLang="en-US" sz="2800" b="1" dirty="0">
                <a:solidFill>
                  <a:schemeClr val="hlink"/>
                </a:solidFill>
              </a:rPr>
              <a:t>表示法</a:t>
            </a:r>
            <a:r>
              <a:rPr lang="zh-CN" altLang="en-US" sz="2800" b="1" dirty="0"/>
              <a:t>度量</a:t>
            </a:r>
          </a:p>
          <a:p>
            <a:pPr>
              <a:lnSpc>
                <a:spcPct val="120000"/>
              </a:lnSpc>
              <a:spcBef>
                <a:spcPct val="15000"/>
              </a:spcBef>
            </a:pPr>
            <a:r>
              <a:rPr lang="en-US" altLang="zh-CN" sz="2800" dirty="0">
                <a:sym typeface="+mn-ea"/>
              </a:rPr>
              <a:t>f(n)</a:t>
            </a:r>
            <a:r>
              <a:rPr lang="zh-CN" altLang="en-US" sz="2800" dirty="0">
                <a:sym typeface="+mn-ea"/>
              </a:rPr>
              <a:t>是</a:t>
            </a:r>
            <a:r>
              <a:rPr lang="en-US" altLang="zh-CN" sz="2800" dirty="0">
                <a:sym typeface="+mn-ea"/>
              </a:rPr>
              <a:t>n</a:t>
            </a:r>
            <a:r>
              <a:rPr lang="zh-CN" altLang="en-US" sz="2800" dirty="0">
                <a:sym typeface="+mn-ea"/>
              </a:rPr>
              <a:t>的问题规模函数，相当于</a:t>
            </a:r>
            <a:r>
              <a:rPr lang="en-US" altLang="zh-CN" sz="2800" dirty="0">
                <a:sym typeface="+mn-ea"/>
              </a:rPr>
              <a:t>f(x)</a:t>
            </a:r>
            <a:endParaRPr lang="zh-CN" altLang="en-US" sz="2800" b="1" dirty="0">
              <a:solidFill>
                <a:schemeClr val="hlink"/>
              </a:solidFill>
            </a:endParaRPr>
          </a:p>
          <a:p>
            <a:pPr>
              <a:lnSpc>
                <a:spcPct val="120000"/>
              </a:lnSpc>
              <a:spcBef>
                <a:spcPct val="15000"/>
              </a:spcBef>
              <a:buNone/>
            </a:pPr>
            <a:r>
              <a:rPr lang="zh-CN" altLang="en-US" sz="2800" b="1" dirty="0"/>
              <a:t>    假如随着问题规模 </a:t>
            </a:r>
            <a:r>
              <a:rPr lang="en-US" altLang="zh-CN" sz="2800" b="1" dirty="0"/>
              <a:t>n </a:t>
            </a:r>
            <a:r>
              <a:rPr lang="zh-CN" altLang="en-US" sz="2800" b="1" dirty="0"/>
              <a:t>的增长，</a:t>
            </a:r>
            <a:r>
              <a:rPr lang="en-US" altLang="zh-CN" sz="2800" b="1" dirty="0"/>
              <a:t>T(n)</a:t>
            </a:r>
            <a:r>
              <a:rPr lang="zh-CN" altLang="en-US" sz="2800" b="1" dirty="0"/>
              <a:t>的增长率与</a:t>
            </a:r>
            <a:r>
              <a:rPr lang="en-US" altLang="zh-CN" sz="2800" b="1" dirty="0"/>
              <a:t>f(n)</a:t>
            </a:r>
            <a:r>
              <a:rPr lang="zh-CN" altLang="en-US" sz="2800" b="1" dirty="0"/>
              <a:t>的增长率相同，则记</a:t>
            </a:r>
            <a:r>
              <a:rPr lang="zh-CN" altLang="en-US" sz="2800" b="1"/>
              <a:t>作：</a:t>
            </a:r>
            <a:r>
              <a:rPr lang="en-US" altLang="zh-CN" sz="2800" b="1"/>
              <a:t>T(n)=O(f(n))</a:t>
            </a:r>
            <a:r>
              <a:rPr lang="zh-CN" altLang="en-US" sz="2800" b="1"/>
              <a:t>，</a:t>
            </a:r>
            <a:r>
              <a:rPr lang="zh-CN" altLang="en-US" sz="2800" b="1" dirty="0">
                <a:solidFill>
                  <a:schemeClr val="hlink"/>
                </a:solidFill>
              </a:rPr>
              <a:t>称</a:t>
            </a:r>
            <a:r>
              <a:rPr lang="en-US" altLang="zh-CN" sz="2800" b="1" dirty="0">
                <a:solidFill>
                  <a:schemeClr val="hlink"/>
                </a:solidFill>
              </a:rPr>
              <a:t>O(f(n)) </a:t>
            </a:r>
            <a:r>
              <a:rPr lang="zh-CN" altLang="en-US" sz="2800" b="1" dirty="0">
                <a:solidFill>
                  <a:schemeClr val="hlink"/>
                </a:solidFill>
              </a:rPr>
              <a:t>为算法的时间复杂度。</a:t>
            </a:r>
            <a:r>
              <a:rPr lang="zh-CN" altLang="en-US" sz="2800" b="1" dirty="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9A5EDC21-FF8B-4817-9328-5C52B93E641B}" type="slidenum">
              <a:rPr kumimoji="0" lang="en-US" altLang="zh-CN" b="0" smtClean="0">
                <a:solidFill>
                  <a:schemeClr val="tx1"/>
                </a:solidFill>
              </a:rPr>
              <a:t>31</a:t>
            </a:fld>
            <a:endParaRPr kumimoji="0" lang="en-US" altLang="zh-CN" b="0" smtClean="0">
              <a:solidFill>
                <a:schemeClr val="tx1"/>
              </a:solidFill>
            </a:endParaRPr>
          </a:p>
        </p:txBody>
      </p:sp>
      <p:sp>
        <p:nvSpPr>
          <p:cNvPr id="69635" name="Rectangle 2"/>
          <p:cNvSpPr>
            <a:spLocks noGrp="1" noChangeArrowheads="1"/>
          </p:cNvSpPr>
          <p:nvPr>
            <p:ph type="title"/>
          </p:nvPr>
        </p:nvSpPr>
        <p:spPr/>
        <p:txBody>
          <a:bodyPr/>
          <a:lstStyle/>
          <a:p>
            <a:pPr eaLnBrk="1" hangingPunct="1"/>
            <a:r>
              <a:rPr lang="zh-CN" altLang="en-US" smtClean="0"/>
              <a:t>如何估计算法的时间复杂度？</a:t>
            </a:r>
          </a:p>
        </p:txBody>
      </p:sp>
      <p:sp>
        <p:nvSpPr>
          <p:cNvPr id="69636" name="Rectangle 3"/>
          <p:cNvSpPr>
            <a:spLocks noGrp="1" noChangeArrowheads="1"/>
          </p:cNvSpPr>
          <p:nvPr>
            <p:ph type="body" idx="1"/>
          </p:nvPr>
        </p:nvSpPr>
        <p:spPr>
          <a:xfrm>
            <a:off x="457200" y="1524000"/>
            <a:ext cx="3970338" cy="4724400"/>
          </a:xfrm>
          <a:ln w="12700">
            <a:solidFill>
              <a:schemeClr val="tx1"/>
            </a:solidFill>
            <a:miter lim="800000"/>
          </a:ln>
        </p:spPr>
        <p:txBody>
          <a:bodyPr/>
          <a:lstStyle/>
          <a:p>
            <a:pPr eaLnBrk="1" hangingPunct="1"/>
            <a:r>
              <a:rPr lang="zh-CN" altLang="en-US" smtClean="0"/>
              <a:t>例</a:t>
            </a:r>
            <a:r>
              <a:rPr lang="en-US" altLang="zh-CN" smtClean="0"/>
              <a:t>1</a:t>
            </a:r>
            <a:r>
              <a:rPr lang="zh-CN" altLang="en-US" smtClean="0"/>
              <a:t>、矩阵乘法</a:t>
            </a:r>
          </a:p>
          <a:p>
            <a:pPr eaLnBrk="1" hangingPunct="1"/>
            <a:r>
              <a:rPr lang="zh-CN" altLang="en-US" u="sng" smtClean="0">
                <a:solidFill>
                  <a:srgbClr val="FF0000"/>
                </a:solidFill>
              </a:rPr>
              <a:t>基本操作</a:t>
            </a:r>
            <a:r>
              <a:rPr lang="zh-CN" altLang="en-US" smtClean="0">
                <a:solidFill>
                  <a:schemeClr val="tx1"/>
                </a:solidFill>
              </a:rPr>
              <a:t>在算法中重复执行的次数作为算法运行时间的衡量准则</a:t>
            </a:r>
          </a:p>
          <a:p>
            <a:pPr eaLnBrk="1" hangingPunct="1"/>
            <a:r>
              <a:rPr lang="zh-CN" altLang="en-US" smtClean="0">
                <a:solidFill>
                  <a:srgbClr val="FF0000"/>
                </a:solidFill>
              </a:rPr>
              <a:t>频度</a:t>
            </a:r>
            <a:r>
              <a:rPr lang="zh-CN" altLang="en-US" smtClean="0"/>
              <a:t>：是指该语句重复执行的次数</a:t>
            </a:r>
          </a:p>
          <a:p>
            <a:pPr eaLnBrk="1" hangingPunct="1"/>
            <a:r>
              <a:rPr lang="zh-CN" altLang="en-US" smtClean="0"/>
              <a:t>总次数为</a:t>
            </a:r>
            <a:r>
              <a:rPr lang="en-US" altLang="zh-CN" smtClean="0"/>
              <a:t>: n</a:t>
            </a:r>
            <a:r>
              <a:rPr lang="en-US" altLang="zh-CN" baseline="30000" smtClean="0"/>
              <a:t>2</a:t>
            </a:r>
            <a:r>
              <a:rPr lang="en-US" altLang="zh-CN" smtClean="0"/>
              <a:t>+n</a:t>
            </a:r>
            <a:r>
              <a:rPr lang="en-US" altLang="zh-CN" baseline="16000" smtClean="0"/>
              <a:t>3</a:t>
            </a:r>
            <a:endParaRPr lang="en-US" altLang="zh-CN" smtClean="0"/>
          </a:p>
          <a:p>
            <a:pPr eaLnBrk="1" hangingPunct="1"/>
            <a:r>
              <a:rPr lang="zh-CN" altLang="en-US" smtClean="0"/>
              <a:t>时间复杂度为</a:t>
            </a:r>
            <a:r>
              <a:rPr lang="en-US" altLang="zh-CN" smtClean="0">
                <a:solidFill>
                  <a:srgbClr val="FF0000"/>
                </a:solidFill>
              </a:rPr>
              <a:t>T(n)=O(n</a:t>
            </a:r>
            <a:r>
              <a:rPr lang="en-US" altLang="zh-CN" baseline="16000" smtClean="0">
                <a:solidFill>
                  <a:srgbClr val="FF0000"/>
                </a:solidFill>
              </a:rPr>
              <a:t>3</a:t>
            </a:r>
            <a:r>
              <a:rPr lang="en-US" altLang="zh-CN" smtClean="0">
                <a:solidFill>
                  <a:srgbClr val="FF0000"/>
                </a:solidFill>
              </a:rPr>
              <a:t>)</a:t>
            </a:r>
          </a:p>
        </p:txBody>
      </p:sp>
      <p:sp>
        <p:nvSpPr>
          <p:cNvPr id="142340" name="Rectangle 4"/>
          <p:cNvSpPr>
            <a:spLocks noChangeArrowheads="1"/>
          </p:cNvSpPr>
          <p:nvPr/>
        </p:nvSpPr>
        <p:spPr bwMode="auto">
          <a:xfrm>
            <a:off x="4495800" y="1524000"/>
            <a:ext cx="4400550" cy="4705350"/>
          </a:xfrm>
          <a:prstGeom prst="rect">
            <a:avLst/>
          </a:prstGeom>
          <a:gradFill rotWithShape="1">
            <a:gsLst>
              <a:gs pos="0">
                <a:schemeClr val="bg2"/>
              </a:gs>
              <a:gs pos="50000">
                <a:schemeClr val="bg1"/>
              </a:gs>
              <a:gs pos="100000">
                <a:schemeClr val="bg2"/>
              </a:gs>
            </a:gsLst>
            <a:lin ang="5400000" scaled="1"/>
          </a:gradFill>
          <a:ln w="12700" cap="sq">
            <a:solidFill>
              <a:schemeClr val="tx1"/>
            </a:solidFill>
            <a:miter lim="800000"/>
          </a:ln>
          <a:effectLst/>
        </p:spPr>
        <p:txBody>
          <a:bodyPr>
            <a:spAutoFit/>
          </a:bodyPr>
          <a:lstStyle/>
          <a:p>
            <a:pPr>
              <a:spcBef>
                <a:spcPct val="20000"/>
              </a:spcBef>
              <a:defRPr/>
            </a:pPr>
            <a:r>
              <a:rPr lang="en-US" altLang="zh-CN" sz="2400" dirty="0">
                <a:solidFill>
                  <a:schemeClr val="tx1"/>
                </a:solidFill>
              </a:rPr>
              <a:t>void </a:t>
            </a:r>
            <a:r>
              <a:rPr lang="en-US" altLang="zh-CN" sz="2400" dirty="0" err="1">
                <a:solidFill>
                  <a:schemeClr val="tx1"/>
                </a:solidFill>
              </a:rPr>
              <a:t>mult</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a[], </a:t>
            </a:r>
            <a:r>
              <a:rPr lang="en-US" altLang="zh-CN" sz="2400" dirty="0" err="1">
                <a:solidFill>
                  <a:schemeClr val="tx1"/>
                </a:solidFill>
              </a:rPr>
              <a:t>int</a:t>
            </a:r>
            <a:r>
              <a:rPr lang="en-US" altLang="zh-CN" sz="2400" dirty="0">
                <a:solidFill>
                  <a:schemeClr val="tx1"/>
                </a:solidFill>
              </a:rPr>
              <a:t> b[], </a:t>
            </a:r>
            <a:r>
              <a:rPr lang="en-US" altLang="zh-CN" sz="2400" dirty="0" err="1">
                <a:solidFill>
                  <a:schemeClr val="tx1"/>
                </a:solidFill>
              </a:rPr>
              <a:t>int</a:t>
            </a:r>
            <a:r>
              <a:rPr lang="en-US" altLang="zh-CN" sz="2400" dirty="0">
                <a:solidFill>
                  <a:schemeClr val="tx1"/>
                </a:solidFill>
              </a:rPr>
              <a:t>&amp; c[] ) {</a:t>
            </a:r>
          </a:p>
          <a:p>
            <a:pPr>
              <a:spcBef>
                <a:spcPct val="20000"/>
              </a:spcBef>
              <a:defRPr/>
            </a:pPr>
            <a:r>
              <a:rPr lang="en-US" altLang="zh-CN" sz="2400" dirty="0">
                <a:solidFill>
                  <a:schemeClr val="tx1"/>
                </a:solidFill>
              </a:rPr>
              <a:t>  // </a:t>
            </a:r>
            <a:r>
              <a:rPr lang="zh-CN" altLang="en-US" sz="2400" dirty="0">
                <a:solidFill>
                  <a:schemeClr val="tx1"/>
                </a:solidFill>
              </a:rPr>
              <a:t>以二维数组存储矩阵元素，</a:t>
            </a:r>
            <a:r>
              <a:rPr lang="en-US" altLang="zh-CN" sz="2400" dirty="0">
                <a:solidFill>
                  <a:schemeClr val="tx1"/>
                </a:solidFill>
              </a:rPr>
              <a:t>c </a:t>
            </a:r>
            <a:r>
              <a:rPr lang="zh-CN" altLang="en-US" sz="2400" dirty="0">
                <a:solidFill>
                  <a:schemeClr val="tx1"/>
                </a:solidFill>
              </a:rPr>
              <a:t>为 </a:t>
            </a:r>
            <a:r>
              <a:rPr lang="en-US" altLang="zh-CN" sz="2400" dirty="0">
                <a:solidFill>
                  <a:schemeClr val="tx1"/>
                </a:solidFill>
              </a:rPr>
              <a:t>a </a:t>
            </a:r>
            <a:r>
              <a:rPr lang="zh-CN" altLang="en-US" sz="2400" dirty="0">
                <a:solidFill>
                  <a:schemeClr val="tx1"/>
                </a:solidFill>
              </a:rPr>
              <a:t>和 </a:t>
            </a:r>
            <a:r>
              <a:rPr lang="en-US" altLang="zh-CN" sz="2400" dirty="0">
                <a:solidFill>
                  <a:schemeClr val="tx1"/>
                </a:solidFill>
              </a:rPr>
              <a:t>b </a:t>
            </a:r>
            <a:r>
              <a:rPr lang="zh-CN" altLang="en-US" sz="2400" dirty="0">
                <a:solidFill>
                  <a:schemeClr val="tx1"/>
                </a:solidFill>
              </a:rPr>
              <a:t>的乘积</a:t>
            </a:r>
          </a:p>
          <a:p>
            <a:pPr>
              <a:spcBef>
                <a:spcPct val="20000"/>
              </a:spcBef>
              <a:defRPr/>
            </a:pPr>
            <a:r>
              <a:rPr lang="zh-CN" altLang="en-US" sz="2400" dirty="0">
                <a:solidFill>
                  <a:schemeClr val="tx1"/>
                </a:solidFill>
              </a:rPr>
              <a:t>   </a:t>
            </a:r>
            <a:r>
              <a:rPr lang="en-US" altLang="zh-CN" sz="2400" dirty="0">
                <a:solidFill>
                  <a:schemeClr val="tx1"/>
                </a:solidFill>
              </a:rPr>
              <a:t>for(i=1; i&lt;=n; ++i)</a:t>
            </a:r>
          </a:p>
          <a:p>
            <a:pPr>
              <a:spcBef>
                <a:spcPct val="20000"/>
              </a:spcBef>
              <a:defRPr/>
            </a:pPr>
            <a:r>
              <a:rPr lang="en-US" altLang="zh-CN" sz="2400" dirty="0">
                <a:solidFill>
                  <a:schemeClr val="tx1"/>
                </a:solidFill>
              </a:rPr>
              <a:t>      for(j=1;j&lt;=n;++j)</a:t>
            </a:r>
          </a:p>
          <a:p>
            <a:pPr>
              <a:spcBef>
                <a:spcPct val="20000"/>
              </a:spcBef>
              <a:defRPr/>
            </a:pPr>
            <a:r>
              <a:rPr lang="en-US" altLang="zh-CN" sz="2400" dirty="0">
                <a:solidFill>
                  <a:schemeClr val="tx1"/>
                </a:solidFill>
              </a:rPr>
              <a:t>      {</a:t>
            </a:r>
          </a:p>
          <a:p>
            <a:pPr>
              <a:spcBef>
                <a:spcPct val="20000"/>
              </a:spcBef>
              <a:defRPr/>
            </a:pPr>
            <a:r>
              <a:rPr lang="en-US" altLang="zh-CN" sz="2400" dirty="0">
                <a:solidFill>
                  <a:schemeClr val="tx1"/>
                </a:solidFill>
              </a:rPr>
              <a:t>               </a:t>
            </a:r>
            <a:r>
              <a:rPr lang="en-US" altLang="zh-CN" sz="2400" dirty="0">
                <a:solidFill>
                  <a:srgbClr val="FF0000"/>
                </a:solidFill>
              </a:rPr>
              <a:t>c[i][j]=0;</a:t>
            </a:r>
          </a:p>
          <a:p>
            <a:pPr>
              <a:spcBef>
                <a:spcPct val="20000"/>
              </a:spcBef>
              <a:defRPr/>
            </a:pPr>
            <a:r>
              <a:rPr lang="en-US" altLang="zh-CN" sz="2400" dirty="0">
                <a:solidFill>
                  <a:schemeClr val="tx1"/>
                </a:solidFill>
              </a:rPr>
              <a:t>               for(k=1;k&lt;=n;++k)</a:t>
            </a:r>
          </a:p>
          <a:p>
            <a:pPr>
              <a:spcBef>
                <a:spcPct val="20000"/>
              </a:spcBef>
              <a:defRPr/>
            </a:pPr>
            <a:r>
              <a:rPr lang="en-US" altLang="zh-CN" sz="2400" dirty="0">
                <a:solidFill>
                  <a:schemeClr val="tx1"/>
                </a:solidFill>
              </a:rPr>
              <a:t>                </a:t>
            </a:r>
            <a:r>
              <a:rPr lang="en-US" altLang="zh-CN" sz="2400" dirty="0">
                <a:solidFill>
                  <a:srgbClr val="FF0000"/>
                </a:solidFill>
              </a:rPr>
              <a:t>c[i][j]+=a[i][k]*b[k][j];</a:t>
            </a:r>
          </a:p>
          <a:p>
            <a:pPr>
              <a:spcBef>
                <a:spcPct val="20000"/>
              </a:spcBef>
              <a:defRPr/>
            </a:pPr>
            <a:r>
              <a:rPr lang="en-US" altLang="zh-CN" sz="2400" dirty="0">
                <a:solidFill>
                  <a:schemeClr val="tx1"/>
                </a:solidFill>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A524D63D-4E0F-44B5-873E-658287F81B69}" type="slidenum">
              <a:rPr kumimoji="0" lang="en-US" altLang="zh-CN" b="0" smtClean="0">
                <a:solidFill>
                  <a:schemeClr val="tx1"/>
                </a:solidFill>
              </a:rPr>
              <a:t>32</a:t>
            </a:fld>
            <a:endParaRPr kumimoji="0" lang="en-US" altLang="zh-CN" b="0" smtClean="0">
              <a:solidFill>
                <a:schemeClr val="tx1"/>
              </a:solidFill>
            </a:endParaRPr>
          </a:p>
        </p:txBody>
      </p:sp>
      <p:sp>
        <p:nvSpPr>
          <p:cNvPr id="71683" name="Rectangle 2"/>
          <p:cNvSpPr>
            <a:spLocks noGrp="1" noChangeArrowheads="1"/>
          </p:cNvSpPr>
          <p:nvPr>
            <p:ph type="title"/>
          </p:nvPr>
        </p:nvSpPr>
        <p:spPr/>
        <p:txBody>
          <a:bodyPr/>
          <a:lstStyle/>
          <a:p>
            <a:pPr eaLnBrk="1" hangingPunct="1"/>
            <a:r>
              <a:rPr lang="zh-CN" altLang="en-US" smtClean="0"/>
              <a:t>如何估计算法的时间复杂度？</a:t>
            </a:r>
          </a:p>
        </p:txBody>
      </p:sp>
      <p:sp>
        <p:nvSpPr>
          <p:cNvPr id="71684" name="Rectangle 3"/>
          <p:cNvSpPr>
            <a:spLocks noGrp="1" noChangeArrowheads="1"/>
          </p:cNvSpPr>
          <p:nvPr>
            <p:ph type="body" idx="1"/>
          </p:nvPr>
        </p:nvSpPr>
        <p:spPr/>
        <p:txBody>
          <a:bodyPr/>
          <a:lstStyle/>
          <a:p>
            <a:pPr eaLnBrk="1" hangingPunct="1"/>
            <a:r>
              <a:rPr lang="zh-CN" altLang="en-US" smtClean="0"/>
              <a:t>例２ </a:t>
            </a:r>
            <a:r>
              <a:rPr lang="en-US" altLang="zh-CN" smtClean="0"/>
              <a:t>{++x;}</a:t>
            </a:r>
          </a:p>
          <a:p>
            <a:pPr lvl="1" eaLnBrk="1" hangingPunct="1"/>
            <a:r>
              <a:rPr lang="zh-CN" altLang="en-US" smtClean="0"/>
              <a:t>基本操作：</a:t>
            </a:r>
            <a:r>
              <a:rPr lang="en-US" altLang="zh-CN" smtClean="0"/>
              <a:t>x++</a:t>
            </a:r>
            <a:r>
              <a:rPr lang="zh-CN" altLang="en-US" smtClean="0"/>
              <a:t>，该语句频度为１，</a:t>
            </a:r>
          </a:p>
          <a:p>
            <a:pPr lvl="1" eaLnBrk="1" hangingPunct="1"/>
            <a:r>
              <a:rPr lang="zh-CN" altLang="en-US" smtClean="0"/>
              <a:t>时间复杂度为</a:t>
            </a:r>
            <a:r>
              <a:rPr lang="en-US" altLang="zh-CN" smtClean="0">
                <a:solidFill>
                  <a:srgbClr val="FF0000"/>
                </a:solidFill>
              </a:rPr>
              <a:t>O(1)</a:t>
            </a:r>
            <a:r>
              <a:rPr lang="zh-CN" altLang="en-US" smtClean="0"/>
              <a:t>，即</a:t>
            </a:r>
            <a:r>
              <a:rPr lang="zh-CN" altLang="en-US" smtClean="0">
                <a:solidFill>
                  <a:srgbClr val="FF0000"/>
                </a:solidFill>
              </a:rPr>
              <a:t>常量阶</a:t>
            </a:r>
          </a:p>
          <a:p>
            <a:pPr eaLnBrk="1" hangingPunct="1"/>
            <a:endParaRPr lang="zh-CN" altLang="en-US" smtClean="0"/>
          </a:p>
          <a:p>
            <a:pPr eaLnBrk="1" hangingPunct="1"/>
            <a:r>
              <a:rPr lang="zh-CN" altLang="en-US" smtClean="0"/>
              <a:t>例３、</a:t>
            </a:r>
            <a:r>
              <a:rPr lang="en-US" altLang="zh-CN" smtClean="0"/>
              <a:t>for(i=1;i&lt;=n;++i)</a:t>
            </a:r>
            <a:br>
              <a:rPr lang="en-US" altLang="zh-CN" smtClean="0"/>
            </a:br>
            <a:r>
              <a:rPr lang="en-US" altLang="zh-CN" smtClean="0"/>
              <a:t>               { ++x;  s+=x; }</a:t>
            </a:r>
          </a:p>
          <a:p>
            <a:pPr lvl="1" eaLnBrk="1" hangingPunct="1"/>
            <a:r>
              <a:rPr lang="zh-CN" altLang="en-US" smtClean="0"/>
              <a:t>基本操作：</a:t>
            </a:r>
            <a:r>
              <a:rPr lang="en-US" altLang="zh-CN" smtClean="0"/>
              <a:t>++x; s+=x;</a:t>
            </a:r>
          </a:p>
          <a:p>
            <a:pPr lvl="1" eaLnBrk="1" hangingPunct="1"/>
            <a:r>
              <a:rPr lang="zh-CN" altLang="en-US" smtClean="0"/>
              <a:t>语句频度为：</a:t>
            </a:r>
            <a:r>
              <a:rPr lang="en-US" altLang="zh-CN" smtClean="0"/>
              <a:t>2n</a:t>
            </a:r>
          </a:p>
          <a:p>
            <a:pPr lvl="1" eaLnBrk="1" hangingPunct="1"/>
            <a:r>
              <a:rPr lang="zh-CN" altLang="en-US" smtClean="0"/>
              <a:t>其时间复杂度为</a:t>
            </a:r>
            <a:r>
              <a:rPr lang="en-US" altLang="zh-CN" smtClean="0">
                <a:solidFill>
                  <a:srgbClr val="FF0000"/>
                </a:solidFill>
              </a:rPr>
              <a:t>O(n)</a:t>
            </a:r>
            <a:r>
              <a:rPr lang="zh-CN" altLang="en-US" smtClean="0"/>
              <a:t>，即时间复杂度为</a:t>
            </a:r>
            <a:r>
              <a:rPr lang="zh-CN" altLang="en-US" smtClean="0">
                <a:solidFill>
                  <a:srgbClr val="FF0000"/>
                </a:solidFill>
              </a:rPr>
              <a:t>线性阶</a:t>
            </a:r>
            <a:r>
              <a:rPr lang="zh-CN" altLang="en-US"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F45D7152-2A39-41FB-B5CD-8F1478B3B1D6}" type="slidenum">
              <a:rPr kumimoji="0" lang="en-US" altLang="zh-CN" b="0" smtClean="0">
                <a:solidFill>
                  <a:schemeClr val="tx1"/>
                </a:solidFill>
              </a:rPr>
              <a:t>33</a:t>
            </a:fld>
            <a:endParaRPr kumimoji="0" lang="en-US" altLang="zh-CN" b="0" smtClean="0">
              <a:solidFill>
                <a:schemeClr val="tx1"/>
              </a:solidFill>
            </a:endParaRPr>
          </a:p>
        </p:txBody>
      </p:sp>
      <p:sp>
        <p:nvSpPr>
          <p:cNvPr id="72707" name="Rectangle 2"/>
          <p:cNvSpPr>
            <a:spLocks noGrp="1" noChangeArrowheads="1"/>
          </p:cNvSpPr>
          <p:nvPr>
            <p:ph type="title"/>
          </p:nvPr>
        </p:nvSpPr>
        <p:spPr/>
        <p:txBody>
          <a:bodyPr/>
          <a:lstStyle/>
          <a:p>
            <a:pPr eaLnBrk="1" hangingPunct="1"/>
            <a:r>
              <a:rPr lang="zh-CN" altLang="en-US" smtClean="0"/>
              <a:t>如何估计算法的时间复杂度？</a:t>
            </a:r>
          </a:p>
        </p:txBody>
      </p:sp>
      <p:sp>
        <p:nvSpPr>
          <p:cNvPr id="64516" name="Rectangle 3"/>
          <p:cNvSpPr>
            <a:spLocks noGrp="1" noChangeArrowheads="1"/>
          </p:cNvSpPr>
          <p:nvPr>
            <p:ph type="body" idx="1"/>
          </p:nvPr>
        </p:nvSpPr>
        <p:spPr/>
        <p:txBody>
          <a:bodyPr/>
          <a:lstStyle/>
          <a:p>
            <a:pPr eaLnBrk="1" hangingPunct="1">
              <a:defRPr/>
            </a:pPr>
            <a:r>
              <a:rPr lang="zh-CN" altLang="en-US" dirty="0" smtClean="0"/>
              <a:t>例４、</a:t>
            </a:r>
            <a:r>
              <a:rPr lang="en-US" altLang="zh-CN" dirty="0" smtClean="0"/>
              <a:t>for(</a:t>
            </a:r>
            <a:r>
              <a:rPr lang="en-US" altLang="zh-CN" dirty="0" err="1" smtClean="0"/>
              <a:t>i</a:t>
            </a:r>
            <a:r>
              <a:rPr lang="en-US" altLang="zh-CN" dirty="0" smtClean="0"/>
              <a:t>=0;i&lt;n; </a:t>
            </a:r>
            <a:r>
              <a:rPr lang="en-US" altLang="zh-CN" dirty="0" err="1" smtClean="0"/>
              <a:t>i</a:t>
            </a:r>
            <a:r>
              <a:rPr lang="en-US" altLang="zh-CN" dirty="0" smtClean="0"/>
              <a:t>++)</a:t>
            </a:r>
            <a:br>
              <a:rPr lang="en-US" altLang="zh-CN" dirty="0" smtClean="0"/>
            </a:br>
            <a:r>
              <a:rPr lang="zh-CN" altLang="en-US" dirty="0" smtClean="0"/>
              <a:t>　　　　</a:t>
            </a:r>
            <a:r>
              <a:rPr lang="en-US" altLang="zh-CN" dirty="0" smtClean="0"/>
              <a:t>for(j=0;j&lt;</a:t>
            </a:r>
            <a:r>
              <a:rPr lang="en-US" altLang="zh-CN" dirty="0" err="1" smtClean="0"/>
              <a:t>n;j</a:t>
            </a:r>
            <a:r>
              <a:rPr lang="en-US" altLang="zh-CN" dirty="0" smtClean="0"/>
              <a:t>++)</a:t>
            </a:r>
            <a:br>
              <a:rPr lang="en-US" altLang="zh-CN" dirty="0" smtClean="0"/>
            </a:br>
            <a:r>
              <a:rPr lang="en-US" altLang="zh-CN" dirty="0" smtClean="0"/>
              <a:t>                   {++</a:t>
            </a:r>
            <a:r>
              <a:rPr lang="en-US" altLang="zh-CN" dirty="0" err="1" smtClean="0"/>
              <a:t>x;s</a:t>
            </a:r>
            <a:r>
              <a:rPr lang="en-US" altLang="zh-CN" dirty="0" smtClean="0"/>
              <a:t>+=x;}</a:t>
            </a:r>
          </a:p>
          <a:p>
            <a:pPr lvl="1" eaLnBrk="1" hangingPunct="1">
              <a:defRPr/>
            </a:pPr>
            <a:r>
              <a:rPr lang="zh-CN" altLang="en-US" dirty="0" smtClean="0"/>
              <a:t>语句频度为：</a:t>
            </a:r>
            <a:r>
              <a:rPr lang="en-US" altLang="zh-CN" dirty="0" smtClean="0"/>
              <a:t>2n</a:t>
            </a:r>
            <a:r>
              <a:rPr lang="en-US" altLang="zh-CN" baseline="30000" dirty="0" smtClean="0"/>
              <a:t>2</a:t>
            </a:r>
          </a:p>
          <a:p>
            <a:pPr lvl="1" eaLnBrk="1" hangingPunct="1">
              <a:defRPr/>
            </a:pPr>
            <a:r>
              <a:rPr lang="zh-CN" altLang="en-US" dirty="0" smtClean="0"/>
              <a:t>其时间复杂度为：</a:t>
            </a:r>
            <a:r>
              <a:rPr lang="en-US" altLang="zh-CN" dirty="0" smtClean="0">
                <a:solidFill>
                  <a:srgbClr val="FF0000"/>
                </a:solidFill>
              </a:rPr>
              <a:t>O(n</a:t>
            </a:r>
            <a:r>
              <a:rPr lang="en-US" altLang="zh-CN" baseline="30000" dirty="0" smtClean="0">
                <a:solidFill>
                  <a:srgbClr val="FF0000"/>
                </a:solidFill>
              </a:rPr>
              <a:t>2</a:t>
            </a:r>
            <a:r>
              <a:rPr lang="en-US" altLang="zh-CN" dirty="0" smtClean="0">
                <a:solidFill>
                  <a:srgbClr val="FF0000"/>
                </a:solidFill>
              </a:rPr>
              <a:t>)</a:t>
            </a:r>
            <a:r>
              <a:rPr lang="zh-CN" altLang="en-US" dirty="0" smtClean="0"/>
              <a:t>，即时间复杂度为</a:t>
            </a:r>
            <a:r>
              <a:rPr lang="zh-CN" altLang="en-US" dirty="0" smtClean="0">
                <a:solidFill>
                  <a:srgbClr val="FF0000"/>
                </a:solidFill>
              </a:rPr>
              <a:t>平方阶</a:t>
            </a:r>
            <a:r>
              <a:rPr lang="zh-CN" altLang="en-US" dirty="0" smtClean="0"/>
              <a:t>。</a:t>
            </a:r>
          </a:p>
          <a:p>
            <a:pPr eaLnBrk="1" hangingPunct="1">
              <a:defRPr/>
            </a:pPr>
            <a:endParaRPr lang="zh-CN" altLang="en-US" dirty="0" smtClean="0"/>
          </a:p>
          <a:p>
            <a:pPr eaLnBrk="1" hangingPunct="1">
              <a:defRPr/>
            </a:pPr>
            <a:r>
              <a:rPr lang="zh-CN" altLang="en-US" dirty="0" smtClean="0"/>
              <a:t>例５、</a:t>
            </a:r>
            <a:r>
              <a:rPr lang="en-US" altLang="zh-CN" dirty="0" smtClean="0"/>
              <a:t>for(</a:t>
            </a:r>
            <a:r>
              <a:rPr lang="en-US" altLang="zh-CN" dirty="0" err="1" smtClean="0"/>
              <a:t>i</a:t>
            </a:r>
            <a:r>
              <a:rPr lang="en-US" altLang="zh-CN" dirty="0" smtClean="0"/>
              <a:t>=0;i&lt;n; </a:t>
            </a:r>
            <a:r>
              <a:rPr lang="en-US" altLang="zh-CN" dirty="0" err="1" smtClean="0"/>
              <a:t>i</a:t>
            </a:r>
            <a:r>
              <a:rPr lang="en-US" altLang="zh-CN" dirty="0" smtClean="0"/>
              <a:t>++)</a:t>
            </a:r>
            <a:br>
              <a:rPr lang="en-US" altLang="zh-CN" dirty="0" smtClean="0"/>
            </a:br>
            <a:r>
              <a:rPr lang="en-US" altLang="zh-CN" dirty="0" smtClean="0"/>
              <a:t>                </a:t>
            </a:r>
            <a:r>
              <a:rPr lang="en-US" altLang="zh-CN" dirty="0" smtClean="0">
                <a:solidFill>
                  <a:schemeClr val="bg2">
                    <a:lumMod val="50000"/>
                  </a:schemeClr>
                </a:solidFill>
              </a:rPr>
              <a:t>for(j=1; j&lt;=i-1; j++)</a:t>
            </a:r>
            <a:r>
              <a:rPr lang="en-US" altLang="zh-CN" dirty="0" smtClean="0"/>
              <a:t/>
            </a:r>
            <a:br>
              <a:rPr lang="en-US" altLang="zh-CN" dirty="0" smtClean="0"/>
            </a:br>
            <a:r>
              <a:rPr lang="en-US" altLang="zh-CN" dirty="0" smtClean="0"/>
              <a:t>                     {++x; a[</a:t>
            </a:r>
            <a:r>
              <a:rPr lang="en-US" altLang="zh-CN" dirty="0" err="1" smtClean="0"/>
              <a:t>i</a:t>
            </a:r>
            <a:r>
              <a:rPr lang="en-US" altLang="zh-CN" dirty="0" smtClean="0"/>
              <a:t>, j]=x;}</a:t>
            </a:r>
          </a:p>
          <a:p>
            <a:pPr lvl="1" eaLnBrk="1" hangingPunct="1">
              <a:defRPr/>
            </a:pPr>
            <a:r>
              <a:rPr lang="zh-CN" altLang="en-US" dirty="0" smtClean="0"/>
              <a:t>语句频度为：</a:t>
            </a:r>
            <a:r>
              <a:rPr lang="en-US" altLang="zh-CN" dirty="0" smtClean="0"/>
              <a:t>2( 1+2+3+…+n-2) =(n-1)(n-2)</a:t>
            </a:r>
          </a:p>
          <a:p>
            <a:pPr lvl="1" eaLnBrk="1" hangingPunct="1">
              <a:defRPr/>
            </a:pPr>
            <a:r>
              <a:rPr lang="zh-CN" altLang="en-US" dirty="0" smtClean="0"/>
              <a:t>其时间复杂度为：</a:t>
            </a:r>
            <a:r>
              <a:rPr lang="en-US" altLang="zh-CN" dirty="0" smtClean="0">
                <a:solidFill>
                  <a:srgbClr val="FF0000"/>
                </a:solidFill>
              </a:rPr>
              <a:t>O(n</a:t>
            </a:r>
            <a:r>
              <a:rPr lang="en-US" altLang="zh-CN" baseline="30000" dirty="0" smtClean="0">
                <a:solidFill>
                  <a:srgbClr val="FF0000"/>
                </a:solidFill>
              </a:rPr>
              <a:t>2</a:t>
            </a:r>
            <a:r>
              <a:rPr lang="en-US" altLang="zh-CN" dirty="0" smtClean="0">
                <a:solidFill>
                  <a:srgbClr val="FF0000"/>
                </a:solidFill>
              </a:rPr>
              <a:t>)</a:t>
            </a:r>
            <a:r>
              <a:rPr lang="zh-CN" altLang="en-US" dirty="0" smtClean="0"/>
              <a:t>，即时间复杂度为</a:t>
            </a:r>
            <a:r>
              <a:rPr lang="zh-CN" altLang="en-US" dirty="0" smtClean="0">
                <a:solidFill>
                  <a:srgbClr val="FF0000"/>
                </a:solidFill>
              </a:rPr>
              <a:t>平方阶</a:t>
            </a:r>
            <a:r>
              <a:rPr lang="zh-CN" altLang="en-US"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8A142822-B5A0-42C2-88F5-50508112691F}" type="slidenum">
              <a:rPr kumimoji="0" lang="en-US" altLang="zh-CN" b="0" smtClean="0">
                <a:solidFill>
                  <a:schemeClr val="tx1"/>
                </a:solidFill>
              </a:rPr>
              <a:t>34</a:t>
            </a:fld>
            <a:endParaRPr kumimoji="0" lang="en-US" altLang="zh-CN" b="0" smtClean="0">
              <a:solidFill>
                <a:schemeClr val="tx1"/>
              </a:solidFill>
            </a:endParaRPr>
          </a:p>
        </p:txBody>
      </p:sp>
      <p:sp>
        <p:nvSpPr>
          <p:cNvPr id="73731" name="Rectangle 2"/>
          <p:cNvSpPr>
            <a:spLocks noGrp="1" noChangeArrowheads="1"/>
          </p:cNvSpPr>
          <p:nvPr>
            <p:ph type="title"/>
          </p:nvPr>
        </p:nvSpPr>
        <p:spPr/>
        <p:txBody>
          <a:bodyPr/>
          <a:lstStyle/>
          <a:p>
            <a:pPr eaLnBrk="1" hangingPunct="1"/>
            <a:r>
              <a:rPr lang="zh-CN" altLang="en-US" smtClean="0"/>
              <a:t>如何估计算法的时间复杂度？</a:t>
            </a:r>
          </a:p>
        </p:txBody>
      </p:sp>
      <p:sp>
        <p:nvSpPr>
          <p:cNvPr id="73732" name="Rectangle 3"/>
          <p:cNvSpPr>
            <a:spLocks noGrp="1" noChangeArrowheads="1"/>
          </p:cNvSpPr>
          <p:nvPr>
            <p:ph type="body" idx="1"/>
          </p:nvPr>
        </p:nvSpPr>
        <p:spPr/>
        <p:txBody>
          <a:bodyPr/>
          <a:lstStyle/>
          <a:p>
            <a:pPr eaLnBrk="1" hangingPunct="1"/>
            <a:r>
              <a:rPr lang="zh-CN" altLang="en-US" smtClean="0"/>
              <a:t>六种计算算法时间的</a:t>
            </a:r>
            <a:r>
              <a:rPr lang="zh-CN" altLang="en-US" smtClean="0">
                <a:solidFill>
                  <a:srgbClr val="FF0000"/>
                </a:solidFill>
              </a:rPr>
              <a:t>多项式</a:t>
            </a:r>
            <a:r>
              <a:rPr lang="zh-CN" altLang="en-US" smtClean="0"/>
              <a:t>是最常用的。其关系为：</a:t>
            </a:r>
          </a:p>
          <a:p>
            <a:pPr lvl="1" eaLnBrk="1" hangingPunct="1"/>
            <a:r>
              <a:rPr lang="en-US" altLang="zh-CN" smtClean="0"/>
              <a:t>O(1)&lt;O(logn)&lt;O(n)&lt;O(nlogn)&lt;O(n</a:t>
            </a:r>
            <a:r>
              <a:rPr lang="en-US" altLang="zh-CN" baseline="20000" smtClean="0"/>
              <a:t>2</a:t>
            </a:r>
            <a:r>
              <a:rPr lang="en-US" altLang="zh-CN" smtClean="0"/>
              <a:t>)&lt;O(n</a:t>
            </a:r>
            <a:r>
              <a:rPr lang="en-US" altLang="zh-CN" baseline="22000" smtClean="0"/>
              <a:t>3</a:t>
            </a:r>
            <a:r>
              <a:rPr lang="en-US" altLang="zh-CN" smtClean="0"/>
              <a:t>)</a:t>
            </a:r>
          </a:p>
          <a:p>
            <a:pPr eaLnBrk="1" hangingPunct="1"/>
            <a:r>
              <a:rPr lang="zh-CN" altLang="en-US" smtClean="0">
                <a:solidFill>
                  <a:srgbClr val="FF0000"/>
                </a:solidFill>
              </a:rPr>
              <a:t>指数时间</a:t>
            </a:r>
            <a:r>
              <a:rPr lang="zh-CN" altLang="en-US" smtClean="0"/>
              <a:t>的关系为：</a:t>
            </a:r>
          </a:p>
          <a:p>
            <a:pPr lvl="1" eaLnBrk="1" hangingPunct="1"/>
            <a:r>
              <a:rPr lang="en-US" altLang="zh-CN" smtClean="0"/>
              <a:t>O(2</a:t>
            </a:r>
            <a:r>
              <a:rPr lang="en-US" altLang="zh-CN" baseline="36000" smtClean="0"/>
              <a:t>n</a:t>
            </a:r>
            <a:r>
              <a:rPr lang="en-US" altLang="zh-CN" smtClean="0"/>
              <a:t>)&lt;O(n!)&lt;O(n</a:t>
            </a:r>
            <a:r>
              <a:rPr lang="en-US" altLang="zh-CN" baseline="36000" smtClean="0"/>
              <a:t>n</a:t>
            </a:r>
            <a:r>
              <a:rPr lang="en-US" altLang="zh-CN" smtClean="0"/>
              <a:t>)</a:t>
            </a:r>
          </a:p>
          <a:p>
            <a:pPr eaLnBrk="1" hangingPunct="1"/>
            <a:endParaRPr lang="en-US" altLang="zh-CN" smtClean="0"/>
          </a:p>
          <a:p>
            <a:pPr eaLnBrk="1" hangingPunct="1"/>
            <a:r>
              <a:rPr lang="zh-CN" altLang="en-US" smtClean="0"/>
              <a:t>当</a:t>
            </a:r>
            <a:r>
              <a:rPr lang="en-US" altLang="zh-CN" smtClean="0"/>
              <a:t>n</a:t>
            </a:r>
            <a:r>
              <a:rPr lang="zh-CN" altLang="en-US" smtClean="0"/>
              <a:t>取得很大时，指数时间算法和多项式时间算法在所需时间上非常悬殊。</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FB2B33A0-4784-48D1-9AFB-C3C1E6BEA55E}" type="slidenum">
              <a:rPr kumimoji="0" lang="en-US" altLang="zh-CN" b="0" smtClean="0">
                <a:solidFill>
                  <a:schemeClr val="tx1"/>
                </a:solidFill>
              </a:rPr>
              <a:t>35</a:t>
            </a:fld>
            <a:endParaRPr kumimoji="0" lang="en-US" altLang="zh-CN" b="0" smtClean="0">
              <a:solidFill>
                <a:schemeClr val="tx1"/>
              </a:solidFill>
            </a:endParaRPr>
          </a:p>
        </p:txBody>
      </p:sp>
      <p:sp>
        <p:nvSpPr>
          <p:cNvPr id="74755" name="Rectangle 2"/>
          <p:cNvSpPr>
            <a:spLocks noGrp="1" noChangeArrowheads="1"/>
          </p:cNvSpPr>
          <p:nvPr>
            <p:ph type="title"/>
          </p:nvPr>
        </p:nvSpPr>
        <p:spPr/>
        <p:txBody>
          <a:bodyPr/>
          <a:lstStyle/>
          <a:p>
            <a:pPr eaLnBrk="1" hangingPunct="1"/>
            <a:endParaRPr lang="zh-CN" altLang="zh-CN" smtClean="0"/>
          </a:p>
        </p:txBody>
      </p:sp>
      <p:sp>
        <p:nvSpPr>
          <p:cNvPr id="74756" name="Rectangle 3"/>
          <p:cNvSpPr>
            <a:spLocks noGrp="1" noChangeArrowheads="1"/>
          </p:cNvSpPr>
          <p:nvPr>
            <p:ph type="body" idx="1"/>
          </p:nvPr>
        </p:nvSpPr>
        <p:spPr/>
        <p:txBody>
          <a:bodyPr/>
          <a:lstStyle/>
          <a:p>
            <a:pPr eaLnBrk="1" hangingPunct="1"/>
            <a:endParaRPr lang="zh-CN" altLang="zh-CN" smtClean="0"/>
          </a:p>
        </p:txBody>
      </p:sp>
      <p:grpSp>
        <p:nvGrpSpPr>
          <p:cNvPr id="74757" name="Group 4"/>
          <p:cNvGrpSpPr/>
          <p:nvPr/>
        </p:nvGrpSpPr>
        <p:grpSpPr bwMode="auto">
          <a:xfrm>
            <a:off x="0" y="0"/>
            <a:ext cx="9144000" cy="6873875"/>
            <a:chOff x="0" y="-10"/>
            <a:chExt cx="5760" cy="4330"/>
          </a:xfrm>
        </p:grpSpPr>
        <p:pic>
          <p:nvPicPr>
            <p:cNvPr id="7475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
              <a:ext cx="5760" cy="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9" name="Text Box 6"/>
            <p:cNvSpPr txBox="1">
              <a:spLocks noChangeArrowheads="1"/>
            </p:cNvSpPr>
            <p:nvPr/>
          </p:nvSpPr>
          <p:spPr bwMode="auto">
            <a:xfrm>
              <a:off x="3984" y="0"/>
              <a:ext cx="17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algn="r" eaLnBrk="1" hangingPunct="1">
                <a:spcBef>
                  <a:spcPct val="50000"/>
                </a:spcBef>
              </a:pPr>
              <a:endParaRPr lang="zh-CN" altLang="zh-CN">
                <a:solidFill>
                  <a:schemeClr val="tx1"/>
                </a:solidFill>
              </a:endParaRPr>
            </a:p>
          </p:txBody>
        </p:sp>
        <p:sp>
          <p:nvSpPr>
            <p:cNvPr id="74760" name="Text Box 7"/>
            <p:cNvSpPr txBox="1">
              <a:spLocks noChangeArrowheads="1"/>
            </p:cNvSpPr>
            <p:nvPr/>
          </p:nvSpPr>
          <p:spPr bwMode="auto">
            <a:xfrm>
              <a:off x="3072" y="38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a:solidFill>
                    <a:schemeClr val="tx1"/>
                  </a:solidFill>
                </a:rPr>
                <a:t>2</a:t>
              </a:r>
              <a:r>
                <a:rPr lang="en-US" altLang="zh-CN" sz="2000" i="1" baseline="30000">
                  <a:solidFill>
                    <a:schemeClr val="tx1"/>
                  </a:solidFill>
                </a:rPr>
                <a:t>n</a:t>
              </a:r>
              <a:endParaRPr lang="en-US" altLang="zh-CN" sz="2000">
                <a:solidFill>
                  <a:schemeClr val="tx1"/>
                </a:solidFill>
              </a:endParaRPr>
            </a:p>
          </p:txBody>
        </p:sp>
        <p:sp>
          <p:nvSpPr>
            <p:cNvPr id="74761" name="Text Box 8"/>
            <p:cNvSpPr txBox="1">
              <a:spLocks noChangeArrowheads="1"/>
            </p:cNvSpPr>
            <p:nvPr/>
          </p:nvSpPr>
          <p:spPr bwMode="auto">
            <a:xfrm>
              <a:off x="3888" y="48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i="1">
                  <a:solidFill>
                    <a:schemeClr val="tx1"/>
                  </a:solidFill>
                </a:rPr>
                <a:t>n</a:t>
              </a:r>
              <a:r>
                <a:rPr lang="en-US" altLang="zh-CN" sz="2000" baseline="30000">
                  <a:solidFill>
                    <a:schemeClr val="tx1"/>
                  </a:solidFill>
                </a:rPr>
                <a:t>2</a:t>
              </a:r>
              <a:endParaRPr lang="en-US" altLang="zh-CN" sz="2000">
                <a:solidFill>
                  <a:schemeClr val="tx1"/>
                </a:solidFill>
              </a:endParaRPr>
            </a:p>
          </p:txBody>
        </p:sp>
        <p:sp>
          <p:nvSpPr>
            <p:cNvPr id="74762" name="Text Box 9"/>
            <p:cNvSpPr txBox="1">
              <a:spLocks noChangeArrowheads="1"/>
            </p:cNvSpPr>
            <p:nvPr/>
          </p:nvSpPr>
          <p:spPr bwMode="auto">
            <a:xfrm>
              <a:off x="4368" y="192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i="1">
                  <a:solidFill>
                    <a:schemeClr val="tx1"/>
                  </a:solidFill>
                </a:rPr>
                <a:t>n</a:t>
              </a:r>
              <a:r>
                <a:rPr lang="en-US" altLang="zh-CN" sz="2000">
                  <a:solidFill>
                    <a:schemeClr val="tx1"/>
                  </a:solidFill>
                </a:rPr>
                <a:t> log </a:t>
              </a:r>
              <a:r>
                <a:rPr lang="en-US" altLang="zh-CN" sz="2000" i="1">
                  <a:solidFill>
                    <a:schemeClr val="tx1"/>
                  </a:solidFill>
                </a:rPr>
                <a:t>n</a:t>
              </a:r>
              <a:endParaRPr lang="en-US" altLang="zh-CN" sz="2000">
                <a:solidFill>
                  <a:schemeClr val="tx1"/>
                </a:solidFill>
              </a:endParaRPr>
            </a:p>
          </p:txBody>
        </p:sp>
        <p:sp>
          <p:nvSpPr>
            <p:cNvPr id="74763" name="Text Box 10"/>
            <p:cNvSpPr txBox="1">
              <a:spLocks noChangeArrowheads="1"/>
            </p:cNvSpPr>
            <p:nvPr/>
          </p:nvSpPr>
          <p:spPr bwMode="auto">
            <a:xfrm>
              <a:off x="4848"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i="1">
                  <a:solidFill>
                    <a:schemeClr val="tx1"/>
                  </a:solidFill>
                </a:rPr>
                <a:t>n</a:t>
              </a:r>
            </a:p>
          </p:txBody>
        </p:sp>
        <p:sp>
          <p:nvSpPr>
            <p:cNvPr id="74764" name="Text Box 11"/>
            <p:cNvSpPr txBox="1">
              <a:spLocks noChangeArrowheads="1"/>
            </p:cNvSpPr>
            <p:nvPr/>
          </p:nvSpPr>
          <p:spPr bwMode="auto">
            <a:xfrm>
              <a:off x="4704" y="3456"/>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a:solidFill>
                    <a:schemeClr val="tx1"/>
                  </a:solidFill>
                </a:rPr>
                <a:t>Log </a:t>
              </a:r>
              <a:r>
                <a:rPr lang="en-US" altLang="zh-CN" sz="2000" i="1">
                  <a:solidFill>
                    <a:schemeClr val="tx1"/>
                  </a:solidFill>
                </a:rPr>
                <a:t>n</a:t>
              </a:r>
              <a:endParaRPr lang="en-US" altLang="zh-CN" sz="2000">
                <a:solidFill>
                  <a:schemeClr val="tx1"/>
                </a:solidFill>
              </a:endParaRPr>
            </a:p>
          </p:txBody>
        </p:sp>
        <p:sp>
          <p:nvSpPr>
            <p:cNvPr id="74765" name="Text Box 12"/>
            <p:cNvSpPr txBox="1">
              <a:spLocks noChangeArrowheads="1"/>
            </p:cNvSpPr>
            <p:nvPr/>
          </p:nvSpPr>
          <p:spPr bwMode="auto">
            <a:xfrm>
              <a:off x="192" y="235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i="1">
                  <a:solidFill>
                    <a:schemeClr val="tx1"/>
                  </a:solidFill>
                </a:rPr>
                <a:t>f</a:t>
              </a:r>
            </a:p>
          </p:txBody>
        </p:sp>
        <p:sp>
          <p:nvSpPr>
            <p:cNvPr id="74766" name="Text Box 13"/>
            <p:cNvSpPr txBox="1">
              <a:spLocks noChangeArrowheads="1"/>
            </p:cNvSpPr>
            <p:nvPr/>
          </p:nvSpPr>
          <p:spPr bwMode="auto">
            <a:xfrm>
              <a:off x="2496" y="398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i="1">
                  <a:solidFill>
                    <a:schemeClr val="tx1"/>
                  </a:solidFill>
                </a:rPr>
                <a:t>n</a:t>
              </a:r>
            </a:p>
          </p:txBody>
        </p:sp>
        <p:sp>
          <p:nvSpPr>
            <p:cNvPr id="74767" name="Line 14"/>
            <p:cNvSpPr>
              <a:spLocks noChangeShapeType="1"/>
            </p:cNvSpPr>
            <p:nvPr/>
          </p:nvSpPr>
          <p:spPr bwMode="auto">
            <a:xfrm>
              <a:off x="2880" y="4128"/>
              <a:ext cx="960"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8" name="Line 15"/>
            <p:cNvSpPr>
              <a:spLocks noChangeShapeType="1"/>
            </p:cNvSpPr>
            <p:nvPr/>
          </p:nvSpPr>
          <p:spPr bwMode="auto">
            <a:xfrm flipV="1">
              <a:off x="384" y="1200"/>
              <a:ext cx="0" cy="1104"/>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3" name="直接连接符 2"/>
          <p:cNvCxnSpPr/>
          <p:nvPr/>
        </p:nvCxnSpPr>
        <p:spPr bwMode="auto">
          <a:xfrm flipV="1">
            <a:off x="4797970" y="382588"/>
            <a:ext cx="0" cy="5782716"/>
          </a:xfrm>
          <a:prstGeom prst="line">
            <a:avLst/>
          </a:prstGeom>
          <a:noFill/>
          <a:ln w="12700" cap="sq" cmpd="sng" algn="ctr">
            <a:solidFill>
              <a:srgbClr val="000000"/>
            </a:solidFill>
            <a:prstDash val="solid"/>
            <a:round/>
            <a:headEnd type="none" w="med" len="med"/>
            <a:tailEnd type="none" w="med" len="med"/>
          </a:ln>
          <a:effectLst/>
        </p:spPr>
      </p:cxnSp>
      <p:cxnSp>
        <p:nvCxnSpPr>
          <p:cNvPr id="19" name="直接连接符 18"/>
          <p:cNvCxnSpPr/>
          <p:nvPr/>
        </p:nvCxnSpPr>
        <p:spPr bwMode="auto">
          <a:xfrm flipV="1">
            <a:off x="5508104" y="388898"/>
            <a:ext cx="0" cy="5782716"/>
          </a:xfrm>
          <a:prstGeom prst="line">
            <a:avLst/>
          </a:prstGeom>
          <a:noFill/>
          <a:ln w="12700" cap="sq" cmpd="sng" algn="ctr">
            <a:solidFill>
              <a:srgbClr val="000000"/>
            </a:solidFill>
            <a:prstDash val="solid"/>
            <a:round/>
            <a:headEnd type="none" w="med" len="med"/>
            <a:tailEnd type="none" w="med" len="med"/>
          </a:ln>
          <a:effectLst/>
        </p:spPr>
      </p:cxnSp>
      <p:cxnSp>
        <p:nvCxnSpPr>
          <p:cNvPr id="20" name="直接连接符 19"/>
          <p:cNvCxnSpPr/>
          <p:nvPr/>
        </p:nvCxnSpPr>
        <p:spPr bwMode="auto">
          <a:xfrm flipV="1">
            <a:off x="6919119" y="373132"/>
            <a:ext cx="0" cy="5782716"/>
          </a:xfrm>
          <a:prstGeom prst="line">
            <a:avLst/>
          </a:prstGeom>
          <a:noFill/>
          <a:ln w="12700" cap="sq" cmpd="sng" algn="ctr">
            <a:solidFill>
              <a:srgbClr val="000000"/>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F3642455-0CAE-4A49-9E44-45622FE65C64}" type="slidenum">
              <a:rPr kumimoji="0" lang="en-US" altLang="zh-CN" b="0" smtClean="0">
                <a:solidFill>
                  <a:schemeClr val="tx1"/>
                </a:solidFill>
              </a:rPr>
              <a:t>36</a:t>
            </a:fld>
            <a:endParaRPr kumimoji="0" lang="en-US" altLang="zh-CN" b="0" smtClean="0">
              <a:solidFill>
                <a:schemeClr val="tx1"/>
              </a:solidFill>
            </a:endParaRPr>
          </a:p>
        </p:txBody>
      </p:sp>
      <p:sp>
        <p:nvSpPr>
          <p:cNvPr id="76803" name="Rectangle 2"/>
          <p:cNvSpPr>
            <a:spLocks noGrp="1" noChangeArrowheads="1"/>
          </p:cNvSpPr>
          <p:nvPr>
            <p:ph type="title"/>
          </p:nvPr>
        </p:nvSpPr>
        <p:spPr/>
        <p:txBody>
          <a:bodyPr/>
          <a:lstStyle/>
          <a:p>
            <a:pPr eaLnBrk="1" hangingPunct="1"/>
            <a:r>
              <a:rPr lang="en-US" altLang="zh-CN" smtClean="0"/>
              <a:t>1.3.4  </a:t>
            </a:r>
            <a:r>
              <a:rPr lang="zh-CN" altLang="en-US" smtClean="0"/>
              <a:t>算法的存储空间需求</a:t>
            </a:r>
          </a:p>
        </p:txBody>
      </p:sp>
      <p:sp>
        <p:nvSpPr>
          <p:cNvPr id="76804" name="Rectangle 3"/>
          <p:cNvSpPr>
            <a:spLocks noGrp="1" noChangeArrowheads="1"/>
          </p:cNvSpPr>
          <p:nvPr>
            <p:ph type="body" idx="1"/>
          </p:nvPr>
        </p:nvSpPr>
        <p:spPr/>
        <p:txBody>
          <a:bodyPr/>
          <a:lstStyle/>
          <a:p>
            <a:pPr>
              <a:lnSpc>
                <a:spcPct val="120000"/>
              </a:lnSpc>
            </a:pPr>
            <a:endParaRPr lang="zh-CN" altLang="en-US" smtClean="0"/>
          </a:p>
          <a:p>
            <a:pPr eaLnBrk="1" hangingPunct="1"/>
            <a:r>
              <a:rPr lang="zh-CN" altLang="en-US">
                <a:sym typeface="+mn-ea"/>
              </a:rPr>
              <a:t>算法空间: </a:t>
            </a:r>
          </a:p>
          <a:p>
            <a:pPr eaLnBrk="1" hangingPunct="1"/>
            <a:r>
              <a:rPr lang="en-US" altLang="zh-CN">
                <a:sym typeface="+mn-ea"/>
              </a:rPr>
              <a:t>1.</a:t>
            </a:r>
            <a:r>
              <a:rPr lang="zh-CN" altLang="en-US">
                <a:sym typeface="+mn-ea"/>
              </a:rPr>
              <a:t>固定空间：</a:t>
            </a:r>
            <a:endParaRPr lang="zh-CN" altLang="en-US"/>
          </a:p>
          <a:p>
            <a:pPr eaLnBrk="1" hangingPunct="1"/>
            <a:r>
              <a:rPr lang="zh-CN" altLang="en-US">
                <a:sym typeface="+mn-ea"/>
              </a:rPr>
              <a:t>    输入数据 、结果数据、程序代码所需的空间</a:t>
            </a:r>
            <a:endParaRPr lang="zh-CN" altLang="en-US"/>
          </a:p>
          <a:p>
            <a:pPr eaLnBrk="1" hangingPunct="1"/>
            <a:r>
              <a:rPr lang="en-US" altLang="zh-CN">
                <a:sym typeface="+mn-ea"/>
              </a:rPr>
              <a:t>2.</a:t>
            </a:r>
            <a:r>
              <a:rPr lang="zh-CN" altLang="en-US">
                <a:sym typeface="+mn-ea"/>
              </a:rPr>
              <a:t>可变空间(辅助空间)：</a:t>
            </a:r>
            <a:endParaRPr lang="zh-CN" altLang="en-US"/>
          </a:p>
          <a:p>
            <a:pPr eaLnBrk="1" hangingPunct="1"/>
            <a:r>
              <a:rPr lang="zh-CN" altLang="en-US">
                <a:sym typeface="+mn-ea"/>
              </a:rPr>
              <a:t>    中间结果、递归调用所需的空间</a:t>
            </a:r>
          </a:p>
          <a:p>
            <a:pPr eaLnBrk="1" hangingPunct="1"/>
            <a:endParaRPr lang="zh-CN" altLang="en-US">
              <a:sym typeface="+mn-ea"/>
            </a:endParaRPr>
          </a:p>
          <a:p>
            <a:pPr eaLnBrk="1" hangingPunct="1"/>
            <a:r>
              <a:rPr lang="zh-CN" altLang="en-US" smtClean="0">
                <a:sym typeface="+mn-ea"/>
              </a:rPr>
              <a:t>若输入数据所占空间只取决于问题本身，和算法无关，则只需要分析</a:t>
            </a:r>
            <a:r>
              <a:rPr lang="zh-CN" altLang="en-US" smtClean="0">
                <a:solidFill>
                  <a:srgbClr val="FF0000"/>
                </a:solidFill>
                <a:sym typeface="+mn-ea"/>
              </a:rPr>
              <a:t>除输入和程序之外的</a:t>
            </a:r>
            <a:r>
              <a:rPr lang="zh-CN" altLang="en-US" smtClean="0">
                <a:solidFill>
                  <a:schemeClr val="bg2">
                    <a:lumMod val="75000"/>
                  </a:schemeClr>
                </a:solidFill>
                <a:sym typeface="+mn-ea"/>
              </a:rPr>
              <a:t>辅助变量</a:t>
            </a:r>
            <a:r>
              <a:rPr lang="zh-CN" altLang="en-US" smtClean="0">
                <a:solidFill>
                  <a:srgbClr val="FF0000"/>
                </a:solidFill>
                <a:sym typeface="+mn-ea"/>
              </a:rPr>
              <a:t>所占额外空间</a:t>
            </a:r>
            <a:r>
              <a:rPr lang="zh-CN" altLang="en-US" smtClean="0">
                <a:sym typeface="+mn-ea"/>
              </a:rPr>
              <a:t>。</a:t>
            </a:r>
            <a:endParaRPr lang="zh-CN" altLang="en-US"/>
          </a:p>
          <a:p>
            <a:pPr eaLnBrk="1" hangingPunct="1"/>
            <a:endParaRPr lang="zh-CN"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B0FA1930-BB29-4AC8-969E-5734CD5DA368}" type="slidenum">
              <a:rPr kumimoji="0" lang="en-US" altLang="zh-CN" b="0" smtClean="0">
                <a:solidFill>
                  <a:schemeClr val="tx1"/>
                </a:solidFill>
              </a:rPr>
              <a:t>37</a:t>
            </a:fld>
            <a:endParaRPr kumimoji="0" lang="en-US" altLang="zh-CN" b="0" smtClean="0">
              <a:solidFill>
                <a:schemeClr val="tx1"/>
              </a:solidFill>
            </a:endParaRPr>
          </a:p>
        </p:txBody>
      </p:sp>
      <p:sp>
        <p:nvSpPr>
          <p:cNvPr id="77827" name="Rectangle 2"/>
          <p:cNvSpPr>
            <a:spLocks noGrp="1" noChangeArrowheads="1"/>
          </p:cNvSpPr>
          <p:nvPr>
            <p:ph type="title"/>
          </p:nvPr>
        </p:nvSpPr>
        <p:spPr/>
        <p:txBody>
          <a:bodyPr/>
          <a:lstStyle/>
          <a:p>
            <a:pPr eaLnBrk="1" hangingPunct="1"/>
            <a:r>
              <a:rPr lang="en-US" altLang="zh-CN" smtClean="0"/>
              <a:t>1.3.4  </a:t>
            </a:r>
            <a:r>
              <a:rPr lang="zh-CN" altLang="en-US" smtClean="0"/>
              <a:t>算法的存储空间需求</a:t>
            </a:r>
          </a:p>
        </p:txBody>
      </p:sp>
      <p:sp>
        <p:nvSpPr>
          <p:cNvPr id="77828" name="Rectangle 3"/>
          <p:cNvSpPr>
            <a:spLocks noGrp="1" noChangeArrowheads="1"/>
          </p:cNvSpPr>
          <p:nvPr>
            <p:ph type="body" idx="1"/>
          </p:nvPr>
        </p:nvSpPr>
        <p:spPr/>
        <p:txBody>
          <a:bodyPr/>
          <a:lstStyle/>
          <a:p>
            <a:pPr eaLnBrk="1" hangingPunct="1"/>
            <a:r>
              <a:rPr lang="zh-CN" altLang="en-US" sz="2800" smtClean="0"/>
              <a:t>用算法所需的</a:t>
            </a:r>
            <a:r>
              <a:rPr lang="zh-CN" altLang="en-US" sz="2800" smtClean="0">
                <a:solidFill>
                  <a:schemeClr val="bg2">
                    <a:lumMod val="75000"/>
                  </a:schemeClr>
                </a:solidFill>
              </a:rPr>
              <a:t>辅助空间度量</a:t>
            </a:r>
            <a:r>
              <a:rPr lang="zh-CN" altLang="en-US" sz="2800" smtClean="0"/>
              <a:t>;</a:t>
            </a:r>
          </a:p>
          <a:p>
            <a:pPr eaLnBrk="1" hangingPunct="1"/>
            <a:r>
              <a:rPr lang="zh-CN" altLang="en-US" sz="2800" smtClean="0"/>
              <a:t>算法所需的辅助空间是问题规模的函数S(n);</a:t>
            </a:r>
          </a:p>
          <a:p>
            <a:pPr eaLnBrk="1" hangingPunct="1"/>
            <a:r>
              <a:rPr lang="zh-CN" altLang="en-US" sz="2800" smtClean="0"/>
              <a:t>算法的空间复杂度定义为:</a:t>
            </a:r>
            <a:br>
              <a:rPr lang="zh-CN" altLang="en-US" sz="2800" smtClean="0"/>
            </a:br>
            <a:r>
              <a:rPr lang="zh-CN" altLang="en-US" sz="2800" smtClean="0"/>
              <a:t>                                     S(n) = O(g(n))</a:t>
            </a:r>
          </a:p>
          <a:p>
            <a:pPr eaLnBrk="1" hangingPunct="1"/>
            <a:r>
              <a:rPr lang="zh-CN" altLang="en-US" sz="2800" smtClean="0"/>
              <a:t>表示随着问题规模 n 的增大，算法运行所需存储量的增长率与 g(n) 的增长率相同。</a:t>
            </a:r>
            <a:endParaRPr lang="zh-CN" altLang="en-US" smtClean="0"/>
          </a:p>
          <a:p>
            <a:pPr eaLnBrk="1" hangingPunct="1"/>
            <a:endParaRPr lang="zh-CN" altLang="en-US" smtClean="0"/>
          </a:p>
          <a:p>
            <a:pPr eaLnBrk="1" hangingPunct="1"/>
            <a:r>
              <a:rPr lang="zh-CN" altLang="en-US" smtClean="0">
                <a:sym typeface="+mn-ea"/>
              </a:rPr>
              <a:t>算法的空间复杂度级别: O(1)、O(log2n)、O(n)、O(nlog2n)、 O(n2) …  </a:t>
            </a:r>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E19C2B77-C265-41B5-9FC1-7066ABBC987E}" type="slidenum">
              <a:rPr kumimoji="0" lang="en-US" altLang="zh-CN" b="0" smtClean="0">
                <a:solidFill>
                  <a:schemeClr val="tx1"/>
                </a:solidFill>
              </a:rPr>
              <a:t>38</a:t>
            </a:fld>
            <a:endParaRPr kumimoji="0" lang="en-US" altLang="zh-CN" b="0" smtClean="0">
              <a:solidFill>
                <a:schemeClr val="tx1"/>
              </a:solidFill>
            </a:endParaRPr>
          </a:p>
        </p:txBody>
      </p:sp>
      <p:sp>
        <p:nvSpPr>
          <p:cNvPr id="79875" name="Rectangle 2"/>
          <p:cNvSpPr>
            <a:spLocks noGrp="1" noChangeArrowheads="1"/>
          </p:cNvSpPr>
          <p:nvPr>
            <p:ph type="title"/>
          </p:nvPr>
        </p:nvSpPr>
        <p:spPr/>
        <p:txBody>
          <a:bodyPr/>
          <a:lstStyle/>
          <a:p>
            <a:pPr eaLnBrk="1" hangingPunct="1"/>
            <a:r>
              <a:rPr lang="zh-CN" altLang="en-US" smtClean="0"/>
              <a:t>本章学习要点</a:t>
            </a:r>
            <a:endParaRPr lang="zh-CN" altLang="en-US" b="0" smtClean="0">
              <a:solidFill>
                <a:schemeClr val="tx1"/>
              </a:solidFill>
            </a:endParaRPr>
          </a:p>
        </p:txBody>
      </p:sp>
      <p:sp>
        <p:nvSpPr>
          <p:cNvPr id="79876" name="Rectangle 3"/>
          <p:cNvSpPr>
            <a:spLocks noGrp="1" noChangeArrowheads="1"/>
          </p:cNvSpPr>
          <p:nvPr>
            <p:ph type="body" idx="1"/>
          </p:nvPr>
        </p:nvSpPr>
        <p:spPr/>
        <p:txBody>
          <a:bodyPr/>
          <a:lstStyle/>
          <a:p>
            <a:pPr eaLnBrk="1" hangingPunct="1"/>
            <a:r>
              <a:rPr lang="en-US" altLang="zh-CN" smtClean="0"/>
              <a:t>1. </a:t>
            </a:r>
            <a:r>
              <a:rPr lang="zh-CN" altLang="en-US" smtClean="0"/>
              <a:t>熟悉各名词、术语的含义，掌握基本概念。</a:t>
            </a:r>
          </a:p>
          <a:p>
            <a:pPr eaLnBrk="1" hangingPunct="1"/>
            <a:r>
              <a:rPr lang="en-US" altLang="zh-CN" smtClean="0"/>
              <a:t>2. </a:t>
            </a:r>
            <a:r>
              <a:rPr lang="zh-CN" altLang="en-US" smtClean="0"/>
              <a:t>理解</a:t>
            </a:r>
            <a:r>
              <a:rPr lang="en-US" altLang="zh-CN" smtClean="0"/>
              <a:t>ADT</a:t>
            </a:r>
            <a:r>
              <a:rPr lang="zh-CN" altLang="en-US" smtClean="0"/>
              <a:t>的意义。</a:t>
            </a:r>
          </a:p>
          <a:p>
            <a:pPr eaLnBrk="1" hangingPunct="1"/>
            <a:r>
              <a:rPr lang="en-US" altLang="zh-CN" smtClean="0"/>
              <a:t>3. </a:t>
            </a:r>
            <a:r>
              <a:rPr lang="zh-CN" altLang="en-US" smtClean="0"/>
              <a:t>理解算法五个要素的确切含义。</a:t>
            </a:r>
          </a:p>
          <a:p>
            <a:pPr eaLnBrk="1" hangingPunct="1"/>
            <a:r>
              <a:rPr lang="en-US" altLang="zh-CN" smtClean="0"/>
              <a:t>4. </a:t>
            </a:r>
            <a:r>
              <a:rPr lang="zh-CN" altLang="en-US" smtClean="0"/>
              <a:t>掌握计算语句频度和估算算法时间复杂度的方法。</a:t>
            </a:r>
          </a:p>
          <a:p>
            <a:pPr eaLnBrk="1" hangingPunct="1"/>
            <a:endParaRPr lang="en-US" altLang="zh-CN" smtClean="0">
              <a:solidFill>
                <a:srgbClr val="FF0000"/>
              </a:solidFill>
            </a:endParaRPr>
          </a:p>
          <a:p>
            <a:pPr eaLnBrk="1" hangingPunct="1"/>
            <a:r>
              <a:rPr lang="zh-CN" altLang="en-US" smtClean="0">
                <a:solidFill>
                  <a:srgbClr val="FF0000"/>
                </a:solidFill>
              </a:rPr>
              <a:t>提前复习</a:t>
            </a:r>
            <a:r>
              <a:rPr lang="en-US" altLang="zh-CN" smtClean="0">
                <a:solidFill>
                  <a:srgbClr val="FF0000"/>
                </a:solidFill>
              </a:rPr>
              <a:t>C</a:t>
            </a:r>
            <a:r>
              <a:rPr lang="zh-CN" altLang="en-US" smtClean="0">
                <a:solidFill>
                  <a:srgbClr val="FF0000"/>
                </a:solidFill>
              </a:rPr>
              <a:t>语言中的数组、指针、结构、内存申请和释放等内容</a:t>
            </a:r>
          </a:p>
          <a:p>
            <a:pPr eaLnBrk="1" hangingPunct="1"/>
            <a:endParaRPr lang="en-US" altLang="zh-CN"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7780" name="左大括号 3147779"/>
          <p:cNvSpPr/>
          <p:nvPr/>
        </p:nvSpPr>
        <p:spPr>
          <a:xfrm>
            <a:off x="1335088" y="2889250"/>
            <a:ext cx="212725" cy="1754188"/>
          </a:xfrm>
          <a:prstGeom prst="leftBrace">
            <a:avLst>
              <a:gd name="adj1" fmla="val 68718"/>
              <a:gd name="adj2" fmla="val 50000"/>
            </a:avLst>
          </a:prstGeom>
          <a:solidFill>
            <a:srgbClr val="FF3300"/>
          </a:solidFill>
          <a:ln w="38100" cap="flat" cmpd="sng">
            <a:solidFill>
              <a:srgbClr val="FFFF00"/>
            </a:solidFill>
            <a:prstDash val="solid"/>
            <a:headEnd type="none" w="med" len="med"/>
            <a:tailEnd type="none" w="med" len="med"/>
          </a:ln>
        </p:spPr>
        <p:txBody>
          <a:bodyPr/>
          <a:lstStyle/>
          <a:p>
            <a:endParaRPr lang="zh-CN" altLang="en-US"/>
          </a:p>
        </p:txBody>
      </p:sp>
      <p:sp>
        <p:nvSpPr>
          <p:cNvPr id="3147781" name="文本框 3147780"/>
          <p:cNvSpPr txBox="1"/>
          <p:nvPr/>
        </p:nvSpPr>
        <p:spPr>
          <a:xfrm>
            <a:off x="1582738" y="2549525"/>
            <a:ext cx="2862262" cy="519113"/>
          </a:xfrm>
          <a:prstGeom prst="rect">
            <a:avLst/>
          </a:prstGeom>
          <a:noFill/>
          <a:ln w="9525">
            <a:noFill/>
          </a:ln>
        </p:spPr>
        <p:txBody>
          <a:bodyPr wrap="none">
            <a:spAutoFit/>
          </a:bodyPr>
          <a:lstStyle/>
          <a:p>
            <a:r>
              <a:rPr lang="en-US" altLang="zh-CN" sz="2800" dirty="0">
                <a:latin typeface="Times New Roman" panose="02020603050405020304" pitchFamily="18" charset="0"/>
                <a:ea typeface="隶书" pitchFamily="49" charset="-122"/>
              </a:rPr>
              <a:t> </a:t>
            </a:r>
            <a:r>
              <a:rPr lang="zh-CN" altLang="en-US" sz="2800" dirty="0">
                <a:latin typeface="Times New Roman" panose="02020603050405020304" pitchFamily="18" charset="0"/>
                <a:ea typeface="隶书" pitchFamily="49" charset="-122"/>
              </a:rPr>
              <a:t>数据的逻辑结构 </a:t>
            </a:r>
            <a:endParaRPr lang="zh-CN" altLang="en-US" sz="2800">
              <a:latin typeface="Times New Roman" panose="02020603050405020304" pitchFamily="18" charset="0"/>
              <a:ea typeface="隶书" pitchFamily="49" charset="-122"/>
            </a:endParaRPr>
          </a:p>
        </p:txBody>
      </p:sp>
      <p:sp>
        <p:nvSpPr>
          <p:cNvPr id="3147782" name="文本框 3147781"/>
          <p:cNvSpPr txBox="1"/>
          <p:nvPr/>
        </p:nvSpPr>
        <p:spPr>
          <a:xfrm>
            <a:off x="1649413" y="4373563"/>
            <a:ext cx="2862262" cy="519112"/>
          </a:xfrm>
          <a:prstGeom prst="rect">
            <a:avLst/>
          </a:prstGeom>
          <a:noFill/>
          <a:ln w="9525">
            <a:noFill/>
          </a:ln>
        </p:spPr>
        <p:txBody>
          <a:bodyPr wrap="none">
            <a:spAutoFit/>
          </a:bodyPr>
          <a:lstStyle/>
          <a:p>
            <a:r>
              <a:rPr lang="en-US" altLang="zh-CN" sz="2800" dirty="0">
                <a:latin typeface="Times New Roman" panose="02020603050405020304" pitchFamily="18" charset="0"/>
                <a:ea typeface="隶书" pitchFamily="49" charset="-122"/>
              </a:rPr>
              <a:t> </a:t>
            </a:r>
            <a:r>
              <a:rPr lang="zh-CN" altLang="en-US" sz="2800" dirty="0">
                <a:latin typeface="Times New Roman" panose="02020603050405020304" pitchFamily="18" charset="0"/>
                <a:ea typeface="隶书" pitchFamily="49" charset="-122"/>
              </a:rPr>
              <a:t>数据的存储结构 </a:t>
            </a:r>
            <a:endParaRPr lang="zh-CN" altLang="en-US" sz="2800">
              <a:latin typeface="Times New Roman" panose="02020603050405020304" pitchFamily="18" charset="0"/>
              <a:ea typeface="隶书" pitchFamily="49" charset="-122"/>
            </a:endParaRPr>
          </a:p>
        </p:txBody>
      </p:sp>
      <p:sp>
        <p:nvSpPr>
          <p:cNvPr id="3147783" name="左大括号 3147782"/>
          <p:cNvSpPr/>
          <p:nvPr/>
        </p:nvSpPr>
        <p:spPr>
          <a:xfrm>
            <a:off x="4529138" y="3967163"/>
            <a:ext cx="187325" cy="1306512"/>
          </a:xfrm>
          <a:prstGeom prst="leftBrace">
            <a:avLst>
              <a:gd name="adj1" fmla="val 58121"/>
              <a:gd name="adj2" fmla="val 50000"/>
            </a:avLst>
          </a:prstGeom>
          <a:solidFill>
            <a:srgbClr val="FF3300"/>
          </a:solidFill>
          <a:ln w="38100" cap="flat" cmpd="sng">
            <a:solidFill>
              <a:srgbClr val="FFFF00"/>
            </a:solidFill>
            <a:prstDash val="solid"/>
            <a:headEnd type="none" w="med" len="med"/>
            <a:tailEnd type="none" w="med" len="med"/>
          </a:ln>
        </p:spPr>
        <p:txBody>
          <a:bodyPr/>
          <a:lstStyle/>
          <a:p>
            <a:endParaRPr lang="zh-CN" altLang="en-US"/>
          </a:p>
        </p:txBody>
      </p:sp>
      <p:sp>
        <p:nvSpPr>
          <p:cNvPr id="3147784" name="左大括号 3147783"/>
          <p:cNvSpPr/>
          <p:nvPr/>
        </p:nvSpPr>
        <p:spPr>
          <a:xfrm>
            <a:off x="4430713" y="2259013"/>
            <a:ext cx="204787" cy="1155700"/>
          </a:xfrm>
          <a:prstGeom prst="leftBrace">
            <a:avLst>
              <a:gd name="adj1" fmla="val 29549"/>
              <a:gd name="adj2" fmla="val 49282"/>
            </a:avLst>
          </a:prstGeom>
          <a:solidFill>
            <a:srgbClr val="FF3300"/>
          </a:solidFill>
          <a:ln w="38100" cap="flat" cmpd="sng">
            <a:solidFill>
              <a:srgbClr val="FFFF00"/>
            </a:solidFill>
            <a:prstDash val="solid"/>
            <a:headEnd type="none" w="med" len="med"/>
            <a:tailEnd type="none" w="med" len="med"/>
          </a:ln>
        </p:spPr>
        <p:txBody>
          <a:bodyPr/>
          <a:lstStyle/>
          <a:p>
            <a:endParaRPr lang="zh-CN" altLang="en-US"/>
          </a:p>
        </p:txBody>
      </p:sp>
      <p:sp>
        <p:nvSpPr>
          <p:cNvPr id="3147785" name="左大括号 3147784"/>
          <p:cNvSpPr/>
          <p:nvPr/>
        </p:nvSpPr>
        <p:spPr>
          <a:xfrm>
            <a:off x="6786563" y="1717675"/>
            <a:ext cx="260350" cy="1122363"/>
          </a:xfrm>
          <a:prstGeom prst="leftBrace">
            <a:avLst>
              <a:gd name="adj1" fmla="val 35924"/>
              <a:gd name="adj2" fmla="val 50000"/>
            </a:avLst>
          </a:prstGeom>
          <a:solidFill>
            <a:srgbClr val="FF3300"/>
          </a:solidFill>
          <a:ln w="38100" cap="flat" cmpd="sng">
            <a:solidFill>
              <a:srgbClr val="FFFF00"/>
            </a:solidFill>
            <a:prstDash val="solid"/>
            <a:headEnd type="none" w="med" len="med"/>
            <a:tailEnd type="none" w="med" len="med"/>
          </a:ln>
        </p:spPr>
        <p:txBody>
          <a:bodyPr/>
          <a:lstStyle/>
          <a:p>
            <a:endParaRPr lang="zh-CN" altLang="en-US"/>
          </a:p>
        </p:txBody>
      </p:sp>
      <p:sp>
        <p:nvSpPr>
          <p:cNvPr id="3147786" name="左大括号 3147785"/>
          <p:cNvSpPr/>
          <p:nvPr/>
        </p:nvSpPr>
        <p:spPr>
          <a:xfrm>
            <a:off x="6870700" y="3148013"/>
            <a:ext cx="222250" cy="657225"/>
          </a:xfrm>
          <a:prstGeom prst="leftBrace">
            <a:avLst>
              <a:gd name="adj1" fmla="val 24642"/>
              <a:gd name="adj2" fmla="val 50000"/>
            </a:avLst>
          </a:prstGeom>
          <a:solidFill>
            <a:srgbClr val="FF3300"/>
          </a:solidFill>
          <a:ln w="38100" cap="flat" cmpd="sng">
            <a:solidFill>
              <a:srgbClr val="FFFF00"/>
            </a:solidFill>
            <a:prstDash val="solid"/>
            <a:headEnd type="none" w="med" len="med"/>
            <a:tailEnd type="none" w="med" len="med"/>
          </a:ln>
        </p:spPr>
        <p:txBody>
          <a:bodyPr/>
          <a:lstStyle/>
          <a:p>
            <a:endParaRPr lang="zh-CN" altLang="en-US"/>
          </a:p>
        </p:txBody>
      </p:sp>
      <p:sp>
        <p:nvSpPr>
          <p:cNvPr id="3147787" name="文本框 3147786"/>
          <p:cNvSpPr txBox="1"/>
          <p:nvPr/>
        </p:nvSpPr>
        <p:spPr>
          <a:xfrm>
            <a:off x="4789488" y="1965325"/>
            <a:ext cx="1790700" cy="519113"/>
          </a:xfrm>
          <a:prstGeom prst="rect">
            <a:avLst/>
          </a:prstGeom>
          <a:noFill/>
          <a:ln w="9525">
            <a:noFill/>
          </a:ln>
        </p:spPr>
        <p:txBody>
          <a:bodyPr wrap="none">
            <a:spAutoFit/>
          </a:bodyPr>
          <a:lstStyle/>
          <a:p>
            <a:pPr algn="l"/>
            <a:r>
              <a:rPr lang="en-US" altLang="zh-CN" sz="2800" dirty="0">
                <a:latin typeface="Times New Roman" panose="02020603050405020304" pitchFamily="18" charset="0"/>
                <a:ea typeface="隶书" pitchFamily="49" charset="-122"/>
              </a:rPr>
              <a:t> </a:t>
            </a:r>
            <a:r>
              <a:rPr lang="zh-CN" altLang="en-US" sz="2800" dirty="0">
                <a:latin typeface="Times New Roman" panose="02020603050405020304" pitchFamily="18" charset="0"/>
                <a:ea typeface="隶书" pitchFamily="49" charset="-122"/>
              </a:rPr>
              <a:t>线性结构 </a:t>
            </a:r>
            <a:endParaRPr lang="zh-CN" altLang="en-US" sz="2800">
              <a:latin typeface="Times New Roman" panose="02020603050405020304" pitchFamily="18" charset="0"/>
              <a:ea typeface="隶书" pitchFamily="49" charset="-122"/>
            </a:endParaRPr>
          </a:p>
        </p:txBody>
      </p:sp>
      <p:sp>
        <p:nvSpPr>
          <p:cNvPr id="3147788" name="文本框 3147787"/>
          <p:cNvSpPr txBox="1"/>
          <p:nvPr/>
        </p:nvSpPr>
        <p:spPr>
          <a:xfrm>
            <a:off x="4607878" y="2951798"/>
            <a:ext cx="2049780" cy="953135"/>
          </a:xfrm>
          <a:prstGeom prst="rect">
            <a:avLst/>
          </a:prstGeom>
          <a:noFill/>
          <a:ln w="9525">
            <a:noFill/>
          </a:ln>
        </p:spPr>
        <p:txBody>
          <a:bodyPr wrap="none">
            <a:spAutoFit/>
          </a:bodyPr>
          <a:lstStyle/>
          <a:p>
            <a:pPr algn="l"/>
            <a:r>
              <a:rPr lang="en-US" altLang="zh-CN" sz="2800" dirty="0">
                <a:latin typeface="Times New Roman" panose="02020603050405020304" pitchFamily="18" charset="0"/>
                <a:ea typeface="隶书" pitchFamily="49" charset="-122"/>
              </a:rPr>
              <a:t> </a:t>
            </a:r>
            <a:r>
              <a:rPr lang="zh-CN" altLang="en-US" sz="2800" dirty="0">
                <a:latin typeface="Times New Roman" panose="02020603050405020304" pitchFamily="18" charset="0"/>
                <a:ea typeface="隶书" pitchFamily="49" charset="-122"/>
              </a:rPr>
              <a:t>非线性结构</a:t>
            </a:r>
          </a:p>
          <a:p>
            <a:pPr algn="l"/>
            <a:r>
              <a:rPr lang="zh-CN" altLang="en-US" sz="2000">
                <a:latin typeface="Times New Roman" panose="02020603050405020304" pitchFamily="18" charset="0"/>
                <a:ea typeface="隶书" pitchFamily="49" charset="-122"/>
              </a:rPr>
              <a:t>（集合 树 图</a:t>
            </a:r>
            <a:r>
              <a:rPr lang="zh-CN" altLang="en-US" sz="2800">
                <a:latin typeface="Times New Roman" panose="02020603050405020304" pitchFamily="18" charset="0"/>
                <a:ea typeface="隶书" pitchFamily="49" charset="-122"/>
              </a:rPr>
              <a:t>）</a:t>
            </a:r>
          </a:p>
        </p:txBody>
      </p:sp>
      <p:sp>
        <p:nvSpPr>
          <p:cNvPr id="3147789" name="文本框 3147788"/>
          <p:cNvSpPr txBox="1"/>
          <p:nvPr/>
        </p:nvSpPr>
        <p:spPr>
          <a:xfrm>
            <a:off x="4811713" y="3698875"/>
            <a:ext cx="1874837" cy="519113"/>
          </a:xfrm>
          <a:prstGeom prst="rect">
            <a:avLst/>
          </a:prstGeom>
          <a:noFill/>
          <a:ln w="9525">
            <a:noFill/>
          </a:ln>
        </p:spPr>
        <p:txBody>
          <a:bodyPr>
            <a:spAutoFit/>
          </a:bodyPr>
          <a:lstStyle/>
          <a:p>
            <a:pPr algn="l"/>
            <a:r>
              <a:rPr lang="en-US" altLang="zh-CN" sz="2800" dirty="0">
                <a:latin typeface="Times New Roman" panose="02020603050405020304" pitchFamily="18" charset="0"/>
                <a:ea typeface="隶书" pitchFamily="49" charset="-122"/>
              </a:rPr>
              <a:t> </a:t>
            </a:r>
            <a:r>
              <a:rPr lang="zh-CN" altLang="en-US" sz="2800" dirty="0">
                <a:latin typeface="Times New Roman" panose="02020603050405020304" pitchFamily="18" charset="0"/>
                <a:ea typeface="隶书" pitchFamily="49" charset="-122"/>
              </a:rPr>
              <a:t>顺序存储</a:t>
            </a:r>
            <a:endParaRPr lang="zh-CN" altLang="en-US" sz="2800">
              <a:latin typeface="Times New Roman" panose="02020603050405020304" pitchFamily="18" charset="0"/>
              <a:ea typeface="隶书" pitchFamily="49" charset="-122"/>
            </a:endParaRPr>
          </a:p>
        </p:txBody>
      </p:sp>
      <p:sp>
        <p:nvSpPr>
          <p:cNvPr id="3147790" name="文本框 3147789"/>
          <p:cNvSpPr txBox="1"/>
          <p:nvPr/>
        </p:nvSpPr>
        <p:spPr>
          <a:xfrm>
            <a:off x="4754563" y="4148138"/>
            <a:ext cx="1879600" cy="519112"/>
          </a:xfrm>
          <a:prstGeom prst="rect">
            <a:avLst/>
          </a:prstGeom>
          <a:noFill/>
          <a:ln w="9525">
            <a:noFill/>
          </a:ln>
        </p:spPr>
        <p:txBody>
          <a:bodyPr wrap="none">
            <a:spAutoFit/>
          </a:bodyPr>
          <a:lstStyle/>
          <a:p>
            <a:r>
              <a:rPr lang="en-US" altLang="zh-CN" sz="2800" dirty="0">
                <a:latin typeface="Times New Roman" panose="02020603050405020304" pitchFamily="18" charset="0"/>
                <a:ea typeface="隶书" pitchFamily="49" charset="-122"/>
              </a:rPr>
              <a:t>  </a:t>
            </a:r>
            <a:r>
              <a:rPr lang="zh-CN" altLang="en-US" sz="2800" dirty="0">
                <a:latin typeface="Times New Roman" panose="02020603050405020304" pitchFamily="18" charset="0"/>
                <a:ea typeface="隶书" pitchFamily="49" charset="-122"/>
              </a:rPr>
              <a:t>链式存储 </a:t>
            </a:r>
            <a:endParaRPr lang="zh-CN" altLang="en-US" sz="2800">
              <a:latin typeface="Times New Roman" panose="02020603050405020304" pitchFamily="18" charset="0"/>
              <a:ea typeface="隶书" pitchFamily="49" charset="-122"/>
            </a:endParaRPr>
          </a:p>
        </p:txBody>
      </p:sp>
      <p:sp>
        <p:nvSpPr>
          <p:cNvPr id="3147791" name="文本框 3147790"/>
          <p:cNvSpPr txBox="1"/>
          <p:nvPr/>
        </p:nvSpPr>
        <p:spPr>
          <a:xfrm>
            <a:off x="7050088" y="1403350"/>
            <a:ext cx="1255712" cy="519113"/>
          </a:xfrm>
          <a:prstGeom prst="rect">
            <a:avLst/>
          </a:prstGeom>
          <a:noFill/>
          <a:ln w="9525">
            <a:noFill/>
          </a:ln>
        </p:spPr>
        <p:txBody>
          <a:bodyPr wrap="none">
            <a:spAutoFit/>
          </a:bodyPr>
          <a:lstStyle/>
          <a:p>
            <a:pPr algn="l"/>
            <a:r>
              <a:rPr lang="zh-CN" altLang="en-US" sz="2800" dirty="0">
                <a:latin typeface="Times New Roman" panose="02020603050405020304" pitchFamily="18" charset="0"/>
                <a:ea typeface="隶书" pitchFamily="49" charset="-122"/>
              </a:rPr>
              <a:t>线性表</a:t>
            </a:r>
            <a:endParaRPr lang="zh-CN" altLang="en-US" sz="2800">
              <a:latin typeface="Times New Roman" panose="02020603050405020304" pitchFamily="18" charset="0"/>
              <a:ea typeface="隶书" pitchFamily="49" charset="-122"/>
            </a:endParaRPr>
          </a:p>
        </p:txBody>
      </p:sp>
      <p:sp>
        <p:nvSpPr>
          <p:cNvPr id="3147792" name="文本框 3147791"/>
          <p:cNvSpPr txBox="1"/>
          <p:nvPr/>
        </p:nvSpPr>
        <p:spPr>
          <a:xfrm>
            <a:off x="7050088" y="1922463"/>
            <a:ext cx="541337" cy="519112"/>
          </a:xfrm>
          <a:prstGeom prst="rect">
            <a:avLst/>
          </a:prstGeom>
          <a:noFill/>
          <a:ln w="9525">
            <a:noFill/>
          </a:ln>
        </p:spPr>
        <p:txBody>
          <a:bodyPr wrap="none">
            <a:spAutoFit/>
          </a:bodyPr>
          <a:lstStyle/>
          <a:p>
            <a:pPr algn="l"/>
            <a:r>
              <a:rPr lang="zh-CN" altLang="en-US" sz="2800">
                <a:latin typeface="Times New Roman" panose="02020603050405020304" pitchFamily="18" charset="0"/>
                <a:ea typeface="隶书" pitchFamily="49" charset="-122"/>
              </a:rPr>
              <a:t>栈</a:t>
            </a:r>
          </a:p>
        </p:txBody>
      </p:sp>
      <p:sp>
        <p:nvSpPr>
          <p:cNvPr id="3147793" name="文本框 3147792"/>
          <p:cNvSpPr txBox="1"/>
          <p:nvPr/>
        </p:nvSpPr>
        <p:spPr>
          <a:xfrm>
            <a:off x="7050088" y="2441575"/>
            <a:ext cx="1031875" cy="519113"/>
          </a:xfrm>
          <a:prstGeom prst="rect">
            <a:avLst/>
          </a:prstGeom>
          <a:noFill/>
          <a:ln w="9525">
            <a:noFill/>
          </a:ln>
        </p:spPr>
        <p:txBody>
          <a:bodyPr>
            <a:spAutoFit/>
          </a:bodyPr>
          <a:lstStyle/>
          <a:p>
            <a:pPr algn="l"/>
            <a:r>
              <a:rPr lang="zh-CN" altLang="en-US" sz="2800" dirty="0">
                <a:latin typeface="Times New Roman" panose="02020603050405020304" pitchFamily="18" charset="0"/>
                <a:ea typeface="隶书" pitchFamily="49" charset="-122"/>
              </a:rPr>
              <a:t>队列</a:t>
            </a:r>
            <a:endParaRPr lang="zh-CN" altLang="en-US" sz="2800">
              <a:latin typeface="Times New Roman" panose="02020603050405020304" pitchFamily="18" charset="0"/>
              <a:ea typeface="隶书" pitchFamily="49" charset="-122"/>
            </a:endParaRPr>
          </a:p>
        </p:txBody>
      </p:sp>
      <p:sp>
        <p:nvSpPr>
          <p:cNvPr id="3147794" name="文本框 3147793"/>
          <p:cNvSpPr txBox="1"/>
          <p:nvPr/>
        </p:nvSpPr>
        <p:spPr>
          <a:xfrm>
            <a:off x="7102475" y="2933700"/>
            <a:ext cx="1612900" cy="519113"/>
          </a:xfrm>
          <a:prstGeom prst="rect">
            <a:avLst/>
          </a:prstGeom>
          <a:noFill/>
          <a:ln w="9525">
            <a:noFill/>
          </a:ln>
        </p:spPr>
        <p:txBody>
          <a:bodyPr wrap="none">
            <a:spAutoFit/>
          </a:bodyPr>
          <a:lstStyle/>
          <a:p>
            <a:pPr algn="l"/>
            <a:r>
              <a:rPr lang="zh-CN" altLang="en-US" sz="2800" dirty="0">
                <a:latin typeface="Times New Roman" panose="02020603050405020304" pitchFamily="18" charset="0"/>
                <a:ea typeface="隶书" pitchFamily="49" charset="-122"/>
              </a:rPr>
              <a:t>树形结构</a:t>
            </a:r>
            <a:endParaRPr lang="zh-CN" altLang="en-US" sz="2800">
              <a:latin typeface="Times New Roman" panose="02020603050405020304" pitchFamily="18" charset="0"/>
              <a:ea typeface="隶书" pitchFamily="49" charset="-122"/>
            </a:endParaRPr>
          </a:p>
        </p:txBody>
      </p:sp>
      <p:sp>
        <p:nvSpPr>
          <p:cNvPr id="3147795" name="文本框 3147794"/>
          <p:cNvSpPr txBox="1"/>
          <p:nvPr/>
        </p:nvSpPr>
        <p:spPr>
          <a:xfrm>
            <a:off x="7102475" y="3467100"/>
            <a:ext cx="1612900" cy="519113"/>
          </a:xfrm>
          <a:prstGeom prst="rect">
            <a:avLst/>
          </a:prstGeom>
          <a:noFill/>
          <a:ln w="9525">
            <a:noFill/>
          </a:ln>
        </p:spPr>
        <p:txBody>
          <a:bodyPr wrap="none">
            <a:spAutoFit/>
          </a:bodyPr>
          <a:lstStyle/>
          <a:p>
            <a:pPr algn="l"/>
            <a:r>
              <a:rPr lang="zh-CN" altLang="en-US" sz="2800" dirty="0">
                <a:latin typeface="Times New Roman" panose="02020603050405020304" pitchFamily="18" charset="0"/>
                <a:ea typeface="隶书" pitchFamily="49" charset="-122"/>
              </a:rPr>
              <a:t>图形结构</a:t>
            </a:r>
            <a:endParaRPr lang="zh-CN" altLang="en-US" sz="2800">
              <a:latin typeface="Times New Roman" panose="02020603050405020304" pitchFamily="18" charset="0"/>
              <a:ea typeface="隶书" pitchFamily="49" charset="-122"/>
            </a:endParaRPr>
          </a:p>
        </p:txBody>
      </p:sp>
      <p:sp>
        <p:nvSpPr>
          <p:cNvPr id="3147796" name="文本框 3147795"/>
          <p:cNvSpPr txBox="1"/>
          <p:nvPr/>
        </p:nvSpPr>
        <p:spPr>
          <a:xfrm>
            <a:off x="103505" y="500698"/>
            <a:ext cx="8937625" cy="645160"/>
          </a:xfrm>
          <a:prstGeom prst="rect">
            <a:avLst/>
          </a:prstGeom>
          <a:noFill/>
          <a:ln w="9525">
            <a:noFill/>
          </a:ln>
        </p:spPr>
        <p:txBody>
          <a:bodyPr wrap="square">
            <a:spAutoFit/>
          </a:bodyPr>
          <a:lstStyle/>
          <a:p>
            <a:pPr algn="l"/>
            <a:r>
              <a:rPr lang="zh-CN" altLang="en-US" sz="3600" dirty="0">
                <a:latin typeface="Times New Roman" panose="02020603050405020304" pitchFamily="18" charset="0"/>
                <a:ea typeface="隶书" pitchFamily="49" charset="-122"/>
              </a:rPr>
              <a:t>数据结构：带有结构和操作的数据元素集合</a:t>
            </a:r>
            <a:endParaRPr lang="zh-CN" altLang="en-US" sz="3600">
              <a:latin typeface="Times New Roman" panose="02020603050405020304" pitchFamily="18" charset="0"/>
              <a:ea typeface="隶书" pitchFamily="49" charset="-122"/>
            </a:endParaRPr>
          </a:p>
        </p:txBody>
      </p:sp>
      <p:sp>
        <p:nvSpPr>
          <p:cNvPr id="3147797" name="文本框 3147796"/>
          <p:cNvSpPr txBox="1"/>
          <p:nvPr/>
        </p:nvSpPr>
        <p:spPr>
          <a:xfrm>
            <a:off x="4854575" y="5024120"/>
            <a:ext cx="1931988" cy="519113"/>
          </a:xfrm>
          <a:prstGeom prst="rect">
            <a:avLst/>
          </a:prstGeom>
          <a:noFill/>
          <a:ln w="9525">
            <a:noFill/>
          </a:ln>
        </p:spPr>
        <p:txBody>
          <a:bodyPr>
            <a:spAutoFit/>
          </a:bodyPr>
          <a:lstStyle/>
          <a:p>
            <a:pPr algn="l"/>
            <a:r>
              <a:rPr lang="en-US" altLang="zh-CN" sz="2800" dirty="0">
                <a:latin typeface="Times New Roman" panose="02020603050405020304" pitchFamily="18" charset="0"/>
                <a:ea typeface="隶书" pitchFamily="49" charset="-122"/>
              </a:rPr>
              <a:t> </a:t>
            </a:r>
            <a:r>
              <a:rPr lang="zh-CN" altLang="en-US" sz="2800" dirty="0">
                <a:latin typeface="Times New Roman" panose="02020603050405020304" pitchFamily="18" charset="0"/>
                <a:ea typeface="隶书" pitchFamily="49" charset="-122"/>
              </a:rPr>
              <a:t>散列存储</a:t>
            </a:r>
            <a:endParaRPr lang="zh-CN" altLang="en-US" sz="2800">
              <a:latin typeface="Times New Roman" panose="02020603050405020304" pitchFamily="18" charset="0"/>
              <a:ea typeface="隶书" pitchFamily="49" charset="-122"/>
            </a:endParaRPr>
          </a:p>
        </p:txBody>
      </p:sp>
      <p:sp>
        <p:nvSpPr>
          <p:cNvPr id="3147798" name="文本框 3147797"/>
          <p:cNvSpPr txBox="1"/>
          <p:nvPr/>
        </p:nvSpPr>
        <p:spPr>
          <a:xfrm>
            <a:off x="4889500" y="4575175"/>
            <a:ext cx="1887538" cy="519113"/>
          </a:xfrm>
          <a:prstGeom prst="rect">
            <a:avLst/>
          </a:prstGeom>
          <a:noFill/>
          <a:ln w="9525">
            <a:noFill/>
          </a:ln>
        </p:spPr>
        <p:txBody>
          <a:bodyPr>
            <a:spAutoFit/>
          </a:bodyPr>
          <a:lstStyle/>
          <a:p>
            <a:pPr algn="l"/>
            <a:r>
              <a:rPr lang="zh-CN" altLang="en-US" sz="2800" dirty="0">
                <a:latin typeface="Times New Roman" panose="02020603050405020304" pitchFamily="18" charset="0"/>
                <a:ea typeface="隶书" pitchFamily="49" charset="-122"/>
              </a:rPr>
              <a:t>索引存储</a:t>
            </a:r>
            <a:endParaRPr lang="zh-CN" altLang="en-US" sz="2800">
              <a:latin typeface="Times New Roman" panose="02020603050405020304" pitchFamily="18" charset="0"/>
              <a:ea typeface="隶书" pitchFamily="49" charset="-122"/>
            </a:endParaRPr>
          </a:p>
        </p:txBody>
      </p:sp>
      <p:sp>
        <p:nvSpPr>
          <p:cNvPr id="3147799" name="文本框 3147798"/>
          <p:cNvSpPr txBox="1"/>
          <p:nvPr/>
        </p:nvSpPr>
        <p:spPr>
          <a:xfrm>
            <a:off x="387350" y="3429000"/>
            <a:ext cx="1304925" cy="519113"/>
          </a:xfrm>
          <a:prstGeom prst="rect">
            <a:avLst/>
          </a:prstGeom>
          <a:noFill/>
          <a:ln w="9525">
            <a:noFill/>
          </a:ln>
        </p:spPr>
        <p:txBody>
          <a:bodyPr>
            <a:spAutoFit/>
          </a:bodyPr>
          <a:lstStyle/>
          <a:p>
            <a:pPr algn="l"/>
            <a:r>
              <a:rPr lang="zh-CN" altLang="en-US" sz="2800" dirty="0">
                <a:latin typeface="Times New Roman" panose="02020603050405020304" pitchFamily="18" charset="0"/>
                <a:ea typeface="隶书" pitchFamily="49" charset="-122"/>
              </a:rPr>
              <a:t>结构</a:t>
            </a:r>
            <a:endParaRPr lang="zh-CN" altLang="en-US" sz="2800">
              <a:latin typeface="Times New Roman" panose="02020603050405020304" pitchFamily="18" charset="0"/>
              <a:ea typeface="隶书" pitchFamily="49" charset="-122"/>
            </a:endParaRPr>
          </a:p>
        </p:txBody>
      </p:sp>
      <p:sp>
        <p:nvSpPr>
          <p:cNvPr id="3147803" name="椭圆 3147802"/>
          <p:cNvSpPr/>
          <p:nvPr/>
        </p:nvSpPr>
        <p:spPr>
          <a:xfrm>
            <a:off x="6958013" y="4868863"/>
            <a:ext cx="1709737" cy="1289050"/>
          </a:xfrm>
          <a:prstGeom prst="ellipse">
            <a:avLst/>
          </a:prstGeom>
          <a:solidFill>
            <a:srgbClr val="EAEAEA"/>
          </a:solidFill>
          <a:ln w="9525">
            <a:noFill/>
          </a:ln>
        </p:spPr>
        <p:txBody>
          <a:bodyPr anchor="ctr"/>
          <a:lstStyle/>
          <a:p>
            <a:pPr eaLnBrk="0" hangingPunct="0">
              <a:spcBef>
                <a:spcPct val="0"/>
              </a:spcBef>
            </a:pPr>
            <a:r>
              <a:rPr lang="zh-CN" altLang="en-US" sz="3200" dirty="0">
                <a:latin typeface="Times New Roman" panose="02020603050405020304" pitchFamily="18" charset="0"/>
              </a:rPr>
              <a:t>算法效率</a:t>
            </a:r>
            <a:endParaRPr lang="zh-CN" altLang="en-US" sz="32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77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477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477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477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477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477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477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477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477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477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477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477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4779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477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477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4778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4779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477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4779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47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7781" grpId="0"/>
      <p:bldP spid="3147782" grpId="0"/>
      <p:bldP spid="3147787" grpId="0"/>
      <p:bldP spid="3147788" grpId="0"/>
      <p:bldP spid="3147789" grpId="0"/>
      <p:bldP spid="3147790" grpId="0"/>
      <p:bldP spid="3147791" grpId="0"/>
      <p:bldP spid="3147792" grpId="0"/>
      <p:bldP spid="3147793" grpId="0"/>
      <p:bldP spid="3147794" grpId="0"/>
      <p:bldP spid="3147795" grpId="0"/>
      <p:bldP spid="3147797" grpId="0"/>
      <p:bldP spid="3147798" grpId="0"/>
      <p:bldP spid="3147799" grpId="0"/>
      <p:bldP spid="314780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0C270D03-943F-4687-87CE-28022A78AC78}" type="slidenum">
              <a:rPr kumimoji="0" lang="en-US" altLang="zh-CN" b="0" smtClean="0">
                <a:solidFill>
                  <a:schemeClr val="tx1"/>
                </a:solidFill>
              </a:rPr>
              <a:t>4</a:t>
            </a:fld>
            <a:endParaRPr kumimoji="0" lang="en-US" altLang="zh-CN" b="0" smtClean="0">
              <a:solidFill>
                <a:schemeClr val="tx1"/>
              </a:solidFill>
            </a:endParaRPr>
          </a:p>
        </p:txBody>
      </p:sp>
      <p:sp>
        <p:nvSpPr>
          <p:cNvPr id="11267" name="Rectangle 2"/>
          <p:cNvSpPr>
            <a:spLocks noGrp="1" noChangeArrowheads="1"/>
          </p:cNvSpPr>
          <p:nvPr>
            <p:ph type="title"/>
          </p:nvPr>
        </p:nvSpPr>
        <p:spPr/>
        <p:txBody>
          <a:bodyPr/>
          <a:lstStyle/>
          <a:p>
            <a:pPr eaLnBrk="1" hangingPunct="1"/>
            <a:r>
              <a:rPr lang="en-US" altLang="zh-CN" smtClean="0"/>
              <a:t>1.1   </a:t>
            </a:r>
            <a:r>
              <a:rPr lang="zh-CN" altLang="en-US" smtClean="0"/>
              <a:t>数据结构的定义</a:t>
            </a:r>
          </a:p>
        </p:txBody>
      </p:sp>
      <p:sp>
        <p:nvSpPr>
          <p:cNvPr id="98334" name="Rectangle 30"/>
          <p:cNvSpPr>
            <a:spLocks noChangeArrowheads="1"/>
          </p:cNvSpPr>
          <p:nvPr/>
        </p:nvSpPr>
        <p:spPr bwMode="auto">
          <a:xfrm>
            <a:off x="1042988" y="5013325"/>
            <a:ext cx="6985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buClr>
                <a:schemeClr val="tx2"/>
              </a:buClr>
              <a:buFont typeface="Wingdings" panose="05000000000000000000" pitchFamily="2" charset="2"/>
              <a:buChar char="u"/>
            </a:pPr>
            <a:r>
              <a:rPr lang="en-US" altLang="zh-CN" sz="2400"/>
              <a:t>  </a:t>
            </a:r>
            <a:endParaRPr lang="zh-CN" altLang="en-US" sz="2400"/>
          </a:p>
        </p:txBody>
      </p:sp>
      <p:sp>
        <p:nvSpPr>
          <p:cNvPr id="4" name="文本框 3"/>
          <p:cNvSpPr txBox="1"/>
          <p:nvPr/>
        </p:nvSpPr>
        <p:spPr>
          <a:xfrm>
            <a:off x="840105" y="1670685"/>
            <a:ext cx="4975225" cy="2306955"/>
          </a:xfrm>
          <a:prstGeom prst="rect">
            <a:avLst/>
          </a:prstGeom>
          <a:noFill/>
        </p:spPr>
        <p:txBody>
          <a:bodyPr wrap="square" rtlCol="0" anchor="t">
            <a:spAutoFit/>
          </a:bodyPr>
          <a:lstStyle/>
          <a:p>
            <a:r>
              <a:rPr lang="zh-CN" altLang="en-US" sz="2400" dirty="0"/>
              <a:t>定义：带有特定关系和操作的</a:t>
            </a:r>
            <a:r>
              <a:rPr lang="zh-CN" altLang="en-US" sz="2400" dirty="0">
                <a:solidFill>
                  <a:srgbClr val="FF0000"/>
                </a:solidFill>
              </a:rPr>
              <a:t>数据元素</a:t>
            </a:r>
            <a:r>
              <a:rPr lang="zh-CN" altLang="en-US" sz="2400" dirty="0"/>
              <a:t>的集合</a:t>
            </a:r>
          </a:p>
          <a:p>
            <a:r>
              <a:rPr lang="zh-CN" altLang="en-US" sz="2400" dirty="0"/>
              <a:t>三部分：</a:t>
            </a:r>
          </a:p>
          <a:p>
            <a:r>
              <a:rPr lang="en-US" altLang="zh-CN" sz="2400" dirty="0"/>
              <a:t>1.</a:t>
            </a:r>
            <a:r>
              <a:rPr lang="zh-CN" altLang="en-US" sz="2400" dirty="0"/>
              <a:t>数据元素集合</a:t>
            </a:r>
          </a:p>
          <a:p>
            <a:r>
              <a:rPr lang="en-US" altLang="zh-CN" sz="2400" dirty="0"/>
              <a:t>2.</a:t>
            </a:r>
            <a:r>
              <a:rPr lang="zh-CN" altLang="zh-CN" sz="2400" dirty="0"/>
              <a:t>关系</a:t>
            </a:r>
            <a:r>
              <a:rPr lang="zh-CN" altLang="en-US" sz="2400" dirty="0"/>
              <a:t>：数据元素之间的结构关系</a:t>
            </a:r>
          </a:p>
          <a:p>
            <a:r>
              <a:rPr lang="en-US" altLang="zh-CN" sz="2400" dirty="0"/>
              <a:t>3.</a:t>
            </a:r>
            <a:r>
              <a:rPr lang="zh-CN" altLang="en-US" sz="2400" dirty="0"/>
              <a:t>操作：数据操作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34">
                                            <p:txEl>
                                              <p:pRg st="0" end="0"/>
                                            </p:txEl>
                                          </p:spTgt>
                                        </p:tgtEl>
                                        <p:attrNameLst>
                                          <p:attrName>style.visibility</p:attrName>
                                        </p:attrNameLst>
                                      </p:cBhvr>
                                      <p:to>
                                        <p:strVal val="visible"/>
                                      </p:to>
                                    </p:set>
                                    <p:animEffect transition="in" filter="wipe(left)">
                                      <p:cBhvr>
                                        <p:cTn id="7" dur="500"/>
                                        <p:tgtEl>
                                          <p:spTgt spid="983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427788"/>
            <a:ext cx="2133600" cy="457200"/>
          </a:xfrm>
          <a:prstGeom prst="rect">
            <a:avLst/>
          </a:prstGeom>
        </p:spPr>
        <p:txBody>
          <a:bodyPr/>
          <a:lstStyle/>
          <a:p>
            <a:pPr>
              <a:defRPr/>
            </a:pPr>
            <a:fld id="{FEC3FFB5-089F-4D6D-AB9F-DABB85389A6E}" type="slidenum">
              <a:rPr lang="zh-CN" altLang="en-US"/>
              <a:t>40</a:t>
            </a:fld>
            <a:endParaRPr lang="en-US" altLang="zh-CN"/>
          </a:p>
        </p:txBody>
      </p:sp>
      <p:sp>
        <p:nvSpPr>
          <p:cNvPr id="1617926" name="Rectangle 6"/>
          <p:cNvSpPr>
            <a:spLocks noGrp="1" noChangeArrowheads="1"/>
          </p:cNvSpPr>
          <p:nvPr>
            <p:ph type="title"/>
          </p:nvPr>
        </p:nvSpPr>
        <p:spPr/>
        <p:txBody>
          <a:bodyPr/>
          <a:lstStyle/>
          <a:p>
            <a:pPr eaLnBrk="1" hangingPunct="1">
              <a:defRPr/>
            </a:pPr>
            <a:r>
              <a:rPr lang="zh-CN" altLang="en-US" dirty="0" smtClean="0"/>
              <a:t>考研本章要求</a:t>
            </a:r>
          </a:p>
        </p:txBody>
      </p:sp>
      <p:sp>
        <p:nvSpPr>
          <p:cNvPr id="6148" name="Rectangle 7"/>
          <p:cNvSpPr>
            <a:spLocks noGrp="1" noChangeArrowheads="1"/>
          </p:cNvSpPr>
          <p:nvPr>
            <p:ph type="body" idx="1"/>
          </p:nvPr>
        </p:nvSpPr>
        <p:spPr>
          <a:xfrm>
            <a:off x="179512" y="1268561"/>
            <a:ext cx="8642350" cy="5184775"/>
          </a:xfrm>
        </p:spPr>
        <p:txBody>
          <a:bodyPr/>
          <a:lstStyle/>
          <a:p>
            <a:pPr eaLnBrk="1" hangingPunct="1"/>
            <a:endParaRPr lang="en-US" altLang="zh-CN" sz="2400" dirty="0" smtClean="0">
              <a:solidFill>
                <a:srgbClr val="FF0000"/>
              </a:solidFill>
            </a:endParaRPr>
          </a:p>
          <a:p>
            <a:pPr lvl="1" eaLnBrk="1" hangingPunct="1"/>
            <a:r>
              <a:rPr lang="en-US" altLang="zh-CN" sz="2400" dirty="0" smtClean="0"/>
              <a:t>1</a:t>
            </a:r>
            <a:r>
              <a:rPr lang="zh-CN" altLang="en-US" sz="2400" dirty="0" smtClean="0"/>
              <a:t>） 基本概念 ：数据项、数据元素、数据结构、</a:t>
            </a:r>
            <a:r>
              <a:rPr lang="en-US" altLang="zh-CN" sz="2400" dirty="0" smtClean="0"/>
              <a:t>ADT</a:t>
            </a:r>
            <a:endParaRPr lang="zh-CN" altLang="en-US" sz="2400" dirty="0" smtClean="0"/>
          </a:p>
          <a:p>
            <a:pPr lvl="1" eaLnBrk="1" hangingPunct="1"/>
            <a:r>
              <a:rPr lang="en-US" altLang="zh-CN" sz="2400" dirty="0" smtClean="0"/>
              <a:t>2</a:t>
            </a:r>
            <a:r>
              <a:rPr lang="zh-CN" altLang="en-US" sz="2400" dirty="0" smtClean="0"/>
              <a:t>） 数据的逻辑结构和存储结构</a:t>
            </a:r>
            <a:endParaRPr lang="en-US" altLang="zh-CN" sz="2400" dirty="0" smtClean="0"/>
          </a:p>
          <a:p>
            <a:pPr lvl="1" eaLnBrk="1" hangingPunct="1"/>
            <a:r>
              <a:rPr lang="zh-CN" altLang="en-US" sz="2400" dirty="0" smtClean="0">
                <a:cs typeface="+mn-ea"/>
              </a:rPr>
              <a:t>3）会计算基本算法的时间复杂度和空间复杂度。</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
          <p:cNvSpPr>
            <a:spLocks noGrp="1" noChangeArrowheads="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DE211623-3D57-4C37-8E8B-59AD7795DB24}" type="slidenum">
              <a:rPr kumimoji="0" lang="en-US" altLang="zh-CN" b="0" smtClean="0">
                <a:solidFill>
                  <a:schemeClr val="tx1"/>
                </a:solidFill>
              </a:rPr>
              <a:t>41</a:t>
            </a:fld>
            <a:endParaRPr kumimoji="0" lang="en-US" altLang="zh-CN" b="0" smtClean="0">
              <a:solidFill>
                <a:schemeClr val="tx1"/>
              </a:solidFill>
            </a:endParaRPr>
          </a:p>
        </p:txBody>
      </p:sp>
      <p:sp>
        <p:nvSpPr>
          <p:cNvPr id="80899" name="Rectangle 4"/>
          <p:cNvSpPr>
            <a:spLocks noGrp="1" noChangeArrowheads="1"/>
          </p:cNvSpPr>
          <p:nvPr>
            <p:ph type="ctrTitle"/>
          </p:nvPr>
        </p:nvSpPr>
        <p:spPr/>
        <p:txBody>
          <a:bodyPr/>
          <a:lstStyle/>
          <a:p>
            <a:pPr eaLnBrk="1" hangingPunct="1"/>
            <a:r>
              <a:rPr lang="en-US" altLang="zh-CN" smtClean="0"/>
              <a:t>END of Chapter I</a:t>
            </a:r>
          </a:p>
        </p:txBody>
      </p:sp>
      <p:sp>
        <p:nvSpPr>
          <p:cNvPr id="80900" name="Rectangle 5"/>
          <p:cNvSpPr>
            <a:spLocks noGrp="1" noChangeArrowheads="1"/>
          </p:cNvSpPr>
          <p:nvPr>
            <p:ph type="subTitle"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A97B07ED-8A03-4E6A-BA38-759F76F91AF1}" type="slidenum">
              <a:rPr kumimoji="0" lang="en-US" altLang="zh-CN" b="0" smtClean="0">
                <a:solidFill>
                  <a:schemeClr val="tx1"/>
                </a:solidFill>
              </a:rPr>
              <a:t>5</a:t>
            </a:fld>
            <a:endParaRPr kumimoji="0" lang="en-US" altLang="zh-CN" b="0" smtClean="0">
              <a:solidFill>
                <a:schemeClr val="tx1"/>
              </a:solidFill>
            </a:endParaRPr>
          </a:p>
        </p:txBody>
      </p:sp>
      <p:sp>
        <p:nvSpPr>
          <p:cNvPr id="12291" name="Rectangle 2"/>
          <p:cNvSpPr>
            <a:spLocks noGrp="1" noChangeArrowheads="1"/>
          </p:cNvSpPr>
          <p:nvPr>
            <p:ph type="title"/>
          </p:nvPr>
        </p:nvSpPr>
        <p:spPr/>
        <p:txBody>
          <a:bodyPr/>
          <a:lstStyle/>
          <a:p>
            <a:pPr eaLnBrk="1" hangingPunct="1"/>
            <a:r>
              <a:rPr lang="en-US" altLang="zh-CN" smtClean="0"/>
              <a:t>1.1   </a:t>
            </a:r>
            <a:r>
              <a:rPr lang="zh-CN" altLang="en-US" smtClean="0"/>
              <a:t>数据结构的定义</a:t>
            </a:r>
          </a:p>
        </p:txBody>
      </p:sp>
      <p:sp>
        <p:nvSpPr>
          <p:cNvPr id="12292" name="Rectangle 3"/>
          <p:cNvSpPr>
            <a:spLocks noGrp="1" noChangeArrowheads="1"/>
          </p:cNvSpPr>
          <p:nvPr>
            <p:ph type="body" idx="1"/>
          </p:nvPr>
        </p:nvSpPr>
        <p:spPr/>
        <p:txBody>
          <a:bodyPr/>
          <a:lstStyle/>
          <a:p>
            <a:pPr eaLnBrk="1" hangingPunct="1"/>
            <a:r>
              <a:rPr lang="en-US" altLang="zh-CN" smtClean="0">
                <a:solidFill>
                  <a:schemeClr val="tx1"/>
                </a:solidFill>
              </a:rPr>
              <a:t>Niklaus Wirth</a:t>
            </a:r>
            <a:r>
              <a:rPr lang="zh-CN" altLang="en-US" smtClean="0">
                <a:solidFill>
                  <a:schemeClr val="tx1"/>
                </a:solidFill>
              </a:rPr>
              <a:t>：</a:t>
            </a:r>
          </a:p>
          <a:p>
            <a:pPr lvl="1" eaLnBrk="1" hangingPunct="1"/>
            <a:r>
              <a:rPr lang="en-US" altLang="zh-CN" smtClean="0">
                <a:solidFill>
                  <a:schemeClr val="tx1"/>
                </a:solidFill>
              </a:rPr>
              <a:t>Algorithm + Data Structures = Programs</a:t>
            </a:r>
          </a:p>
          <a:p>
            <a:pPr eaLnBrk="1" hangingPunct="1"/>
            <a:endParaRPr lang="en-US" altLang="zh-CN" smtClean="0">
              <a:solidFill>
                <a:schemeClr val="tx1"/>
              </a:solidFill>
            </a:endParaRPr>
          </a:p>
        </p:txBody>
      </p:sp>
      <p:sp>
        <p:nvSpPr>
          <p:cNvPr id="6" name="矩形 5"/>
          <p:cNvSpPr/>
          <p:nvPr/>
        </p:nvSpPr>
        <p:spPr>
          <a:xfrm>
            <a:off x="565290" y="2984867"/>
            <a:ext cx="6965368" cy="1175706"/>
          </a:xfrm>
          <a:prstGeom prst="rect">
            <a:avLst/>
          </a:prstGeom>
          <a:ln>
            <a:solidFill>
              <a:schemeClr val="accent2">
                <a:lumMod val="50000"/>
              </a:schemeClr>
            </a:solidFill>
          </a:ln>
          <a:effectLst>
            <a:glow rad="139700">
              <a:schemeClr val="accent4">
                <a:satMod val="175000"/>
                <a:alpha val="40000"/>
              </a:schemeClr>
            </a:glow>
          </a:effectLst>
        </p:spPr>
        <p:style>
          <a:lnRef idx="0">
            <a:scrgbClr r="0" g="0" b="0"/>
          </a:lnRef>
          <a:fillRef idx="1001">
            <a:schemeClr val="lt2"/>
          </a:fillRef>
          <a:effectRef idx="0">
            <a:scrgbClr r="0" g="0" b="0"/>
          </a:effectRef>
          <a:fontRef idx="major"/>
        </p:style>
        <p:txBody>
          <a:bodyPr wrap="none">
            <a:spAutoFit/>
          </a:bodyPr>
          <a:lstStyle/>
          <a:p>
            <a:pPr marL="342900" indent="-342900">
              <a:spcBef>
                <a:spcPct val="20000"/>
              </a:spcBef>
              <a:buFontTx/>
              <a:buChar char="•"/>
              <a:defRPr/>
            </a:pPr>
            <a:r>
              <a:rPr lang="en-US" altLang="zh-CN" sz="3200" kern="0" dirty="0"/>
              <a:t>Data Structures = </a:t>
            </a:r>
          </a:p>
          <a:p>
            <a:pPr marL="800100" lvl="1" indent="-342900">
              <a:spcBef>
                <a:spcPct val="20000"/>
              </a:spcBef>
              <a:buFontTx/>
              <a:buChar char="•"/>
              <a:defRPr/>
            </a:pPr>
            <a:r>
              <a:rPr lang="en-US" altLang="zh-CN" sz="3200" kern="0" dirty="0"/>
              <a:t>Data Set + Relations + Operations</a:t>
            </a:r>
          </a:p>
        </p:txBody>
      </p:sp>
      <p:sp>
        <p:nvSpPr>
          <p:cNvPr id="7" name="矩形 6"/>
          <p:cNvSpPr/>
          <p:nvPr/>
        </p:nvSpPr>
        <p:spPr>
          <a:xfrm>
            <a:off x="565290" y="4509120"/>
            <a:ext cx="4190571" cy="584775"/>
          </a:xfrm>
          <a:prstGeom prst="rect">
            <a:avLst/>
          </a:prstGeom>
          <a:ln>
            <a:solidFill>
              <a:schemeClr val="accent2">
                <a:lumMod val="50000"/>
              </a:schemeClr>
            </a:solidFill>
          </a:ln>
          <a:effectLst>
            <a:glow rad="139700">
              <a:schemeClr val="accent4">
                <a:satMod val="175000"/>
                <a:alpha val="40000"/>
              </a:schemeClr>
            </a:glow>
          </a:effectLst>
        </p:spPr>
        <p:style>
          <a:lnRef idx="0">
            <a:scrgbClr r="0" g="0" b="0"/>
          </a:lnRef>
          <a:fillRef idx="1001">
            <a:schemeClr val="lt2"/>
          </a:fillRef>
          <a:effectRef idx="0">
            <a:scrgbClr r="0" g="0" b="0"/>
          </a:effectRef>
          <a:fontRef idx="major"/>
        </p:style>
        <p:txBody>
          <a:bodyPr wrap="none">
            <a:spAutoFit/>
          </a:bodyPr>
          <a:lstStyle/>
          <a:p>
            <a:pPr marL="342900" indent="-342900">
              <a:spcBef>
                <a:spcPct val="20000"/>
              </a:spcBef>
              <a:buFontTx/>
              <a:buChar char="•"/>
              <a:defRPr/>
            </a:pPr>
            <a:r>
              <a:rPr lang="zh-CN" altLang="en-US" sz="3200" kern="0" dirty="0"/>
              <a:t>数据集</a:t>
            </a:r>
            <a:r>
              <a:rPr lang="en-US" altLang="zh-CN" sz="3200" kern="0" dirty="0"/>
              <a:t>+ </a:t>
            </a:r>
            <a:r>
              <a:rPr lang="zh-CN" altLang="en-US" sz="3200" kern="0" dirty="0"/>
              <a:t>关系</a:t>
            </a:r>
            <a:r>
              <a:rPr lang="en-US" altLang="zh-CN" sz="3200" kern="0" dirty="0"/>
              <a:t> + </a:t>
            </a:r>
            <a:r>
              <a:rPr lang="zh-CN" altLang="en-US" sz="3200" kern="0" dirty="0"/>
              <a:t>操作</a:t>
            </a:r>
            <a:endParaRPr lang="en-US" altLang="zh-CN" sz="3200" kern="0" dirty="0"/>
          </a:p>
        </p:txBody>
      </p:sp>
      <p:sp>
        <p:nvSpPr>
          <p:cNvPr id="8" name="爆炸形 2 7"/>
          <p:cNvSpPr/>
          <p:nvPr/>
        </p:nvSpPr>
        <p:spPr bwMode="auto">
          <a:xfrm>
            <a:off x="5429250" y="4071938"/>
            <a:ext cx="3500438" cy="1714500"/>
          </a:xfrm>
          <a:prstGeom prst="irregularSeal2">
            <a:avLst/>
          </a:prstGeom>
          <a:solidFill>
            <a:srgbClr val="FFFF99"/>
          </a:solidFill>
          <a:ln w="12700" cap="sq" cmpd="sng" algn="ctr">
            <a:solidFill>
              <a:schemeClr val="accent2">
                <a:lumMod val="50000"/>
              </a:schemeClr>
            </a:solidFill>
            <a:prstDash val="solid"/>
            <a:round/>
            <a:headEnd type="none" w="med" len="med"/>
            <a:tailEnd type="none" w="med" len="med"/>
          </a:ln>
          <a:effectLst/>
        </p:spPr>
        <p:txBody>
          <a:bodyPr wrap="none" anchor="ctr"/>
          <a:lstStyle/>
          <a:p>
            <a:pPr algn="ctr">
              <a:spcBef>
                <a:spcPct val="50000"/>
              </a:spcBef>
              <a:defRPr/>
            </a:pPr>
            <a:r>
              <a:rPr lang="en-US" altLang="zh-CN" sz="2400" dirty="0">
                <a:solidFill>
                  <a:srgbClr val="FF0000"/>
                </a:solidFill>
              </a:rPr>
              <a:t>Very Important</a:t>
            </a:r>
            <a:r>
              <a:rPr lang="zh-CN" altLang="en-US" sz="2400" dirty="0">
                <a:solidFill>
                  <a:srgbClr val="FF0000"/>
                </a:solidFill>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83685C16-1638-43AF-9F4A-B33C5A493C83}" type="slidenum">
              <a:rPr kumimoji="0" lang="en-US" altLang="zh-CN" b="0" smtClean="0">
                <a:solidFill>
                  <a:schemeClr val="tx1"/>
                </a:solidFill>
              </a:rPr>
              <a:t>6</a:t>
            </a:fld>
            <a:endParaRPr kumimoji="0" lang="en-US" altLang="zh-CN" b="0" smtClean="0">
              <a:solidFill>
                <a:schemeClr val="tx1"/>
              </a:solidFill>
            </a:endParaRPr>
          </a:p>
        </p:txBody>
      </p:sp>
      <p:sp>
        <p:nvSpPr>
          <p:cNvPr id="26627" name="Rectangle 2"/>
          <p:cNvSpPr>
            <a:spLocks noGrp="1" noChangeArrowheads="1"/>
          </p:cNvSpPr>
          <p:nvPr>
            <p:ph type="title"/>
          </p:nvPr>
        </p:nvSpPr>
        <p:spPr/>
        <p:txBody>
          <a:bodyPr/>
          <a:lstStyle/>
          <a:p>
            <a:pPr eaLnBrk="1" hangingPunct="1"/>
            <a:r>
              <a:rPr lang="en-US" altLang="zh-CN" sz="4400" smtClean="0"/>
              <a:t>1.2   </a:t>
            </a:r>
            <a:r>
              <a:rPr lang="zh-CN" altLang="en-US" sz="4400" smtClean="0"/>
              <a:t>基本概念和术语</a:t>
            </a:r>
          </a:p>
        </p:txBody>
      </p:sp>
      <p:sp>
        <p:nvSpPr>
          <p:cNvPr id="26628" name="Rectangle 3"/>
          <p:cNvSpPr>
            <a:spLocks noGrp="1" noChangeArrowheads="1"/>
          </p:cNvSpPr>
          <p:nvPr>
            <p:ph type="body" idx="1"/>
          </p:nvPr>
        </p:nvSpPr>
        <p:spPr/>
        <p:txBody>
          <a:bodyPr/>
          <a:lstStyle/>
          <a:p>
            <a:pPr eaLnBrk="1" hangingPunct="1"/>
            <a:r>
              <a:rPr lang="en-US" altLang="zh-CN" sz="3200" smtClean="0"/>
              <a:t>1.2.1 </a:t>
            </a:r>
            <a:r>
              <a:rPr lang="zh-CN" altLang="en-US" sz="3200" smtClean="0"/>
              <a:t>数据与数据结构</a:t>
            </a:r>
          </a:p>
          <a:p>
            <a:pPr eaLnBrk="1" hangingPunct="1"/>
            <a:r>
              <a:rPr lang="en-US" altLang="zh-CN" sz="3200" smtClean="0"/>
              <a:t>1.2.2 </a:t>
            </a:r>
            <a:r>
              <a:rPr lang="zh-CN" altLang="en-US" sz="3200" smtClean="0"/>
              <a:t>数据类型</a:t>
            </a:r>
          </a:p>
          <a:p>
            <a:pPr eaLnBrk="1" hangingPunct="1"/>
            <a:r>
              <a:rPr lang="en-US" altLang="zh-CN" sz="3200" smtClean="0"/>
              <a:t>1.2.3 </a:t>
            </a:r>
            <a:r>
              <a:rPr lang="zh-CN" altLang="en-US" sz="3200" smtClean="0"/>
              <a:t>抽象数据类型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27986D13-3C77-4477-A90A-7D5E39B3BC10}" type="slidenum">
              <a:rPr kumimoji="0" lang="en-US" altLang="zh-CN" b="0" smtClean="0">
                <a:solidFill>
                  <a:schemeClr val="tx1"/>
                </a:solidFill>
              </a:rPr>
              <a:t>7</a:t>
            </a:fld>
            <a:endParaRPr kumimoji="0" lang="en-US" altLang="zh-CN" b="0" smtClean="0">
              <a:solidFill>
                <a:schemeClr val="tx1"/>
              </a:solidFill>
            </a:endParaRPr>
          </a:p>
        </p:txBody>
      </p:sp>
      <p:sp>
        <p:nvSpPr>
          <p:cNvPr id="27651" name="Rectangle 2"/>
          <p:cNvSpPr>
            <a:spLocks noGrp="1" noChangeArrowheads="1"/>
          </p:cNvSpPr>
          <p:nvPr>
            <p:ph type="title"/>
          </p:nvPr>
        </p:nvSpPr>
        <p:spPr/>
        <p:txBody>
          <a:bodyPr/>
          <a:lstStyle/>
          <a:p>
            <a:pPr eaLnBrk="1" hangingPunct="1"/>
            <a:r>
              <a:rPr lang="en-US" altLang="zh-CN" smtClean="0"/>
              <a:t>1.2.1 </a:t>
            </a:r>
            <a:r>
              <a:rPr lang="zh-CN" altLang="en-US" smtClean="0"/>
              <a:t>数据与数据结构</a:t>
            </a:r>
          </a:p>
        </p:txBody>
      </p:sp>
      <p:sp>
        <p:nvSpPr>
          <p:cNvPr id="27652" name="Rectangle 3"/>
          <p:cNvSpPr>
            <a:spLocks noGrp="1" noChangeArrowheads="1"/>
          </p:cNvSpPr>
          <p:nvPr>
            <p:ph type="body" idx="1"/>
          </p:nvPr>
        </p:nvSpPr>
        <p:spPr/>
        <p:txBody>
          <a:bodyPr/>
          <a:lstStyle/>
          <a:p>
            <a:pPr eaLnBrk="1" hangingPunct="1"/>
            <a:r>
              <a:rPr lang="zh-CN" altLang="en-US" smtClean="0">
                <a:solidFill>
                  <a:srgbClr val="FF0000"/>
                </a:solidFill>
              </a:rPr>
              <a:t>数据（</a:t>
            </a:r>
            <a:r>
              <a:rPr lang="en-US" altLang="zh-CN" smtClean="0">
                <a:solidFill>
                  <a:srgbClr val="FF0000"/>
                </a:solidFill>
              </a:rPr>
              <a:t>data</a:t>
            </a:r>
            <a:r>
              <a:rPr lang="zh-CN" altLang="en-US" smtClean="0">
                <a:solidFill>
                  <a:srgbClr val="FF0000"/>
                </a:solidFill>
              </a:rPr>
              <a:t>）</a:t>
            </a:r>
            <a:r>
              <a:rPr lang="en-US" altLang="zh-CN" smtClean="0">
                <a:solidFill>
                  <a:srgbClr val="FF0000"/>
                </a:solidFill>
              </a:rPr>
              <a:t>:</a:t>
            </a:r>
          </a:p>
          <a:p>
            <a:pPr lvl="1" eaLnBrk="1" hangingPunct="1"/>
            <a:r>
              <a:rPr lang="zh-CN" altLang="en-US" smtClean="0">
                <a:solidFill>
                  <a:schemeClr val="tx1"/>
                </a:solidFill>
              </a:rPr>
              <a:t>所有能</a:t>
            </a:r>
            <a:r>
              <a:rPr lang="zh-CN" altLang="en-US" smtClean="0">
                <a:solidFill>
                  <a:srgbClr val="FF0000"/>
                </a:solidFill>
              </a:rPr>
              <a:t>被输入到或产生在</a:t>
            </a:r>
            <a:r>
              <a:rPr lang="zh-CN" altLang="en-US" smtClean="0">
                <a:solidFill>
                  <a:schemeClr val="tx1"/>
                </a:solidFill>
              </a:rPr>
              <a:t>计算机中，且</a:t>
            </a:r>
            <a:r>
              <a:rPr lang="zh-CN" altLang="en-US" smtClean="0">
                <a:solidFill>
                  <a:srgbClr val="FF0000"/>
                </a:solidFill>
              </a:rPr>
              <a:t>能被计算机处理</a:t>
            </a:r>
            <a:r>
              <a:rPr lang="zh-CN" altLang="en-US" smtClean="0">
                <a:solidFill>
                  <a:schemeClr val="tx1"/>
                </a:solidFill>
              </a:rPr>
              <a:t>的符号的集合。</a:t>
            </a:r>
          </a:p>
          <a:p>
            <a:pPr lvl="1" eaLnBrk="1" hangingPunct="1"/>
            <a:r>
              <a:rPr lang="zh-CN" altLang="en-US" smtClean="0">
                <a:solidFill>
                  <a:schemeClr val="tx1"/>
                </a:solidFill>
                <a:sym typeface="+mn-ea"/>
              </a:rPr>
              <a:t>程序、文字、图片、视频等</a:t>
            </a:r>
            <a:r>
              <a:rPr lang="zh-CN" altLang="en-US" smtClean="0">
                <a:solidFill>
                  <a:schemeClr val="tx1"/>
                </a:solidFill>
              </a:rPr>
              <a:t>。</a:t>
            </a:r>
          </a:p>
          <a:p>
            <a:pPr eaLnBrk="1" hangingPunct="1"/>
            <a:r>
              <a:rPr lang="zh-CN" altLang="en-US" smtClean="0">
                <a:solidFill>
                  <a:srgbClr val="FF0000"/>
                </a:solidFill>
              </a:rPr>
              <a:t>数据项（</a:t>
            </a:r>
            <a:r>
              <a:rPr lang="en-US" altLang="zh-CN" smtClean="0">
                <a:solidFill>
                  <a:srgbClr val="FF0000"/>
                </a:solidFill>
              </a:rPr>
              <a:t>data item</a:t>
            </a:r>
            <a:r>
              <a:rPr lang="zh-CN" altLang="en-US" smtClean="0">
                <a:solidFill>
                  <a:srgbClr val="FF0000"/>
                </a:solidFill>
              </a:rPr>
              <a:t>） ：</a:t>
            </a:r>
          </a:p>
          <a:p>
            <a:pPr lvl="1" eaLnBrk="1" hangingPunct="1"/>
            <a:r>
              <a:rPr lang="zh-CN" altLang="en-US" smtClean="0">
                <a:solidFill>
                  <a:schemeClr val="tx1"/>
                </a:solidFill>
                <a:latin typeface="宋体" panose="02010600030101010101" pitchFamily="2" charset="-122"/>
              </a:rPr>
              <a:t>数据不可分割的</a:t>
            </a:r>
            <a:r>
              <a:rPr lang="zh-CN" altLang="en-US" smtClean="0">
                <a:solidFill>
                  <a:schemeClr val="bg2">
                    <a:lumMod val="50000"/>
                  </a:schemeClr>
                </a:solidFill>
                <a:latin typeface="宋体" panose="02010600030101010101" pitchFamily="2" charset="-122"/>
              </a:rPr>
              <a:t>最小单位</a:t>
            </a:r>
            <a:r>
              <a:rPr lang="zh-CN" altLang="en-US" smtClean="0">
                <a:solidFill>
                  <a:schemeClr val="tx1"/>
                </a:solidFill>
                <a:latin typeface="宋体" panose="02010600030101010101" pitchFamily="2" charset="-122"/>
              </a:rPr>
              <a:t>。</a:t>
            </a:r>
          </a:p>
          <a:p>
            <a:pPr lvl="1" eaLnBrk="1" hangingPunct="1"/>
            <a:r>
              <a:rPr lang="zh-CN" altLang="en-US" smtClean="0">
                <a:solidFill>
                  <a:schemeClr val="tx1"/>
                </a:solidFill>
                <a:latin typeface="宋体" panose="02010600030101010101" pitchFamily="2" charset="-122"/>
              </a:rPr>
              <a:t>一个数据元素可由若干数据项组成。</a:t>
            </a:r>
            <a:endParaRPr lang="zh-CN" altLang="en-US" smtClean="0">
              <a:solidFill>
                <a:srgbClr val="FF0000"/>
              </a:solidFill>
            </a:endParaRPr>
          </a:p>
          <a:p>
            <a:pPr eaLnBrk="1" hangingPunct="1"/>
            <a:r>
              <a:rPr lang="zh-CN" altLang="en-US" smtClean="0">
                <a:solidFill>
                  <a:srgbClr val="FF0000"/>
                </a:solidFill>
              </a:rPr>
              <a:t>数据元素（</a:t>
            </a:r>
            <a:r>
              <a:rPr lang="en-US" altLang="zh-CN" smtClean="0">
                <a:solidFill>
                  <a:srgbClr val="FF0000"/>
                </a:solidFill>
              </a:rPr>
              <a:t>data element</a:t>
            </a:r>
            <a:r>
              <a:rPr lang="zh-CN" altLang="en-US" smtClean="0">
                <a:solidFill>
                  <a:srgbClr val="FF0000"/>
                </a:solidFill>
              </a:rPr>
              <a:t>）</a:t>
            </a:r>
            <a:r>
              <a:rPr lang="en-US" altLang="zh-CN" smtClean="0">
                <a:solidFill>
                  <a:srgbClr val="FF0000"/>
                </a:solidFill>
              </a:rPr>
              <a:t>:</a:t>
            </a:r>
          </a:p>
          <a:p>
            <a:pPr lvl="1" eaLnBrk="1" hangingPunct="1"/>
            <a:r>
              <a:rPr lang="zh-CN" altLang="en-US" smtClean="0"/>
              <a:t>是数据结构中讨论的</a:t>
            </a:r>
            <a:r>
              <a:rPr lang="zh-CN" altLang="en-US" smtClean="0">
                <a:solidFill>
                  <a:schemeClr val="bg2">
                    <a:lumMod val="50000"/>
                  </a:schemeClr>
                </a:solidFill>
              </a:rPr>
              <a:t>基本单位</a:t>
            </a:r>
            <a:endParaRPr lang="zh-CN" altLang="en-US" smtClean="0"/>
          </a:p>
          <a:p>
            <a:pPr lvl="1" eaLnBrk="1" hangingPunct="1"/>
            <a:r>
              <a:rPr lang="zh-CN" altLang="en-US" smtClean="0"/>
              <a:t>例如：描述一个学生的数据元素可以是</a:t>
            </a:r>
          </a:p>
        </p:txBody>
      </p:sp>
      <p:graphicFrame>
        <p:nvGraphicFramePr>
          <p:cNvPr id="102427" name="Group 27"/>
          <p:cNvGraphicFramePr>
            <a:graphicFrameLocks noGrp="1"/>
          </p:cNvGraphicFramePr>
          <p:nvPr/>
        </p:nvGraphicFramePr>
        <p:xfrm>
          <a:off x="468313" y="5876925"/>
          <a:ext cx="7777162" cy="457200"/>
        </p:xfrm>
        <a:graphic>
          <a:graphicData uri="http://schemas.openxmlformats.org/drawingml/2006/table">
            <a:tbl>
              <a:tblPr/>
              <a:tblGrid>
                <a:gridCol w="1223962">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728788">
                  <a:extLst>
                    <a:ext uri="{9D8B030D-6E8A-4147-A177-3AD203B41FA5}">
                      <a16:colId xmlns:a16="http://schemas.microsoft.com/office/drawing/2014/main" val="20002"/>
                    </a:ext>
                  </a:extLst>
                </a:gridCol>
                <a:gridCol w="1628775">
                  <a:extLst>
                    <a:ext uri="{9D8B030D-6E8A-4147-A177-3AD203B41FA5}">
                      <a16:colId xmlns:a16="http://schemas.microsoft.com/office/drawing/2014/main" val="20003"/>
                    </a:ext>
                  </a:extLst>
                </a:gridCol>
                <a:gridCol w="949325">
                  <a:extLst>
                    <a:ext uri="{9D8B030D-6E8A-4147-A177-3AD203B41FA5}">
                      <a16:colId xmlns:a16="http://schemas.microsoft.com/office/drawing/2014/main" val="20004"/>
                    </a:ext>
                  </a:extLst>
                </a:gridCol>
                <a:gridCol w="950912">
                  <a:extLst>
                    <a:ext uri="{9D8B030D-6E8A-4147-A177-3AD203B41FA5}">
                      <a16:colId xmlns:a16="http://schemas.microsoft.com/office/drawing/2014/main" val="20005"/>
                    </a:ext>
                  </a:extLst>
                </a:gridCol>
              </a:tblGrid>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出生日期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入学日期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班级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专业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7"/>
                                        </p:tgtEl>
                                        <p:attrNameLst>
                                          <p:attrName>style.visibility</p:attrName>
                                        </p:attrNameLst>
                                      </p:cBhvr>
                                      <p:to>
                                        <p:strVal val="visible"/>
                                      </p:to>
                                    </p:set>
                                    <p:anim calcmode="lin" valueType="num">
                                      <p:cBhvr additive="base">
                                        <p:cTn id="7" dur="500" fill="hold"/>
                                        <p:tgtEl>
                                          <p:spTgt spid="102427"/>
                                        </p:tgtEl>
                                        <p:attrNameLst>
                                          <p:attrName>ppt_x</p:attrName>
                                        </p:attrNameLst>
                                      </p:cBhvr>
                                      <p:tavLst>
                                        <p:tav tm="0">
                                          <p:val>
                                            <p:strVal val="#ppt_x"/>
                                          </p:val>
                                        </p:tav>
                                        <p:tav tm="100000">
                                          <p:val>
                                            <p:strVal val="#ppt_x"/>
                                          </p:val>
                                        </p:tav>
                                      </p:tavLst>
                                    </p:anim>
                                    <p:anim calcmode="lin" valueType="num">
                                      <p:cBhvr additive="base">
                                        <p:cTn id="8" dur="500" fill="hold"/>
                                        <p:tgtEl>
                                          <p:spTgt spid="102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27986D13-3C77-4477-A90A-7D5E39B3BC10}" type="slidenum">
              <a:rPr kumimoji="0" lang="en-US" altLang="zh-CN" b="0" smtClean="0">
                <a:solidFill>
                  <a:schemeClr val="tx1"/>
                </a:solidFill>
              </a:rPr>
              <a:t>8</a:t>
            </a:fld>
            <a:endParaRPr kumimoji="0" lang="en-US" altLang="zh-CN" b="0" smtClean="0">
              <a:solidFill>
                <a:schemeClr val="tx1"/>
              </a:solidFill>
            </a:endParaRPr>
          </a:p>
        </p:txBody>
      </p:sp>
      <p:sp>
        <p:nvSpPr>
          <p:cNvPr id="27651" name="Rectangle 2"/>
          <p:cNvSpPr>
            <a:spLocks noGrp="1" noChangeArrowheads="1"/>
          </p:cNvSpPr>
          <p:nvPr>
            <p:ph type="title"/>
          </p:nvPr>
        </p:nvSpPr>
        <p:spPr/>
        <p:txBody>
          <a:bodyPr/>
          <a:lstStyle/>
          <a:p>
            <a:pPr eaLnBrk="1" hangingPunct="1"/>
            <a:r>
              <a:rPr lang="en-US" altLang="zh-CN" smtClean="0"/>
              <a:t>1.2.1 </a:t>
            </a:r>
            <a:r>
              <a:rPr lang="zh-CN" altLang="en-US" smtClean="0"/>
              <a:t>数据与数据结构</a:t>
            </a:r>
          </a:p>
        </p:txBody>
      </p:sp>
      <p:sp>
        <p:nvSpPr>
          <p:cNvPr id="27652" name="Rectangle 3"/>
          <p:cNvSpPr>
            <a:spLocks noGrp="1" noChangeArrowheads="1"/>
          </p:cNvSpPr>
          <p:nvPr>
            <p:ph type="body" idx="1"/>
          </p:nvPr>
        </p:nvSpPr>
        <p:spPr/>
        <p:txBody>
          <a:bodyPr/>
          <a:lstStyle/>
          <a:p>
            <a:pPr eaLnBrk="1" hangingPunct="1"/>
            <a:endParaRPr lang="en-US" altLang="zh-CN" smtClean="0"/>
          </a:p>
          <a:p>
            <a:pPr eaLnBrk="1" hangingPunct="1"/>
            <a:r>
              <a:rPr lang="en-US" altLang="zh-CN" smtClean="0"/>
              <a:t>struct node{</a:t>
            </a:r>
          </a:p>
          <a:p>
            <a:pPr lvl="1" eaLnBrk="1" hangingPunct="1"/>
            <a:r>
              <a:rPr lang="en-US" altLang="zh-CN" smtClean="0"/>
              <a:t>string  number;</a:t>
            </a:r>
          </a:p>
          <a:p>
            <a:pPr lvl="1" eaLnBrk="1" hangingPunct="1"/>
            <a:r>
              <a:rPr lang="en-US" altLang="zh-CN" smtClean="0"/>
              <a:t>string name;</a:t>
            </a:r>
          </a:p>
          <a:p>
            <a:pPr lvl="1" eaLnBrk="1" hangingPunct="1"/>
            <a:r>
              <a:rPr lang="en-US" altLang="zh-CN" smtClean="0"/>
              <a:t>date birth;</a:t>
            </a:r>
          </a:p>
          <a:p>
            <a:pPr lvl="1" eaLnBrk="1" hangingPunct="1"/>
            <a:r>
              <a:rPr lang="en-US" altLang="zh-CN" smtClean="0"/>
              <a:t>date enterDate;</a:t>
            </a:r>
          </a:p>
          <a:p>
            <a:pPr lvl="1" eaLnBrk="1" hangingPunct="1"/>
            <a:r>
              <a:rPr lang="en-US" altLang="zh-CN" smtClean="0"/>
              <a:t>int grade;</a:t>
            </a:r>
          </a:p>
          <a:p>
            <a:pPr lvl="1" eaLnBrk="1" hangingPunct="1"/>
            <a:r>
              <a:rPr lang="en-US" altLang="zh-CN" smtClean="0"/>
              <a:t>string major;</a:t>
            </a:r>
          </a:p>
          <a:p>
            <a:pPr eaLnBrk="1" hangingPunct="1"/>
            <a:r>
              <a:rPr lang="en-US" altLang="zh-CN" smtClean="0"/>
              <a:t>}student</a:t>
            </a:r>
            <a:r>
              <a:rPr lang="zh-CN" altLang="en-US" smtClean="0"/>
              <a:t>；</a:t>
            </a:r>
          </a:p>
        </p:txBody>
      </p:sp>
      <p:graphicFrame>
        <p:nvGraphicFramePr>
          <p:cNvPr id="2" name="Group 27"/>
          <p:cNvGraphicFramePr>
            <a:graphicFrameLocks noGrp="1"/>
          </p:cNvGraphicFramePr>
          <p:nvPr/>
        </p:nvGraphicFramePr>
        <p:xfrm>
          <a:off x="573723" y="1371600"/>
          <a:ext cx="7777162" cy="457200"/>
        </p:xfrm>
        <a:graphic>
          <a:graphicData uri="http://schemas.openxmlformats.org/drawingml/2006/table">
            <a:tbl>
              <a:tblPr/>
              <a:tblGrid>
                <a:gridCol w="1223962">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728788">
                  <a:extLst>
                    <a:ext uri="{9D8B030D-6E8A-4147-A177-3AD203B41FA5}">
                      <a16:colId xmlns:a16="http://schemas.microsoft.com/office/drawing/2014/main" val="20002"/>
                    </a:ext>
                  </a:extLst>
                </a:gridCol>
                <a:gridCol w="1628775">
                  <a:extLst>
                    <a:ext uri="{9D8B030D-6E8A-4147-A177-3AD203B41FA5}">
                      <a16:colId xmlns:a16="http://schemas.microsoft.com/office/drawing/2014/main" val="20003"/>
                    </a:ext>
                  </a:extLst>
                </a:gridCol>
                <a:gridCol w="949325">
                  <a:extLst>
                    <a:ext uri="{9D8B030D-6E8A-4147-A177-3AD203B41FA5}">
                      <a16:colId xmlns:a16="http://schemas.microsoft.com/office/drawing/2014/main" val="20004"/>
                    </a:ext>
                  </a:extLst>
                </a:gridCol>
                <a:gridCol w="950912">
                  <a:extLst>
                    <a:ext uri="{9D8B030D-6E8A-4147-A177-3AD203B41FA5}">
                      <a16:colId xmlns:a16="http://schemas.microsoft.com/office/drawing/2014/main" val="20005"/>
                    </a:ext>
                  </a:extLst>
                </a:gridCol>
              </a:tblGrid>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出生日期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入学日期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班级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pPr>
                      <a:r>
                        <a:rPr kumimoji="1" lang="zh-CN" altLang="en-US" sz="24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专业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fld id="{C800911B-38F5-40B1-A907-3A58D578A0A6}" type="slidenum">
              <a:rPr kumimoji="0" lang="en-US" altLang="zh-CN" b="0" smtClean="0">
                <a:solidFill>
                  <a:schemeClr val="tx1"/>
                </a:solidFill>
              </a:rPr>
              <a:t>9</a:t>
            </a:fld>
            <a:endParaRPr kumimoji="0" lang="en-US" altLang="zh-CN" b="0" smtClean="0">
              <a:solidFill>
                <a:schemeClr val="tx1"/>
              </a:solidFill>
            </a:endParaRPr>
          </a:p>
        </p:txBody>
      </p:sp>
      <p:sp>
        <p:nvSpPr>
          <p:cNvPr id="39939" name="Rectangle 2"/>
          <p:cNvSpPr>
            <a:spLocks noGrp="1" noChangeArrowheads="1"/>
          </p:cNvSpPr>
          <p:nvPr>
            <p:ph type="title"/>
          </p:nvPr>
        </p:nvSpPr>
        <p:spPr/>
        <p:txBody>
          <a:bodyPr/>
          <a:lstStyle/>
          <a:p>
            <a:pPr eaLnBrk="1" hangingPunct="1"/>
            <a:r>
              <a:rPr lang="zh-CN" altLang="en-US" smtClean="0"/>
              <a:t>数据的逻辑结构</a:t>
            </a:r>
          </a:p>
        </p:txBody>
      </p:sp>
      <p:sp>
        <p:nvSpPr>
          <p:cNvPr id="39940" name="Rectangle 3"/>
          <p:cNvSpPr>
            <a:spLocks noGrp="1" noChangeArrowheads="1"/>
          </p:cNvSpPr>
          <p:nvPr>
            <p:ph type="body" idx="1"/>
          </p:nvPr>
        </p:nvSpPr>
        <p:spPr/>
        <p:txBody>
          <a:bodyPr/>
          <a:lstStyle/>
          <a:p>
            <a:pPr eaLnBrk="1" hangingPunct="1"/>
            <a:r>
              <a:rPr lang="zh-CN" altLang="en-US" smtClean="0">
                <a:solidFill>
                  <a:schemeClr val="hlink"/>
                </a:solidFill>
              </a:rPr>
              <a:t>数据的逻辑结构</a:t>
            </a:r>
          </a:p>
          <a:p>
            <a:pPr eaLnBrk="1" hangingPunct="1">
              <a:lnSpc>
                <a:spcPct val="120000"/>
              </a:lnSpc>
              <a:spcBef>
                <a:spcPct val="0"/>
              </a:spcBef>
              <a:buClrTx/>
              <a:buSzTx/>
              <a:buFontTx/>
              <a:buNone/>
            </a:pPr>
            <a:r>
              <a:rPr lang="zh-CN" altLang="en-US" smtClean="0">
                <a:solidFill>
                  <a:schemeClr val="hlink"/>
                </a:solidFill>
              </a:rPr>
              <a:t>              </a:t>
            </a:r>
            <a:r>
              <a:rPr lang="en-US" altLang="zh-CN" smtClean="0">
                <a:solidFill>
                  <a:schemeClr val="hlink"/>
                </a:solidFill>
              </a:rPr>
              <a:t>—— </a:t>
            </a:r>
            <a:r>
              <a:rPr lang="zh-CN" altLang="en-US" smtClean="0">
                <a:solidFill>
                  <a:schemeClr val="hlink"/>
                </a:solidFill>
              </a:rPr>
              <a:t>描述数据间的逻辑关系</a:t>
            </a:r>
          </a:p>
          <a:p>
            <a:pPr eaLnBrk="1" hangingPunct="1"/>
            <a:r>
              <a:rPr lang="zh-CN" altLang="en-US" smtClean="0"/>
              <a:t>数据的逻辑结构分为：线性关系和非线性关系</a:t>
            </a:r>
          </a:p>
          <a:p>
            <a:pPr eaLnBrk="1" hangingPunct="1"/>
            <a:r>
              <a:rPr lang="zh-CN" altLang="en-US" smtClean="0"/>
              <a:t>可归结为以下四类</a:t>
            </a:r>
            <a:r>
              <a:rPr lang="en-US" altLang="zh-CN" smtClean="0"/>
              <a:t>:</a:t>
            </a:r>
          </a:p>
          <a:p>
            <a:pPr eaLnBrk="1" hangingPunct="1"/>
            <a:endParaRPr lang="en-US" altLang="zh-CN" smtClean="0"/>
          </a:p>
        </p:txBody>
      </p:sp>
      <p:grpSp>
        <p:nvGrpSpPr>
          <p:cNvPr id="2" name="Group 48"/>
          <p:cNvGrpSpPr/>
          <p:nvPr/>
        </p:nvGrpSpPr>
        <p:grpSpPr bwMode="auto">
          <a:xfrm>
            <a:off x="900113" y="3284538"/>
            <a:ext cx="1727200" cy="1511300"/>
            <a:chOff x="1066" y="1344"/>
            <a:chExt cx="1088" cy="952"/>
          </a:xfrm>
        </p:grpSpPr>
        <p:sp>
          <p:nvSpPr>
            <p:cNvPr id="39981" name="Oval 49"/>
            <p:cNvSpPr>
              <a:spLocks noChangeArrowheads="1"/>
            </p:cNvSpPr>
            <p:nvPr/>
          </p:nvSpPr>
          <p:spPr bwMode="auto">
            <a:xfrm>
              <a:off x="1066" y="1344"/>
              <a:ext cx="1088" cy="952"/>
            </a:xfrm>
            <a:prstGeom prst="ellipse">
              <a:avLst/>
            </a:prstGeom>
            <a:solidFill>
              <a:schemeClr val="bg1"/>
            </a:solidFill>
            <a:ln w="19050">
              <a:solidFill>
                <a:schemeClr val="tx1"/>
              </a:solidFill>
              <a:round/>
            </a:ln>
          </p:spPr>
          <p:txBody>
            <a:bodyPr wrap="none" anchor="ctr"/>
            <a:lstStyle/>
            <a:p>
              <a:pPr algn="ctr">
                <a:spcBef>
                  <a:spcPct val="50000"/>
                </a:spcBef>
              </a:pPr>
              <a:endParaRPr lang="zh-CN" altLang="en-US"/>
            </a:p>
          </p:txBody>
        </p:sp>
        <p:sp>
          <p:nvSpPr>
            <p:cNvPr id="39982" name="Oval 50"/>
            <p:cNvSpPr>
              <a:spLocks noChangeArrowheads="1"/>
            </p:cNvSpPr>
            <p:nvPr/>
          </p:nvSpPr>
          <p:spPr bwMode="auto">
            <a:xfrm>
              <a:off x="1475" y="1445"/>
              <a:ext cx="96" cy="96"/>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83" name="Oval 51"/>
            <p:cNvSpPr>
              <a:spLocks noChangeArrowheads="1"/>
            </p:cNvSpPr>
            <p:nvPr/>
          </p:nvSpPr>
          <p:spPr bwMode="auto">
            <a:xfrm>
              <a:off x="1331" y="1685"/>
              <a:ext cx="96" cy="96"/>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84" name="Oval 52"/>
            <p:cNvSpPr>
              <a:spLocks noChangeArrowheads="1"/>
            </p:cNvSpPr>
            <p:nvPr/>
          </p:nvSpPr>
          <p:spPr bwMode="auto">
            <a:xfrm>
              <a:off x="1571" y="1733"/>
              <a:ext cx="96" cy="96"/>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85" name="Oval 53"/>
            <p:cNvSpPr>
              <a:spLocks noChangeArrowheads="1"/>
            </p:cNvSpPr>
            <p:nvPr/>
          </p:nvSpPr>
          <p:spPr bwMode="auto">
            <a:xfrm>
              <a:off x="1859" y="1637"/>
              <a:ext cx="96" cy="96"/>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86" name="Oval 54"/>
            <p:cNvSpPr>
              <a:spLocks noChangeArrowheads="1"/>
            </p:cNvSpPr>
            <p:nvPr/>
          </p:nvSpPr>
          <p:spPr bwMode="auto">
            <a:xfrm>
              <a:off x="1763" y="1925"/>
              <a:ext cx="96" cy="96"/>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87" name="Oval 55"/>
            <p:cNvSpPr>
              <a:spLocks noChangeArrowheads="1"/>
            </p:cNvSpPr>
            <p:nvPr/>
          </p:nvSpPr>
          <p:spPr bwMode="auto">
            <a:xfrm>
              <a:off x="1331" y="1973"/>
              <a:ext cx="96" cy="96"/>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88" name="Oval 56"/>
            <p:cNvSpPr>
              <a:spLocks noChangeArrowheads="1"/>
            </p:cNvSpPr>
            <p:nvPr/>
          </p:nvSpPr>
          <p:spPr bwMode="auto">
            <a:xfrm>
              <a:off x="1715" y="1541"/>
              <a:ext cx="96" cy="96"/>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89" name="Oval 57"/>
            <p:cNvSpPr>
              <a:spLocks noChangeArrowheads="1"/>
            </p:cNvSpPr>
            <p:nvPr/>
          </p:nvSpPr>
          <p:spPr bwMode="auto">
            <a:xfrm>
              <a:off x="1571" y="2021"/>
              <a:ext cx="96" cy="96"/>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grpSp>
      <p:sp>
        <p:nvSpPr>
          <p:cNvPr id="122938" name="Text Box 58"/>
          <p:cNvSpPr txBox="1">
            <a:spLocks noChangeArrowheads="1"/>
          </p:cNvSpPr>
          <p:nvPr/>
        </p:nvSpPr>
        <p:spPr bwMode="auto">
          <a:xfrm>
            <a:off x="719138" y="4914900"/>
            <a:ext cx="1895475" cy="4572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tx1"/>
                </a:solidFill>
              </a:rPr>
              <a:t>a. </a:t>
            </a:r>
            <a:r>
              <a:rPr lang="zh-CN" altLang="en-US" sz="2400">
                <a:solidFill>
                  <a:schemeClr val="tx1"/>
                </a:solidFill>
              </a:rPr>
              <a:t>集合关系</a:t>
            </a:r>
          </a:p>
        </p:txBody>
      </p:sp>
      <p:grpSp>
        <p:nvGrpSpPr>
          <p:cNvPr id="3" name="Group 59"/>
          <p:cNvGrpSpPr/>
          <p:nvPr/>
        </p:nvGrpSpPr>
        <p:grpSpPr bwMode="auto">
          <a:xfrm>
            <a:off x="5219700" y="2852738"/>
            <a:ext cx="2514600" cy="228600"/>
            <a:chOff x="3065" y="1744"/>
            <a:chExt cx="1584" cy="144"/>
          </a:xfrm>
        </p:grpSpPr>
        <p:sp>
          <p:nvSpPr>
            <p:cNvPr id="39975" name="Line 60"/>
            <p:cNvSpPr>
              <a:spLocks noChangeShapeType="1"/>
            </p:cNvSpPr>
            <p:nvPr/>
          </p:nvSpPr>
          <p:spPr bwMode="auto">
            <a:xfrm>
              <a:off x="3193" y="1819"/>
              <a:ext cx="144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6" name="Oval 61"/>
            <p:cNvSpPr>
              <a:spLocks noChangeArrowheads="1"/>
            </p:cNvSpPr>
            <p:nvPr/>
          </p:nvSpPr>
          <p:spPr bwMode="auto">
            <a:xfrm>
              <a:off x="3065" y="1744"/>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77" name="Oval 62"/>
            <p:cNvSpPr>
              <a:spLocks noChangeArrowheads="1"/>
            </p:cNvSpPr>
            <p:nvPr/>
          </p:nvSpPr>
          <p:spPr bwMode="auto">
            <a:xfrm>
              <a:off x="3401" y="1744"/>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78" name="Oval 63"/>
            <p:cNvSpPr>
              <a:spLocks noChangeArrowheads="1"/>
            </p:cNvSpPr>
            <p:nvPr/>
          </p:nvSpPr>
          <p:spPr bwMode="auto">
            <a:xfrm>
              <a:off x="3737" y="1744"/>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79" name="Oval 64"/>
            <p:cNvSpPr>
              <a:spLocks noChangeArrowheads="1"/>
            </p:cNvSpPr>
            <p:nvPr/>
          </p:nvSpPr>
          <p:spPr bwMode="auto">
            <a:xfrm>
              <a:off x="4121" y="1744"/>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80" name="Oval 65"/>
            <p:cNvSpPr>
              <a:spLocks noChangeArrowheads="1"/>
            </p:cNvSpPr>
            <p:nvPr/>
          </p:nvSpPr>
          <p:spPr bwMode="auto">
            <a:xfrm>
              <a:off x="4505" y="1744"/>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grpSp>
      <p:sp>
        <p:nvSpPr>
          <p:cNvPr id="122946" name="Text Box 66"/>
          <p:cNvSpPr txBox="1">
            <a:spLocks noChangeArrowheads="1"/>
          </p:cNvSpPr>
          <p:nvPr/>
        </p:nvSpPr>
        <p:spPr bwMode="auto">
          <a:xfrm>
            <a:off x="5435600" y="3440113"/>
            <a:ext cx="191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tx1"/>
                </a:solidFill>
              </a:rPr>
              <a:t>b. </a:t>
            </a:r>
            <a:r>
              <a:rPr lang="zh-CN" altLang="en-US" sz="2400">
                <a:solidFill>
                  <a:schemeClr val="tx1"/>
                </a:solidFill>
              </a:rPr>
              <a:t>线性关系</a:t>
            </a:r>
          </a:p>
        </p:txBody>
      </p:sp>
      <p:sp>
        <p:nvSpPr>
          <p:cNvPr id="122947" name="Text Box 67"/>
          <p:cNvSpPr txBox="1">
            <a:spLocks noChangeArrowheads="1"/>
          </p:cNvSpPr>
          <p:nvPr/>
        </p:nvSpPr>
        <p:spPr bwMode="auto">
          <a:xfrm>
            <a:off x="3744913" y="5943600"/>
            <a:ext cx="1876425" cy="4572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tx1"/>
                </a:solidFill>
              </a:rPr>
              <a:t>c. </a:t>
            </a:r>
            <a:r>
              <a:rPr lang="zh-CN" altLang="en-US" sz="2400">
                <a:solidFill>
                  <a:schemeClr val="tx1"/>
                </a:solidFill>
              </a:rPr>
              <a:t>树型关系</a:t>
            </a:r>
          </a:p>
        </p:txBody>
      </p:sp>
      <p:sp>
        <p:nvSpPr>
          <p:cNvPr id="122948" name="Text Box 68"/>
          <p:cNvSpPr txBox="1">
            <a:spLocks noChangeArrowheads="1"/>
          </p:cNvSpPr>
          <p:nvPr/>
        </p:nvSpPr>
        <p:spPr bwMode="auto">
          <a:xfrm>
            <a:off x="6659563" y="5800725"/>
            <a:ext cx="191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a:spAutoFit/>
          </a:bodyPr>
          <a:lstStyle>
            <a:lvl1pPr eaLnBrk="0" hangingPunct="0">
              <a:defRPr kumimoji="1" b="1">
                <a:solidFill>
                  <a:srgbClr val="000000"/>
                </a:solidFill>
                <a:latin typeface="Times New Roman" panose="02020603050405020304" pitchFamily="18" charset="0"/>
                <a:ea typeface="宋体" panose="02010600030101010101" pitchFamily="2" charset="-122"/>
              </a:defRPr>
            </a:lvl1pPr>
            <a:lvl2pPr marL="742950" indent="-285750" eaLnBrk="0" hangingPunct="0">
              <a:defRPr kumimoji="1" b="1">
                <a:solidFill>
                  <a:srgbClr val="000000"/>
                </a:solidFill>
                <a:latin typeface="Times New Roman" panose="02020603050405020304" pitchFamily="18" charset="0"/>
                <a:ea typeface="宋体" panose="02010600030101010101" pitchFamily="2" charset="-122"/>
              </a:defRPr>
            </a:lvl2pPr>
            <a:lvl3pPr marL="1143000" indent="-228600" eaLnBrk="0" hangingPunct="0">
              <a:defRPr kumimoji="1" b="1">
                <a:solidFill>
                  <a:srgbClr val="000000"/>
                </a:solidFill>
                <a:latin typeface="Times New Roman" panose="02020603050405020304" pitchFamily="18" charset="0"/>
                <a:ea typeface="宋体" panose="02010600030101010101" pitchFamily="2" charset="-122"/>
              </a:defRPr>
            </a:lvl3pPr>
            <a:lvl4pPr marL="1600200" indent="-228600" eaLnBrk="0" hangingPunct="0">
              <a:defRPr kumimoji="1" b="1">
                <a:solidFill>
                  <a:srgbClr val="000000"/>
                </a:solidFill>
                <a:latin typeface="Times New Roman" panose="02020603050405020304" pitchFamily="18" charset="0"/>
                <a:ea typeface="宋体" panose="02010600030101010101" pitchFamily="2" charset="-122"/>
              </a:defRPr>
            </a:lvl4pPr>
            <a:lvl5pPr marL="2057400" indent="-228600" eaLnBrk="0" hangingPunct="0">
              <a:defRPr kumimoji="1"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rgbClr val="000000"/>
                </a:solidFill>
                <a:latin typeface="Times New Roman" panose="02020603050405020304" pitchFamily="18" charset="0"/>
                <a:ea typeface="宋体" panose="02010600030101010101" pitchFamily="2" charset="-122"/>
              </a:defRPr>
            </a:lvl9pPr>
          </a:lstStyle>
          <a:p>
            <a:pPr eaLnBrk="1" hangingPunct="1"/>
            <a:r>
              <a:rPr lang="en-US" altLang="zh-CN" sz="2400">
                <a:solidFill>
                  <a:schemeClr val="tx1"/>
                </a:solidFill>
              </a:rPr>
              <a:t>d. </a:t>
            </a:r>
            <a:r>
              <a:rPr lang="zh-CN" altLang="en-US" sz="2400">
                <a:solidFill>
                  <a:schemeClr val="tx1"/>
                </a:solidFill>
              </a:rPr>
              <a:t>图型关系</a:t>
            </a:r>
          </a:p>
        </p:txBody>
      </p:sp>
      <p:grpSp>
        <p:nvGrpSpPr>
          <p:cNvPr id="4" name="Group 69"/>
          <p:cNvGrpSpPr/>
          <p:nvPr/>
        </p:nvGrpSpPr>
        <p:grpSpPr bwMode="auto">
          <a:xfrm>
            <a:off x="6877050" y="3933825"/>
            <a:ext cx="1600200" cy="1755775"/>
            <a:chOff x="3312" y="2787"/>
            <a:chExt cx="1008" cy="1106"/>
          </a:xfrm>
        </p:grpSpPr>
        <p:sp>
          <p:nvSpPr>
            <p:cNvPr id="39964" name="Line 70"/>
            <p:cNvSpPr>
              <a:spLocks noChangeShapeType="1"/>
            </p:cNvSpPr>
            <p:nvPr/>
          </p:nvSpPr>
          <p:spPr bwMode="auto">
            <a:xfrm>
              <a:off x="3833" y="2886"/>
              <a:ext cx="391" cy="62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5" name="Line 71"/>
            <p:cNvSpPr>
              <a:spLocks noChangeShapeType="1"/>
            </p:cNvSpPr>
            <p:nvPr/>
          </p:nvSpPr>
          <p:spPr bwMode="auto">
            <a:xfrm flipH="1">
              <a:off x="3379" y="2885"/>
              <a:ext cx="413" cy="40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6" name="Line 72"/>
            <p:cNvSpPr>
              <a:spLocks noChangeShapeType="1"/>
            </p:cNvSpPr>
            <p:nvPr/>
          </p:nvSpPr>
          <p:spPr bwMode="auto">
            <a:xfrm>
              <a:off x="3408" y="3365"/>
              <a:ext cx="240"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7" name="Line 73"/>
            <p:cNvSpPr>
              <a:spLocks noChangeShapeType="1"/>
            </p:cNvSpPr>
            <p:nvPr/>
          </p:nvSpPr>
          <p:spPr bwMode="auto">
            <a:xfrm flipH="1">
              <a:off x="4224" y="3077"/>
              <a:ext cx="48"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8" name="Line 74"/>
            <p:cNvSpPr>
              <a:spLocks noChangeShapeType="1"/>
            </p:cNvSpPr>
            <p:nvPr/>
          </p:nvSpPr>
          <p:spPr bwMode="auto">
            <a:xfrm flipV="1">
              <a:off x="3744" y="3067"/>
              <a:ext cx="497" cy="7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9" name="Line 75"/>
            <p:cNvSpPr>
              <a:spLocks noChangeShapeType="1"/>
            </p:cNvSpPr>
            <p:nvPr/>
          </p:nvSpPr>
          <p:spPr bwMode="auto">
            <a:xfrm flipH="1">
              <a:off x="3744" y="3605"/>
              <a:ext cx="48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0" name="Oval 76"/>
            <p:cNvSpPr>
              <a:spLocks noChangeArrowheads="1"/>
            </p:cNvSpPr>
            <p:nvPr/>
          </p:nvSpPr>
          <p:spPr bwMode="auto">
            <a:xfrm>
              <a:off x="3742" y="2787"/>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71" name="Oval 77"/>
            <p:cNvSpPr>
              <a:spLocks noChangeArrowheads="1"/>
            </p:cNvSpPr>
            <p:nvPr/>
          </p:nvSpPr>
          <p:spPr bwMode="auto">
            <a:xfrm>
              <a:off x="4150" y="2969"/>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72" name="Oval 78"/>
            <p:cNvSpPr>
              <a:spLocks noChangeArrowheads="1"/>
            </p:cNvSpPr>
            <p:nvPr/>
          </p:nvSpPr>
          <p:spPr bwMode="auto">
            <a:xfrm>
              <a:off x="3600" y="3749"/>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73" name="Oval 79"/>
            <p:cNvSpPr>
              <a:spLocks noChangeArrowheads="1"/>
            </p:cNvSpPr>
            <p:nvPr/>
          </p:nvSpPr>
          <p:spPr bwMode="auto">
            <a:xfrm>
              <a:off x="3312" y="3221"/>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74" name="Oval 80"/>
            <p:cNvSpPr>
              <a:spLocks noChangeArrowheads="1"/>
            </p:cNvSpPr>
            <p:nvPr/>
          </p:nvSpPr>
          <p:spPr bwMode="auto">
            <a:xfrm>
              <a:off x="4176" y="3509"/>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grpSp>
      <p:grpSp>
        <p:nvGrpSpPr>
          <p:cNvPr id="5" name="Group 81"/>
          <p:cNvGrpSpPr/>
          <p:nvPr/>
        </p:nvGrpSpPr>
        <p:grpSpPr bwMode="auto">
          <a:xfrm>
            <a:off x="3563938" y="4221163"/>
            <a:ext cx="2438400" cy="1371600"/>
            <a:chOff x="672" y="3029"/>
            <a:chExt cx="1536" cy="864"/>
          </a:xfrm>
        </p:grpSpPr>
        <p:sp>
          <p:nvSpPr>
            <p:cNvPr id="39949" name="Oval 82"/>
            <p:cNvSpPr>
              <a:spLocks noChangeArrowheads="1"/>
            </p:cNvSpPr>
            <p:nvPr/>
          </p:nvSpPr>
          <p:spPr bwMode="auto">
            <a:xfrm>
              <a:off x="1392" y="3029"/>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50" name="Oval 83"/>
            <p:cNvSpPr>
              <a:spLocks noChangeArrowheads="1"/>
            </p:cNvSpPr>
            <p:nvPr/>
          </p:nvSpPr>
          <p:spPr bwMode="auto">
            <a:xfrm>
              <a:off x="960" y="3365"/>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51" name="Oval 84"/>
            <p:cNvSpPr>
              <a:spLocks noChangeArrowheads="1"/>
            </p:cNvSpPr>
            <p:nvPr/>
          </p:nvSpPr>
          <p:spPr bwMode="auto">
            <a:xfrm>
              <a:off x="672" y="3749"/>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52" name="Oval 85"/>
            <p:cNvSpPr>
              <a:spLocks noChangeArrowheads="1"/>
            </p:cNvSpPr>
            <p:nvPr/>
          </p:nvSpPr>
          <p:spPr bwMode="auto">
            <a:xfrm>
              <a:off x="960" y="3749"/>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53" name="Oval 86"/>
            <p:cNvSpPr>
              <a:spLocks noChangeArrowheads="1"/>
            </p:cNvSpPr>
            <p:nvPr/>
          </p:nvSpPr>
          <p:spPr bwMode="auto">
            <a:xfrm>
              <a:off x="1296" y="3749"/>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54" name="Oval 87"/>
            <p:cNvSpPr>
              <a:spLocks noChangeArrowheads="1"/>
            </p:cNvSpPr>
            <p:nvPr/>
          </p:nvSpPr>
          <p:spPr bwMode="auto">
            <a:xfrm>
              <a:off x="1632" y="3749"/>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55" name="Oval 88"/>
            <p:cNvSpPr>
              <a:spLocks noChangeArrowheads="1"/>
            </p:cNvSpPr>
            <p:nvPr/>
          </p:nvSpPr>
          <p:spPr bwMode="auto">
            <a:xfrm>
              <a:off x="2064" y="3749"/>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sp>
          <p:nvSpPr>
            <p:cNvPr id="39956" name="Line 89"/>
            <p:cNvSpPr>
              <a:spLocks noChangeShapeType="1"/>
            </p:cNvSpPr>
            <p:nvPr/>
          </p:nvSpPr>
          <p:spPr bwMode="auto">
            <a:xfrm flipH="1">
              <a:off x="1056" y="3125"/>
              <a:ext cx="336"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7" name="Line 90"/>
            <p:cNvSpPr>
              <a:spLocks noChangeShapeType="1"/>
            </p:cNvSpPr>
            <p:nvPr/>
          </p:nvSpPr>
          <p:spPr bwMode="auto">
            <a:xfrm>
              <a:off x="1536" y="3125"/>
              <a:ext cx="336"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8" name="Line 91"/>
            <p:cNvSpPr>
              <a:spLocks noChangeShapeType="1"/>
            </p:cNvSpPr>
            <p:nvPr/>
          </p:nvSpPr>
          <p:spPr bwMode="auto">
            <a:xfrm flipH="1">
              <a:off x="768" y="3461"/>
              <a:ext cx="192"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9" name="Line 92"/>
            <p:cNvSpPr>
              <a:spLocks noChangeShapeType="1"/>
            </p:cNvSpPr>
            <p:nvPr/>
          </p:nvSpPr>
          <p:spPr bwMode="auto">
            <a:xfrm>
              <a:off x="1056" y="3509"/>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0" name="Line 93"/>
            <p:cNvSpPr>
              <a:spLocks noChangeShapeType="1"/>
            </p:cNvSpPr>
            <p:nvPr/>
          </p:nvSpPr>
          <p:spPr bwMode="auto">
            <a:xfrm>
              <a:off x="1104" y="3461"/>
              <a:ext cx="240"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1" name="Line 94"/>
            <p:cNvSpPr>
              <a:spLocks noChangeShapeType="1"/>
            </p:cNvSpPr>
            <p:nvPr/>
          </p:nvSpPr>
          <p:spPr bwMode="auto">
            <a:xfrm flipH="1">
              <a:off x="1728" y="3509"/>
              <a:ext cx="144"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2" name="Line 95"/>
            <p:cNvSpPr>
              <a:spLocks noChangeShapeType="1"/>
            </p:cNvSpPr>
            <p:nvPr/>
          </p:nvSpPr>
          <p:spPr bwMode="auto">
            <a:xfrm>
              <a:off x="1927" y="3430"/>
              <a:ext cx="185" cy="31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3" name="Oval 96"/>
            <p:cNvSpPr>
              <a:spLocks noChangeArrowheads="1"/>
            </p:cNvSpPr>
            <p:nvPr/>
          </p:nvSpPr>
          <p:spPr bwMode="auto">
            <a:xfrm>
              <a:off x="1824" y="3365"/>
              <a:ext cx="144" cy="144"/>
            </a:xfrm>
            <a:prstGeom prst="ellipse">
              <a:avLst/>
            </a:prstGeom>
            <a:solidFill>
              <a:schemeClr val="accent2"/>
            </a:solidFill>
            <a:ln w="19050">
              <a:solidFill>
                <a:schemeClr val="tx1"/>
              </a:solidFill>
              <a:round/>
            </a:ln>
          </p:spPr>
          <p:txBody>
            <a:bodyPr wrap="none" anchor="ctr"/>
            <a:lstStyle/>
            <a:p>
              <a:pPr algn="ctr">
                <a:spcBef>
                  <a:spcPct val="50000"/>
                </a:spcBef>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38"/>
                                        </p:tgtEl>
                                        <p:attrNameLst>
                                          <p:attrName>style.visibility</p:attrName>
                                        </p:attrNameLst>
                                      </p:cBhvr>
                                      <p:to>
                                        <p:strVal val="visible"/>
                                      </p:to>
                                    </p:set>
                                    <p:animEffect transition="in" filter="wipe(down)">
                                      <p:cBhvr>
                                        <p:cTn id="7" dur="500"/>
                                        <p:tgtEl>
                                          <p:spTgt spid="122938"/>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2946"/>
                                        </p:tgtEl>
                                        <p:attrNameLst>
                                          <p:attrName>style.visibility</p:attrName>
                                        </p:attrNameLst>
                                      </p:cBhvr>
                                      <p:to>
                                        <p:strVal val="visible"/>
                                      </p:to>
                                    </p:set>
                                    <p:animEffect transition="in" filter="wipe(down)">
                                      <p:cBhvr>
                                        <p:cTn id="18" dur="500"/>
                                        <p:tgtEl>
                                          <p:spTgt spid="12294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2947"/>
                                        </p:tgtEl>
                                        <p:attrNameLst>
                                          <p:attrName>style.visibility</p:attrName>
                                        </p:attrNameLst>
                                      </p:cBhvr>
                                      <p:to>
                                        <p:strVal val="visible"/>
                                      </p:to>
                                    </p:set>
                                    <p:anim calcmode="lin" valueType="num">
                                      <p:cBhvr additive="base">
                                        <p:cTn id="23" dur="500" fill="hold"/>
                                        <p:tgtEl>
                                          <p:spTgt spid="122947"/>
                                        </p:tgtEl>
                                        <p:attrNameLst>
                                          <p:attrName>ppt_x</p:attrName>
                                        </p:attrNameLst>
                                      </p:cBhvr>
                                      <p:tavLst>
                                        <p:tav tm="0">
                                          <p:val>
                                            <p:strVal val="#ppt_x"/>
                                          </p:val>
                                        </p:tav>
                                        <p:tav tm="100000">
                                          <p:val>
                                            <p:strVal val="#ppt_x"/>
                                          </p:val>
                                        </p:tav>
                                      </p:tavLst>
                                    </p:anim>
                                    <p:anim calcmode="lin" valueType="num">
                                      <p:cBhvr additive="base">
                                        <p:cTn id="24" dur="500" fill="hold"/>
                                        <p:tgtEl>
                                          <p:spTgt spid="12294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22948"/>
                                        </p:tgtEl>
                                        <p:attrNameLst>
                                          <p:attrName>style.visibility</p:attrName>
                                        </p:attrNameLst>
                                      </p:cBhvr>
                                      <p:to>
                                        <p:strVal val="visible"/>
                                      </p:to>
                                    </p:set>
                                    <p:anim calcmode="lin" valueType="num">
                                      <p:cBhvr additive="base">
                                        <p:cTn id="33" dur="500" fill="hold"/>
                                        <p:tgtEl>
                                          <p:spTgt spid="122948"/>
                                        </p:tgtEl>
                                        <p:attrNameLst>
                                          <p:attrName>ppt_x</p:attrName>
                                        </p:attrNameLst>
                                      </p:cBhvr>
                                      <p:tavLst>
                                        <p:tav tm="0">
                                          <p:val>
                                            <p:strVal val="1+#ppt_w/2"/>
                                          </p:val>
                                        </p:tav>
                                        <p:tav tm="100000">
                                          <p:val>
                                            <p:strVal val="#ppt_x"/>
                                          </p:val>
                                        </p:tav>
                                      </p:tavLst>
                                    </p:anim>
                                    <p:anim calcmode="lin" valueType="num">
                                      <p:cBhvr additive="base">
                                        <p:cTn id="34" dur="500" fill="hold"/>
                                        <p:tgtEl>
                                          <p:spTgt spid="12294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8" grpId="0" animBg="1"/>
      <p:bldP spid="122946" grpId="0"/>
      <p:bldP spid="122947" grpId="0" animBg="1"/>
      <p:bldP spid="122948" grpId="0"/>
    </p:bldLst>
  </p:timing>
</p:sld>
</file>

<file path=ppt/theme/theme1.xml><?xml version="1.0" encoding="utf-8"?>
<a:theme xmlns:a="http://schemas.openxmlformats.org/drawingml/2006/main" name="bit-white">
  <a:themeElements>
    <a:clrScheme name="bit-white 7">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0000"/>
      </a:hlink>
      <a:folHlink>
        <a:srgbClr val="99CCFF"/>
      </a:folHlink>
    </a:clrScheme>
    <a:fontScheme name="bit-whit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rgbClr val="00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12700" cap="sq" cmpd="sng" algn="ctr">
          <a:solidFill>
            <a:srgbClr val="00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lnDef>
  </a:objectDefaults>
  <a:extraClrSchemeLst>
    <a:extraClrScheme>
      <a:clrScheme name="bit-whi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bit-whi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bit-whi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bit-whi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bit-whi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bit-whi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bit-white 7">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0000"/>
        </a:hlink>
        <a:folHlink>
          <a:srgbClr val="99CC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2321</Words>
  <Application>Microsoft Office PowerPoint</Application>
  <PresentationFormat>全屏显示(4:3)</PresentationFormat>
  <Paragraphs>428</Paragraphs>
  <Slides>41</Slides>
  <Notes>11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2" baseType="lpstr">
      <vt:lpstr>楷体_GB2312</vt:lpstr>
      <vt:lpstr>隶书</vt:lpstr>
      <vt:lpstr>宋体</vt:lpstr>
      <vt:lpstr>Arial</vt:lpstr>
      <vt:lpstr>Courier New</vt:lpstr>
      <vt:lpstr>Symbol</vt:lpstr>
      <vt:lpstr>Times New Roman</vt:lpstr>
      <vt:lpstr>Wingdings</vt:lpstr>
      <vt:lpstr>Wingdings 2</vt:lpstr>
      <vt:lpstr>bit-white</vt:lpstr>
      <vt:lpstr>Image</vt:lpstr>
      <vt:lpstr>教材和参考资料</vt:lpstr>
      <vt:lpstr>第一章 绪论</vt:lpstr>
      <vt:lpstr>List of Contents</vt:lpstr>
      <vt:lpstr>1.1   数据结构的定义</vt:lpstr>
      <vt:lpstr>1.1   数据结构的定义</vt:lpstr>
      <vt:lpstr>1.2   基本概念和术语</vt:lpstr>
      <vt:lpstr>1.2.1 数据与数据结构</vt:lpstr>
      <vt:lpstr>1.2.1 数据与数据结构</vt:lpstr>
      <vt:lpstr>数据的逻辑结构</vt:lpstr>
      <vt:lpstr>PowerPoint 演示文稿</vt:lpstr>
      <vt:lpstr>PowerPoint 演示文稿</vt:lpstr>
      <vt:lpstr>PowerPoint 演示文稿</vt:lpstr>
      <vt:lpstr>PowerPoint 演示文稿</vt:lpstr>
      <vt:lpstr>数据的存储结构</vt:lpstr>
      <vt:lpstr>PowerPoint 演示文稿</vt:lpstr>
      <vt:lpstr>PowerPoint 演示文稿</vt:lpstr>
      <vt:lpstr>数据的存储结构－关系的映象</vt:lpstr>
      <vt:lpstr> 数据操作</vt:lpstr>
      <vt:lpstr>1.2.3 抽象数据类型</vt:lpstr>
      <vt:lpstr>抽象数据类型的定义格式</vt:lpstr>
      <vt:lpstr>PowerPoint 演示文稿</vt:lpstr>
      <vt:lpstr>1.3 抽象数据类型</vt:lpstr>
      <vt:lpstr>1.3 算法和算法的衡量</vt:lpstr>
      <vt:lpstr>1.3.1  算法</vt:lpstr>
      <vt:lpstr>描述算法的工具</vt:lpstr>
      <vt:lpstr>1.3.1  算法及其特征</vt:lpstr>
      <vt:lpstr>PowerPoint 演示文稿</vt:lpstr>
      <vt:lpstr>1.3.2  算法设计的原则</vt:lpstr>
      <vt:lpstr>事前分析估算法</vt:lpstr>
      <vt:lpstr>算法的评价-算法的时间复杂度</vt:lpstr>
      <vt:lpstr>如何估计算法的时间复杂度？</vt:lpstr>
      <vt:lpstr>如何估计算法的时间复杂度？</vt:lpstr>
      <vt:lpstr>如何估计算法的时间复杂度？</vt:lpstr>
      <vt:lpstr>如何估计算法的时间复杂度？</vt:lpstr>
      <vt:lpstr>PowerPoint 演示文稿</vt:lpstr>
      <vt:lpstr>1.3.4  算法的存储空间需求</vt:lpstr>
      <vt:lpstr>1.3.4  算法的存储空间需求</vt:lpstr>
      <vt:lpstr>本章学习要点</vt:lpstr>
      <vt:lpstr>PowerPoint 演示文稿</vt:lpstr>
      <vt:lpstr>考研本章要求</vt:lpstr>
      <vt:lpstr>END of Chapter I</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6.6 Cluster Analysis</dc:title>
  <dc:creator>Gloria</dc:creator>
  <cp:lastModifiedBy>产子健</cp:lastModifiedBy>
  <cp:revision>455</cp:revision>
  <dcterms:created xsi:type="dcterms:W3CDTF">2004-11-17T19:30:00Z</dcterms:created>
  <dcterms:modified xsi:type="dcterms:W3CDTF">2018-11-12T06:42:19Z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