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9"/>
  </p:notesMasterIdLst>
  <p:sldIdLst>
    <p:sldId id="361" r:id="rId6"/>
    <p:sldId id="256" r:id="rId7"/>
    <p:sldId id="411" r:id="rId8"/>
    <p:sldId id="507" r:id="rId9"/>
    <p:sldId id="257" r:id="rId10"/>
    <p:sldId id="392" r:id="rId11"/>
    <p:sldId id="265" r:id="rId12"/>
    <p:sldId id="508" r:id="rId13"/>
    <p:sldId id="414" r:id="rId14"/>
    <p:sldId id="509" r:id="rId15"/>
    <p:sldId id="510" r:id="rId16"/>
    <p:sldId id="396" r:id="rId17"/>
    <p:sldId id="397" r:id="rId18"/>
    <p:sldId id="512" r:id="rId19"/>
    <p:sldId id="335" r:id="rId20"/>
    <p:sldId id="513" r:id="rId21"/>
    <p:sldId id="269" r:id="rId22"/>
    <p:sldId id="363" r:id="rId23"/>
    <p:sldId id="416" r:id="rId24"/>
    <p:sldId id="405" r:id="rId25"/>
    <p:sldId id="401" r:id="rId26"/>
    <p:sldId id="331" r:id="rId27"/>
    <p:sldId id="402" r:id="rId28"/>
    <p:sldId id="420" r:id="rId29"/>
    <p:sldId id="421" r:id="rId30"/>
    <p:sldId id="514" r:id="rId31"/>
    <p:sldId id="422" r:id="rId32"/>
    <p:sldId id="332" r:id="rId33"/>
    <p:sldId id="425" r:id="rId34"/>
    <p:sldId id="427" r:id="rId35"/>
    <p:sldId id="403" r:id="rId36"/>
    <p:sldId id="284" r:id="rId37"/>
    <p:sldId id="287" r:id="rId38"/>
    <p:sldId id="286" r:id="rId39"/>
    <p:sldId id="418" r:id="rId40"/>
    <p:sldId id="516" r:id="rId41"/>
    <p:sldId id="441" r:id="rId42"/>
    <p:sldId id="442" r:id="rId43"/>
    <p:sldId id="443" r:id="rId44"/>
    <p:sldId id="447" r:id="rId45"/>
    <p:sldId id="469" r:id="rId46"/>
    <p:sldId id="470" r:id="rId47"/>
    <p:sldId id="419" r:id="rId48"/>
  </p:sldIdLst>
  <p:sldSz cx="9144000" cy="6858000" type="screen4x3"/>
  <p:notesSz cx="6858000" cy="9144000"/>
  <p:defaultTextStyle>
    <a:defPPr>
      <a:defRPr lang="zh-CN"/>
    </a:defPPr>
    <a:lvl1pPr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r" rtl="0" fontAlgn="base">
      <a:spcBef>
        <a:spcPct val="50000"/>
      </a:spcBef>
      <a:spcAft>
        <a:spcPct val="0"/>
      </a:spcAft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000000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3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CC"/>
    <a:srgbClr val="CCFFFF"/>
    <a:srgbClr val="800080"/>
    <a:srgbClr val="FF66FF"/>
    <a:srgbClr val="F7CD57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86496" autoAdjust="0"/>
  </p:normalViewPr>
  <p:slideViewPr>
    <p:cSldViewPr>
      <p:cViewPr varScale="1">
        <p:scale>
          <a:sx n="81" d="100"/>
          <a:sy n="81" d="100"/>
        </p:scale>
        <p:origin x="864" y="60"/>
      </p:cViewPr>
      <p:guideLst>
        <p:guide orient="horz" pos="3168"/>
        <p:guide pos="3690"/>
      </p:guideLst>
    </p:cSldViewPr>
  </p:slideViewPr>
  <p:outlineViewPr>
    <p:cViewPr>
      <p:scale>
        <a:sx n="33" d="100"/>
        <a:sy n="33" d="100"/>
      </p:scale>
      <p:origin x="0" y="1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2905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F480EE-A35B-4C7A-A0E4-B461D94DFEB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40" tIns="45720" rIns="91440" bIns="45720" anchor="t"/>
          <a:lstStyle/>
          <a:p>
            <a:pPr marL="228600" lvl="0" indent="-228600" eaLnBrk="1" hangingPunct="1">
              <a:spcBef>
                <a:spcPct val="15000"/>
              </a:spcBef>
              <a:buAutoNum type="arabicPlain"/>
            </a:pPr>
            <a:r>
              <a:rPr lang="zh-CN" altLang="en-US" b="1" dirty="0">
                <a:latin typeface="宋体" panose="02010600030101010101" pitchFamily="2" charset="-122"/>
              </a:rPr>
              <a:t>相同数据类型的（变量）元素组合在一起。使用一个名称代表它。这个名称就是数组名。</a:t>
            </a:r>
          </a:p>
          <a:p>
            <a:pPr marL="228600" lvl="0" indent="-228600" eaLnBrk="1" hangingPunct="1">
              <a:spcBef>
                <a:spcPct val="15000"/>
              </a:spcBef>
              <a:buAutoNum type="arabicPlain"/>
            </a:pPr>
            <a:r>
              <a:rPr lang="zh-CN" altLang="en-US" b="1" dirty="0">
                <a:latin typeface="宋体" panose="02010600030101010101" pitchFamily="2" charset="-122"/>
              </a:rPr>
              <a:t>如果要访问其中某个元素（变量），可以使用元素的索引值来访问它。如 </a:t>
            </a:r>
            <a:r>
              <a:rPr lang="en-US" altLang="zh-CN" b="1" dirty="0">
                <a:latin typeface="宋体" panose="02010600030101010101" pitchFamily="2" charset="-122"/>
              </a:rPr>
              <a:t>int A[100];    k=A[10];</a:t>
            </a:r>
            <a:r>
              <a:rPr lang="zh-CN" altLang="en-US" b="1" dirty="0">
                <a:latin typeface="宋体" panose="02010600030101010101" pitchFamily="2" charset="-122"/>
              </a:rPr>
              <a:t>。在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语言中，数组元素的索引值从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开始。</a:t>
            </a:r>
            <a:endParaRPr lang="zh-CN" altLang="en-US" dirty="0"/>
          </a:p>
          <a:p>
            <a:pPr marL="228600" lvl="0" indent="-228600" eaLnBrk="1" hangingPunct="1"/>
            <a:r>
              <a:rPr lang="en-US" altLang="zh-CN" dirty="0"/>
              <a:t>3 </a:t>
            </a:r>
            <a:r>
              <a:rPr lang="zh-CN" altLang="en-US" dirty="0"/>
              <a:t>数组结构可以随机访问其元素，换句话说，数据保存在数组中，可以花费固定的时间在访问每个元素。</a:t>
            </a:r>
          </a:p>
          <a:p>
            <a:pPr marL="228600" lvl="0" indent="-228600" eaLnBrk="1" hangingPunct="1"/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一维数组应用：办公大楼的信箱</a:t>
            </a:r>
          </a:p>
          <a:p>
            <a:pPr marL="228600" lvl="0" indent="-228600" eaLnBrk="1" hangingPunct="1"/>
            <a:r>
              <a:rPr lang="zh-CN" altLang="en-US" b="1" dirty="0"/>
              <a:t>数组的应用：课程表，日历、平面表、矩阵</a:t>
            </a:r>
          </a:p>
          <a:p>
            <a:pPr marL="228600" lvl="0" indent="-228600" eaLnBrk="1" hangingPunct="1"/>
            <a:endParaRPr lang="zh-CN" altLang="en-US" dirty="0"/>
          </a:p>
          <a:p>
            <a:pPr marL="228600" lvl="0" indent="-228600" eaLnBrk="1" hangingPunct="1"/>
            <a:endParaRPr lang="zh-CN" altLang="en-US" dirty="0"/>
          </a:p>
          <a:p>
            <a:pPr marL="228600" lvl="0" indent="-228600" eaLnBrk="1" hangingPunct="1"/>
            <a:r>
              <a:rPr lang="zh-CN" altLang="en-US" sz="1000" b="1" dirty="0"/>
              <a:t>二维</a:t>
            </a:r>
            <a:r>
              <a:rPr lang="zh-CN" altLang="en-US" dirty="0"/>
              <a:t>数组应用 日历、课程表</a:t>
            </a:r>
          </a:p>
          <a:p>
            <a:pPr marL="228600" lvl="0" indent="-228600" eaLnBrk="1" hangingPunct="1"/>
            <a:endParaRPr lang="zh-CN" altLang="en-US" dirty="0"/>
          </a:p>
          <a:p>
            <a:pPr marL="228600" lvl="0" indent="-228600" eaLnBrk="1" hangingPunct="1"/>
            <a:r>
              <a:rPr lang="zh-CN" altLang="en-US" b="1" dirty="0">
                <a:latin typeface="宋体" panose="02010600030101010101" pitchFamily="2" charset="-122"/>
              </a:rPr>
              <a:t>说明：</a:t>
            </a:r>
          </a:p>
          <a:p>
            <a:pPr marL="228600" lvl="0" indent="-228600" eaLnBrk="1" hangingPunct="1"/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）类型</a:t>
            </a:r>
          </a:p>
          <a:p>
            <a:pPr marL="228600" lvl="0" indent="-228600" eaLnBrk="1" hangingPunct="1"/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C1C1C1"/>
                </a:solidFill>
                <a:latin typeface="宋体" panose="02010600030101010101" pitchFamily="2" charset="-122"/>
              </a:rPr>
              <a:t>是各维下标的下界和上界</a:t>
            </a:r>
          </a:p>
          <a:p>
            <a:pPr marL="228600" lvl="0" indent="-228600" eaLnBrk="1" hangingPunct="1"/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语言中，数组元素的索引值从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开始。</a:t>
            </a:r>
          </a:p>
          <a:p>
            <a:pPr marL="228600" lvl="0" indent="-228600" eaLnBrk="1" hangingPunct="1"/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C1C1C1"/>
                </a:solidFill>
                <a:latin typeface="宋体" panose="02010600030101010101" pitchFamily="2" charset="-122"/>
              </a:rPr>
              <a:t>Pascal</a:t>
            </a:r>
          </a:p>
          <a:p>
            <a:pPr marL="228600" lvl="0" indent="-228600" eaLnBrk="1" hangingPunct="1"/>
            <a:r>
              <a:rPr lang="zh-CN" altLang="en-US" dirty="0"/>
              <a:t>一维数组应用：办公大楼的信箱</a:t>
            </a:r>
          </a:p>
          <a:p>
            <a:pPr marL="228600" lvl="0" indent="-228600" eaLnBrk="1" hangingPunct="1"/>
            <a:endParaRPr lang="zh-CN" altLang="en-US" dirty="0">
              <a:solidFill>
                <a:srgbClr val="C1C1C1"/>
              </a:solidFill>
              <a:latin typeface="宋体" panose="02010600030101010101" pitchFamily="2" charset="-122"/>
            </a:endParaRPr>
          </a:p>
          <a:p>
            <a:pPr marL="228600" lvl="0" indent="-228600" eaLnBrk="1" hangingPunct="1"/>
            <a:endParaRPr lang="zh-CN" altLang="en-US" dirty="0">
              <a:solidFill>
                <a:srgbClr val="C1C1C1"/>
              </a:solidFill>
              <a:latin typeface="宋体" panose="02010600030101010101" pitchFamily="2" charset="-122"/>
            </a:endParaRPr>
          </a:p>
          <a:p>
            <a:pPr marL="228600" lvl="0" indent="-228600" eaLnBrk="1" hangingPunct="1"/>
            <a:r>
              <a:rPr lang="zh-CN" altLang="en-US" dirty="0">
                <a:solidFill>
                  <a:srgbClr val="C1C1C1"/>
                </a:solidFill>
                <a:latin typeface="宋体" panose="02010600030101010101" pitchFamily="2" charset="-122"/>
              </a:rPr>
              <a:t>    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28600" lvl="0" indent="-228600" eaLnBrk="1" hangingPunct="1"/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8FD8528-19F4-462A-8AAA-4634B98FDD97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/>
              <a:t>//error in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8288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0000"/>
            <a:ext cx="1828800" cy="30464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950"/>
            <a:ext cx="1828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848600" y="1524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4" imgW="2540000" imgH="2540000" progId="">
                  <p:embed/>
                </p:oleObj>
              </mc:Choice>
              <mc:Fallback>
                <p:oleObj name="Image" r:id="rId4" imgW="2540000" imgH="25400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8600" y="152400"/>
                        <a:ext cx="1295400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3886200"/>
            <a:ext cx="7315200" cy="228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12" descr="back-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28800" y="4191000"/>
            <a:ext cx="6400800" cy="1752600"/>
          </a:xfrm>
        </p:spPr>
        <p:txBody>
          <a:bodyPr/>
          <a:lstStyle>
            <a:lvl1pPr marL="0" indent="0" algn="r">
              <a:buFont typeface="Symbol" panose="05050102010706020507" pitchFamily="18" charset="2"/>
              <a:buNone/>
              <a:defRPr/>
            </a:lvl1pPr>
          </a:lstStyle>
          <a:p>
            <a:r>
              <a:rPr lang="en-US" altLang="zh-CN"/>
              <a:t>Lecture Notes On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22C7BB4-F51E-495C-AE21-CEACEDB81F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D45E-0B82-4220-ADB5-215C04EB6C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1500" y="228600"/>
            <a:ext cx="22225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28600"/>
            <a:ext cx="6518275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96B9-FE5B-4B11-ACC7-3688DA46A3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8288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0000"/>
            <a:ext cx="1828800" cy="30464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950"/>
            <a:ext cx="1828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848600" y="1524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4" imgW="2540000" imgH="2540000" progId="">
                  <p:embed/>
                </p:oleObj>
              </mc:Choice>
              <mc:Fallback>
                <p:oleObj name="Image" r:id="rId4" imgW="2540000" imgH="25400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8600" y="152400"/>
                        <a:ext cx="1295400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3886200"/>
            <a:ext cx="7315200" cy="228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12" descr="back-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28800" y="4191000"/>
            <a:ext cx="6400800" cy="1752600"/>
          </a:xfrm>
        </p:spPr>
        <p:txBody>
          <a:bodyPr/>
          <a:lstStyle>
            <a:lvl1pPr marL="0" indent="0" algn="r">
              <a:buFont typeface="Symbol" panose="05050102010706020507" pitchFamily="18" charset="2"/>
              <a:buNone/>
              <a:defRPr/>
            </a:lvl1pPr>
          </a:lstStyle>
          <a:p>
            <a:r>
              <a:rPr lang="en-US" altLang="zh-CN"/>
              <a:t>Lecture Notes On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3B5C910-B95A-4C05-8A03-4C73EA08B9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929-AEE9-469F-8919-CA0BBC28AA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1F07-5E4B-4D4F-ADB7-7835AB655D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609F-24F7-4648-94AD-6028A4F942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9324-6380-4985-BC4E-55E4B08657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CC91D-17CD-46FB-86E2-04E85F6FD1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C96CD-D96B-4FCF-B548-FA055DD708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8925-D142-4A23-806A-D45C214DA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B3943-125B-479B-A47E-F321F880AB8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A4E60-BF78-4A39-92C9-C56AD00785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07ED7-BBBF-4844-AF7B-097C7455C0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1500" y="228600"/>
            <a:ext cx="22225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28600"/>
            <a:ext cx="6518275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50B8-C442-4E6F-9FD3-24044496FB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FAA8-B722-4908-B0C8-558EBC4440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 2" panose="05020102010507070707" pitchFamily="18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179388"/>
            <a:ext cx="2114550" cy="5916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191250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81A56-6128-4F5C-9A5C-06E735DA13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72702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A97C5-05A9-4242-8D06-6C429CA61D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179388"/>
            <a:ext cx="2114550" cy="5916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221067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8458200" cy="5916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5A25A-B36A-4323-A9B8-D77F157A15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5DF6-E1C2-4267-AB1F-54EEC4B76C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B6AD-D46A-412B-BC73-AD58811DAF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4572E-29BC-4214-9966-6AB5A273C4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GI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0" y="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endParaRPr kumimoji="0"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5363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304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716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A42308-8A9D-456F-AB8F-9B1A79EF19B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174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04800" y="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304800" y="6461125"/>
            <a:ext cx="3200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000">
                <a:solidFill>
                  <a:srgbClr val="A66300"/>
                </a:solidFill>
              </a:rPr>
              <a:t>数据结构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7885113" y="640080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chemeClr val="tx2"/>
                </a:solidFill>
              </a:rPr>
              <a:t>高春晓</a:t>
            </a:r>
          </a:p>
        </p:txBody>
      </p:sp>
      <p:pic>
        <p:nvPicPr>
          <p:cNvPr id="15373" name="Picture 14" descr="back-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build="p" bldLvl="3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2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Symbol" panose="05050102010706020507" pitchFamily="18" charset="2"/>
        <a:buChar char="¨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¶"/>
        <a:defRPr kumimoji="1" sz="2800" b="1">
          <a:solidFill>
            <a:srgbClr val="4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105000"/>
        <a:buChar char="►"/>
        <a:defRPr kumimoji="1" sz="2000" b="1">
          <a:solidFill>
            <a:srgbClr val="A66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304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716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DEC9FF-8D8E-47B9-A88E-0B63F3A5D25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1746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04800" y="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04800" y="6461125"/>
            <a:ext cx="3200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A66300"/>
                </a:solidFill>
              </a:rPr>
              <a:t>数据结构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885113" y="640080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chemeClr val="tx2"/>
                </a:solidFill>
              </a:rPr>
              <a:t>高春晓</a:t>
            </a:r>
          </a:p>
        </p:txBody>
      </p:sp>
      <p:pic>
        <p:nvPicPr>
          <p:cNvPr id="5133" name="Picture 13" descr="back-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3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Symbol" panose="05050102010706020507" pitchFamily="18" charset="2"/>
        <a:buChar char="¨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¶"/>
        <a:defRPr kumimoji="1" sz="2800" b="1">
          <a:solidFill>
            <a:srgbClr val="4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105000"/>
        <a:buChar char="►"/>
        <a:defRPr kumimoji="1" sz="2000" b="1">
          <a:solidFill>
            <a:srgbClr val="A66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179388"/>
            <a:ext cx="7921625" cy="6461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tIns="108000" bIns="108000" anchor="ctr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rot="20940000">
            <a:off x="7270750" y="6440488"/>
            <a:ext cx="420688" cy="3429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967663" y="6015038"/>
            <a:ext cx="387350" cy="314325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320000">
            <a:off x="8512175" y="5943600"/>
            <a:ext cx="561975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20940000">
            <a:off x="7389813" y="6515100"/>
            <a:ext cx="420688" cy="3429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8039100" y="6072188"/>
            <a:ext cx="385763" cy="314325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7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1320000">
            <a:off x="8582025" y="6057900"/>
            <a:ext cx="561975" cy="4572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6600"/>
        </a:buClr>
        <a:buFont typeface="Wingdings 2" panose="05020102010507070707" pitchFamily="18" charset="2"/>
        <a:buChar char="²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Ø"/>
        <a:defRPr kumimoji="1" sz="3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6600"/>
        </a:buClr>
        <a:buSzPct val="90000"/>
        <a:buFont typeface="黑体" panose="02010609060101010101" pitchFamily="2" charset="-122"/>
        <a:buChar char="-"/>
        <a:defRPr kumimoji="1" sz="3600">
          <a:solidFill>
            <a:schemeClr val="tx1"/>
          </a:solidFill>
          <a:latin typeface="+mj-lt"/>
          <a:ea typeface="+mj-ea"/>
          <a:sym typeface="Webdings" panose="05030102010509060703" pitchFamily="18" charset="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endParaRPr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31" name="图片 1030" descr="D:\素材\背景图片2\BJ200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19800"/>
            <a:ext cx="36576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直接连接符 1034"/>
          <p:cNvSpPr/>
          <p:nvPr userDrawn="1"/>
        </p:nvSpPr>
        <p:spPr>
          <a:xfrm>
            <a:off x="304800" y="533400"/>
            <a:ext cx="464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6" name="图片 1035" descr="D:\素材\GIF动画插件1\GIF000.GIF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1000" y="0"/>
            <a:ext cx="3048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9" name="文本框 1038"/>
          <p:cNvSpPr txBox="1"/>
          <p:nvPr userDrawn="1"/>
        </p:nvSpPr>
        <p:spPr>
          <a:xfrm>
            <a:off x="685800" y="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b="1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b="1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zo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3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0" y="179388"/>
            <a:ext cx="7921625" cy="6461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tIns="108000" bIns="108000" anchor="ctr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五角星 1031"/>
          <p:cNvSpPr/>
          <p:nvPr userDrawn="1"/>
        </p:nvSpPr>
        <p:spPr>
          <a:xfrm rot="20940000">
            <a:off x="7270750" y="6440488"/>
            <a:ext cx="420688" cy="3429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五角星 1032"/>
          <p:cNvSpPr/>
          <p:nvPr userDrawn="1"/>
        </p:nvSpPr>
        <p:spPr>
          <a:xfrm>
            <a:off x="7967663" y="6015038"/>
            <a:ext cx="387350" cy="314325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五角星 1033"/>
          <p:cNvSpPr/>
          <p:nvPr userDrawn="1"/>
        </p:nvSpPr>
        <p:spPr>
          <a:xfrm rot="1320000">
            <a:off x="8512175" y="5943600"/>
            <a:ext cx="561975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五角星 1034"/>
          <p:cNvSpPr/>
          <p:nvPr userDrawn="1"/>
        </p:nvSpPr>
        <p:spPr>
          <a:xfrm rot="20940000">
            <a:off x="7389813" y="6515100"/>
            <a:ext cx="420687" cy="3429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6" name="五角星 1035"/>
          <p:cNvSpPr/>
          <p:nvPr userDrawn="1"/>
        </p:nvSpPr>
        <p:spPr>
          <a:xfrm>
            <a:off x="8039100" y="6072188"/>
            <a:ext cx="385763" cy="314325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73333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7" name="五角星 1036"/>
          <p:cNvSpPr/>
          <p:nvPr userDrawn="1"/>
        </p:nvSpPr>
        <p:spPr>
          <a:xfrm rot="1320000">
            <a:off x="8582025" y="6057900"/>
            <a:ext cx="561975" cy="457200"/>
          </a:xfrm>
          <a:prstGeom prst="star5">
            <a:avLst/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/>
          <a:lstStyle/>
          <a:p>
            <a:pPr lvl="0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Font typeface="Wingdings 2" panose="05020102010507070707" pitchFamily="18" charset="2"/>
        <a:buChar char="²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Ø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6600"/>
        </a:buClr>
        <a:buSzPct val="90000"/>
        <a:buFont typeface="Wingdings" panose="05000000000000000000" pitchFamily="2" charset="2"/>
        <a:buChar char="-"/>
        <a:defRPr sz="3600" b="0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  <a:sym typeface="Webdings" panose="05030102010509060703" pitchFamily="18" charset="2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3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  <a:sym typeface="Webdings" panose="05030102010509060703" pitchFamily="18" charset="2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9AF9FC6-0E6D-4637-9295-EF9AF9F74C57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900238"/>
            <a:ext cx="6934200" cy="1646237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楷体_GB2312" pitchFamily="49" charset="-122"/>
              </a:rPr>
              <a:t>第五章 数组和广义表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531" name="文本占位符 4374530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5791200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5.1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有三维数组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A(1:5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1:7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1:3)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，其元素在内存中按行主序存放，若每一个数组元素占用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个单元，数组元素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A(1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的存储地址为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，则数组元素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A(2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3)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的内存地址是</a:t>
            </a:r>
            <a:endParaRPr lang="zh-CN" altLang="en-US" dirty="0">
              <a:ea typeface="Arial Unicode MS" panose="020B0604020202020204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a typeface="Arial Unicode MS" panose="020B0604020202020204" charset="-122"/>
              </a:rPr>
              <a:t>             </a:t>
            </a:r>
            <a:r>
              <a:rPr lang="zh-CN" altLang="en-US">
                <a:latin typeface="宋体" panose="02010600030101010101" pitchFamily="2" charset="-122"/>
              </a:rPr>
              <a:t>                           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5555" name="文本占位符 4375554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229600" cy="5867400"/>
          </a:xfrm>
        </p:spPr>
        <p:txBody>
          <a:bodyPr/>
          <a:lstStyle/>
          <a:p>
            <a:pPr algn="just"/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		LOC(a</a:t>
            </a:r>
            <a:r>
              <a:rPr lang="en-US" altLang="zh-CN" baseline="-30000">
                <a:solidFill>
                  <a:srgbClr val="000000"/>
                </a:solidFill>
                <a:ea typeface="Arial Unicode MS" panose="020B0604020202020204" charset="-122"/>
              </a:rPr>
              <a:t>253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)=LOC(a</a:t>
            </a:r>
            <a:r>
              <a:rPr lang="en-US" altLang="zh-CN" baseline="-30000">
                <a:solidFill>
                  <a:srgbClr val="000000"/>
                </a:solidFill>
                <a:ea typeface="Arial Unicode MS" panose="020B0604020202020204" charset="-122"/>
              </a:rPr>
              <a:t>111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)+(2</a:t>
            </a:r>
            <a:r>
              <a:rPr lang="en-US" altLang="zh-CN">
                <a:ea typeface="Arial Unicode MS" panose="020B0604020202020204" charset="-122"/>
              </a:rPr>
              <a:t>−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1)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d</a:t>
            </a:r>
            <a:r>
              <a:rPr lang="en-US" altLang="zh-CN" baseline="-30000">
                <a:solidFill>
                  <a:srgbClr val="000000"/>
                </a:solidFill>
                <a:ea typeface="Arial Unicode MS" panose="020B0604020202020204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d</a:t>
            </a:r>
            <a:r>
              <a:rPr lang="en-US" altLang="zh-CN" baseline="-30000">
                <a:solidFill>
                  <a:srgbClr val="000000"/>
                </a:solidFill>
                <a:ea typeface="Arial Unicode MS" panose="020B0604020202020204" charset="-122"/>
              </a:rPr>
              <a:t>3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+(5</a:t>
            </a:r>
            <a:r>
              <a:rPr lang="en-US" altLang="zh-CN">
                <a:ea typeface="Arial Unicode MS" panose="020B0604020202020204" charset="-122"/>
              </a:rPr>
              <a:t>−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1)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d</a:t>
            </a:r>
            <a:r>
              <a:rPr lang="en-US" altLang="zh-CN" baseline="-30000">
                <a:solidFill>
                  <a:srgbClr val="000000"/>
                </a:solidFill>
                <a:ea typeface="Arial Unicode MS" panose="020B0604020202020204" charset="-122"/>
              </a:rPr>
              <a:t>3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+(3</a:t>
            </a:r>
            <a:r>
              <a:rPr lang="en-US" altLang="zh-CN">
                <a:ea typeface="Arial Unicode MS" panose="020B0604020202020204" charset="-122"/>
              </a:rPr>
              <a:t>−</a:t>
            </a:r>
            <a:r>
              <a:rPr lang="en-US" altLang="zh-CN">
                <a:solidFill>
                  <a:srgbClr val="000000"/>
                </a:solidFill>
                <a:ea typeface="Arial Unicode MS" panose="020B0604020202020204" charset="-122"/>
              </a:rPr>
              <a:t>1)</a:t>
            </a:r>
            <a:endParaRPr lang="en-US" altLang="zh-CN">
              <a:ea typeface="Arial Unicode MS" panose="020B0604020202020204" charset="-122"/>
            </a:endParaRPr>
          </a:p>
          <a:p>
            <a:pPr algn="just"/>
            <a:r>
              <a:rPr lang="en-US" altLang="zh-CN">
                <a:ea typeface="Arial Unicode MS" panose="020B0604020202020204" charset="-122"/>
              </a:rPr>
              <a:t>                     =1000+1</a:t>
            </a:r>
            <a:r>
              <a:rPr lang="en-US" altLang="zh-CN">
                <a:latin typeface="宋体" panose="02010600030101010101" pitchFamily="2" charset="-122"/>
              </a:rPr>
              <a:t>×</a:t>
            </a:r>
            <a:r>
              <a:rPr lang="en-US" altLang="zh-CN">
                <a:ea typeface="Arial Unicode MS" panose="020B0604020202020204" charset="-122"/>
              </a:rPr>
              <a:t>7</a:t>
            </a:r>
            <a:r>
              <a:rPr lang="en-US" altLang="zh-CN">
                <a:latin typeface="宋体" panose="02010600030101010101" pitchFamily="2" charset="-122"/>
              </a:rPr>
              <a:t>×</a:t>
            </a:r>
            <a:r>
              <a:rPr lang="en-US" altLang="zh-CN">
                <a:ea typeface="Arial Unicode MS" panose="020B0604020202020204" charset="-122"/>
              </a:rPr>
              <a:t>3+4</a:t>
            </a:r>
            <a:r>
              <a:rPr lang="en-US" altLang="zh-CN">
                <a:latin typeface="宋体" panose="02010600030101010101" pitchFamily="2" charset="-122"/>
              </a:rPr>
              <a:t>×</a:t>
            </a:r>
            <a:r>
              <a:rPr lang="en-US" altLang="zh-CN">
                <a:ea typeface="Arial Unicode MS" panose="020B0604020202020204" charset="-122"/>
              </a:rPr>
              <a:t>3+2=1035</a:t>
            </a:r>
          </a:p>
          <a:p>
            <a:pPr algn="just"/>
            <a:r>
              <a:rPr lang="en-US" altLang="zh-CN" dirty="0">
                <a:latin typeface="宋体" panose="02010600030101010101" pitchFamily="2" charset="-122"/>
              </a:rPr>
              <a:t>		</a:t>
            </a:r>
            <a:r>
              <a:rPr lang="zh-CN" altLang="en-US" dirty="0">
                <a:latin typeface="宋体" panose="02010600030101010101" pitchFamily="2" charset="-122"/>
              </a:rPr>
              <a:t>其中，</a:t>
            </a:r>
            <a:r>
              <a:rPr lang="en-US" altLang="zh-CN">
                <a:ea typeface="Arial Unicode MS" panose="020B0604020202020204" charset="-122"/>
              </a:rPr>
              <a:t>d</a:t>
            </a:r>
            <a:r>
              <a:rPr lang="en-US" altLang="zh-CN" baseline="-30000">
                <a:ea typeface="Arial Unicode MS" panose="020B0604020202020204" charset="-122"/>
              </a:rPr>
              <a:t>1</a:t>
            </a:r>
            <a:r>
              <a:rPr lang="en-US" altLang="zh-CN">
                <a:ea typeface="Arial Unicode MS" panose="020B0604020202020204" charset="-122"/>
              </a:rPr>
              <a:t>=5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ea typeface="Arial Unicode MS" panose="020B0604020202020204" charset="-122"/>
              </a:rPr>
              <a:t>d</a:t>
            </a:r>
            <a:r>
              <a:rPr lang="en-US" altLang="zh-CN" baseline="-30000">
                <a:ea typeface="Arial Unicode MS" panose="020B0604020202020204" charset="-122"/>
              </a:rPr>
              <a:t>2</a:t>
            </a:r>
            <a:r>
              <a:rPr lang="en-US" altLang="zh-CN">
                <a:ea typeface="Arial Unicode MS" panose="020B0604020202020204" charset="-122"/>
              </a:rPr>
              <a:t>=7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ea typeface="Arial Unicode MS" panose="020B0604020202020204" charset="-122"/>
              </a:rPr>
              <a:t>d</a:t>
            </a:r>
            <a:r>
              <a:rPr lang="en-US" altLang="zh-CN" baseline="-30000">
                <a:ea typeface="Arial Unicode MS" panose="020B0604020202020204" charset="-122"/>
              </a:rPr>
              <a:t>3</a:t>
            </a:r>
            <a:r>
              <a:rPr lang="en-US" altLang="zh-CN">
                <a:ea typeface="Arial Unicode MS" panose="020B0604020202020204" charset="-122"/>
              </a:rPr>
              <a:t>=3</a:t>
            </a:r>
            <a:r>
              <a:rPr lang="zh-CN" altLang="en-US" dirty="0">
                <a:latin typeface="宋体" panose="02010600030101010101" pitchFamily="2" charset="-122"/>
              </a:rPr>
              <a:t>。因此数组元素</a:t>
            </a:r>
            <a:r>
              <a:rPr lang="en-US" altLang="zh-CN">
                <a:ea typeface="Arial Unicode MS" panose="020B0604020202020204" charset="-122"/>
              </a:rPr>
              <a:t>A(2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ea typeface="Arial Unicode MS" panose="020B0604020202020204" charset="-122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ea typeface="Arial Unicode MS" panose="020B0604020202020204" charset="-122"/>
              </a:rPr>
              <a:t>3)</a:t>
            </a:r>
            <a:r>
              <a:rPr lang="zh-CN" altLang="en-US" dirty="0">
                <a:latin typeface="宋体" panose="02010600030101010101" pitchFamily="2" charset="-122"/>
              </a:rPr>
              <a:t>的内存地址是</a:t>
            </a:r>
            <a:r>
              <a:rPr lang="en-US" altLang="zh-CN" dirty="0">
                <a:ea typeface="Arial Unicode MS" panose="020B0604020202020204" charset="-122"/>
              </a:rPr>
              <a:t>1035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dirty="0">
                <a:latin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>
                <a:latin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endParaRPr lang="en-US" altLang="zh-CN">
              <a:latin typeface="宋体" panose="02010600030101010101" pitchFamily="2" charset="-122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3C8400C-57CA-4635-8AC8-ED9218EE76C0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</a:t>
            </a:r>
            <a:r>
              <a:rPr lang="zh-CN" altLang="en-US" smtClean="0"/>
              <a:t>特殊矩阵的压缩存储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特殊矩阵的种类</a:t>
            </a:r>
          </a:p>
          <a:p>
            <a:pPr eaLnBrk="1" hangingPunct="1"/>
            <a:r>
              <a:rPr lang="en-US" altLang="zh-CN" smtClean="0"/>
              <a:t>1) </a:t>
            </a:r>
            <a:r>
              <a:rPr lang="zh-CN" altLang="en-US" smtClean="0"/>
              <a:t>特殊矩阵</a:t>
            </a:r>
          </a:p>
          <a:p>
            <a:pPr lvl="1" eaLnBrk="1" hangingPunct="1"/>
            <a:r>
              <a:rPr lang="zh-CN" altLang="en-US" smtClean="0"/>
              <a:t>非零元在矩阵</a:t>
            </a:r>
            <a:r>
              <a:rPr lang="en-US" altLang="zh-CN" smtClean="0"/>
              <a:t>An×n</a:t>
            </a:r>
            <a:r>
              <a:rPr lang="zh-CN" altLang="en-US" smtClean="0"/>
              <a:t>中的分布有一定规律</a:t>
            </a:r>
          </a:p>
          <a:p>
            <a:pPr lvl="1" eaLnBrk="1" hangingPunct="1"/>
            <a:r>
              <a:rPr lang="zh-CN" altLang="en-US" smtClean="0"/>
              <a:t>例如</a:t>
            </a:r>
            <a:r>
              <a:rPr lang="en-US" altLang="zh-CN" smtClean="0"/>
              <a:t>: </a:t>
            </a:r>
            <a:r>
              <a:rPr lang="zh-CN" altLang="en-US" smtClean="0"/>
              <a:t>对称矩阵、三角矩阵、对角矩阵</a:t>
            </a:r>
          </a:p>
          <a:p>
            <a:pPr eaLnBrk="1" hangingPunct="1"/>
            <a:r>
              <a:rPr lang="en-US" altLang="zh-CN" smtClean="0"/>
              <a:t>2) </a:t>
            </a:r>
            <a:r>
              <a:rPr lang="zh-CN" altLang="en-US" smtClean="0"/>
              <a:t>随机稀疏矩阵</a:t>
            </a:r>
          </a:p>
          <a:p>
            <a:pPr lvl="1" eaLnBrk="1" hangingPunct="1"/>
            <a:r>
              <a:rPr lang="zh-CN" altLang="en-US" smtClean="0"/>
              <a:t>非零元很少，且在矩阵</a:t>
            </a:r>
            <a:r>
              <a:rPr lang="en-US" altLang="zh-CN" smtClean="0"/>
              <a:t>Am×n</a:t>
            </a:r>
            <a:r>
              <a:rPr lang="zh-CN" altLang="en-US" smtClean="0"/>
              <a:t>中随机出现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3350" y="4495800"/>
          <a:ext cx="32035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30480000" imgH="21945600" progId="Equation.3">
                  <p:embed/>
                </p:oleObj>
              </mc:Choice>
              <mc:Fallback>
                <p:oleObj name="Equation" r:id="rId3" imgW="30480000" imgH="219456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" y="4495800"/>
                        <a:ext cx="3203575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397250" y="4495800"/>
          <a:ext cx="29146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27736800" imgH="21945600" progId="Equation.3">
                  <p:embed/>
                </p:oleObj>
              </mc:Choice>
              <mc:Fallback>
                <p:oleObj name="Equation" r:id="rId5" imgW="27736800" imgH="219456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7250" y="4495800"/>
                        <a:ext cx="2914650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469063" y="4495800"/>
          <a:ext cx="24352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7" imgW="23164800" imgH="21945600" progId="Equation.3">
                  <p:embed/>
                </p:oleObj>
              </mc:Choice>
              <mc:Fallback>
                <p:oleObj name="Equation" r:id="rId7" imgW="23164800" imgH="219456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9063" y="4495800"/>
                        <a:ext cx="2435225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B594F83-F926-48C7-96A0-8B1F261379AE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5.3.1 </a:t>
            </a:r>
            <a:r>
              <a:rPr lang="zh-CN" altLang="en-US" smtClean="0"/>
              <a:t>对称矩阵的压缩存储（重点）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</a:t>
            </a:r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下三角</a:t>
            </a:r>
            <a:r>
              <a:rPr lang="zh-CN" altLang="en-US" smtClean="0"/>
              <a:t>数据</a:t>
            </a:r>
            <a:r>
              <a:rPr lang="en-US" altLang="zh-CN" smtClean="0"/>
              <a:t>(</a:t>
            </a:r>
            <a:r>
              <a:rPr lang="zh-CN" altLang="en-US" smtClean="0"/>
              <a:t>按行优先</a:t>
            </a:r>
            <a:r>
              <a:rPr lang="en-US" altLang="zh-CN" smtClean="0"/>
              <a:t>)</a:t>
            </a:r>
            <a:r>
              <a:rPr lang="zh-CN" altLang="en-US" smtClean="0"/>
              <a:t>：矩阵中任意位置的元素</a:t>
            </a:r>
            <a:r>
              <a:rPr lang="en-US" altLang="zh-CN" smtClean="0"/>
              <a:t>aij</a:t>
            </a:r>
            <a:r>
              <a:rPr lang="zh-CN" altLang="en-US" smtClean="0"/>
              <a:t>与它的存储位置</a:t>
            </a:r>
            <a:r>
              <a:rPr lang="en-US" altLang="zh-CN" smtClean="0"/>
              <a:t>k</a:t>
            </a:r>
            <a:r>
              <a:rPr lang="zh-CN" altLang="en-US" smtClean="0"/>
              <a:t>是一一对应的，其关系是：</a:t>
            </a:r>
          </a:p>
          <a:p>
            <a:pPr algn="l"/>
            <a:r>
              <a:rPr lang="zh-CN" altLang="en-US" sz="1600">
                <a:sym typeface="+mn-ea"/>
              </a:rPr>
              <a:t>对于矩阵上三角，第1行元素个数为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第 i </a:t>
            </a:r>
            <a:r>
              <a:rPr lang="en-US" altLang="zh-CN" sz="1600">
                <a:sym typeface="+mn-ea"/>
              </a:rPr>
              <a:t>-1</a:t>
            </a:r>
            <a:r>
              <a:rPr lang="zh-CN" altLang="en-US" sz="1600">
                <a:sym typeface="+mn-ea"/>
              </a:rPr>
              <a:t>行元素个数为</a:t>
            </a:r>
            <a:r>
              <a:rPr lang="en-US" altLang="zh-CN" sz="1600">
                <a:sym typeface="+mn-ea"/>
              </a:rPr>
              <a:t>i-1</a:t>
            </a:r>
            <a:r>
              <a:rPr lang="zh-CN" altLang="en-US" sz="1600">
                <a:sym typeface="+mn-ea"/>
              </a:rPr>
              <a:t>;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前 i</a:t>
            </a:r>
            <a:r>
              <a:rPr lang="en-US" altLang="zh-CN" sz="1600">
                <a:sym typeface="+mn-ea"/>
              </a:rPr>
              <a:t>-1</a:t>
            </a:r>
            <a:r>
              <a:rPr lang="zh-CN" altLang="en-US" sz="1600">
                <a:sym typeface="+mn-ea"/>
              </a:rPr>
              <a:t>行元素总个数为i(</a:t>
            </a:r>
            <a:r>
              <a:rPr lang="en-US" altLang="zh-CN" sz="1600">
                <a:sym typeface="+mn-ea"/>
              </a:rPr>
              <a:t>i-1</a:t>
            </a:r>
            <a:r>
              <a:rPr lang="zh-CN" altLang="en-US" sz="1600">
                <a:sym typeface="+mn-ea"/>
              </a:rPr>
              <a:t>)/2;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第 i 行,A[i][j]位置之前的元素个数为</a:t>
            </a:r>
            <a:r>
              <a:rPr lang="en-US" altLang="zh-CN" sz="1600">
                <a:sym typeface="+mn-ea"/>
              </a:rPr>
              <a:t>j-1</a:t>
            </a:r>
            <a:r>
              <a:rPr lang="zh-CN" altLang="en-US" sz="1600">
                <a:sym typeface="+mn-ea"/>
              </a:rPr>
              <a:t>;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所以，A[i][j]及其之前的元素总个数为 </a:t>
            </a:r>
          </a:p>
          <a:p>
            <a:pPr algn="l"/>
            <a:r>
              <a:rPr lang="zh-CN" altLang="en-US" sz="1600">
                <a:sym typeface="+mn-ea"/>
              </a:rPr>
              <a:t>i(2n+1-i)/2 -（n-j）；</a:t>
            </a:r>
            <a:endParaRPr lang="en-US" altLang="zh-CN" sz="1600" smtClean="0"/>
          </a:p>
        </p:txBody>
      </p:sp>
      <p:sp>
        <p:nvSpPr>
          <p:cNvPr id="4102" name="AutoShape 6"/>
          <p:cNvSpPr/>
          <p:nvPr/>
        </p:nvSpPr>
        <p:spPr bwMode="auto">
          <a:xfrm>
            <a:off x="5051425" y="2924175"/>
            <a:ext cx="142875" cy="2232025"/>
          </a:xfrm>
          <a:prstGeom prst="leftBracket">
            <a:avLst>
              <a:gd name="adj" fmla="val 130185"/>
            </a:avLst>
          </a:pr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zh-CN" altLang="zh-CN" sz="3600" b="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03" name="AutoShape 7"/>
          <p:cNvSpPr/>
          <p:nvPr/>
        </p:nvSpPr>
        <p:spPr bwMode="auto">
          <a:xfrm>
            <a:off x="8578850" y="2924175"/>
            <a:ext cx="169863" cy="2316163"/>
          </a:xfrm>
          <a:prstGeom prst="rightBracket">
            <a:avLst>
              <a:gd name="adj" fmla="val 113629"/>
            </a:avLst>
          </a:pr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898525" y="5462588"/>
            <a:ext cx="7345363" cy="919162"/>
            <a:chOff x="528" y="3456"/>
            <a:chExt cx="4627" cy="579"/>
          </a:xfrm>
        </p:grpSpPr>
        <p:sp>
          <p:nvSpPr>
            <p:cNvPr id="4144" name="Rectangle 9"/>
            <p:cNvSpPr>
              <a:spLocks noChangeArrowheads="1"/>
            </p:cNvSpPr>
            <p:nvPr/>
          </p:nvSpPr>
          <p:spPr bwMode="auto">
            <a:xfrm>
              <a:off x="576" y="3723"/>
              <a:ext cx="4216" cy="312"/>
            </a:xfrm>
            <a:prstGeom prst="rect">
              <a:avLst/>
            </a:prstGeom>
            <a:solidFill>
              <a:schemeClr val="hlink"/>
            </a:solidFill>
            <a:ln w="28575" cap="rnd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Line 10"/>
            <p:cNvSpPr>
              <a:spLocks noChangeShapeType="1"/>
            </p:cNvSpPr>
            <p:nvPr/>
          </p:nvSpPr>
          <p:spPr bwMode="auto">
            <a:xfrm>
              <a:off x="91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1"/>
            <p:cNvSpPr>
              <a:spLocks noChangeShapeType="1"/>
            </p:cNvSpPr>
            <p:nvPr/>
          </p:nvSpPr>
          <p:spPr bwMode="auto">
            <a:xfrm>
              <a:off x="124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2"/>
            <p:cNvSpPr>
              <a:spLocks noChangeShapeType="1"/>
            </p:cNvSpPr>
            <p:nvPr/>
          </p:nvSpPr>
          <p:spPr bwMode="auto">
            <a:xfrm>
              <a:off x="160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3"/>
            <p:cNvSpPr>
              <a:spLocks noChangeShapeType="1"/>
            </p:cNvSpPr>
            <p:nvPr/>
          </p:nvSpPr>
          <p:spPr bwMode="auto">
            <a:xfrm>
              <a:off x="1943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4"/>
            <p:cNvSpPr>
              <a:spLocks noChangeShapeType="1"/>
            </p:cNvSpPr>
            <p:nvPr/>
          </p:nvSpPr>
          <p:spPr bwMode="auto">
            <a:xfrm>
              <a:off x="227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5"/>
            <p:cNvSpPr>
              <a:spLocks noChangeShapeType="1"/>
            </p:cNvSpPr>
            <p:nvPr/>
          </p:nvSpPr>
          <p:spPr bwMode="auto">
            <a:xfrm>
              <a:off x="261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16"/>
            <p:cNvSpPr>
              <a:spLocks noChangeShapeType="1"/>
            </p:cNvSpPr>
            <p:nvPr/>
          </p:nvSpPr>
          <p:spPr bwMode="auto">
            <a:xfrm>
              <a:off x="355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Line 17"/>
            <p:cNvSpPr>
              <a:spLocks noChangeShapeType="1"/>
            </p:cNvSpPr>
            <p:nvPr/>
          </p:nvSpPr>
          <p:spPr bwMode="auto">
            <a:xfrm>
              <a:off x="3216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Line 18"/>
            <p:cNvSpPr>
              <a:spLocks noChangeShapeType="1"/>
            </p:cNvSpPr>
            <p:nvPr/>
          </p:nvSpPr>
          <p:spPr bwMode="auto">
            <a:xfrm>
              <a:off x="446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19"/>
            <p:cNvSpPr>
              <a:spLocks noChangeShapeType="1"/>
            </p:cNvSpPr>
            <p:nvPr/>
          </p:nvSpPr>
          <p:spPr bwMode="auto">
            <a:xfrm>
              <a:off x="3910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20"/>
            <p:cNvSpPr>
              <a:spLocks noChangeShapeType="1"/>
            </p:cNvSpPr>
            <p:nvPr/>
          </p:nvSpPr>
          <p:spPr bwMode="auto">
            <a:xfrm>
              <a:off x="4800" y="3723"/>
              <a:ext cx="0" cy="312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Line 21"/>
            <p:cNvSpPr>
              <a:spLocks noChangeShapeType="1"/>
            </p:cNvSpPr>
            <p:nvPr/>
          </p:nvSpPr>
          <p:spPr bwMode="auto">
            <a:xfrm>
              <a:off x="2784" y="3879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Line 22"/>
            <p:cNvSpPr>
              <a:spLocks noChangeShapeType="1"/>
            </p:cNvSpPr>
            <p:nvPr/>
          </p:nvSpPr>
          <p:spPr bwMode="auto">
            <a:xfrm>
              <a:off x="4032" y="3827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Text Box 23"/>
            <p:cNvSpPr txBox="1">
              <a:spLocks noChangeArrowheads="1"/>
            </p:cNvSpPr>
            <p:nvPr/>
          </p:nvSpPr>
          <p:spPr bwMode="auto">
            <a:xfrm>
              <a:off x="576" y="3696"/>
              <a:ext cx="4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11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21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22 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31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32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33               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n1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n2    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nn</a:t>
              </a:r>
            </a:p>
          </p:txBody>
        </p:sp>
        <p:sp>
          <p:nvSpPr>
            <p:cNvPr id="4159" name="Text Box 24"/>
            <p:cNvSpPr txBox="1">
              <a:spLocks noChangeArrowheads="1"/>
            </p:cNvSpPr>
            <p:nvPr/>
          </p:nvSpPr>
          <p:spPr bwMode="auto">
            <a:xfrm>
              <a:off x="528" y="3456"/>
              <a:ext cx="4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rgbClr val="FFFF66"/>
                  </a:solidFill>
                  <a:ea typeface="隶书" panose="02010509060101010101" pitchFamily="49" charset="-122"/>
                </a:rPr>
                <a:t> </a:t>
              </a:r>
              <a:r>
                <a:rPr lang="en-US" altLang="zh-CN" sz="2400">
                  <a:solidFill>
                    <a:srgbClr val="A50021"/>
                  </a:solidFill>
                  <a:ea typeface="隶书" panose="02010509060101010101" pitchFamily="49" charset="-122"/>
                </a:rPr>
                <a:t>0    1     2      3     4     5                                n(n+1)/2-1</a:t>
              </a:r>
            </a:p>
          </p:txBody>
        </p:sp>
      </p:grpSp>
      <p:graphicFrame>
        <p:nvGraphicFramePr>
          <p:cNvPr id="191519" name="Object 31"/>
          <p:cNvGraphicFramePr>
            <a:graphicFrameLocks noChangeAspect="1"/>
          </p:cNvGraphicFramePr>
          <p:nvPr/>
        </p:nvGraphicFramePr>
        <p:xfrm>
          <a:off x="250825" y="4175125"/>
          <a:ext cx="4675505" cy="128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45110400" imgH="18897600" progId="Equation.3">
                  <p:embed/>
                </p:oleObj>
              </mc:Choice>
              <mc:Fallback>
                <p:oleObj name="公式" r:id="rId3" imgW="45110400" imgH="188976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175125"/>
                        <a:ext cx="4675505" cy="12877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32"/>
          <p:cNvSpPr>
            <a:spLocks noChangeArrowheads="1"/>
          </p:cNvSpPr>
          <p:nvPr/>
        </p:nvSpPr>
        <p:spPr bwMode="auto">
          <a:xfrm>
            <a:off x="6059488" y="2205038"/>
            <a:ext cx="168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u="sng">
                <a:solidFill>
                  <a:schemeClr val="tx2"/>
                </a:solidFill>
              </a:rPr>
              <a:t>aij</a:t>
            </a:r>
            <a:r>
              <a:rPr lang="zh-CN" altLang="en-US" u="sng">
                <a:solidFill>
                  <a:schemeClr val="tx2"/>
                </a:solidFill>
              </a:rPr>
              <a:t>＝</a:t>
            </a:r>
            <a:r>
              <a:rPr lang="en-US" altLang="zh-CN" u="sng">
                <a:solidFill>
                  <a:schemeClr val="tx2"/>
                </a:solidFill>
              </a:rPr>
              <a:t>aji</a:t>
            </a:r>
          </a:p>
        </p:txBody>
      </p:sp>
      <p:graphicFrame>
        <p:nvGraphicFramePr>
          <p:cNvPr id="191696" name="Group 208"/>
          <p:cNvGraphicFramePr>
            <a:graphicFrameLocks noGrp="1"/>
          </p:cNvGraphicFramePr>
          <p:nvPr/>
        </p:nvGraphicFramePr>
        <p:xfrm>
          <a:off x="5338763" y="2781300"/>
          <a:ext cx="3119437" cy="2608264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+mn-ea"/>
                        </a:rPr>
                        <a:t>aij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B594F83-F926-48C7-96A0-8B1F261379AE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14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5.3.1 </a:t>
            </a:r>
            <a:r>
              <a:rPr lang="zh-CN" altLang="en-US" smtClean="0"/>
              <a:t>对称矩阵的压缩存储</a:t>
            </a:r>
            <a:r>
              <a:rPr lang="zh-CN" altLang="en-US" smtClean="0">
                <a:sym typeface="+mn-ea"/>
              </a:rPr>
              <a:t>（重点）</a:t>
            </a:r>
            <a:endParaRPr lang="zh-CN" altLang="en-U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</a:t>
            </a:r>
            <a:r>
              <a:rPr lang="zh-CN" altLang="en-US" smtClean="0">
                <a:solidFill>
                  <a:srgbClr val="FF0000"/>
                </a:solidFill>
              </a:rPr>
              <a:t>上三角</a:t>
            </a:r>
            <a:r>
              <a:rPr lang="zh-CN" altLang="en-US" smtClean="0"/>
              <a:t>数据</a:t>
            </a:r>
            <a:r>
              <a:rPr lang="en-US" altLang="zh-CN" smtClean="0"/>
              <a:t>(</a:t>
            </a:r>
            <a:r>
              <a:rPr lang="zh-CN" altLang="en-US" smtClean="0"/>
              <a:t>按行优先</a:t>
            </a:r>
            <a:r>
              <a:rPr lang="en-US" altLang="zh-CN" smtClean="0"/>
              <a:t>)</a:t>
            </a:r>
            <a:r>
              <a:rPr lang="zh-CN" altLang="en-US" smtClean="0"/>
              <a:t>：矩阵中任意位置的元素</a:t>
            </a:r>
            <a:r>
              <a:rPr lang="en-US" altLang="zh-CN" smtClean="0"/>
              <a:t>aij</a:t>
            </a:r>
            <a:r>
              <a:rPr lang="zh-CN" altLang="en-US" smtClean="0"/>
              <a:t>与它的存储位置</a:t>
            </a:r>
            <a:r>
              <a:rPr lang="en-US" altLang="zh-CN" smtClean="0"/>
              <a:t>k</a:t>
            </a:r>
            <a:r>
              <a:rPr lang="zh-CN" altLang="en-US" smtClean="0"/>
              <a:t>是一一对应的，其关系是：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102" name="AutoShape 6"/>
          <p:cNvSpPr/>
          <p:nvPr/>
        </p:nvSpPr>
        <p:spPr bwMode="auto">
          <a:xfrm>
            <a:off x="5051425" y="2924175"/>
            <a:ext cx="142875" cy="2232025"/>
          </a:xfrm>
          <a:prstGeom prst="leftBracket">
            <a:avLst>
              <a:gd name="adj" fmla="val 130185"/>
            </a:avLst>
          </a:pr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zh-CN" altLang="zh-CN" sz="3600" b="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03" name="AutoShape 7"/>
          <p:cNvSpPr/>
          <p:nvPr/>
        </p:nvSpPr>
        <p:spPr bwMode="auto">
          <a:xfrm>
            <a:off x="8578850" y="2924175"/>
            <a:ext cx="169863" cy="2316163"/>
          </a:xfrm>
          <a:prstGeom prst="rightBracket">
            <a:avLst>
              <a:gd name="adj" fmla="val 113629"/>
            </a:avLst>
          </a:pr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898525" y="5462588"/>
            <a:ext cx="7345363" cy="919162"/>
            <a:chOff x="528" y="3456"/>
            <a:chExt cx="4627" cy="579"/>
          </a:xfrm>
        </p:grpSpPr>
        <p:sp>
          <p:nvSpPr>
            <p:cNvPr id="4144" name="Rectangle 9"/>
            <p:cNvSpPr>
              <a:spLocks noChangeArrowheads="1"/>
            </p:cNvSpPr>
            <p:nvPr/>
          </p:nvSpPr>
          <p:spPr bwMode="auto">
            <a:xfrm>
              <a:off x="576" y="3723"/>
              <a:ext cx="4216" cy="312"/>
            </a:xfrm>
            <a:prstGeom prst="rect">
              <a:avLst/>
            </a:prstGeom>
            <a:solidFill>
              <a:schemeClr val="hlink"/>
            </a:solidFill>
            <a:ln w="28575" cap="rnd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Line 10"/>
            <p:cNvSpPr>
              <a:spLocks noChangeShapeType="1"/>
            </p:cNvSpPr>
            <p:nvPr/>
          </p:nvSpPr>
          <p:spPr bwMode="auto">
            <a:xfrm>
              <a:off x="91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1"/>
            <p:cNvSpPr>
              <a:spLocks noChangeShapeType="1"/>
            </p:cNvSpPr>
            <p:nvPr/>
          </p:nvSpPr>
          <p:spPr bwMode="auto">
            <a:xfrm>
              <a:off x="124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2"/>
            <p:cNvSpPr>
              <a:spLocks noChangeShapeType="1"/>
            </p:cNvSpPr>
            <p:nvPr/>
          </p:nvSpPr>
          <p:spPr bwMode="auto">
            <a:xfrm>
              <a:off x="160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3"/>
            <p:cNvSpPr>
              <a:spLocks noChangeShapeType="1"/>
            </p:cNvSpPr>
            <p:nvPr/>
          </p:nvSpPr>
          <p:spPr bwMode="auto">
            <a:xfrm>
              <a:off x="1943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4"/>
            <p:cNvSpPr>
              <a:spLocks noChangeShapeType="1"/>
            </p:cNvSpPr>
            <p:nvPr/>
          </p:nvSpPr>
          <p:spPr bwMode="auto">
            <a:xfrm>
              <a:off x="2278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5"/>
            <p:cNvSpPr>
              <a:spLocks noChangeShapeType="1"/>
            </p:cNvSpPr>
            <p:nvPr/>
          </p:nvSpPr>
          <p:spPr bwMode="auto">
            <a:xfrm>
              <a:off x="261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16"/>
            <p:cNvSpPr>
              <a:spLocks noChangeShapeType="1"/>
            </p:cNvSpPr>
            <p:nvPr/>
          </p:nvSpPr>
          <p:spPr bwMode="auto">
            <a:xfrm>
              <a:off x="3552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Line 17"/>
            <p:cNvSpPr>
              <a:spLocks noChangeShapeType="1"/>
            </p:cNvSpPr>
            <p:nvPr/>
          </p:nvSpPr>
          <p:spPr bwMode="auto">
            <a:xfrm>
              <a:off x="3216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Line 18"/>
            <p:cNvSpPr>
              <a:spLocks noChangeShapeType="1"/>
            </p:cNvSpPr>
            <p:nvPr/>
          </p:nvSpPr>
          <p:spPr bwMode="auto">
            <a:xfrm>
              <a:off x="4464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19"/>
            <p:cNvSpPr>
              <a:spLocks noChangeShapeType="1"/>
            </p:cNvSpPr>
            <p:nvPr/>
          </p:nvSpPr>
          <p:spPr bwMode="auto">
            <a:xfrm>
              <a:off x="3910" y="3723"/>
              <a:ext cx="0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20"/>
            <p:cNvSpPr>
              <a:spLocks noChangeShapeType="1"/>
            </p:cNvSpPr>
            <p:nvPr/>
          </p:nvSpPr>
          <p:spPr bwMode="auto">
            <a:xfrm>
              <a:off x="4800" y="3723"/>
              <a:ext cx="0" cy="312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Line 21"/>
            <p:cNvSpPr>
              <a:spLocks noChangeShapeType="1"/>
            </p:cNvSpPr>
            <p:nvPr/>
          </p:nvSpPr>
          <p:spPr bwMode="auto">
            <a:xfrm>
              <a:off x="2784" y="3879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Line 22"/>
            <p:cNvSpPr>
              <a:spLocks noChangeShapeType="1"/>
            </p:cNvSpPr>
            <p:nvPr/>
          </p:nvSpPr>
          <p:spPr bwMode="auto">
            <a:xfrm>
              <a:off x="4032" y="3827"/>
              <a:ext cx="2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Text Box 23"/>
            <p:cNvSpPr txBox="1">
              <a:spLocks noChangeArrowheads="1"/>
            </p:cNvSpPr>
            <p:nvPr/>
          </p:nvSpPr>
          <p:spPr bwMode="auto">
            <a:xfrm>
              <a:off x="576" y="3696"/>
              <a:ext cx="43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11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12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31 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41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51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            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ij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           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n-1 n      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nn</a:t>
              </a:r>
            </a:p>
          </p:txBody>
        </p:sp>
        <p:sp>
          <p:nvSpPr>
            <p:cNvPr id="4159" name="Text Box 24"/>
            <p:cNvSpPr txBox="1">
              <a:spLocks noChangeArrowheads="1"/>
            </p:cNvSpPr>
            <p:nvPr/>
          </p:nvSpPr>
          <p:spPr bwMode="auto">
            <a:xfrm>
              <a:off x="528" y="3456"/>
              <a:ext cx="4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rgbClr val="FFFF66"/>
                  </a:solidFill>
                  <a:ea typeface="隶书" panose="02010509060101010101" pitchFamily="49" charset="-122"/>
                </a:rPr>
                <a:t> </a:t>
              </a:r>
              <a:r>
                <a:rPr lang="en-US" altLang="zh-CN" sz="2400">
                  <a:solidFill>
                    <a:srgbClr val="A50021"/>
                  </a:solidFill>
                  <a:ea typeface="隶书" panose="02010509060101010101" pitchFamily="49" charset="-122"/>
                </a:rPr>
                <a:t>0    1     2      3     4     5                                n(n+1)/2-1</a:t>
              </a:r>
            </a:p>
          </p:txBody>
        </p:sp>
      </p:grpSp>
      <p:sp>
        <p:nvSpPr>
          <p:cNvPr id="4105" name="Rectangle 32"/>
          <p:cNvSpPr>
            <a:spLocks noChangeArrowheads="1"/>
          </p:cNvSpPr>
          <p:nvPr/>
        </p:nvSpPr>
        <p:spPr bwMode="auto">
          <a:xfrm>
            <a:off x="6059488" y="2205038"/>
            <a:ext cx="168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u="sng">
                <a:solidFill>
                  <a:schemeClr val="tx2"/>
                </a:solidFill>
              </a:rPr>
              <a:t>aij</a:t>
            </a:r>
            <a:r>
              <a:rPr lang="zh-CN" altLang="en-US" u="sng">
                <a:solidFill>
                  <a:schemeClr val="tx2"/>
                </a:solidFill>
              </a:rPr>
              <a:t>＝</a:t>
            </a:r>
            <a:r>
              <a:rPr lang="en-US" altLang="zh-CN" u="sng">
                <a:solidFill>
                  <a:schemeClr val="tx2"/>
                </a:solidFill>
              </a:rPr>
              <a:t>aji</a:t>
            </a:r>
          </a:p>
        </p:txBody>
      </p:sp>
      <p:graphicFrame>
        <p:nvGraphicFramePr>
          <p:cNvPr id="191696" name="Group 208"/>
          <p:cNvGraphicFramePr>
            <a:graphicFrameLocks noGrp="1"/>
          </p:cNvGraphicFramePr>
          <p:nvPr/>
        </p:nvGraphicFramePr>
        <p:xfrm>
          <a:off x="5311775" y="2781300"/>
          <a:ext cx="3146425" cy="2286000"/>
        </p:xfrm>
        <a:graphic>
          <a:graphicData uri="http://schemas.openxmlformats.org/drawingml/2006/table">
            <a:tbl>
              <a:tblPr/>
              <a:tblGrid>
                <a:gridCol w="62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+mn-ea"/>
                        </a:rPr>
                        <a:t>aij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5890" y="2355215"/>
            <a:ext cx="434403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/>
              <a:t>对于矩阵上三角，第1行元素个数为n，</a:t>
            </a:r>
          </a:p>
          <a:p>
            <a:pPr algn="l"/>
            <a:r>
              <a:rPr lang="zh-CN" altLang="en-US" sz="1800"/>
              <a:t>第i -1行元素个数为n+2-i;</a:t>
            </a:r>
          </a:p>
          <a:p>
            <a:pPr algn="l"/>
            <a:r>
              <a:rPr lang="zh-CN" altLang="en-US" sz="1800"/>
              <a:t>前i-1行元素总个数为（i-1）(2n+2-i)/2;</a:t>
            </a:r>
          </a:p>
          <a:p>
            <a:pPr algn="l"/>
            <a:r>
              <a:rPr lang="zh-CN" altLang="en-US" sz="1800"/>
              <a:t>第i 行,A[i][j]之前的元素个数为j-i;</a:t>
            </a:r>
          </a:p>
          <a:p>
            <a:pPr algn="l"/>
            <a:r>
              <a:rPr lang="zh-CN" altLang="en-US" sz="1800"/>
              <a:t>所以，A[i][j]之前的元素总个数为 </a:t>
            </a:r>
          </a:p>
          <a:p>
            <a:pPr algn="l"/>
            <a:r>
              <a:rPr lang="zh-CN" altLang="en-US" sz="1800"/>
              <a:t>（i-1）(2n+2-i)/2 +j-i；</a:t>
            </a:r>
          </a:p>
          <a:p>
            <a:pPr algn="l"/>
            <a:endParaRPr lang="zh-CN" altLang="en-US" sz="1400"/>
          </a:p>
        </p:txBody>
      </p:sp>
      <p:graphicFrame>
        <p:nvGraphicFramePr>
          <p:cNvPr id="4" name="对象 -2147482602"/>
          <p:cNvGraphicFramePr>
            <a:graphicFrameLocks noChangeAspect="1"/>
          </p:cNvGraphicFramePr>
          <p:nvPr/>
        </p:nvGraphicFramePr>
        <p:xfrm>
          <a:off x="898525" y="4791075"/>
          <a:ext cx="4038600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1219200" imgH="482600" progId="Equation.KSEE3">
                  <p:embed/>
                </p:oleObj>
              </mc:Choice>
              <mc:Fallback>
                <p:oleObj r:id="rId3" imgW="12192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4791075"/>
                        <a:ext cx="4038600" cy="1052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D0F3729-B11B-4E69-92D9-96AD1D91EDD7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15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5.3.2 </a:t>
            </a:r>
            <a:r>
              <a:rPr lang="zh-CN" altLang="en-US" smtClean="0"/>
              <a:t>随机稀疏矩阵的压缩存储方法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一、三元组顺序表</a:t>
            </a:r>
          </a:p>
          <a:p>
            <a:pPr eaLnBrk="1" hangingPunct="1"/>
            <a:r>
              <a:rPr lang="zh-CN" altLang="en-US" smtClean="0"/>
              <a:t>二、行逻辑链接顺序表</a:t>
            </a:r>
          </a:p>
          <a:p>
            <a:pPr eaLnBrk="1" hangingPunct="1"/>
            <a:r>
              <a:rPr lang="zh-CN" altLang="en-US" smtClean="0"/>
              <a:t>三、十字链表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108000" rIns="91440" bIns="108000" anchor="ctr"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稀疏矩阵的压缩存储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23764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/>
              <a:t>含有较多值相同元素或较多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零元素</a:t>
            </a:r>
            <a:r>
              <a:rPr lang="zh-CN" altLang="en-US" sz="3200" b="1" dirty="0"/>
              <a:t>，且值相同元素或者零元素分布没有一定规律的矩阵称为稀疏矩阵。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3200" b="1" dirty="0">
                <a:sym typeface="Wingdings" panose="05000000000000000000" pitchFamily="2" charset="2"/>
              </a:rPr>
              <a:t>讨论</a:t>
            </a:r>
            <a:r>
              <a:rPr lang="zh-CN" altLang="en-US" sz="3200" b="1" dirty="0"/>
              <a:t>含有较多零元素的稀疏矩阵的压缩存储</a:t>
            </a:r>
          </a:p>
        </p:txBody>
      </p:sp>
      <p:grpSp>
        <p:nvGrpSpPr>
          <p:cNvPr id="31748" name="Group 4"/>
          <p:cNvGrpSpPr/>
          <p:nvPr/>
        </p:nvGrpSpPr>
        <p:grpSpPr>
          <a:xfrm>
            <a:off x="564198" y="3060383"/>
            <a:ext cx="5018088" cy="3511550"/>
            <a:chOff x="45" y="1207"/>
            <a:chExt cx="3161" cy="2212"/>
          </a:xfrm>
        </p:grpSpPr>
        <p:sp>
          <p:nvSpPr>
            <p:cNvPr id="31750" name="Text Box 5"/>
            <p:cNvSpPr txBox="1"/>
            <p:nvPr/>
          </p:nvSpPr>
          <p:spPr>
            <a:xfrm>
              <a:off x="45" y="1879"/>
              <a:ext cx="748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3600" b="0" dirty="0">
                  <a:latin typeface="隶书" panose="02010509060101010101" pitchFamily="49" charset="-122"/>
                  <a:ea typeface="宋体" panose="02010600030101010101" pitchFamily="2" charset="-122"/>
                </a:rPr>
                <a:t>M</a:t>
              </a:r>
              <a:r>
                <a:rPr lang="en-US" altLang="zh-CN" sz="3600" b="0" baseline="-30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="0" dirty="0">
                  <a:latin typeface="隶书" panose="02010509060101010101" pitchFamily="49" charset="-122"/>
                  <a:ea typeface="宋体" panose="02010600030101010101" pitchFamily="2" charset="-122"/>
                </a:rPr>
                <a:t>=</a:t>
              </a:r>
              <a:endParaRPr lang="en-US" altLang="zh-CN" sz="3600" b="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1751" name="Text Box 6"/>
            <p:cNvSpPr txBox="1"/>
            <p:nvPr/>
          </p:nvSpPr>
          <p:spPr>
            <a:xfrm>
              <a:off x="476" y="1207"/>
              <a:ext cx="2533" cy="2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US" altLang="zh-CN" sz="2800" b="0" dirty="0">
                  <a:latin typeface="隶书" panose="02010509060101010101" pitchFamily="49" charset="-122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0 12  9  0  0  0  0</a:t>
              </a:r>
              <a:endParaRPr lang="en-US" altLang="zh-CN" sz="2800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 0  0  0  0  0  0  0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-3  0  0  0  0 14  0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 0  0 24  0  0  0  0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 0 18  0  0  0  0  0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US" altLang="zh-CN" sz="2800" dirty="0">
                  <a:latin typeface="隶书" panose="02010509060101010101" pitchFamily="49" charset="-122"/>
                  <a:ea typeface="宋体" panose="02010600030101010101" pitchFamily="2" charset="-122"/>
                </a:rPr>
                <a:t>15  0  0 -7  0  0  0</a:t>
              </a:r>
              <a:endParaRPr lang="en-US" altLang="zh-CN" sz="2800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1752" name="AutoShape 7"/>
            <p:cNvSpPr/>
            <p:nvPr/>
          </p:nvSpPr>
          <p:spPr>
            <a:xfrm>
              <a:off x="655" y="1250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3600" b="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1753" name="AutoShape 8"/>
            <p:cNvSpPr/>
            <p:nvPr/>
          </p:nvSpPr>
          <p:spPr>
            <a:xfrm>
              <a:off x="310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3D4C55B-F976-4A4F-A128-310CA1D7CC27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三元组顺序表的定义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46150" y="1498600"/>
            <a:ext cx="7131050" cy="25733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#define  MAXSIZE  12500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typedef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int 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, j;</a:t>
            </a:r>
            <a:r>
              <a:rPr lang="en-US" altLang="zh-CN" dirty="0">
                <a:solidFill>
                  <a:schemeClr val="tx1"/>
                </a:solidFill>
              </a:rPr>
              <a:t>      //</a:t>
            </a:r>
            <a:r>
              <a:rPr lang="zh-CN" altLang="en-US" dirty="0">
                <a:solidFill>
                  <a:schemeClr val="tx1"/>
                </a:solidFill>
              </a:rPr>
              <a:t>该非零元的行下标和列下标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ElemType</a:t>
            </a:r>
            <a:r>
              <a:rPr lang="en-US" altLang="zh-CN" dirty="0">
                <a:solidFill>
                  <a:schemeClr val="tx2"/>
                </a:solidFill>
              </a:rPr>
              <a:t>  e;</a:t>
            </a:r>
            <a:r>
              <a:rPr lang="en-US" altLang="zh-CN" dirty="0">
                <a:solidFill>
                  <a:schemeClr val="tx1"/>
                </a:solidFill>
              </a:rPr>
              <a:t>    // </a:t>
            </a:r>
            <a:r>
              <a:rPr lang="zh-CN" altLang="en-US" dirty="0">
                <a:solidFill>
                  <a:schemeClr val="tx1"/>
                </a:solidFill>
              </a:rPr>
              <a:t>该非零元的值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Triple;  // </a:t>
            </a:r>
            <a:r>
              <a:rPr lang="zh-CN" altLang="en-US" dirty="0">
                <a:solidFill>
                  <a:srgbClr val="990033"/>
                </a:solidFill>
              </a:rPr>
              <a:t>三元组类型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46150" y="4241800"/>
            <a:ext cx="7131050" cy="2082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typedef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Triple  data[MAXSIZE + 1];</a:t>
            </a: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//data[0]</a:t>
            </a:r>
            <a:r>
              <a:rPr lang="zh-CN" altLang="en-US" dirty="0">
                <a:solidFill>
                  <a:srgbClr val="FF0000"/>
                </a:solidFill>
              </a:rPr>
              <a:t>未用</a:t>
            </a:r>
            <a:r>
              <a:rPr lang="zh-CN" altLang="en-US" dirty="0">
                <a:solidFill>
                  <a:srgbClr val="9933FF"/>
                </a:solidFill>
              </a:rPr>
              <a:t>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9933FF"/>
                </a:solidFill>
              </a:rPr>
              <a:t>      </a:t>
            </a:r>
            <a:r>
              <a:rPr lang="en-US" altLang="zh-CN" dirty="0">
                <a:solidFill>
                  <a:schemeClr val="tx2"/>
                </a:solidFill>
              </a:rPr>
              <a:t>int     mu, nu, </a:t>
            </a:r>
            <a:r>
              <a:rPr lang="en-US" altLang="zh-CN" dirty="0" err="1">
                <a:solidFill>
                  <a:schemeClr val="tx2"/>
                </a:solidFill>
              </a:rPr>
              <a:t>tu</a:t>
            </a:r>
            <a:r>
              <a:rPr lang="en-US" altLang="zh-CN" dirty="0">
                <a:solidFill>
                  <a:schemeClr val="tx2"/>
                </a:solidFill>
              </a:rPr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行数、列数、元素个数</a:t>
            </a:r>
            <a:r>
              <a:rPr lang="zh-CN" altLang="en-US" dirty="0">
                <a:solidFill>
                  <a:srgbClr val="9933FF"/>
                </a:solidFill>
              </a:rPr>
              <a:t> 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TSMatrix</a:t>
            </a:r>
            <a:r>
              <a:rPr lang="en-US" altLang="zh-CN" dirty="0">
                <a:solidFill>
                  <a:schemeClr val="tx1"/>
                </a:solidFill>
              </a:rPr>
              <a:t>;  // </a:t>
            </a:r>
            <a:r>
              <a:rPr lang="zh-CN" altLang="en-US" dirty="0">
                <a:solidFill>
                  <a:srgbClr val="990033"/>
                </a:solidFill>
              </a:rPr>
              <a:t>稀疏矩阵类型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6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D20B098-8D69-496E-8646-468900A5CFA5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18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4716463" y="763588"/>
            <a:ext cx="1477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800000"/>
                </a:solidFill>
                <a:ea typeface="隶书" panose="02010509060101010101" pitchFamily="49" charset="-122"/>
              </a:rPr>
              <a:t>M.data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4932363" y="5084763"/>
            <a:ext cx="23764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行数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M.mu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列数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M.nu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元素个数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M.tu</a:t>
            </a:r>
          </a:p>
        </p:txBody>
      </p:sp>
      <p:grpSp>
        <p:nvGrpSpPr>
          <p:cNvPr id="29701" name="Group 35"/>
          <p:cNvGrpSpPr/>
          <p:nvPr/>
        </p:nvGrpSpPr>
        <p:grpSpPr bwMode="auto">
          <a:xfrm>
            <a:off x="250825" y="1916113"/>
            <a:ext cx="4705350" cy="3529012"/>
            <a:chOff x="45" y="1207"/>
            <a:chExt cx="2964" cy="2223"/>
          </a:xfrm>
        </p:grpSpPr>
        <p:sp>
          <p:nvSpPr>
            <p:cNvPr id="29775" name="Text Box 36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600" b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9776" name="Text Box 37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>
                <a:spcBef>
                  <a:spcPct val="4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0 12  9  0  0  0  0</a:t>
              </a:r>
              <a:endParaRPr lang="en-US" altLang="zh-CN" baseline="-30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0  0  0  0  0  0  0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-3  0  0  0  0 14  0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0  0 24  0  0  0  0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0 18  0  0  0  0  0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15  0  0 -7  0  0  0</a:t>
              </a:r>
              <a:endParaRPr lang="en-US" altLang="zh-CN" baseline="-30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777" name="AutoShape 38"/>
            <p:cNvSpPr/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 sz="36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9778" name="AutoShape 39"/>
            <p:cNvSpPr/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2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一、三元组顺序表</a:t>
            </a:r>
          </a:p>
        </p:txBody>
      </p:sp>
      <p:graphicFrame>
        <p:nvGraphicFramePr>
          <p:cNvPr id="120160" name="Group 352"/>
          <p:cNvGraphicFramePr>
            <a:graphicFrameLocks noGrp="1"/>
          </p:cNvGraphicFramePr>
          <p:nvPr/>
        </p:nvGraphicFramePr>
        <p:xfrm>
          <a:off x="5364163" y="236538"/>
          <a:ext cx="3624262" cy="457200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行下标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列下标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164" name="Group 356"/>
          <p:cNvGraphicFramePr>
            <a:graphicFrameLocks noGrp="1"/>
          </p:cNvGraphicFramePr>
          <p:nvPr/>
        </p:nvGraphicFramePr>
        <p:xfrm>
          <a:off x="6156325" y="763588"/>
          <a:ext cx="2070100" cy="411480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0166" name="Group 358"/>
          <p:cNvGraphicFramePr>
            <a:graphicFrameLocks noGrp="1"/>
          </p:cNvGraphicFramePr>
          <p:nvPr/>
        </p:nvGraphicFramePr>
        <p:xfrm>
          <a:off x="5724525" y="1284288"/>
          <a:ext cx="457200" cy="358457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0162" name="Group 354"/>
          <p:cNvGraphicFramePr>
            <a:graphicFrameLocks noGrp="1"/>
          </p:cNvGraphicFramePr>
          <p:nvPr/>
        </p:nvGraphicFramePr>
        <p:xfrm>
          <a:off x="7524750" y="5013325"/>
          <a:ext cx="717550" cy="1371600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163" name="Rectangle 355"/>
          <p:cNvSpPr>
            <a:spLocks noChangeArrowheads="1"/>
          </p:cNvSpPr>
          <p:nvPr/>
        </p:nvSpPr>
        <p:spPr bwMode="auto">
          <a:xfrm>
            <a:off x="1908175" y="14128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按行序存储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3" grpId="0"/>
      <p:bldP spid="1201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E59D692-BFFD-4E7E-ABF4-520AFB80C6E5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二、行逻辑链接顺序表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带行表的三元组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5076825" y="1254125"/>
            <a:ext cx="1477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800000"/>
                </a:solidFill>
                <a:ea typeface="隶书" panose="02010509060101010101" pitchFamily="49" charset="-122"/>
              </a:rPr>
              <a:t>M.data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195888" y="5518150"/>
            <a:ext cx="2376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行数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M.mu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列数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M.nu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元素个数</a:t>
            </a:r>
            <a:r>
              <a:rPr lang="en-US" altLang="zh-CN" sz="2400">
                <a:solidFill>
                  <a:srgbClr val="800000"/>
                </a:solidFill>
                <a:ea typeface="宋体" panose="02010600030101010101" pitchFamily="2" charset="-122"/>
              </a:rPr>
              <a:t>M.tu</a:t>
            </a:r>
          </a:p>
        </p:txBody>
      </p:sp>
      <p:grpSp>
        <p:nvGrpSpPr>
          <p:cNvPr id="38919" name="Group 6"/>
          <p:cNvGrpSpPr/>
          <p:nvPr/>
        </p:nvGrpSpPr>
        <p:grpSpPr bwMode="auto">
          <a:xfrm>
            <a:off x="11113" y="2492375"/>
            <a:ext cx="4705350" cy="3529013"/>
            <a:chOff x="45" y="1207"/>
            <a:chExt cx="2964" cy="2223"/>
          </a:xfrm>
        </p:grpSpPr>
        <p:sp>
          <p:nvSpPr>
            <p:cNvPr id="39000" name="Text Box 7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600" b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9001" name="Text Box 8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>
                <a:spcBef>
                  <a:spcPct val="4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0 12  9  0  0  0  0</a:t>
              </a:r>
              <a:endParaRPr lang="en-US" altLang="zh-CN" baseline="-30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0  0  0  0  0  0  0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-3  0  0  0  0 14  0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0  0 24  0  0  0  0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 0 18  0  0  0  0  0</a:t>
              </a:r>
            </a:p>
            <a:p>
              <a:pPr algn="l">
                <a:spcBef>
                  <a:spcPct val="4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15  0  0 -7  0  0  0</a:t>
              </a:r>
              <a:endParaRPr lang="en-US" altLang="zh-CN" baseline="-30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002" name="AutoShape 9"/>
            <p:cNvSpPr/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 sz="36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9003" name="AutoShape 10"/>
            <p:cNvSpPr/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532" name="Group 12"/>
          <p:cNvGraphicFramePr>
            <a:graphicFrameLocks noGrp="1"/>
          </p:cNvGraphicFramePr>
          <p:nvPr/>
        </p:nvGraphicFramePr>
        <p:xfrm>
          <a:off x="5556250" y="596900"/>
          <a:ext cx="3624263" cy="457200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行下标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列下标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5627" name="Group 107"/>
          <p:cNvGraphicFramePr>
            <a:graphicFrameLocks noGrp="1"/>
          </p:cNvGraphicFramePr>
          <p:nvPr/>
        </p:nvGraphicFramePr>
        <p:xfrm>
          <a:off x="6572264" y="1285860"/>
          <a:ext cx="2070100" cy="41148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5616" name="Group 96"/>
          <p:cNvGraphicFramePr>
            <a:graphicFrameLocks noGrp="1"/>
          </p:cNvGraphicFramePr>
          <p:nvPr/>
        </p:nvGraphicFramePr>
        <p:xfrm>
          <a:off x="7716838" y="5446713"/>
          <a:ext cx="719137" cy="137160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82" name="Rectangle 106"/>
          <p:cNvSpPr>
            <a:spLocks noChangeArrowheads="1"/>
          </p:cNvSpPr>
          <p:nvPr/>
        </p:nvSpPr>
        <p:spPr bwMode="auto">
          <a:xfrm>
            <a:off x="1547813" y="609282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按行序存储</a:t>
            </a:r>
          </a:p>
        </p:txBody>
      </p:sp>
      <p:graphicFrame>
        <p:nvGraphicFramePr>
          <p:cNvPr id="235685" name="Group 165"/>
          <p:cNvGraphicFramePr>
            <a:graphicFrameLocks noGrp="1"/>
          </p:cNvGraphicFramePr>
          <p:nvPr/>
        </p:nvGraphicFramePr>
        <p:xfrm>
          <a:off x="5394325" y="2640013"/>
          <a:ext cx="690563" cy="274320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686" name="Text Box 166"/>
          <p:cNvSpPr txBox="1">
            <a:spLocks noChangeArrowheads="1"/>
          </p:cNvSpPr>
          <p:nvPr/>
        </p:nvSpPr>
        <p:spPr bwMode="auto">
          <a:xfrm>
            <a:off x="4529138" y="2063750"/>
            <a:ext cx="147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隶书" panose="02010509060101010101" pitchFamily="49" charset="-122"/>
              </a:rPr>
              <a:t>M. rpos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215074" y="1714488"/>
          <a:ext cx="416743" cy="364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1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929190" y="2643183"/>
          <a:ext cx="416743" cy="271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806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/>
      <p:bldP spid="2356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74B80F4-23F4-4FFD-A61B-4E56E5880B32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17412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5.1  </a:t>
            </a:r>
            <a:r>
              <a:rPr lang="zh-CN" altLang="en-US" dirty="0" smtClean="0"/>
              <a:t>数组的类型定义</a:t>
            </a:r>
          </a:p>
          <a:p>
            <a:pPr eaLnBrk="1" hangingPunct="1"/>
            <a:r>
              <a:rPr lang="en-US" altLang="zh-CN" dirty="0" smtClean="0"/>
              <a:t>5.2 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数组的顺序表示和实现（选择填空）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5.3  </a:t>
            </a:r>
            <a:r>
              <a:rPr lang="zh-CN" altLang="en-US" dirty="0" smtClean="0">
                <a:solidFill>
                  <a:srgbClr val="FF0000"/>
                </a:solidFill>
              </a:rPr>
              <a:t>特殊矩阵的压缩存储（简答题）  </a:t>
            </a:r>
          </a:p>
          <a:p>
            <a:pPr eaLnBrk="1" hangingPunct="1"/>
            <a:r>
              <a:rPr lang="en-US" altLang="zh-CN" dirty="0" smtClean="0"/>
              <a:t>5.4  </a:t>
            </a:r>
            <a:r>
              <a:rPr lang="zh-CN" altLang="en-US" dirty="0" smtClean="0"/>
              <a:t>广义表的类型定义</a:t>
            </a:r>
          </a:p>
          <a:p>
            <a:pPr eaLnBrk="1" hangingPunct="1"/>
            <a:r>
              <a:rPr lang="en-US" altLang="zh-CN" dirty="0" smtClean="0"/>
              <a:t>5.5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广义表的表示方法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sym typeface="+mn-ea"/>
              </a:rPr>
              <a:t>（选择填空）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4DE2A12-6DC5-41ED-A9F5-8662C5581974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带行表的三元组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143000" y="1981200"/>
            <a:ext cx="5715000" cy="3754438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#define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maxrow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100</a:t>
            </a:r>
          </a:p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typedef </a:t>
            </a:r>
            <a:r>
              <a:rPr lang="en-US" altLang="zh-CN" dirty="0" err="1">
                <a:solidFill>
                  <a:schemeClr val="tx2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{</a:t>
            </a:r>
          </a:p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triple data[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maxsize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];</a:t>
            </a:r>
          </a:p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int     </a:t>
            </a:r>
            <a:r>
              <a:rPr lang="en-US" altLang="zh-CN" dirty="0" err="1">
                <a:solidFill>
                  <a:srgbClr val="FF3300"/>
                </a:solidFill>
                <a:ea typeface="宋体" panose="02010600030101010101" pitchFamily="2" charset="-122"/>
              </a:rPr>
              <a:t>rpos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FF3300"/>
                </a:solidFill>
                <a:ea typeface="宋体" panose="02010600030101010101" pitchFamily="2" charset="-122"/>
              </a:rPr>
              <a:t>maxrow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];//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行表</a:t>
            </a:r>
            <a:endParaRPr lang="en-US" altLang="zh-CN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int  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mu,nu,tu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algn="l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     }</a:t>
            </a:r>
            <a:r>
              <a:rPr lang="en-US" altLang="zh-CN" dirty="0" err="1">
                <a:solidFill>
                  <a:schemeClr val="tx2"/>
                </a:solidFill>
                <a:ea typeface="宋体" panose="02010600030101010101" pitchFamily="2" charset="-122"/>
              </a:rPr>
              <a:t>rtripletable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A46DAF5-2778-4E3A-A258-E727FBE305EB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 十字链表</a:t>
            </a:r>
          </a:p>
        </p:txBody>
      </p:sp>
      <p:grpSp>
        <p:nvGrpSpPr>
          <p:cNvPr id="12294" name="Group 63"/>
          <p:cNvGrpSpPr/>
          <p:nvPr/>
        </p:nvGrpSpPr>
        <p:grpSpPr bwMode="auto">
          <a:xfrm>
            <a:off x="395288" y="1196975"/>
            <a:ext cx="6381750" cy="5410200"/>
            <a:chOff x="249" y="754"/>
            <a:chExt cx="4020" cy="3408"/>
          </a:xfrm>
        </p:grpSpPr>
        <p:graphicFrame>
          <p:nvGraphicFramePr>
            <p:cNvPr id="12291" name="Object 32"/>
            <p:cNvGraphicFramePr>
              <a:graphicFrameLocks noChangeAspect="1"/>
            </p:cNvGraphicFramePr>
            <p:nvPr/>
          </p:nvGraphicFramePr>
          <p:xfrm>
            <a:off x="249" y="754"/>
            <a:ext cx="4020" cy="3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文档" r:id="rId3" imgW="5753100" imgH="4876800" progId="Word.Document.8">
                    <p:embed/>
                  </p:oleObj>
                </mc:Choice>
                <mc:Fallback>
                  <p:oleObj name="文档" r:id="rId3" imgW="5753100" imgH="4876800" progId="Word.Document.8">
                    <p:embed/>
                    <p:pic>
                      <p:nvPicPr>
                        <p:cNvPr id="0" name="图片 133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9" y="754"/>
                          <a:ext cx="4020" cy="34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43"/>
            <p:cNvSpPr txBox="1">
              <a:spLocks noChangeArrowheads="1"/>
            </p:cNvSpPr>
            <p:nvPr/>
          </p:nvSpPr>
          <p:spPr bwMode="auto">
            <a:xfrm>
              <a:off x="1442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0" name="Text Box 44"/>
            <p:cNvSpPr txBox="1">
              <a:spLocks noChangeArrowheads="1"/>
            </p:cNvSpPr>
            <p:nvPr/>
          </p:nvSpPr>
          <p:spPr bwMode="auto">
            <a:xfrm>
              <a:off x="1644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1" name="Text Box 45"/>
            <p:cNvSpPr txBox="1">
              <a:spLocks noChangeArrowheads="1"/>
            </p:cNvSpPr>
            <p:nvPr/>
          </p:nvSpPr>
          <p:spPr bwMode="auto">
            <a:xfrm>
              <a:off x="1836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2" name="Text Box 46"/>
            <p:cNvSpPr txBox="1">
              <a:spLocks noChangeArrowheads="1"/>
            </p:cNvSpPr>
            <p:nvPr/>
          </p:nvSpPr>
          <p:spPr bwMode="auto">
            <a:xfrm>
              <a:off x="3483" y="18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3" name="Text Box 47"/>
            <p:cNvSpPr txBox="1">
              <a:spLocks noChangeArrowheads="1"/>
            </p:cNvSpPr>
            <p:nvPr/>
          </p:nvSpPr>
          <p:spPr bwMode="auto">
            <a:xfrm>
              <a:off x="3685" y="18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4" name="Text Box 48"/>
            <p:cNvSpPr txBox="1">
              <a:spLocks noChangeArrowheads="1"/>
            </p:cNvSpPr>
            <p:nvPr/>
          </p:nvSpPr>
          <p:spPr bwMode="auto">
            <a:xfrm>
              <a:off x="3877" y="185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5" name="Text Box 49"/>
            <p:cNvSpPr txBox="1">
              <a:spLocks noChangeArrowheads="1"/>
            </p:cNvSpPr>
            <p:nvPr/>
          </p:nvSpPr>
          <p:spPr bwMode="auto">
            <a:xfrm>
              <a:off x="2200" y="262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6" name="Text Box 50"/>
            <p:cNvSpPr txBox="1">
              <a:spLocks noChangeArrowheads="1"/>
            </p:cNvSpPr>
            <p:nvPr/>
          </p:nvSpPr>
          <p:spPr bwMode="auto">
            <a:xfrm>
              <a:off x="2392" y="26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7" name="Text Box 51"/>
            <p:cNvSpPr txBox="1">
              <a:spLocks noChangeArrowheads="1"/>
            </p:cNvSpPr>
            <p:nvPr/>
          </p:nvSpPr>
          <p:spPr bwMode="auto">
            <a:xfrm>
              <a:off x="2584" y="2670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8" name="Text Box 52"/>
            <p:cNvSpPr txBox="1">
              <a:spLocks noChangeArrowheads="1"/>
            </p:cNvSpPr>
            <p:nvPr/>
          </p:nvSpPr>
          <p:spPr bwMode="auto">
            <a:xfrm>
              <a:off x="1407" y="33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9" name="Text Box 53"/>
            <p:cNvSpPr txBox="1">
              <a:spLocks noChangeArrowheads="1"/>
            </p:cNvSpPr>
            <p:nvPr/>
          </p:nvSpPr>
          <p:spPr bwMode="auto">
            <a:xfrm>
              <a:off x="1784" y="3259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0" name="Text Box 54"/>
            <p:cNvSpPr txBox="1">
              <a:spLocks noChangeArrowheads="1"/>
            </p:cNvSpPr>
            <p:nvPr/>
          </p:nvSpPr>
          <p:spPr bwMode="auto">
            <a:xfrm>
              <a:off x="1791" y="33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1" name="Text Box 55"/>
            <p:cNvSpPr txBox="1">
              <a:spLocks noChangeArrowheads="1"/>
            </p:cNvSpPr>
            <p:nvPr/>
          </p:nvSpPr>
          <p:spPr bwMode="auto">
            <a:xfrm>
              <a:off x="2925" y="1026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2" name="Text Box 56"/>
            <p:cNvSpPr txBox="1">
              <a:spLocks noChangeArrowheads="1"/>
            </p:cNvSpPr>
            <p:nvPr/>
          </p:nvSpPr>
          <p:spPr bwMode="auto">
            <a:xfrm>
              <a:off x="3829" y="2043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3" name="Text Box 57"/>
            <p:cNvSpPr txBox="1">
              <a:spLocks noChangeArrowheads="1"/>
            </p:cNvSpPr>
            <p:nvPr/>
          </p:nvSpPr>
          <p:spPr bwMode="auto">
            <a:xfrm>
              <a:off x="3508" y="2043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4" name="Text Box 58"/>
            <p:cNvSpPr txBox="1">
              <a:spLocks noChangeArrowheads="1"/>
            </p:cNvSpPr>
            <p:nvPr/>
          </p:nvSpPr>
          <p:spPr bwMode="auto">
            <a:xfrm>
              <a:off x="2215" y="281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5" name="Text Box 59"/>
            <p:cNvSpPr txBox="1">
              <a:spLocks noChangeArrowheads="1"/>
            </p:cNvSpPr>
            <p:nvPr/>
          </p:nvSpPr>
          <p:spPr bwMode="auto">
            <a:xfrm>
              <a:off x="2517" y="2814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6" name="Text Box 60"/>
            <p:cNvSpPr txBox="1">
              <a:spLocks noChangeArrowheads="1"/>
            </p:cNvSpPr>
            <p:nvPr/>
          </p:nvSpPr>
          <p:spPr bwMode="auto">
            <a:xfrm>
              <a:off x="1455" y="3577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7" name="Text Box 61"/>
            <p:cNvSpPr txBox="1">
              <a:spLocks noChangeArrowheads="1"/>
            </p:cNvSpPr>
            <p:nvPr/>
          </p:nvSpPr>
          <p:spPr bwMode="auto">
            <a:xfrm>
              <a:off x="1743" y="3577"/>
              <a:ext cx="32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8" name="Text Box 62"/>
            <p:cNvSpPr txBox="1">
              <a:spLocks noChangeArrowheads="1"/>
            </p:cNvSpPr>
            <p:nvPr/>
          </p:nvSpPr>
          <p:spPr bwMode="auto">
            <a:xfrm>
              <a:off x="1655" y="33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4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295" name="Group 64"/>
          <p:cNvGrpSpPr/>
          <p:nvPr/>
        </p:nvGrpSpPr>
        <p:grpSpPr bwMode="auto">
          <a:xfrm>
            <a:off x="6732588" y="188913"/>
            <a:ext cx="2159000" cy="1746250"/>
            <a:chOff x="3651" y="2929"/>
            <a:chExt cx="1360" cy="1100"/>
          </a:xfrm>
        </p:grpSpPr>
        <p:grpSp>
          <p:nvGrpSpPr>
            <p:cNvPr id="12297" name="Group 65"/>
            <p:cNvGrpSpPr/>
            <p:nvPr/>
          </p:nvGrpSpPr>
          <p:grpSpPr bwMode="auto">
            <a:xfrm>
              <a:off x="3833" y="3203"/>
              <a:ext cx="1000" cy="551"/>
              <a:chOff x="1519" y="2115"/>
              <a:chExt cx="1089" cy="589"/>
            </a:xfrm>
          </p:grpSpPr>
          <p:grpSp>
            <p:nvGrpSpPr>
              <p:cNvPr id="12300" name="Group 66"/>
              <p:cNvGrpSpPr/>
              <p:nvPr/>
            </p:nvGrpSpPr>
            <p:grpSpPr bwMode="auto">
              <a:xfrm>
                <a:off x="1565" y="2160"/>
                <a:ext cx="954" cy="544"/>
                <a:chOff x="1791" y="1480"/>
                <a:chExt cx="954" cy="725"/>
              </a:xfrm>
            </p:grpSpPr>
            <p:grpSp>
              <p:nvGrpSpPr>
                <p:cNvPr id="12302" name="Group 67"/>
                <p:cNvGrpSpPr/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grpSp>
                <p:nvGrpSpPr>
                  <p:cNvPr id="12304" name="Group 68"/>
                  <p:cNvGrpSpPr/>
                  <p:nvPr/>
                </p:nvGrpSpPr>
                <p:grpSpPr bwMode="auto">
                  <a:xfrm>
                    <a:off x="1791" y="1480"/>
                    <a:ext cx="954" cy="725"/>
                    <a:chOff x="1791" y="1480"/>
                    <a:chExt cx="954" cy="725"/>
                  </a:xfrm>
                </p:grpSpPr>
                <p:sp>
                  <p:nvSpPr>
                    <p:cNvPr id="20384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480"/>
                      <a:ext cx="953" cy="7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 cap="rnd" algn="ctr">
                      <a:solidFill>
                        <a:schemeClr val="tx1"/>
                      </a:solidFill>
                      <a:miter lim="800000"/>
                    </a:ln>
                    <a:effectLst>
                      <a:outerShdw dist="35921" dir="2700000" algn="ctr" rotWithShape="0">
                        <a:srgbClr val="C0C0C0"/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30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1842"/>
                      <a:ext cx="954" cy="0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230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109" y="1480"/>
                    <a:ext cx="0" cy="351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1491"/>
                    <a:ext cx="0" cy="351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03" name="Line 73"/>
                <p:cNvSpPr>
                  <a:spLocks noChangeShapeType="1"/>
                </p:cNvSpPr>
                <p:nvPr/>
              </p:nvSpPr>
              <p:spPr bwMode="auto">
                <a:xfrm>
                  <a:off x="2245" y="1854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01" name="Text Box 74"/>
              <p:cNvSpPr txBox="1">
                <a:spLocks noChangeArrowheads="1"/>
              </p:cNvSpPr>
              <p:nvPr/>
            </p:nvSpPr>
            <p:spPr bwMode="auto">
              <a:xfrm>
                <a:off x="1519" y="2115"/>
                <a:ext cx="1089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98" name="Text Box 75"/>
            <p:cNvSpPr txBox="1">
              <a:spLocks noChangeArrowheads="1"/>
            </p:cNvSpPr>
            <p:nvPr/>
          </p:nvSpPr>
          <p:spPr bwMode="auto">
            <a:xfrm>
              <a:off x="3787" y="2929"/>
              <a:ext cx="1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chemeClr val="tx1"/>
                  </a:solidFill>
                  <a:ea typeface="宋体" panose="02010600030101010101" pitchFamily="2" charset="-122"/>
                </a:rPr>
                <a:t>i    j   e</a:t>
              </a:r>
            </a:p>
          </p:txBody>
        </p:sp>
        <p:sp>
          <p:nvSpPr>
            <p:cNvPr id="12299" name="Text Box 76"/>
            <p:cNvSpPr txBox="1">
              <a:spLocks noChangeArrowheads="1"/>
            </p:cNvSpPr>
            <p:nvPr/>
          </p:nvSpPr>
          <p:spPr bwMode="auto">
            <a:xfrm>
              <a:off x="3651" y="3702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down right</a:t>
              </a:r>
            </a:p>
          </p:txBody>
        </p:sp>
      </p:grpSp>
      <p:graphicFrame>
        <p:nvGraphicFramePr>
          <p:cNvPr id="12290" name="Object 79"/>
          <p:cNvGraphicFramePr>
            <a:graphicFrameLocks noChangeAspect="1"/>
          </p:cNvGraphicFramePr>
          <p:nvPr/>
        </p:nvGraphicFramePr>
        <p:xfrm>
          <a:off x="6156325" y="4292600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5" imgW="24079200" imgH="17068800" progId="Equation.3">
                  <p:embed/>
                </p:oleObj>
              </mc:Choice>
              <mc:Fallback>
                <p:oleObj name="公式" r:id="rId5" imgW="24079200" imgH="17068800" progId="Equation.3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4292600"/>
                        <a:ext cx="2511425" cy="177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56" name="AutoShape 80"/>
          <p:cNvSpPr>
            <a:spLocks noChangeArrowheads="1"/>
          </p:cNvSpPr>
          <p:nvPr/>
        </p:nvSpPr>
        <p:spPr bwMode="auto">
          <a:xfrm>
            <a:off x="3203575" y="2133600"/>
            <a:ext cx="3313113" cy="1944688"/>
          </a:xfrm>
          <a:prstGeom prst="wedgeEllipseCallout">
            <a:avLst>
              <a:gd name="adj1" fmla="val -39412"/>
              <a:gd name="adj2" fmla="val -117838"/>
            </a:avLst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u="sng" dirty="0"/>
              <a:t>适合于对矩阵频繁修改的情况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0643FC6-6161-4C55-A676-9640C850F572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22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十字链表的类型定义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684213" y="1557338"/>
            <a:ext cx="7704137" cy="2447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None/>
            </a:pPr>
            <a:r>
              <a:rPr lang="en-US" altLang="zh-CN" dirty="0"/>
              <a:t>  typedef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OLNode</a:t>
            </a:r>
            <a:r>
              <a:rPr lang="en-US" altLang="zh-CN" dirty="0"/>
              <a:t> {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int  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j;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非零元的行下标和列下标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dirty="0"/>
              <a:t>     </a:t>
            </a:r>
            <a:r>
              <a:rPr lang="en-US" altLang="zh-CN" dirty="0" err="1"/>
              <a:t>ElemType</a:t>
            </a:r>
            <a:r>
              <a:rPr lang="en-US" altLang="zh-CN" dirty="0"/>
              <a:t>  e;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非零元值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OLNode</a:t>
            </a:r>
            <a:r>
              <a:rPr lang="en-US" altLang="zh-CN" dirty="0">
                <a:solidFill>
                  <a:srgbClr val="FF0000"/>
                </a:solidFill>
              </a:rPr>
              <a:t> *right,*down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None/>
            </a:pPr>
            <a:r>
              <a:rPr lang="en-US" altLang="zh-CN" dirty="0"/>
              <a:t> }</a:t>
            </a:r>
            <a:r>
              <a:rPr lang="en-US" altLang="zh-CN" dirty="0" err="1"/>
              <a:t>OLNode</a:t>
            </a:r>
            <a:r>
              <a:rPr lang="en-US" altLang="zh-CN" dirty="0"/>
              <a:t>, </a:t>
            </a:r>
            <a:r>
              <a:rPr lang="en-US" altLang="zh-CN" dirty="0" err="1"/>
              <a:t>OLink</a:t>
            </a:r>
            <a:r>
              <a:rPr lang="en-US" altLang="zh-CN" dirty="0"/>
              <a:t>; 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684213" y="4149725"/>
            <a:ext cx="7704137" cy="1957388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dirty="0"/>
              <a:t>typedef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algn="l">
              <a:spcBef>
                <a:spcPct val="10000"/>
              </a:spcBef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OLink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>
                <a:solidFill>
                  <a:srgbClr val="FF0000"/>
                </a:solidFill>
              </a:rPr>
              <a:t>rhead</a:t>
            </a:r>
            <a:r>
              <a:rPr lang="en-US" altLang="zh-CN" dirty="0">
                <a:solidFill>
                  <a:srgbClr val="FF0000"/>
                </a:solidFill>
              </a:rPr>
              <a:t>,*</a:t>
            </a:r>
            <a:r>
              <a:rPr lang="en-US" altLang="zh-CN" dirty="0" err="1">
                <a:solidFill>
                  <a:srgbClr val="FF0000"/>
                </a:solidFill>
              </a:rPr>
              <a:t>chead</a:t>
            </a:r>
            <a:r>
              <a:rPr lang="en-US" altLang="zh-CN" dirty="0">
                <a:solidFill>
                  <a:srgbClr val="FF0000"/>
                </a:solidFill>
              </a:rPr>
              <a:t>; //</a:t>
            </a:r>
            <a:r>
              <a:rPr lang="zh-CN" altLang="en-US" dirty="0">
                <a:solidFill>
                  <a:srgbClr val="FF0000"/>
                </a:solidFill>
              </a:rPr>
              <a:t>行、列表头指针数组</a:t>
            </a:r>
          </a:p>
          <a:p>
            <a:pPr algn="l">
              <a:spcBef>
                <a:spcPct val="10000"/>
              </a:spcBef>
            </a:pPr>
            <a:r>
              <a:rPr lang="zh-CN" altLang="en-US" dirty="0"/>
              <a:t>      </a:t>
            </a:r>
            <a:r>
              <a:rPr lang="en-US" altLang="zh-CN" dirty="0"/>
              <a:t>int     </a:t>
            </a:r>
            <a:r>
              <a:rPr lang="en-US" altLang="zh-CN" dirty="0" err="1"/>
              <a:t>mu,nu,tu</a:t>
            </a:r>
            <a:r>
              <a:rPr lang="en-US" altLang="zh-CN" dirty="0"/>
              <a:t>;  //</a:t>
            </a:r>
            <a:r>
              <a:rPr lang="zh-CN" altLang="en-US" dirty="0"/>
              <a:t>行数、列数和非零元个数</a:t>
            </a:r>
          </a:p>
          <a:p>
            <a:pPr algn="l">
              <a:spcBef>
                <a:spcPct val="10000"/>
              </a:spcBef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r>
              <a:rPr lang="en-US" altLang="zh-CN" dirty="0" err="1"/>
              <a:t>CrossList</a:t>
            </a:r>
            <a:r>
              <a:rPr lang="en-US" altLang="zh-CN" dirty="0"/>
              <a:t>;</a:t>
            </a:r>
          </a:p>
        </p:txBody>
      </p:sp>
      <p:grpSp>
        <p:nvGrpSpPr>
          <p:cNvPr id="43014" name="Group 41"/>
          <p:cNvGrpSpPr/>
          <p:nvPr/>
        </p:nvGrpSpPr>
        <p:grpSpPr bwMode="auto">
          <a:xfrm>
            <a:off x="6948488" y="263525"/>
            <a:ext cx="1587500" cy="874713"/>
            <a:chOff x="1519" y="2115"/>
            <a:chExt cx="1089" cy="589"/>
          </a:xfrm>
        </p:grpSpPr>
        <p:grpSp>
          <p:nvGrpSpPr>
            <p:cNvPr id="43017" name="Group 42"/>
            <p:cNvGrpSpPr/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43019" name="Group 43"/>
              <p:cNvGrpSpPr/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43021" name="Group 44"/>
                <p:cNvGrpSpPr/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708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0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22" name="Line 47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3" name="Line 48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20" name="Line 49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18" name="Text Box 50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3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015" name="Text Box 51"/>
          <p:cNvSpPr txBox="1">
            <a:spLocks noChangeArrowheads="1"/>
          </p:cNvSpPr>
          <p:nvPr/>
        </p:nvSpPr>
        <p:spPr bwMode="auto">
          <a:xfrm>
            <a:off x="6875463" y="-17145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    j   e</a:t>
            </a:r>
          </a:p>
        </p:txBody>
      </p:sp>
      <p:sp>
        <p:nvSpPr>
          <p:cNvPr id="43016" name="Text Box 52"/>
          <p:cNvSpPr txBox="1">
            <a:spLocks noChangeArrowheads="1"/>
          </p:cNvSpPr>
          <p:nvPr/>
        </p:nvSpPr>
        <p:spPr bwMode="auto">
          <a:xfrm>
            <a:off x="6659563" y="1055688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down right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7" grpId="0" animBg="1"/>
      <p:bldP spid="870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BE8B81E-ECB7-4C58-A06B-B6E475207C8A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23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Line 41"/>
          <p:cNvSpPr>
            <a:spLocks noChangeShapeType="1"/>
          </p:cNvSpPr>
          <p:nvPr/>
        </p:nvSpPr>
        <p:spPr bwMode="auto">
          <a:xfrm>
            <a:off x="3124200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十字链表的操作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类似线性表</a:t>
            </a:r>
          </a:p>
          <a:p>
            <a:pPr eaLnBrk="1" hangingPunct="1"/>
            <a:r>
              <a:rPr lang="zh-CN" altLang="en-US" sz="3200" smtClean="0"/>
              <a:t>区别：对横纵两个方向的链表同时操作</a:t>
            </a:r>
          </a:p>
        </p:txBody>
      </p:sp>
      <p:graphicFrame>
        <p:nvGraphicFramePr>
          <p:cNvPr id="205861" name="Object 37"/>
          <p:cNvGraphicFramePr>
            <a:graphicFrameLocks noChangeAspect="1"/>
          </p:cNvGraphicFramePr>
          <p:nvPr/>
        </p:nvGraphicFramePr>
        <p:xfrm>
          <a:off x="6084888" y="4581525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3" imgW="24079200" imgH="17068800" progId="Equation.3">
                  <p:embed/>
                </p:oleObj>
              </mc:Choice>
              <mc:Fallback>
                <p:oleObj name="公式" r:id="rId3" imgW="24079200" imgH="1706880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888" y="4581525"/>
                        <a:ext cx="2511425" cy="177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465263" y="3800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1744663" y="3800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2009775" y="3800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4279900" y="38227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4559300" y="38227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4822825" y="38306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2511425" y="4835525"/>
            <a:ext cx="265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2776538" y="4835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3040063" y="48688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417638" y="58372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0" name="Text Box 16"/>
          <p:cNvSpPr txBox="1">
            <a:spLocks noChangeArrowheads="1"/>
          </p:cNvSpPr>
          <p:nvPr/>
        </p:nvSpPr>
        <p:spPr bwMode="auto">
          <a:xfrm>
            <a:off x="1924050" y="56721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1" name="Text Box 17"/>
          <p:cNvSpPr txBox="1">
            <a:spLocks noChangeArrowheads="1"/>
          </p:cNvSpPr>
          <p:nvPr/>
        </p:nvSpPr>
        <p:spPr bwMode="auto">
          <a:xfrm>
            <a:off x="1946275" y="58372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2" name="Text Box 18"/>
          <p:cNvSpPr txBox="1">
            <a:spLocks noChangeArrowheads="1"/>
          </p:cNvSpPr>
          <p:nvPr/>
        </p:nvSpPr>
        <p:spPr bwMode="auto">
          <a:xfrm>
            <a:off x="3511550" y="2740025"/>
            <a:ext cx="509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3" name="Text Box 19"/>
          <p:cNvSpPr txBox="1">
            <a:spLocks noChangeArrowheads="1"/>
          </p:cNvSpPr>
          <p:nvPr/>
        </p:nvSpPr>
        <p:spPr bwMode="auto">
          <a:xfrm>
            <a:off x="4757738" y="4075113"/>
            <a:ext cx="509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4314825" y="4075113"/>
            <a:ext cx="509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2555875" y="5084763"/>
            <a:ext cx="449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2971800" y="5084763"/>
            <a:ext cx="449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3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7" name="Text Box 23"/>
          <p:cNvSpPr txBox="1">
            <a:spLocks noChangeArrowheads="1"/>
          </p:cNvSpPr>
          <p:nvPr/>
        </p:nvSpPr>
        <p:spPr bwMode="auto">
          <a:xfrm>
            <a:off x="1484313" y="6089650"/>
            <a:ext cx="509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8" name="Text Box 24"/>
          <p:cNvSpPr txBox="1">
            <a:spLocks noChangeArrowheads="1"/>
          </p:cNvSpPr>
          <p:nvPr/>
        </p:nvSpPr>
        <p:spPr bwMode="auto">
          <a:xfrm>
            <a:off x="1881188" y="6089650"/>
            <a:ext cx="509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1758950" y="58372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4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40" name="Line 42"/>
          <p:cNvSpPr>
            <a:spLocks noChangeShapeType="1"/>
          </p:cNvSpPr>
          <p:nvPr/>
        </p:nvSpPr>
        <p:spPr bwMode="auto">
          <a:xfrm>
            <a:off x="2160588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43"/>
          <p:cNvSpPr>
            <a:spLocks noChangeShapeType="1"/>
          </p:cNvSpPr>
          <p:nvPr/>
        </p:nvSpPr>
        <p:spPr bwMode="auto">
          <a:xfrm>
            <a:off x="4087813" y="283686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Rectangle 44"/>
          <p:cNvSpPr>
            <a:spLocks noChangeArrowheads="1"/>
          </p:cNvSpPr>
          <p:nvPr/>
        </p:nvSpPr>
        <p:spPr bwMode="auto">
          <a:xfrm>
            <a:off x="1473200" y="3859213"/>
            <a:ext cx="835025" cy="577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3" name="Line 45"/>
          <p:cNvSpPr>
            <a:spLocks noChangeShapeType="1"/>
          </p:cNvSpPr>
          <p:nvPr/>
        </p:nvSpPr>
        <p:spPr bwMode="auto">
          <a:xfrm>
            <a:off x="1473200" y="4200525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46"/>
          <p:cNvSpPr>
            <a:spLocks noChangeShapeType="1"/>
          </p:cNvSpPr>
          <p:nvPr/>
        </p:nvSpPr>
        <p:spPr bwMode="auto">
          <a:xfrm>
            <a:off x="1747838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47"/>
          <p:cNvSpPr>
            <a:spLocks noChangeShapeType="1"/>
          </p:cNvSpPr>
          <p:nvPr/>
        </p:nvSpPr>
        <p:spPr bwMode="auto">
          <a:xfrm>
            <a:off x="2024063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48"/>
          <p:cNvSpPr>
            <a:spLocks noChangeShapeType="1"/>
          </p:cNvSpPr>
          <p:nvPr/>
        </p:nvSpPr>
        <p:spPr bwMode="auto">
          <a:xfrm>
            <a:off x="1885950" y="4200525"/>
            <a:ext cx="0" cy="227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Rectangle 49"/>
          <p:cNvSpPr>
            <a:spLocks noChangeArrowheads="1"/>
          </p:cNvSpPr>
          <p:nvPr/>
        </p:nvSpPr>
        <p:spPr bwMode="auto">
          <a:xfrm>
            <a:off x="4364038" y="3859213"/>
            <a:ext cx="835025" cy="577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Line 50"/>
          <p:cNvSpPr>
            <a:spLocks noChangeShapeType="1"/>
          </p:cNvSpPr>
          <p:nvPr/>
        </p:nvSpPr>
        <p:spPr bwMode="auto">
          <a:xfrm>
            <a:off x="4364038" y="4200525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51"/>
          <p:cNvSpPr>
            <a:spLocks noChangeShapeType="1"/>
          </p:cNvSpPr>
          <p:nvPr/>
        </p:nvSpPr>
        <p:spPr bwMode="auto">
          <a:xfrm>
            <a:off x="4638675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Line 52"/>
          <p:cNvSpPr>
            <a:spLocks noChangeShapeType="1"/>
          </p:cNvSpPr>
          <p:nvPr/>
        </p:nvSpPr>
        <p:spPr bwMode="auto">
          <a:xfrm>
            <a:off x="4914900" y="3859213"/>
            <a:ext cx="0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Line 53"/>
          <p:cNvSpPr>
            <a:spLocks noChangeShapeType="1"/>
          </p:cNvSpPr>
          <p:nvPr/>
        </p:nvSpPr>
        <p:spPr bwMode="auto">
          <a:xfrm>
            <a:off x="4776788" y="4200525"/>
            <a:ext cx="0" cy="227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Rectangle 54"/>
          <p:cNvSpPr>
            <a:spLocks noChangeArrowheads="1"/>
          </p:cNvSpPr>
          <p:nvPr/>
        </p:nvSpPr>
        <p:spPr bwMode="auto">
          <a:xfrm>
            <a:off x="1473200" y="5905500"/>
            <a:ext cx="835025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Line 55"/>
          <p:cNvSpPr>
            <a:spLocks noChangeShapeType="1"/>
          </p:cNvSpPr>
          <p:nvPr/>
        </p:nvSpPr>
        <p:spPr bwMode="auto">
          <a:xfrm>
            <a:off x="1473200" y="6246813"/>
            <a:ext cx="825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4" name="Line 56"/>
          <p:cNvSpPr>
            <a:spLocks noChangeShapeType="1"/>
          </p:cNvSpPr>
          <p:nvPr/>
        </p:nvSpPr>
        <p:spPr bwMode="auto">
          <a:xfrm>
            <a:off x="1747838" y="5905500"/>
            <a:ext cx="0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Line 57"/>
          <p:cNvSpPr>
            <a:spLocks noChangeShapeType="1"/>
          </p:cNvSpPr>
          <p:nvPr/>
        </p:nvSpPr>
        <p:spPr bwMode="auto">
          <a:xfrm>
            <a:off x="2024063" y="5905500"/>
            <a:ext cx="0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58"/>
          <p:cNvSpPr>
            <a:spLocks noChangeShapeType="1"/>
          </p:cNvSpPr>
          <p:nvPr/>
        </p:nvSpPr>
        <p:spPr bwMode="auto">
          <a:xfrm>
            <a:off x="1885950" y="6246813"/>
            <a:ext cx="0" cy="227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Rectangle 59"/>
          <p:cNvSpPr>
            <a:spLocks noChangeArrowheads="1"/>
          </p:cNvSpPr>
          <p:nvPr/>
        </p:nvSpPr>
        <p:spPr bwMode="auto">
          <a:xfrm>
            <a:off x="2573338" y="4883150"/>
            <a:ext cx="836612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Line 60"/>
          <p:cNvSpPr>
            <a:spLocks noChangeShapeType="1"/>
          </p:cNvSpPr>
          <p:nvPr/>
        </p:nvSpPr>
        <p:spPr bwMode="auto">
          <a:xfrm>
            <a:off x="2573338" y="5222875"/>
            <a:ext cx="827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61"/>
          <p:cNvSpPr>
            <a:spLocks noChangeShapeType="1"/>
          </p:cNvSpPr>
          <p:nvPr/>
        </p:nvSpPr>
        <p:spPr bwMode="auto">
          <a:xfrm>
            <a:off x="2849563" y="4883150"/>
            <a:ext cx="0" cy="33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Line 62"/>
          <p:cNvSpPr>
            <a:spLocks noChangeShapeType="1"/>
          </p:cNvSpPr>
          <p:nvPr/>
        </p:nvSpPr>
        <p:spPr bwMode="auto">
          <a:xfrm>
            <a:off x="3124200" y="4883150"/>
            <a:ext cx="0" cy="33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1" name="Line 63"/>
          <p:cNvSpPr>
            <a:spLocks noChangeShapeType="1"/>
          </p:cNvSpPr>
          <p:nvPr/>
        </p:nvSpPr>
        <p:spPr bwMode="auto">
          <a:xfrm>
            <a:off x="2987675" y="5222875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Rectangle 64"/>
          <p:cNvSpPr>
            <a:spLocks noChangeArrowheads="1"/>
          </p:cNvSpPr>
          <p:nvPr/>
        </p:nvSpPr>
        <p:spPr bwMode="auto">
          <a:xfrm>
            <a:off x="371475" y="3746500"/>
            <a:ext cx="422275" cy="29622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Line 65"/>
          <p:cNvSpPr>
            <a:spLocks noChangeShapeType="1"/>
          </p:cNvSpPr>
          <p:nvPr/>
        </p:nvSpPr>
        <p:spPr bwMode="auto">
          <a:xfrm>
            <a:off x="371475" y="4768850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4" name="Line 66"/>
          <p:cNvSpPr>
            <a:spLocks noChangeShapeType="1"/>
          </p:cNvSpPr>
          <p:nvPr/>
        </p:nvSpPr>
        <p:spPr bwMode="auto">
          <a:xfrm>
            <a:off x="371475" y="5730875"/>
            <a:ext cx="412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65" name="Group 69"/>
          <p:cNvGrpSpPr/>
          <p:nvPr/>
        </p:nvGrpSpPr>
        <p:grpSpPr bwMode="auto">
          <a:xfrm>
            <a:off x="646113" y="4262438"/>
            <a:ext cx="827087" cy="112712"/>
            <a:chOff x="678" y="2685"/>
            <a:chExt cx="521" cy="71"/>
          </a:xfrm>
        </p:grpSpPr>
        <p:sp>
          <p:nvSpPr>
            <p:cNvPr id="13406" name="Line 67"/>
            <p:cNvSpPr>
              <a:spLocks noChangeShapeType="1"/>
            </p:cNvSpPr>
            <p:nvPr/>
          </p:nvSpPr>
          <p:spPr bwMode="auto">
            <a:xfrm>
              <a:off x="678" y="2718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68"/>
            <p:cNvSpPr/>
            <p:nvPr/>
          </p:nvSpPr>
          <p:spPr bwMode="auto">
            <a:xfrm>
              <a:off x="1129" y="2685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70 w 70"/>
                <a:gd name="T3" fmla="*/ 33 h 71"/>
                <a:gd name="T4" fmla="*/ 0 w 70"/>
                <a:gd name="T5" fmla="*/ 0 h 71"/>
                <a:gd name="T6" fmla="*/ 0 w 70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1"/>
                <a:gd name="T14" fmla="*/ 70 w 70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1">
                  <a:moveTo>
                    <a:pt x="0" y="71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6" name="Group 72"/>
          <p:cNvGrpSpPr/>
          <p:nvPr/>
        </p:nvGrpSpPr>
        <p:grpSpPr bwMode="auto">
          <a:xfrm>
            <a:off x="2024063" y="4262438"/>
            <a:ext cx="2339975" cy="112712"/>
            <a:chOff x="1546" y="2685"/>
            <a:chExt cx="1474" cy="71"/>
          </a:xfrm>
        </p:grpSpPr>
        <p:sp>
          <p:nvSpPr>
            <p:cNvPr id="13404" name="Line 70"/>
            <p:cNvSpPr>
              <a:spLocks noChangeShapeType="1"/>
            </p:cNvSpPr>
            <p:nvPr/>
          </p:nvSpPr>
          <p:spPr bwMode="auto">
            <a:xfrm>
              <a:off x="1546" y="2718"/>
              <a:ext cx="14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71"/>
            <p:cNvSpPr/>
            <p:nvPr/>
          </p:nvSpPr>
          <p:spPr bwMode="auto">
            <a:xfrm>
              <a:off x="2950" y="2685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70 w 70"/>
                <a:gd name="T3" fmla="*/ 33 h 71"/>
                <a:gd name="T4" fmla="*/ 0 w 70"/>
                <a:gd name="T5" fmla="*/ 0 h 71"/>
                <a:gd name="T6" fmla="*/ 0 w 70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1"/>
                <a:gd name="T14" fmla="*/ 70 w 70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1">
                  <a:moveTo>
                    <a:pt x="0" y="71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7" name="Group 75"/>
          <p:cNvGrpSpPr/>
          <p:nvPr/>
        </p:nvGrpSpPr>
        <p:grpSpPr bwMode="auto">
          <a:xfrm>
            <a:off x="646113" y="5284788"/>
            <a:ext cx="1927225" cy="114300"/>
            <a:chOff x="678" y="3329"/>
            <a:chExt cx="1214" cy="72"/>
          </a:xfrm>
        </p:grpSpPr>
        <p:sp>
          <p:nvSpPr>
            <p:cNvPr id="13402" name="Line 73"/>
            <p:cNvSpPr>
              <a:spLocks noChangeShapeType="1"/>
            </p:cNvSpPr>
            <p:nvPr/>
          </p:nvSpPr>
          <p:spPr bwMode="auto">
            <a:xfrm>
              <a:off x="678" y="3362"/>
              <a:ext cx="11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74"/>
            <p:cNvSpPr/>
            <p:nvPr/>
          </p:nvSpPr>
          <p:spPr bwMode="auto">
            <a:xfrm>
              <a:off x="1823" y="3329"/>
              <a:ext cx="69" cy="72"/>
            </a:xfrm>
            <a:custGeom>
              <a:avLst/>
              <a:gdLst>
                <a:gd name="T0" fmla="*/ 0 w 69"/>
                <a:gd name="T1" fmla="*/ 72 h 72"/>
                <a:gd name="T2" fmla="*/ 69 w 69"/>
                <a:gd name="T3" fmla="*/ 33 h 72"/>
                <a:gd name="T4" fmla="*/ 0 w 69"/>
                <a:gd name="T5" fmla="*/ 0 h 72"/>
                <a:gd name="T6" fmla="*/ 0 w 6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2"/>
                <a:gd name="T14" fmla="*/ 69 w 69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2">
                  <a:moveTo>
                    <a:pt x="0" y="72"/>
                  </a:moveTo>
                  <a:lnTo>
                    <a:pt x="69" y="33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8" name="Group 78"/>
          <p:cNvGrpSpPr/>
          <p:nvPr/>
        </p:nvGrpSpPr>
        <p:grpSpPr bwMode="auto">
          <a:xfrm>
            <a:off x="646113" y="6307138"/>
            <a:ext cx="827087" cy="114300"/>
            <a:chOff x="678" y="3973"/>
            <a:chExt cx="521" cy="72"/>
          </a:xfrm>
        </p:grpSpPr>
        <p:sp>
          <p:nvSpPr>
            <p:cNvPr id="13400" name="Line 76"/>
            <p:cNvSpPr>
              <a:spLocks noChangeShapeType="1"/>
            </p:cNvSpPr>
            <p:nvPr/>
          </p:nvSpPr>
          <p:spPr bwMode="auto">
            <a:xfrm>
              <a:off x="678" y="4006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77"/>
            <p:cNvSpPr/>
            <p:nvPr/>
          </p:nvSpPr>
          <p:spPr bwMode="auto">
            <a:xfrm>
              <a:off x="1129" y="3973"/>
              <a:ext cx="70" cy="72"/>
            </a:xfrm>
            <a:custGeom>
              <a:avLst/>
              <a:gdLst>
                <a:gd name="T0" fmla="*/ 0 w 70"/>
                <a:gd name="T1" fmla="*/ 72 h 72"/>
                <a:gd name="T2" fmla="*/ 70 w 70"/>
                <a:gd name="T3" fmla="*/ 33 h 72"/>
                <a:gd name="T4" fmla="*/ 0 w 70"/>
                <a:gd name="T5" fmla="*/ 0 h 72"/>
                <a:gd name="T6" fmla="*/ 0 w 70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2"/>
                <a:gd name="T14" fmla="*/ 70 w 7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2">
                  <a:moveTo>
                    <a:pt x="0" y="72"/>
                  </a:moveTo>
                  <a:lnTo>
                    <a:pt x="70" y="33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9" name="Group 81"/>
          <p:cNvGrpSpPr/>
          <p:nvPr/>
        </p:nvGrpSpPr>
        <p:grpSpPr bwMode="auto">
          <a:xfrm>
            <a:off x="1546225" y="3063875"/>
            <a:ext cx="119063" cy="795338"/>
            <a:chOff x="1245" y="1930"/>
            <a:chExt cx="75" cy="501"/>
          </a:xfrm>
        </p:grpSpPr>
        <p:sp>
          <p:nvSpPr>
            <p:cNvPr id="13398" name="Line 79"/>
            <p:cNvSpPr>
              <a:spLocks noChangeShapeType="1"/>
            </p:cNvSpPr>
            <p:nvPr/>
          </p:nvSpPr>
          <p:spPr bwMode="auto">
            <a:xfrm>
              <a:off x="1285" y="193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80"/>
            <p:cNvSpPr/>
            <p:nvPr/>
          </p:nvSpPr>
          <p:spPr bwMode="auto">
            <a:xfrm>
              <a:off x="1245" y="2365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0" name="Group 84"/>
          <p:cNvGrpSpPr/>
          <p:nvPr/>
        </p:nvGrpSpPr>
        <p:grpSpPr bwMode="auto">
          <a:xfrm>
            <a:off x="1546225" y="4314825"/>
            <a:ext cx="119063" cy="1590675"/>
            <a:chOff x="1245" y="2718"/>
            <a:chExt cx="75" cy="1002"/>
          </a:xfrm>
        </p:grpSpPr>
        <p:sp>
          <p:nvSpPr>
            <p:cNvPr id="13396" name="Line 82"/>
            <p:cNvSpPr>
              <a:spLocks noChangeShapeType="1"/>
            </p:cNvSpPr>
            <p:nvPr/>
          </p:nvSpPr>
          <p:spPr bwMode="auto">
            <a:xfrm>
              <a:off x="1285" y="2718"/>
              <a:ext cx="0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83"/>
            <p:cNvSpPr/>
            <p:nvPr/>
          </p:nvSpPr>
          <p:spPr bwMode="auto">
            <a:xfrm>
              <a:off x="1245" y="3654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1" name="Group 87"/>
          <p:cNvGrpSpPr/>
          <p:nvPr/>
        </p:nvGrpSpPr>
        <p:grpSpPr bwMode="auto">
          <a:xfrm>
            <a:off x="2647950" y="3063875"/>
            <a:ext cx="119063" cy="1819275"/>
            <a:chOff x="1939" y="1930"/>
            <a:chExt cx="75" cy="1146"/>
          </a:xfrm>
        </p:grpSpPr>
        <p:sp>
          <p:nvSpPr>
            <p:cNvPr id="13394" name="Line 85"/>
            <p:cNvSpPr>
              <a:spLocks noChangeShapeType="1"/>
            </p:cNvSpPr>
            <p:nvPr/>
          </p:nvSpPr>
          <p:spPr bwMode="auto">
            <a:xfrm>
              <a:off x="1979" y="1930"/>
              <a:ext cx="0" cy="1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86"/>
            <p:cNvSpPr/>
            <p:nvPr/>
          </p:nvSpPr>
          <p:spPr bwMode="auto">
            <a:xfrm>
              <a:off x="1939" y="3010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0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0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72" name="Group 90"/>
          <p:cNvGrpSpPr/>
          <p:nvPr/>
        </p:nvGrpSpPr>
        <p:grpSpPr bwMode="auto">
          <a:xfrm>
            <a:off x="4437063" y="3063875"/>
            <a:ext cx="119062" cy="795338"/>
            <a:chOff x="3066" y="1930"/>
            <a:chExt cx="75" cy="501"/>
          </a:xfrm>
        </p:grpSpPr>
        <p:sp>
          <p:nvSpPr>
            <p:cNvPr id="13392" name="Line 88"/>
            <p:cNvSpPr>
              <a:spLocks noChangeShapeType="1"/>
            </p:cNvSpPr>
            <p:nvPr/>
          </p:nvSpPr>
          <p:spPr bwMode="auto">
            <a:xfrm>
              <a:off x="3107" y="193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89"/>
            <p:cNvSpPr/>
            <p:nvPr/>
          </p:nvSpPr>
          <p:spPr bwMode="auto">
            <a:xfrm>
              <a:off x="3066" y="2365"/>
              <a:ext cx="75" cy="66"/>
            </a:xfrm>
            <a:custGeom>
              <a:avLst/>
              <a:gdLst>
                <a:gd name="T0" fmla="*/ 0 w 75"/>
                <a:gd name="T1" fmla="*/ 0 h 66"/>
                <a:gd name="T2" fmla="*/ 41 w 75"/>
                <a:gd name="T3" fmla="*/ 66 h 66"/>
                <a:gd name="T4" fmla="*/ 75 w 75"/>
                <a:gd name="T5" fmla="*/ 0 h 66"/>
                <a:gd name="T6" fmla="*/ 0 w 75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6"/>
                <a:gd name="T14" fmla="*/ 75 w 7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6">
                  <a:moveTo>
                    <a:pt x="0" y="0"/>
                  </a:moveTo>
                  <a:lnTo>
                    <a:pt x="41" y="6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3" name="Rectangle 91"/>
          <p:cNvSpPr>
            <a:spLocks noChangeArrowheads="1"/>
          </p:cNvSpPr>
          <p:nvPr/>
        </p:nvSpPr>
        <p:spPr bwMode="auto">
          <a:xfrm>
            <a:off x="646113" y="2382838"/>
            <a:ext cx="1249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4" name="Rectangle 92"/>
          <p:cNvSpPr>
            <a:spLocks noChangeArrowheads="1"/>
          </p:cNvSpPr>
          <p:nvPr/>
        </p:nvSpPr>
        <p:spPr bwMode="auto">
          <a:xfrm>
            <a:off x="858838" y="2497138"/>
            <a:ext cx="927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0"/>
              <a:t>M.chead</a:t>
            </a:r>
            <a:endParaRPr lang="en-US" altLang="zh-CN"/>
          </a:p>
        </p:txBody>
      </p:sp>
      <p:sp>
        <p:nvSpPr>
          <p:cNvPr id="13375" name="Rectangle 93"/>
          <p:cNvSpPr>
            <a:spLocks noChangeArrowheads="1"/>
          </p:cNvSpPr>
          <p:nvPr/>
        </p:nvSpPr>
        <p:spPr bwMode="auto">
          <a:xfrm>
            <a:off x="-179388" y="3178175"/>
            <a:ext cx="1247776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6" name="Rectangle 94"/>
          <p:cNvSpPr>
            <a:spLocks noChangeArrowheads="1"/>
          </p:cNvSpPr>
          <p:nvPr/>
        </p:nvSpPr>
        <p:spPr bwMode="auto">
          <a:xfrm>
            <a:off x="23813" y="3292475"/>
            <a:ext cx="8969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0"/>
              <a:t>M.rhead</a:t>
            </a:r>
            <a:endParaRPr lang="en-US" altLang="zh-CN"/>
          </a:p>
        </p:txBody>
      </p:sp>
      <p:sp>
        <p:nvSpPr>
          <p:cNvPr id="13377" name="Rectangle 40"/>
          <p:cNvSpPr>
            <a:spLocks noChangeArrowheads="1"/>
          </p:cNvSpPr>
          <p:nvPr/>
        </p:nvSpPr>
        <p:spPr bwMode="auto">
          <a:xfrm>
            <a:off x="1196975" y="2836863"/>
            <a:ext cx="3863975" cy="3508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11"/>
          <p:cNvGrpSpPr/>
          <p:nvPr/>
        </p:nvGrpSpPr>
        <p:grpSpPr bwMode="auto">
          <a:xfrm>
            <a:off x="3708400" y="4797425"/>
            <a:ext cx="1081088" cy="930275"/>
            <a:chOff x="2381" y="3067"/>
            <a:chExt cx="681" cy="586"/>
          </a:xfrm>
        </p:grpSpPr>
        <p:grpSp>
          <p:nvGrpSpPr>
            <p:cNvPr id="13381" name="Group 105"/>
            <p:cNvGrpSpPr/>
            <p:nvPr/>
          </p:nvGrpSpPr>
          <p:grpSpPr bwMode="auto">
            <a:xfrm>
              <a:off x="2385" y="3114"/>
              <a:ext cx="636" cy="377"/>
              <a:chOff x="2820" y="3098"/>
              <a:chExt cx="636" cy="377"/>
            </a:xfrm>
          </p:grpSpPr>
          <p:grpSp>
            <p:nvGrpSpPr>
              <p:cNvPr id="13385" name="Group 97"/>
              <p:cNvGrpSpPr/>
              <p:nvPr/>
            </p:nvGrpSpPr>
            <p:grpSpPr bwMode="auto">
              <a:xfrm>
                <a:off x="2820" y="3098"/>
                <a:ext cx="636" cy="377"/>
                <a:chOff x="1791" y="1480"/>
                <a:chExt cx="954" cy="725"/>
              </a:xfrm>
            </p:grpSpPr>
            <p:grpSp>
              <p:nvGrpSpPr>
                <p:cNvPr id="13387" name="Group 98"/>
                <p:cNvGrpSpPr/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2059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39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88" name="Line 101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Line 102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86" name="Line 103"/>
              <p:cNvSpPr>
                <a:spLocks noChangeShapeType="1"/>
              </p:cNvSpPr>
              <p:nvPr/>
            </p:nvSpPr>
            <p:spPr bwMode="auto">
              <a:xfrm>
                <a:off x="3123" y="3292"/>
                <a:ext cx="0" cy="18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82" name="Text Box 106"/>
            <p:cNvSpPr txBox="1">
              <a:spLocks noChangeArrowheads="1"/>
            </p:cNvSpPr>
            <p:nvPr/>
          </p:nvSpPr>
          <p:spPr bwMode="auto">
            <a:xfrm>
              <a:off x="2381" y="3067"/>
              <a:ext cx="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2  3   7</a:t>
              </a:r>
            </a:p>
          </p:txBody>
        </p:sp>
        <p:sp>
          <p:nvSpPr>
            <p:cNvPr id="13383" name="Text Box 108"/>
            <p:cNvSpPr txBox="1">
              <a:spLocks noChangeArrowheads="1"/>
            </p:cNvSpPr>
            <p:nvPr/>
          </p:nvSpPr>
          <p:spPr bwMode="auto">
            <a:xfrm>
              <a:off x="2399" y="3239"/>
              <a:ext cx="3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84" name="Text Box 109"/>
            <p:cNvSpPr txBox="1">
              <a:spLocks noChangeArrowheads="1"/>
            </p:cNvSpPr>
            <p:nvPr/>
          </p:nvSpPr>
          <p:spPr bwMode="auto">
            <a:xfrm>
              <a:off x="2699" y="3249"/>
              <a:ext cx="3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600">
                  <a:solidFill>
                    <a:schemeClr val="tx1"/>
                  </a:solidFill>
                  <a:ea typeface="宋体" panose="02010600030101010101" pitchFamily="2" charset="-122"/>
                </a:rPr>
                <a:t>^</a:t>
              </a:r>
              <a:endParaRPr lang="en-US" altLang="zh-CN" sz="36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5937" name="Line 113"/>
          <p:cNvSpPr>
            <a:spLocks noChangeShapeType="1"/>
          </p:cNvSpPr>
          <p:nvPr/>
        </p:nvSpPr>
        <p:spPr bwMode="auto">
          <a:xfrm>
            <a:off x="3851275" y="2997200"/>
            <a:ext cx="0" cy="19446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938" name="Line 114"/>
          <p:cNvSpPr>
            <a:spLocks noChangeShapeType="1"/>
          </p:cNvSpPr>
          <p:nvPr/>
        </p:nvSpPr>
        <p:spPr bwMode="auto">
          <a:xfrm>
            <a:off x="3132138" y="5373688"/>
            <a:ext cx="576262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5" name="Object 120"/>
          <p:cNvGraphicFramePr>
            <a:graphicFrameLocks noChangeAspect="1"/>
          </p:cNvGraphicFramePr>
          <p:nvPr/>
        </p:nvGraphicFramePr>
        <p:xfrm>
          <a:off x="6011863" y="2492375"/>
          <a:ext cx="251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5" imgW="24079200" imgH="17068800" progId="Equation.3">
                  <p:embed/>
                </p:oleObj>
              </mc:Choice>
              <mc:Fallback>
                <p:oleObj name="公式" r:id="rId5" imgW="24079200" imgH="17068800" progId="Equation.3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1863" y="2492375"/>
                        <a:ext cx="2511425" cy="177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 animBg="1"/>
      <p:bldP spid="2059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65612F7-F207-4E0A-9B4E-7D4689062FEB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广义表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86800" cy="6175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广义表</a:t>
            </a:r>
            <a:r>
              <a:rPr lang="en-US" altLang="zh-CN" dirty="0" smtClean="0"/>
              <a:t>(generalized list)</a:t>
            </a:r>
            <a:r>
              <a:rPr lang="zh-CN" altLang="en-US" dirty="0" smtClean="0"/>
              <a:t>：一种不同构的线性结构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381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LS = (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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 )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其中：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或为</a:t>
            </a:r>
            <a:r>
              <a:rPr lang="zh-CN" altLang="en-US">
                <a:solidFill>
                  <a:srgbClr val="FF3300"/>
                </a:solidFill>
              </a:rPr>
              <a:t>原子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(atom)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或为</a:t>
            </a:r>
            <a:r>
              <a:rPr lang="zh-CN" altLang="en-US">
                <a:solidFill>
                  <a:srgbClr val="FF3300"/>
                </a:solidFill>
              </a:rPr>
              <a:t>广义表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161925" y="3068638"/>
            <a:ext cx="873125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广义表的基本性质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广义表的定义是一个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递归定义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，因为在描述广义表时又用到了广义表；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在线性表中数据元素是单个元素，而在广义表中， 元素可以是单个元素称为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原子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(atom)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，也可以是广义表，称为广义表的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</a:rPr>
              <a:t>子表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latin typeface="楷体_GB2312" pitchFamily="49" charset="-122"/>
              </a:rPr>
              <a:t>sublist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；</a:t>
            </a:r>
          </a:p>
          <a:p>
            <a:pPr algn="l" eaLnBrk="1" hangingPunct="1">
              <a:spcBef>
                <a:spcPct val="20000"/>
              </a:spcBef>
              <a:buFontTx/>
              <a:buAutoNum type="arabicPeriod"/>
            </a:pP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当每个</a:t>
            </a:r>
            <a:r>
              <a:rPr lang="zh-CN" altLang="en-US" u="sng" dirty="0">
                <a:solidFill>
                  <a:schemeClr val="tx2"/>
                </a:solidFill>
                <a:latin typeface="楷体_GB2312" pitchFamily="49" charset="-122"/>
              </a:rPr>
              <a:t>元素均为原子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且</a:t>
            </a:r>
            <a:r>
              <a:rPr lang="zh-CN" altLang="en-US" u="sng" dirty="0">
                <a:solidFill>
                  <a:schemeClr val="tx2"/>
                </a:solidFill>
                <a:latin typeface="楷体_GB2312" pitchFamily="49" charset="-122"/>
              </a:rPr>
              <a:t>类型相同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时，就是</a:t>
            </a:r>
            <a:r>
              <a:rPr lang="zh-CN" altLang="en-US" u="sng" dirty="0">
                <a:solidFill>
                  <a:schemeClr val="tx2"/>
                </a:solidFill>
                <a:latin typeface="楷体_GB2312" pitchFamily="49" charset="-122"/>
              </a:rPr>
              <a:t>线性表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  <p:bldP spid="2590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869316-3CF8-4917-B1DF-CBCA01299C99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25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5.4.1 </a:t>
            </a:r>
            <a:r>
              <a:rPr lang="zh-CN" altLang="en-US" smtClean="0"/>
              <a:t>广义表的定义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9388" y="1341438"/>
            <a:ext cx="8712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广义表的术语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11188" y="1816100"/>
            <a:ext cx="73818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LS = (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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260102" name="AutoShape 6"/>
          <p:cNvSpPr>
            <a:spLocks noChangeArrowheads="1"/>
          </p:cNvSpPr>
          <p:nvPr/>
        </p:nvSpPr>
        <p:spPr bwMode="auto">
          <a:xfrm>
            <a:off x="2546350" y="2879725"/>
            <a:ext cx="1619250" cy="612775"/>
          </a:xfrm>
          <a:prstGeom prst="wedgeRoundRectCallout">
            <a:avLst>
              <a:gd name="adj1" fmla="val 24806"/>
              <a:gd name="adj2" fmla="val -137565"/>
              <a:gd name="adj3" fmla="val 16667"/>
            </a:avLst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>
              <a:spcBef>
                <a:spcPct val="0"/>
              </a:spcBef>
            </a:pP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表头</a:t>
            </a:r>
            <a:r>
              <a:rPr lang="en-US" altLang="zh-CN">
                <a:solidFill>
                  <a:srgbClr val="800080"/>
                </a:solidFill>
                <a:latin typeface="楷体_GB2312" pitchFamily="49" charset="-122"/>
              </a:rPr>
              <a:t>head</a:t>
            </a:r>
          </a:p>
        </p:txBody>
      </p:sp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1150938" y="2879725"/>
            <a:ext cx="1079500" cy="612775"/>
          </a:xfrm>
          <a:prstGeom prst="wedgeRoundRectCallout">
            <a:avLst>
              <a:gd name="adj1" fmla="val 104412"/>
              <a:gd name="adj2" fmla="val -140417"/>
              <a:gd name="adj3" fmla="val 16667"/>
            </a:avLst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表名</a:t>
            </a:r>
          </a:p>
        </p:txBody>
      </p:sp>
      <p:sp>
        <p:nvSpPr>
          <p:cNvPr id="260104" name="AutoShape 8"/>
          <p:cNvSpPr/>
          <p:nvPr/>
        </p:nvSpPr>
        <p:spPr bwMode="auto">
          <a:xfrm rot="-5400000">
            <a:off x="4909344" y="1651794"/>
            <a:ext cx="269875" cy="1665287"/>
          </a:xfrm>
          <a:prstGeom prst="leftBrace">
            <a:avLst>
              <a:gd name="adj1" fmla="val 51422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6516688" y="3429000"/>
            <a:ext cx="1576387" cy="612775"/>
          </a:xfrm>
          <a:prstGeom prst="wedgeRoundRectCallout">
            <a:avLst>
              <a:gd name="adj1" fmla="val -7505"/>
              <a:gd name="adj2" fmla="val -209329"/>
              <a:gd name="adj3" fmla="val 16667"/>
            </a:avLst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表尾</a:t>
            </a:r>
            <a:r>
              <a:rPr lang="en-US" altLang="zh-CN">
                <a:solidFill>
                  <a:srgbClr val="800080"/>
                </a:solidFill>
                <a:latin typeface="楷体_GB2312" pitchFamily="49" charset="-122"/>
              </a:rPr>
              <a:t>tail</a:t>
            </a: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4857750" y="1071563"/>
            <a:ext cx="1576388" cy="612775"/>
          </a:xfrm>
          <a:prstGeom prst="wedgeRoundRectCallout">
            <a:avLst>
              <a:gd name="adj1" fmla="val 5949"/>
              <a:gd name="adj2" fmla="val 131935"/>
              <a:gd name="adj3" fmla="val 16667"/>
            </a:avLst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800080"/>
                </a:solidFill>
                <a:latin typeface="楷体_GB2312" pitchFamily="49" charset="-122"/>
              </a:rPr>
              <a:t>n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是表长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179388" y="4032250"/>
            <a:ext cx="871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表头：</a:t>
            </a:r>
            <a:r>
              <a:rPr lang="en-US" altLang="zh-CN" u="sng" dirty="0">
                <a:solidFill>
                  <a:schemeClr val="tx1"/>
                </a:solidFill>
                <a:latin typeface="楷体_GB2312" pitchFamily="49" charset="-122"/>
              </a:rPr>
              <a:t>LS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的第一个元素称为表头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79388" y="4575175"/>
            <a:ext cx="871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表</a:t>
            </a:r>
            <a:r>
              <a:rPr lang="zh-CN" altLang="en-US" u="sng" dirty="0" smtClean="0">
                <a:solidFill>
                  <a:schemeClr val="tx1"/>
                </a:solidFill>
                <a:latin typeface="楷体_GB2312" pitchFamily="49" charset="-122"/>
              </a:rPr>
              <a:t>尾</a:t>
            </a:r>
            <a:r>
              <a:rPr lang="zh-CN" altLang="en-US" u="sng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是一个表</a:t>
            </a:r>
            <a:r>
              <a:rPr lang="zh-CN" altLang="en-US" u="sng" dirty="0" smtClean="0">
                <a:solidFill>
                  <a:schemeClr val="tx1"/>
                </a:solidFill>
                <a:latin typeface="楷体_GB2312" pitchFamily="49" charset="-122"/>
              </a:rPr>
              <a:t>：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其余元素组成的</a:t>
            </a:r>
            <a:r>
              <a:rPr lang="zh-CN" altLang="en-US" u="sng" dirty="0">
                <a:solidFill>
                  <a:srgbClr val="FF3300"/>
                </a:solidFill>
                <a:latin typeface="楷体_GB2312" pitchFamily="49" charset="-122"/>
              </a:rPr>
              <a:t>表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称为</a:t>
            </a:r>
            <a:r>
              <a:rPr lang="en-US" altLang="zh-CN" u="sng" dirty="0">
                <a:solidFill>
                  <a:schemeClr val="tx1"/>
                </a:solidFill>
                <a:latin typeface="楷体_GB2312" pitchFamily="49" charset="-122"/>
              </a:rPr>
              <a:t>LS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的表尾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179388" y="5118100"/>
            <a:ext cx="871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表长：为最外层包含元素个数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9388" y="5661025"/>
            <a:ext cx="871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5240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深度：所含括弧的重数。</a:t>
            </a:r>
            <a:r>
              <a:rPr lang="zh-CN" altLang="en-US" u="sng" dirty="0">
                <a:solidFill>
                  <a:srgbClr val="800080"/>
                </a:solidFill>
                <a:latin typeface="楷体_GB2312" pitchFamily="49" charset="-122"/>
              </a:rPr>
              <a:t>原子的深度为</a:t>
            </a:r>
            <a:r>
              <a:rPr lang="en-US" altLang="zh-CN" u="sng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u="sng" dirty="0">
                <a:solidFill>
                  <a:srgbClr val="800080"/>
                </a:solidFill>
                <a:latin typeface="Arial" panose="020B0604020202020204" pitchFamily="34" charset="0"/>
              </a:rPr>
              <a:t>“</a:t>
            </a:r>
            <a:r>
              <a:rPr lang="zh-CN" altLang="en-US" u="sng" dirty="0">
                <a:solidFill>
                  <a:srgbClr val="800080"/>
                </a:solidFill>
                <a:latin typeface="楷体_GB2312" pitchFamily="49" charset="-122"/>
              </a:rPr>
              <a:t>空表”的深度为</a:t>
            </a:r>
            <a:r>
              <a:rPr lang="en-US" altLang="zh-CN" u="sng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6300788" y="1916113"/>
            <a:ext cx="192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(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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 autoUpdateAnimBg="0"/>
      <p:bldP spid="260103" grpId="0" animBg="1" autoUpdateAnimBg="0"/>
      <p:bldP spid="260104" grpId="0" animBg="1"/>
      <p:bldP spid="260105" grpId="0" animBg="1" autoUpdateAnimBg="0"/>
      <p:bldP spid="260106" grpId="0" animBg="1" autoUpdateAnimBg="0"/>
      <p:bldP spid="260107" grpId="0"/>
      <p:bldP spid="260108" grpId="0"/>
      <p:bldP spid="260109" grpId="0"/>
      <p:bldP spid="260110" grpId="0"/>
      <p:bldP spid="2601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文本框 2165761"/>
          <p:cNvSpPr txBox="1"/>
          <p:nvPr/>
        </p:nvSpPr>
        <p:spPr>
          <a:xfrm>
            <a:off x="0" y="2565400"/>
            <a:ext cx="864076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2165764" name="标题 2165763"/>
          <p:cNvSpPr>
            <a:spLocks noGrp="1"/>
          </p:cNvSpPr>
          <p:nvPr>
            <p:ph type="title"/>
          </p:nvPr>
        </p:nvSpPr>
        <p:spPr/>
        <p:txBody>
          <a:bodyPr tIns="108000" bIns="10800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5.3.1 </a:t>
            </a:r>
            <a:r>
              <a:rPr lang="zh-CN" altLang="en-US" b="1" dirty="0">
                <a:solidFill>
                  <a:schemeClr val="tx1"/>
                </a:solidFill>
              </a:rPr>
              <a:t>广义表的概念</a:t>
            </a:r>
          </a:p>
        </p:txBody>
      </p:sp>
      <p:sp>
        <p:nvSpPr>
          <p:cNvPr id="2165765" name="矩形 2165764"/>
          <p:cNvSpPr/>
          <p:nvPr/>
        </p:nvSpPr>
        <p:spPr>
          <a:xfrm>
            <a:off x="0" y="908050"/>
            <a:ext cx="9144000" cy="2089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 2" panose="05020102010507070707" pitchFamily="18" charset="2"/>
              <a:buChar char="²"/>
              <a:defRPr sz="36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90000"/>
              <a:buFont typeface="Wingdings" panose="05000000000000000000" pitchFamily="2" charset="2"/>
              <a:buChar char="Ø"/>
              <a:defRPr sz="3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90000"/>
              <a:buFont typeface="Wingdings" panose="05000000000000000000" pitchFamily="2" charset="2"/>
              <a:buChar char="-"/>
              <a:defRPr sz="3600" b="0" i="0" u="none" kern="1200" baseline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Webdings" panose="05030102010509060703" pitchFamily="18" charset="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defRPr>
            </a:lvl5pPr>
          </a:lstStyle>
          <a:p>
            <a:pPr lvl="0">
              <a:lnSpc>
                <a:spcPct val="105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广义表是</a:t>
            </a:r>
            <a:r>
              <a:rPr lang="zh-CN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数据元素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有限序列</a:t>
            </a:r>
            <a:r>
              <a:rPr lang="zh-CN" altLang="en-US" sz="3200" b="1" dirty="0"/>
              <a:t>。 记作：</a:t>
            </a:r>
          </a:p>
          <a:p>
            <a:pPr lvl="0">
              <a:lnSpc>
                <a:spcPct val="105000"/>
              </a:lnSpc>
              <a:spcBef>
                <a:spcPct val="5000"/>
              </a:spcBef>
              <a:buNone/>
            </a:pPr>
            <a:r>
              <a:rPr lang="zh-CN" altLang="en-US" sz="3200" b="1" dirty="0"/>
              <a:t>     </a:t>
            </a:r>
            <a:r>
              <a:rPr lang="en-US" altLang="zh-CN" sz="3200" b="1" dirty="0"/>
              <a:t>LS= (α1,α2  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/>
              <a:t>αn)</a:t>
            </a:r>
            <a:r>
              <a:rPr lang="zh-CN" altLang="en-US" sz="3200" b="1" dirty="0"/>
              <a:t>。其中，</a:t>
            </a:r>
            <a:r>
              <a:rPr lang="en-US" altLang="en-US" sz="3200" b="1" dirty="0"/>
              <a:t>LS</a:t>
            </a:r>
            <a:r>
              <a:rPr lang="zh-CN" altLang="en-US" sz="3200" b="1" dirty="0"/>
              <a:t>为广义表的名字</a:t>
            </a:r>
            <a:r>
              <a:rPr lang="en-US" altLang="zh-CN" sz="3200" b="1" dirty="0"/>
              <a:t>, α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为表中元素</a:t>
            </a:r>
            <a:r>
              <a:rPr lang="en-US" altLang="zh-CN" sz="3200" b="1" dirty="0"/>
              <a:t>, α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可以是单个元素，也可以是广义表。</a:t>
            </a:r>
          </a:p>
        </p:txBody>
      </p:sp>
      <p:sp>
        <p:nvSpPr>
          <p:cNvPr id="2165766" name="文本框 2165765"/>
          <p:cNvSpPr txBox="1"/>
          <p:nvPr/>
        </p:nvSpPr>
        <p:spPr>
          <a:xfrm>
            <a:off x="0" y="3141663"/>
            <a:ext cx="9144000" cy="338296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 2" panose="05020102010507070707" pitchFamily="18" charset="2"/>
              <a:buChar char="²"/>
              <a:defRPr sz="36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90000"/>
              <a:buFont typeface="Wingdings" panose="05000000000000000000" pitchFamily="2" charset="2"/>
              <a:buChar char="Ø"/>
              <a:defRPr sz="3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90000"/>
              <a:buFont typeface="Wingdings" panose="05000000000000000000" pitchFamily="2" charset="2"/>
              <a:buChar char="-"/>
              <a:defRPr sz="3600" b="0" i="0" u="none" kern="1200" baseline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Webdings" panose="05030102010509060703" pitchFamily="18" charset="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defRPr>
            </a:lvl5pPr>
          </a:lstStyle>
          <a:p>
            <a:pPr marL="363855" lvl="0" indent="-363855">
              <a:lnSpc>
                <a:spcPct val="110000"/>
              </a:lnSpc>
            </a:pPr>
            <a:r>
              <a:rPr lang="zh-CN" altLang="en-US" sz="3200" b="1" dirty="0"/>
              <a:t>在线性表中数据元素类型相同，在广义表中， 元素可以为不可再分割的单个元素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称为原子</a:t>
            </a:r>
            <a:r>
              <a:rPr lang="en-US" altLang="zh-CN" sz="3200" b="1" dirty="0"/>
              <a:t>(atom),</a:t>
            </a:r>
            <a:r>
              <a:rPr lang="zh-CN" altLang="en-US" sz="3200" b="1" dirty="0"/>
              <a:t>也可以是广义表，称为子表元素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sublist</a:t>
            </a:r>
            <a:r>
              <a:rPr lang="en-US" altLang="zh-CN" sz="3200" b="1" dirty="0"/>
              <a:t>)</a:t>
            </a:r>
          </a:p>
          <a:p>
            <a:pPr marL="363855" lvl="0" indent="-363855">
              <a:lnSpc>
                <a:spcPct val="110000"/>
              </a:lnSpc>
            </a:pPr>
            <a:r>
              <a:rPr lang="zh-CN" altLang="en-US" sz="3200" b="1" dirty="0"/>
              <a:t>广义表的定义是一个递归定义，因为在定义广义表又用到了广义表；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576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107A2CE-B69E-442F-8B95-7AB159242E70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27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5.4.1 </a:t>
            </a:r>
            <a:r>
              <a:rPr lang="zh-CN" altLang="en-US" smtClean="0"/>
              <a:t>广义表的定义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</a:t>
            </a:r>
            <a:r>
              <a:rPr lang="en-US" altLang="zh-CN" smtClean="0"/>
              <a:t>:   </a:t>
            </a:r>
          </a:p>
          <a:p>
            <a:pPr lvl="1" eaLnBrk="1" hangingPunct="1"/>
            <a:r>
              <a:rPr lang="en-US" altLang="zh-CN" smtClean="0"/>
              <a:t>A = (  ) </a:t>
            </a:r>
            <a:r>
              <a:rPr lang="zh-CN" altLang="en-US" smtClean="0">
                <a:solidFill>
                  <a:srgbClr val="FF3300"/>
                </a:solidFill>
              </a:rPr>
              <a:t>空表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3635375" y="18446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:0</a:t>
            </a:r>
            <a:r>
              <a:rPr lang="zh-CN" altLang="en-US"/>
              <a:t>；深度</a:t>
            </a:r>
            <a:r>
              <a:rPr lang="en-US" altLang="zh-CN"/>
              <a:t>:1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3635375" y="2349500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:2</a:t>
            </a:r>
            <a:r>
              <a:rPr lang="zh-CN" altLang="en-US"/>
              <a:t>；深度</a:t>
            </a:r>
            <a:r>
              <a:rPr lang="en-US" altLang="zh-CN"/>
              <a:t>:2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3635375" y="290988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:2</a:t>
            </a:r>
            <a:r>
              <a:rPr lang="zh-CN" altLang="en-US"/>
              <a:t>；深度</a:t>
            </a:r>
            <a:r>
              <a:rPr lang="en-US" altLang="zh-CN"/>
              <a:t>:3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635375" y="341471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:3</a:t>
            </a:r>
            <a:r>
              <a:rPr lang="zh-CN" altLang="en-US"/>
              <a:t>；深度</a:t>
            </a:r>
            <a:r>
              <a:rPr lang="en-US" altLang="zh-CN"/>
              <a:t>:4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3708400" y="465296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长度</a:t>
            </a:r>
            <a:r>
              <a:rPr lang="en-US" altLang="zh-CN"/>
              <a:t>:  2</a:t>
            </a:r>
            <a:r>
              <a:rPr lang="zh-CN" altLang="en-US"/>
              <a:t>；深度</a:t>
            </a:r>
            <a:r>
              <a:rPr lang="en-US" altLang="zh-CN"/>
              <a:t>:</a:t>
            </a:r>
            <a:r>
              <a:rPr lang="zh-CN" altLang="en-US"/>
              <a:t>无限 </a:t>
            </a:r>
          </a:p>
        </p:txBody>
      </p:sp>
      <p:sp>
        <p:nvSpPr>
          <p:cNvPr id="10" name="矩形 9"/>
          <p:cNvSpPr/>
          <p:nvPr/>
        </p:nvSpPr>
        <p:spPr>
          <a:xfrm>
            <a:off x="214313" y="2357438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F = (d, (e))</a:t>
            </a:r>
          </a:p>
        </p:txBody>
      </p:sp>
      <p:sp>
        <p:nvSpPr>
          <p:cNvPr id="11" name="矩形 10"/>
          <p:cNvSpPr/>
          <p:nvPr/>
        </p:nvSpPr>
        <p:spPr>
          <a:xfrm>
            <a:off x="214313" y="28575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D = ((a,(</a:t>
            </a:r>
            <a:r>
              <a:rPr lang="en-US" altLang="zh-CN" kern="0" dirty="0" err="1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b,c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)), F) </a:t>
            </a:r>
          </a:p>
        </p:txBody>
      </p:sp>
      <p:sp>
        <p:nvSpPr>
          <p:cNvPr id="12" name="矩形 11"/>
          <p:cNvSpPr/>
          <p:nvPr/>
        </p:nvSpPr>
        <p:spPr>
          <a:xfrm>
            <a:off x="214313" y="342900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C = (A, D, F)</a:t>
            </a:r>
          </a:p>
        </p:txBody>
      </p:sp>
      <p:sp>
        <p:nvSpPr>
          <p:cNvPr id="13" name="矩形 12"/>
          <p:cNvSpPr/>
          <p:nvPr/>
        </p:nvSpPr>
        <p:spPr>
          <a:xfrm>
            <a:off x="214313" y="4000500"/>
            <a:ext cx="73580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B = (a, B) = (a, (a, (a, 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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 ,  ) ) ) </a:t>
            </a:r>
            <a:r>
              <a:rPr lang="zh-CN" altLang="en-US" kern="0" dirty="0">
                <a:solidFill>
                  <a:srgbClr val="FF3300"/>
                </a:solidFill>
                <a:latin typeface="Times New Roman" panose="02020603050405020304"/>
                <a:ea typeface="楷体_GB2312"/>
              </a:rPr>
              <a:t>递归定义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142875" y="5214938"/>
            <a:ext cx="73580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B = (a, (a, (a, 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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 ,  ) ) )</a:t>
            </a:r>
            <a:endParaRPr lang="zh-CN" altLang="en-US" kern="0" dirty="0">
              <a:solidFill>
                <a:srgbClr val="FF33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8" grpId="0"/>
      <p:bldP spid="261129" grpId="0"/>
      <p:bldP spid="261130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E7207E2-D784-44C1-AC51-20D28769CAEE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28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广义表的结构特点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）广义表是一个</a:t>
            </a:r>
            <a:r>
              <a:rPr lang="zh-CN" altLang="en-US" dirty="0" smtClean="0">
                <a:solidFill>
                  <a:srgbClr val="FF0000"/>
                </a:solidFill>
              </a:rPr>
              <a:t>多层次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线性结构（但是非线性结构）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D=(E, F)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E=(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rgbClr val="9933FF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9933FF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F=(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solidFill>
                  <a:srgbClr val="9933FF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solidFill>
                  <a:srgbClr val="990033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643438" y="2565400"/>
            <a:ext cx="3962400" cy="3579813"/>
            <a:chOff x="2688" y="1152"/>
            <a:chExt cx="2496" cy="2255"/>
          </a:xfrm>
        </p:grpSpPr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3360" y="1536"/>
              <a:ext cx="384" cy="38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307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43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342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2688" y="2496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2976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3600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4064" y="2496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4800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4752" y="3072"/>
              <a:ext cx="432" cy="33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3216" y="11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2784" y="17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4560" y="17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auto">
            <a:xfrm>
              <a:off x="3648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3936" y="1584"/>
              <a:ext cx="384" cy="38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2880" y="2160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312" y="2208"/>
              <a:ext cx="240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264" y="2832"/>
              <a:ext cx="288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3600" y="2832"/>
              <a:ext cx="24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H="1">
              <a:off x="4272" y="2208"/>
              <a:ext cx="192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608" y="2208"/>
              <a:ext cx="336" cy="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4992" y="2832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34" name="Text Box 33"/>
          <p:cNvSpPr txBox="1">
            <a:spLocks noChangeArrowheads="1"/>
          </p:cNvSpPr>
          <p:nvPr/>
        </p:nvSpPr>
        <p:spPr bwMode="auto">
          <a:xfrm>
            <a:off x="6443663" y="1844824"/>
            <a:ext cx="2520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○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表示子表</a:t>
            </a:r>
          </a:p>
          <a:p>
            <a:pPr algn="l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□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表示原子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395288" y="3773983"/>
            <a:ext cx="3744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：长度：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；深度：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95288" y="4221163"/>
            <a:ext cx="3689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深度＝括号的重数</a:t>
            </a: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        ＝ 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○</a:t>
            </a:r>
            <a:r>
              <a:rPr lang="zh-CN" altLang="en-US">
                <a:solidFill>
                  <a:schemeClr val="tx1"/>
                </a:solidFill>
              </a:rPr>
              <a:t> 结点的层数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9" grpId="0"/>
      <p:bldP spid="8810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9DC37C9-32D5-437A-A263-36F2E34C8804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29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广义表的结构特点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686800" cy="5181600"/>
          </a:xfrm>
        </p:spPr>
        <p:txBody>
          <a:bodyPr/>
          <a:lstStyle/>
          <a:p>
            <a:pPr marL="533400" indent="-533400"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）任何一个非空广义表</a:t>
            </a:r>
            <a:r>
              <a:rPr lang="en-US" altLang="zh-CN" dirty="0" smtClean="0"/>
              <a:t>LS = (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1,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2, …,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n)</a:t>
            </a:r>
            <a:r>
              <a:rPr lang="zh-CN" altLang="en-US" dirty="0" smtClean="0"/>
              <a:t>均可分解为</a:t>
            </a:r>
          </a:p>
          <a:p>
            <a:pPr marL="990600" lvl="1" indent="-533400" eaLnBrk="1" hangingPunct="1"/>
            <a:r>
              <a:rPr lang="zh-CN" altLang="en-US" dirty="0" smtClean="0"/>
              <a:t>表头：</a:t>
            </a:r>
            <a:r>
              <a:rPr lang="en-US" altLang="zh-CN" dirty="0" smtClean="0"/>
              <a:t>Head(LS) =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1</a:t>
            </a:r>
          </a:p>
          <a:p>
            <a:pPr marL="990600" lvl="1" indent="-533400" eaLnBrk="1" hangingPunct="1"/>
            <a:r>
              <a:rPr lang="zh-CN" altLang="en-US" dirty="0" smtClean="0"/>
              <a:t>表尾</a:t>
            </a:r>
            <a:r>
              <a:rPr lang="en-US" altLang="zh-CN" dirty="0" smtClean="0"/>
              <a:t>:   Tail(LS) = (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2, …, 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en-US" altLang="zh-CN" dirty="0" smtClean="0"/>
              <a:t>n) 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572000" y="1052513"/>
            <a:ext cx="2017713" cy="1152525"/>
          </a:xfrm>
          <a:prstGeom prst="wedgeEllipseCallout">
            <a:avLst>
              <a:gd name="adj1" fmla="val -38199"/>
              <a:gd name="adj2" fmla="val 64736"/>
            </a:avLst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/>
              <a:t>第一个元素</a:t>
            </a:r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5867400" y="1700213"/>
            <a:ext cx="2881313" cy="1296987"/>
          </a:xfrm>
          <a:prstGeom prst="wedgeEllipseCallout">
            <a:avLst>
              <a:gd name="adj1" fmla="val -41736"/>
              <a:gd name="adj2" fmla="val 51958"/>
            </a:avLst>
          </a:prstGeom>
          <a:solidFill>
            <a:schemeClr val="hlink"/>
          </a:solidFill>
          <a:ln w="28575" cap="sq">
            <a:solidFill>
              <a:schemeClr val="tx2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dirty="0"/>
              <a:t>其余元素构成的</a:t>
            </a:r>
            <a:r>
              <a:rPr lang="zh-CN" altLang="en-US" dirty="0">
                <a:solidFill>
                  <a:srgbClr val="FF0000"/>
                </a:solidFill>
              </a:rPr>
              <a:t>广义表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468313" y="3370263"/>
            <a:ext cx="8496300" cy="31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zh-CN" altLang="en-US">
                <a:solidFill>
                  <a:srgbClr val="990033"/>
                </a:solidFill>
              </a:rPr>
              <a:t>例如</a:t>
            </a:r>
            <a:r>
              <a:rPr lang="en-US" altLang="zh-CN">
                <a:solidFill>
                  <a:srgbClr val="990033"/>
                </a:solidFill>
              </a:rPr>
              <a:t>:</a:t>
            </a:r>
            <a:r>
              <a:rPr lang="en-US" altLang="zh-CN">
                <a:solidFill>
                  <a:schemeClr val="tx1"/>
                </a:solidFill>
              </a:rPr>
              <a:t>   D = ( E, F ) =  ((a, (b, c)), F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en-US" altLang="zh-CN">
                <a:solidFill>
                  <a:schemeClr val="tx1"/>
                </a:solidFill>
              </a:rPr>
              <a:t>Head( </a:t>
            </a:r>
            <a:r>
              <a:rPr lang="en-US" altLang="zh-CN">
                <a:solidFill>
                  <a:srgbClr val="0000FF"/>
                </a:solidFill>
              </a:rPr>
              <a:t>D </a:t>
            </a:r>
            <a:r>
              <a:rPr lang="en-US" altLang="zh-CN">
                <a:solidFill>
                  <a:schemeClr val="tx1"/>
                </a:solidFill>
              </a:rPr>
              <a:t>) = </a:t>
            </a:r>
            <a:r>
              <a:rPr lang="en-US" altLang="zh-CN">
                <a:solidFill>
                  <a:schemeClr val="tx2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        Tail( 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chemeClr val="tx2"/>
                </a:solidFill>
              </a:rPr>
              <a:t>( F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en-US" altLang="zh-CN">
                <a:solidFill>
                  <a:schemeClr val="tx1"/>
                </a:solidFill>
              </a:rPr>
              <a:t>Head(</a:t>
            </a:r>
            <a:r>
              <a:rPr lang="en-US" altLang="zh-CN">
                <a:solidFill>
                  <a:srgbClr val="0000FF"/>
                </a:solidFill>
              </a:rPr>
              <a:t> E </a:t>
            </a:r>
            <a:r>
              <a:rPr lang="en-US" altLang="zh-CN">
                <a:solidFill>
                  <a:schemeClr val="tx1"/>
                </a:solidFill>
              </a:rPr>
              <a:t>) = </a:t>
            </a:r>
            <a:r>
              <a:rPr lang="en-US" altLang="zh-CN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        Tail(</a:t>
            </a:r>
            <a:r>
              <a:rPr lang="en-US" altLang="zh-CN">
                <a:solidFill>
                  <a:srgbClr val="0000FF"/>
                </a:solidFill>
              </a:rPr>
              <a:t> E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rgbClr val="9933FF"/>
                </a:solidFill>
              </a:rPr>
              <a:t>( ( b, c)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en-US" altLang="zh-CN">
                <a:solidFill>
                  <a:schemeClr val="tx1"/>
                </a:solidFill>
              </a:rPr>
              <a:t>Head(</a:t>
            </a:r>
            <a:r>
              <a:rPr lang="en-US" altLang="zh-CN">
                <a:solidFill>
                  <a:srgbClr val="0000FF"/>
                </a:solidFill>
              </a:rPr>
              <a:t> (( b, c)  )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chemeClr val="tx2"/>
                </a:solidFill>
              </a:rPr>
              <a:t>( b, c)</a:t>
            </a:r>
            <a:r>
              <a:rPr lang="en-US" altLang="zh-CN">
                <a:solidFill>
                  <a:schemeClr val="tx1"/>
                </a:solidFill>
              </a:rPr>
              <a:t>   Tail( </a:t>
            </a:r>
            <a:r>
              <a:rPr lang="en-US" altLang="zh-CN">
                <a:solidFill>
                  <a:srgbClr val="0000FF"/>
                </a:solidFill>
              </a:rPr>
              <a:t>(( b, c)  )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chemeClr val="tx2"/>
                </a:solidFill>
              </a:rPr>
              <a:t>(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en-US" altLang="zh-CN">
                <a:solidFill>
                  <a:schemeClr val="tx1"/>
                </a:solidFill>
              </a:rPr>
              <a:t>Head(</a:t>
            </a:r>
            <a:r>
              <a:rPr lang="en-US" altLang="zh-CN">
                <a:solidFill>
                  <a:srgbClr val="0000FF"/>
                </a:solidFill>
              </a:rPr>
              <a:t> ( b, c) </a:t>
            </a:r>
            <a:r>
              <a:rPr lang="en-US" altLang="zh-CN">
                <a:solidFill>
                  <a:schemeClr val="tx1"/>
                </a:solidFill>
              </a:rPr>
              <a:t>) =</a:t>
            </a:r>
            <a:r>
              <a:rPr lang="en-US" altLang="zh-CN">
                <a:solidFill>
                  <a:srgbClr val="9933FF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    Tail( </a:t>
            </a:r>
            <a:r>
              <a:rPr lang="en-US" altLang="zh-CN">
                <a:solidFill>
                  <a:srgbClr val="0000FF"/>
                </a:solidFill>
              </a:rPr>
              <a:t>( b, c)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chemeClr val="tx2"/>
                </a:solidFill>
              </a:rPr>
              <a:t>( c 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en-US" altLang="zh-CN">
                <a:solidFill>
                  <a:schemeClr val="tx1"/>
                </a:solidFill>
              </a:rPr>
              <a:t>Head( </a:t>
            </a:r>
            <a:r>
              <a:rPr lang="en-US" altLang="zh-CN">
                <a:solidFill>
                  <a:srgbClr val="0000FF"/>
                </a:solidFill>
              </a:rPr>
              <a:t>( c )</a:t>
            </a:r>
            <a:r>
              <a:rPr lang="en-US" altLang="zh-CN">
                <a:solidFill>
                  <a:schemeClr val="tx1"/>
                </a:solidFill>
              </a:rPr>
              <a:t> ) =</a:t>
            </a:r>
            <a:r>
              <a:rPr lang="en-US" altLang="zh-CN">
                <a:solidFill>
                  <a:srgbClr val="9933FF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c </a:t>
            </a:r>
            <a:r>
              <a:rPr lang="en-US" altLang="zh-CN">
                <a:solidFill>
                  <a:schemeClr val="tx1"/>
                </a:solidFill>
              </a:rPr>
              <a:t>       Tail( </a:t>
            </a:r>
            <a:r>
              <a:rPr lang="en-US" altLang="zh-CN">
                <a:solidFill>
                  <a:srgbClr val="0000FF"/>
                </a:solidFill>
              </a:rPr>
              <a:t>( c )</a:t>
            </a:r>
            <a:r>
              <a:rPr lang="en-US" altLang="zh-CN">
                <a:solidFill>
                  <a:schemeClr val="tx1"/>
                </a:solidFill>
              </a:rPr>
              <a:t> ) = </a:t>
            </a:r>
            <a:r>
              <a:rPr lang="en-US" altLang="zh-CN">
                <a:solidFill>
                  <a:schemeClr val="tx2"/>
                </a:solidFill>
              </a:rPr>
              <a:t>(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nimBg="1"/>
      <p:bldP spid="264197" grpId="0" animBg="1"/>
      <p:bldP spid="2641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AF8282C-43D8-4B8B-A186-D617E696A145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graphicFrame>
        <p:nvGraphicFramePr>
          <p:cNvPr id="224410" name="Group 154"/>
          <p:cNvGraphicFramePr>
            <a:graphicFrameLocks noGrp="1"/>
          </p:cNvGraphicFramePr>
          <p:nvPr/>
        </p:nvGraphicFramePr>
        <p:xfrm>
          <a:off x="395288" y="2911475"/>
          <a:ext cx="3600450" cy="2951164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n-1n-1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82"/>
          <p:cNvGrpSpPr/>
          <p:nvPr/>
        </p:nvGrpSpPr>
        <p:grpSpPr bwMode="auto">
          <a:xfrm>
            <a:off x="4427538" y="2551113"/>
            <a:ext cx="4032250" cy="3452812"/>
            <a:chOff x="852" y="216"/>
            <a:chExt cx="2484" cy="2154"/>
          </a:xfrm>
        </p:grpSpPr>
        <p:grpSp>
          <p:nvGrpSpPr>
            <p:cNvPr id="18493" name="Group 83"/>
            <p:cNvGrpSpPr/>
            <p:nvPr/>
          </p:nvGrpSpPr>
          <p:grpSpPr bwMode="auto">
            <a:xfrm>
              <a:off x="1584" y="408"/>
              <a:ext cx="1752" cy="1752"/>
              <a:chOff x="1584" y="408"/>
              <a:chExt cx="1752" cy="1752"/>
            </a:xfrm>
          </p:grpSpPr>
          <p:sp>
            <p:nvSpPr>
              <p:cNvPr id="18523" name="AutoShape 84"/>
              <p:cNvSpPr>
                <a:spLocks noChangeArrowheads="1"/>
              </p:cNvSpPr>
              <p:nvPr/>
            </p:nvSpPr>
            <p:spPr bwMode="auto">
              <a:xfrm>
                <a:off x="1896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4" name="AutoShape 85"/>
              <p:cNvSpPr>
                <a:spLocks noChangeArrowheads="1"/>
              </p:cNvSpPr>
              <p:nvPr/>
            </p:nvSpPr>
            <p:spPr bwMode="auto">
              <a:xfrm>
                <a:off x="2232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5" name="AutoShape 86"/>
              <p:cNvSpPr>
                <a:spLocks noChangeArrowheads="1"/>
              </p:cNvSpPr>
              <p:nvPr/>
            </p:nvSpPr>
            <p:spPr bwMode="auto">
              <a:xfrm>
                <a:off x="2568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6" name="AutoShape 87"/>
              <p:cNvSpPr>
                <a:spLocks noChangeArrowheads="1"/>
              </p:cNvSpPr>
              <p:nvPr/>
            </p:nvSpPr>
            <p:spPr bwMode="auto">
              <a:xfrm>
                <a:off x="1788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7" name="AutoShape 88"/>
              <p:cNvSpPr>
                <a:spLocks noChangeArrowheads="1"/>
              </p:cNvSpPr>
              <p:nvPr/>
            </p:nvSpPr>
            <p:spPr bwMode="auto">
              <a:xfrm>
                <a:off x="2124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8" name="AutoShape 89"/>
              <p:cNvSpPr>
                <a:spLocks noChangeArrowheads="1"/>
              </p:cNvSpPr>
              <p:nvPr/>
            </p:nvSpPr>
            <p:spPr bwMode="auto">
              <a:xfrm>
                <a:off x="2460" y="5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29" name="AutoShape 90"/>
              <p:cNvSpPr>
                <a:spLocks noChangeArrowheads="1"/>
              </p:cNvSpPr>
              <p:nvPr/>
            </p:nvSpPr>
            <p:spPr bwMode="auto">
              <a:xfrm>
                <a:off x="1680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0" name="AutoShape 91"/>
              <p:cNvSpPr>
                <a:spLocks noChangeArrowheads="1"/>
              </p:cNvSpPr>
              <p:nvPr/>
            </p:nvSpPr>
            <p:spPr bwMode="auto">
              <a:xfrm>
                <a:off x="2016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1" name="AutoShape 92"/>
              <p:cNvSpPr>
                <a:spLocks noChangeArrowheads="1"/>
              </p:cNvSpPr>
              <p:nvPr/>
            </p:nvSpPr>
            <p:spPr bwMode="auto">
              <a:xfrm>
                <a:off x="2352" y="62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2" name="AutoShape 93"/>
              <p:cNvSpPr>
                <a:spLocks noChangeArrowheads="1"/>
              </p:cNvSpPr>
              <p:nvPr/>
            </p:nvSpPr>
            <p:spPr bwMode="auto">
              <a:xfrm>
                <a:off x="2904" y="141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3" name="AutoShape 94"/>
              <p:cNvSpPr>
                <a:spLocks noChangeArrowheads="1"/>
              </p:cNvSpPr>
              <p:nvPr/>
            </p:nvSpPr>
            <p:spPr bwMode="auto">
              <a:xfrm>
                <a:off x="2904" y="108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4" name="AutoShape 95"/>
              <p:cNvSpPr>
                <a:spLocks noChangeArrowheads="1"/>
              </p:cNvSpPr>
              <p:nvPr/>
            </p:nvSpPr>
            <p:spPr bwMode="auto">
              <a:xfrm>
                <a:off x="2904" y="74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5" name="AutoShape 96"/>
              <p:cNvSpPr>
                <a:spLocks noChangeArrowheads="1"/>
              </p:cNvSpPr>
              <p:nvPr/>
            </p:nvSpPr>
            <p:spPr bwMode="auto">
              <a:xfrm>
                <a:off x="2904" y="4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6" name="AutoShape 97"/>
              <p:cNvSpPr>
                <a:spLocks noChangeArrowheads="1"/>
              </p:cNvSpPr>
              <p:nvPr/>
            </p:nvSpPr>
            <p:spPr bwMode="auto">
              <a:xfrm>
                <a:off x="2808" y="151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7" name="AutoShape 98"/>
              <p:cNvSpPr>
                <a:spLocks noChangeArrowheads="1"/>
              </p:cNvSpPr>
              <p:nvPr/>
            </p:nvSpPr>
            <p:spPr bwMode="auto">
              <a:xfrm>
                <a:off x="2808" y="117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8" name="AutoShape 99"/>
              <p:cNvSpPr>
                <a:spLocks noChangeArrowheads="1"/>
              </p:cNvSpPr>
              <p:nvPr/>
            </p:nvSpPr>
            <p:spPr bwMode="auto">
              <a:xfrm>
                <a:off x="2808" y="84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39" name="AutoShape 100"/>
              <p:cNvSpPr>
                <a:spLocks noChangeArrowheads="1"/>
              </p:cNvSpPr>
              <p:nvPr/>
            </p:nvSpPr>
            <p:spPr bwMode="auto">
              <a:xfrm>
                <a:off x="2808" y="50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0" name="AutoShape 101"/>
              <p:cNvSpPr>
                <a:spLocks noChangeArrowheads="1"/>
              </p:cNvSpPr>
              <p:nvPr/>
            </p:nvSpPr>
            <p:spPr bwMode="auto">
              <a:xfrm>
                <a:off x="2700" y="16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1" name="AutoShape 102"/>
              <p:cNvSpPr>
                <a:spLocks noChangeArrowheads="1"/>
              </p:cNvSpPr>
              <p:nvPr/>
            </p:nvSpPr>
            <p:spPr bwMode="auto">
              <a:xfrm>
                <a:off x="2700" y="1284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2" name="AutoShape 103"/>
              <p:cNvSpPr>
                <a:spLocks noChangeArrowheads="1"/>
              </p:cNvSpPr>
              <p:nvPr/>
            </p:nvSpPr>
            <p:spPr bwMode="auto">
              <a:xfrm>
                <a:off x="2700" y="94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3" name="AutoShape 104"/>
              <p:cNvSpPr>
                <a:spLocks noChangeArrowheads="1"/>
              </p:cNvSpPr>
              <p:nvPr/>
            </p:nvSpPr>
            <p:spPr bwMode="auto">
              <a:xfrm>
                <a:off x="2700" y="61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4" name="AutoShape 105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5" name="AutoShape 10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6" name="AutoShape 107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7" name="AutoShape 108"/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8" name="AutoShape 109"/>
              <p:cNvSpPr>
                <a:spLocks noChangeArrowheads="1"/>
              </p:cNvSpPr>
              <p:nvPr/>
            </p:nvSpPr>
            <p:spPr bwMode="auto">
              <a:xfrm>
                <a:off x="1920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49" name="AutoShape 110"/>
              <p:cNvSpPr>
                <a:spLocks noChangeArrowheads="1"/>
              </p:cNvSpPr>
              <p:nvPr/>
            </p:nvSpPr>
            <p:spPr bwMode="auto">
              <a:xfrm>
                <a:off x="2256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0" name="AutoShape 111"/>
              <p:cNvSpPr>
                <a:spLocks noChangeArrowheads="1"/>
              </p:cNvSpPr>
              <p:nvPr/>
            </p:nvSpPr>
            <p:spPr bwMode="auto">
              <a:xfrm>
                <a:off x="1584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1" name="AutoShape 11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2" name="AutoShape 113"/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3" name="AutoShape 114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4" name="AutoShape 115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5" name="AutoShape 116"/>
              <p:cNvSpPr>
                <a:spLocks noChangeArrowheads="1"/>
              </p:cNvSpPr>
              <p:nvPr/>
            </p:nvSpPr>
            <p:spPr bwMode="auto">
              <a:xfrm>
                <a:off x="2256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6" name="AutoShape 11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7" name="AutoShape 118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8" name="AutoShape 119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59" name="AutoShape 120"/>
              <p:cNvSpPr>
                <a:spLocks noChangeArrowheads="1"/>
              </p:cNvSpPr>
              <p:nvPr/>
            </p:nvSpPr>
            <p:spPr bwMode="auto">
              <a:xfrm>
                <a:off x="259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94" name="Text Box 121"/>
            <p:cNvSpPr txBox="1">
              <a:spLocks noChangeArrowheads="1"/>
            </p:cNvSpPr>
            <p:nvPr/>
          </p:nvSpPr>
          <p:spPr bwMode="auto">
            <a:xfrm>
              <a:off x="1152" y="912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18495" name="Text Box 122"/>
            <p:cNvSpPr txBox="1">
              <a:spLocks noChangeArrowheads="1"/>
            </p:cNvSpPr>
            <p:nvPr/>
          </p:nvSpPr>
          <p:spPr bwMode="auto">
            <a:xfrm>
              <a:off x="1152" y="1248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18496" name="Text Box 123"/>
            <p:cNvSpPr txBox="1">
              <a:spLocks noChangeArrowheads="1"/>
            </p:cNvSpPr>
            <p:nvPr/>
          </p:nvSpPr>
          <p:spPr bwMode="auto">
            <a:xfrm>
              <a:off x="1152" y="1584"/>
              <a:ext cx="3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18497" name="Text Box 124"/>
            <p:cNvSpPr txBox="1">
              <a:spLocks noChangeArrowheads="1"/>
            </p:cNvSpPr>
            <p:nvPr/>
          </p:nvSpPr>
          <p:spPr bwMode="auto">
            <a:xfrm>
              <a:off x="1152" y="1920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18498" name="Text Box 125"/>
            <p:cNvSpPr txBox="1">
              <a:spLocks noChangeArrowheads="1"/>
            </p:cNvSpPr>
            <p:nvPr/>
          </p:nvSpPr>
          <p:spPr bwMode="auto">
            <a:xfrm>
              <a:off x="852" y="624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Vancouver</a:t>
              </a:r>
            </a:p>
          </p:txBody>
        </p:sp>
        <p:sp>
          <p:nvSpPr>
            <p:cNvPr id="18499" name="Text Box 126"/>
            <p:cNvSpPr txBox="1">
              <a:spLocks noChangeArrowheads="1"/>
            </p:cNvSpPr>
            <p:nvPr/>
          </p:nvSpPr>
          <p:spPr bwMode="auto">
            <a:xfrm>
              <a:off x="948" y="508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Toronto</a:t>
              </a:r>
            </a:p>
          </p:txBody>
        </p:sp>
        <p:sp>
          <p:nvSpPr>
            <p:cNvPr id="18500" name="Text Box 127"/>
            <p:cNvSpPr txBox="1">
              <a:spLocks noChangeArrowheads="1"/>
            </p:cNvSpPr>
            <p:nvPr/>
          </p:nvSpPr>
          <p:spPr bwMode="auto">
            <a:xfrm>
              <a:off x="1044" y="364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New York</a:t>
              </a:r>
            </a:p>
          </p:txBody>
        </p:sp>
        <p:sp>
          <p:nvSpPr>
            <p:cNvPr id="18501" name="Text Box 128"/>
            <p:cNvSpPr txBox="1">
              <a:spLocks noChangeArrowheads="1"/>
            </p:cNvSpPr>
            <p:nvPr/>
          </p:nvSpPr>
          <p:spPr bwMode="auto">
            <a:xfrm>
              <a:off x="1200" y="216"/>
              <a:ext cx="7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Chicago</a:t>
              </a:r>
            </a:p>
          </p:txBody>
        </p:sp>
        <p:grpSp>
          <p:nvGrpSpPr>
            <p:cNvPr id="18502" name="Group 129"/>
            <p:cNvGrpSpPr/>
            <p:nvPr/>
          </p:nvGrpSpPr>
          <p:grpSpPr bwMode="auto">
            <a:xfrm>
              <a:off x="1584" y="816"/>
              <a:ext cx="1344" cy="1344"/>
              <a:chOff x="1584" y="816"/>
              <a:chExt cx="1344" cy="1344"/>
            </a:xfrm>
          </p:grpSpPr>
          <p:sp>
            <p:nvSpPr>
              <p:cNvPr id="18507" name="Rectangle 130"/>
              <p:cNvSpPr>
                <a:spLocks noChangeArrowheads="1"/>
              </p:cNvSpPr>
              <p:nvPr/>
            </p:nvSpPr>
            <p:spPr bwMode="auto">
              <a:xfrm>
                <a:off x="2580" y="1828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580</a:t>
                </a:r>
              </a:p>
            </p:txBody>
          </p:sp>
          <p:sp>
            <p:nvSpPr>
              <p:cNvPr id="18508" name="Rectangle 131"/>
              <p:cNvSpPr>
                <a:spLocks noChangeArrowheads="1"/>
              </p:cNvSpPr>
              <p:nvPr/>
            </p:nvSpPr>
            <p:spPr bwMode="auto">
              <a:xfrm>
                <a:off x="2299" y="1828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38</a:t>
                </a:r>
              </a:p>
            </p:txBody>
          </p:sp>
          <p:sp>
            <p:nvSpPr>
              <p:cNvPr id="18509" name="Rectangle 132"/>
              <p:cNvSpPr>
                <a:spLocks noChangeArrowheads="1"/>
              </p:cNvSpPr>
              <p:nvPr/>
            </p:nvSpPr>
            <p:spPr bwMode="auto">
              <a:xfrm>
                <a:off x="1908" y="1828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1038</a:t>
                </a:r>
              </a:p>
            </p:txBody>
          </p:sp>
          <p:sp>
            <p:nvSpPr>
              <p:cNvPr id="18510" name="Rectangle 133"/>
              <p:cNvSpPr>
                <a:spLocks noChangeArrowheads="1"/>
              </p:cNvSpPr>
              <p:nvPr/>
            </p:nvSpPr>
            <p:spPr bwMode="auto">
              <a:xfrm>
                <a:off x="1584" y="1828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927</a:t>
                </a:r>
              </a:p>
            </p:txBody>
          </p:sp>
          <p:sp>
            <p:nvSpPr>
              <p:cNvPr id="18511" name="Rectangle 134"/>
              <p:cNvSpPr>
                <a:spLocks noChangeArrowheads="1"/>
              </p:cNvSpPr>
              <p:nvPr/>
            </p:nvSpPr>
            <p:spPr bwMode="auto">
              <a:xfrm>
                <a:off x="2580" y="1496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501</a:t>
                </a:r>
              </a:p>
            </p:txBody>
          </p:sp>
          <p:sp>
            <p:nvSpPr>
              <p:cNvPr id="18512" name="Rectangle 135"/>
              <p:cNvSpPr>
                <a:spLocks noChangeArrowheads="1"/>
              </p:cNvSpPr>
              <p:nvPr/>
            </p:nvSpPr>
            <p:spPr bwMode="auto">
              <a:xfrm>
                <a:off x="2299" y="1496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30</a:t>
                </a:r>
              </a:p>
            </p:txBody>
          </p:sp>
          <p:sp>
            <p:nvSpPr>
              <p:cNvPr id="18513" name="Rectangle 136"/>
              <p:cNvSpPr>
                <a:spLocks noChangeArrowheads="1"/>
              </p:cNvSpPr>
              <p:nvPr/>
            </p:nvSpPr>
            <p:spPr bwMode="auto">
              <a:xfrm>
                <a:off x="1908" y="1496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1023</a:t>
                </a:r>
              </a:p>
            </p:txBody>
          </p:sp>
          <p:sp>
            <p:nvSpPr>
              <p:cNvPr id="18514" name="Rectangle 137"/>
              <p:cNvSpPr>
                <a:spLocks noChangeArrowheads="1"/>
              </p:cNvSpPr>
              <p:nvPr/>
            </p:nvSpPr>
            <p:spPr bwMode="auto">
              <a:xfrm>
                <a:off x="1584" y="1496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812</a:t>
                </a:r>
              </a:p>
            </p:txBody>
          </p:sp>
          <p:sp>
            <p:nvSpPr>
              <p:cNvPr id="18515" name="Rectangle 138"/>
              <p:cNvSpPr>
                <a:spLocks noChangeArrowheads="1"/>
              </p:cNvSpPr>
              <p:nvPr/>
            </p:nvSpPr>
            <p:spPr bwMode="auto">
              <a:xfrm>
                <a:off x="2580" y="1148"/>
                <a:ext cx="34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512</a:t>
                </a:r>
              </a:p>
            </p:txBody>
          </p:sp>
          <p:sp>
            <p:nvSpPr>
              <p:cNvPr id="18516" name="Rectangle 139"/>
              <p:cNvSpPr>
                <a:spLocks noChangeArrowheads="1"/>
              </p:cNvSpPr>
              <p:nvPr/>
            </p:nvSpPr>
            <p:spPr bwMode="auto">
              <a:xfrm>
                <a:off x="2299" y="1148"/>
                <a:ext cx="281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31</a:t>
                </a:r>
              </a:p>
            </p:txBody>
          </p:sp>
          <p:sp>
            <p:nvSpPr>
              <p:cNvPr id="18517" name="Rectangle 140"/>
              <p:cNvSpPr>
                <a:spLocks noChangeArrowheads="1"/>
              </p:cNvSpPr>
              <p:nvPr/>
            </p:nvSpPr>
            <p:spPr bwMode="auto">
              <a:xfrm>
                <a:off x="1908" y="1148"/>
                <a:ext cx="391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952</a:t>
                </a:r>
              </a:p>
            </p:txBody>
          </p:sp>
          <p:sp>
            <p:nvSpPr>
              <p:cNvPr id="18518" name="Rectangle 141"/>
              <p:cNvSpPr>
                <a:spLocks noChangeArrowheads="1"/>
              </p:cNvSpPr>
              <p:nvPr/>
            </p:nvSpPr>
            <p:spPr bwMode="auto">
              <a:xfrm>
                <a:off x="1584" y="1148"/>
                <a:ext cx="324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608</a:t>
                </a:r>
              </a:p>
            </p:txBody>
          </p:sp>
          <p:sp>
            <p:nvSpPr>
              <p:cNvPr id="18519" name="Rectangle 142"/>
              <p:cNvSpPr>
                <a:spLocks noChangeArrowheads="1"/>
              </p:cNvSpPr>
              <p:nvPr/>
            </p:nvSpPr>
            <p:spPr bwMode="auto">
              <a:xfrm>
                <a:off x="2580" y="816"/>
                <a:ext cx="34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400</a:t>
                </a:r>
              </a:p>
            </p:txBody>
          </p:sp>
          <p:sp>
            <p:nvSpPr>
              <p:cNvPr id="18520" name="Rectangle 143"/>
              <p:cNvSpPr>
                <a:spLocks noChangeArrowheads="1"/>
              </p:cNvSpPr>
              <p:nvPr/>
            </p:nvSpPr>
            <p:spPr bwMode="auto">
              <a:xfrm>
                <a:off x="2299" y="816"/>
                <a:ext cx="28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14</a:t>
                </a:r>
              </a:p>
            </p:txBody>
          </p:sp>
          <p:sp>
            <p:nvSpPr>
              <p:cNvPr id="18521" name="Rectangle 144"/>
              <p:cNvSpPr>
                <a:spLocks noChangeArrowheads="1"/>
              </p:cNvSpPr>
              <p:nvPr/>
            </p:nvSpPr>
            <p:spPr bwMode="auto">
              <a:xfrm>
                <a:off x="1908" y="816"/>
                <a:ext cx="39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800"/>
                  <a:t>825</a:t>
                </a:r>
              </a:p>
            </p:txBody>
          </p:sp>
          <p:sp>
            <p:nvSpPr>
              <p:cNvPr id="18522" name="Rectangle 145"/>
              <p:cNvSpPr>
                <a:spLocks noChangeArrowheads="1"/>
              </p:cNvSpPr>
              <p:nvPr/>
            </p:nvSpPr>
            <p:spPr bwMode="auto">
              <a:xfrm>
                <a:off x="1584" y="816"/>
                <a:ext cx="3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 algn="ctr" fontAlgn="b">
                  <a:spcBef>
                    <a:spcPct val="20000"/>
                  </a:spcBef>
                  <a:buClr>
                    <a:schemeClr val="tx2"/>
                  </a:buClr>
                  <a:buSzPct val="110000"/>
                  <a:buFont typeface="Symbol" panose="05050102010706020507" pitchFamily="18" charset="2"/>
                  <a:buNone/>
                </a:pPr>
                <a:r>
                  <a:rPr lang="en-US" altLang="zh-CN" sz="1600"/>
                  <a:t>605</a:t>
                </a:r>
              </a:p>
            </p:txBody>
          </p:sp>
        </p:grpSp>
        <p:sp>
          <p:nvSpPr>
            <p:cNvPr id="18503" name="Text Box 146"/>
            <p:cNvSpPr txBox="1">
              <a:spLocks noChangeArrowheads="1"/>
            </p:cNvSpPr>
            <p:nvPr/>
          </p:nvSpPr>
          <p:spPr bwMode="auto">
            <a:xfrm>
              <a:off x="1632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ent.</a:t>
              </a:r>
            </a:p>
          </p:txBody>
        </p:sp>
        <p:sp>
          <p:nvSpPr>
            <p:cNvPr id="18504" name="Text Box 147"/>
            <p:cNvSpPr txBox="1">
              <a:spLocks noChangeArrowheads="1"/>
            </p:cNvSpPr>
            <p:nvPr/>
          </p:nvSpPr>
          <p:spPr bwMode="auto">
            <a:xfrm>
              <a:off x="1920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cm.</a:t>
              </a:r>
            </a:p>
          </p:txBody>
        </p:sp>
        <p:sp>
          <p:nvSpPr>
            <p:cNvPr id="18505" name="Text Box 148"/>
            <p:cNvSpPr txBox="1">
              <a:spLocks noChangeArrowheads="1"/>
            </p:cNvSpPr>
            <p:nvPr/>
          </p:nvSpPr>
          <p:spPr bwMode="auto">
            <a:xfrm>
              <a:off x="2256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ph.</a:t>
              </a:r>
            </a:p>
          </p:txBody>
        </p:sp>
        <p:sp>
          <p:nvSpPr>
            <p:cNvPr id="18506" name="Text Box 149"/>
            <p:cNvSpPr txBox="1">
              <a:spLocks noChangeArrowheads="1"/>
            </p:cNvSpPr>
            <p:nvPr/>
          </p:nvSpPr>
          <p:spPr bwMode="auto">
            <a:xfrm>
              <a:off x="2640" y="2160"/>
              <a:ext cx="2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panose="02010600030101010101" pitchFamily="2" charset="-122"/>
                </a:rPr>
                <a:t>sec.</a:t>
              </a:r>
            </a:p>
          </p:txBody>
        </p:sp>
      </p:grpSp>
      <p:sp>
        <p:nvSpPr>
          <p:cNvPr id="224412" name="Text Box 156"/>
          <p:cNvSpPr txBox="1">
            <a:spLocks noChangeArrowheads="1"/>
          </p:cNvSpPr>
          <p:nvPr/>
        </p:nvSpPr>
        <p:spPr bwMode="auto">
          <a:xfrm>
            <a:off x="1187450" y="5949950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二维数组</a:t>
            </a:r>
          </a:p>
        </p:txBody>
      </p:sp>
      <p:sp>
        <p:nvSpPr>
          <p:cNvPr id="224413" name="Text Box 157"/>
          <p:cNvSpPr txBox="1">
            <a:spLocks noChangeArrowheads="1"/>
          </p:cNvSpPr>
          <p:nvPr/>
        </p:nvSpPr>
        <p:spPr bwMode="auto">
          <a:xfrm>
            <a:off x="5940425" y="602138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三维数组</a:t>
            </a:r>
          </a:p>
        </p:txBody>
      </p:sp>
      <p:graphicFrame>
        <p:nvGraphicFramePr>
          <p:cNvPr id="224448" name="Group 192"/>
          <p:cNvGraphicFramePr>
            <a:graphicFrameLocks noGrp="1"/>
          </p:cNvGraphicFramePr>
          <p:nvPr/>
        </p:nvGraphicFramePr>
        <p:xfrm>
          <a:off x="395288" y="1412875"/>
          <a:ext cx="7599362" cy="592138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449" name="Text Box 193"/>
          <p:cNvSpPr txBox="1">
            <a:spLocks noChangeArrowheads="1"/>
          </p:cNvSpPr>
          <p:nvPr/>
        </p:nvSpPr>
        <p:spPr bwMode="auto">
          <a:xfrm>
            <a:off x="1908175" y="20605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一维数组：顺序表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12" grpId="0"/>
      <p:bldP spid="224413" grpId="0"/>
      <p:bldP spid="2244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广义表的结构特点</a:t>
            </a: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E816474-117F-4B69-BF54-2C57919540B6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3" y="1500188"/>
            <a:ext cx="8643937" cy="1987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l">
              <a:spcBef>
                <a:spcPct val="20000"/>
              </a:spcBef>
              <a:buClr>
                <a:srgbClr val="6600CC"/>
              </a:buClr>
              <a:buSzPct val="110000"/>
              <a:buFont typeface="Symbol" panose="05050102010706020507" pitchFamily="18" charset="2"/>
              <a:buChar char="¨"/>
              <a:defRPr/>
            </a:pPr>
            <a:r>
              <a:rPr lang="en-US" altLang="zh-CN" kern="0" dirty="0">
                <a:latin typeface="Times New Roman" panose="02020603050405020304"/>
                <a:ea typeface="楷体_GB2312"/>
              </a:rPr>
              <a:t>5</a:t>
            </a:r>
            <a:r>
              <a:rPr lang="zh-CN" altLang="en-US" kern="0" dirty="0">
                <a:latin typeface="Times New Roman" panose="02020603050405020304"/>
                <a:ea typeface="楷体_GB2312"/>
              </a:rPr>
              <a:t>）任何一个非空广义表</a:t>
            </a:r>
            <a:r>
              <a:rPr lang="en-US" altLang="zh-CN" kern="0" dirty="0">
                <a:latin typeface="Times New Roman" panose="02020603050405020304"/>
                <a:ea typeface="楷体_GB2312"/>
              </a:rPr>
              <a:t>LS = ( </a:t>
            </a:r>
            <a:r>
              <a:rPr lang="en-US" altLang="zh-CN" kern="0" dirty="0"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latin typeface="Times New Roman" panose="02020603050405020304"/>
                <a:ea typeface="楷体_GB2312"/>
              </a:rPr>
              <a:t>1, </a:t>
            </a:r>
            <a:r>
              <a:rPr lang="en-US" altLang="zh-CN" kern="0" dirty="0"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latin typeface="Times New Roman" panose="02020603050405020304"/>
                <a:ea typeface="楷体_GB2312"/>
              </a:rPr>
              <a:t>2, …, </a:t>
            </a:r>
            <a:r>
              <a:rPr lang="en-US" altLang="zh-CN" kern="0" dirty="0"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latin typeface="Times New Roman" panose="02020603050405020304"/>
                <a:ea typeface="楷体_GB2312"/>
              </a:rPr>
              <a:t>n)</a:t>
            </a:r>
            <a:r>
              <a:rPr lang="zh-CN" altLang="en-US" kern="0" dirty="0">
                <a:latin typeface="Times New Roman" panose="02020603050405020304"/>
                <a:ea typeface="楷体_GB2312"/>
              </a:rPr>
              <a:t>均可分解为</a:t>
            </a:r>
          </a:p>
          <a:p>
            <a:pPr marL="990600" lvl="1" indent="-53340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zh-CN" altLang="en-US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表头：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Head(LS) = 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1</a:t>
            </a:r>
          </a:p>
          <a:p>
            <a:pPr marL="990600" lvl="1" indent="-533400" algn="l">
              <a:spcBef>
                <a:spcPct val="20000"/>
              </a:spcBef>
              <a:buClr>
                <a:srgbClr val="FF9900"/>
              </a:buClr>
              <a:buFontTx/>
              <a:buChar char="¶"/>
              <a:defRPr/>
            </a:pPr>
            <a:r>
              <a:rPr lang="zh-CN" altLang="en-US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表尾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:   Tail(LS) = ( 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2, …, 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  <a:sym typeface="Symbol" panose="05050102010706020507" pitchFamily="18" charset="2"/>
              </a:rPr>
              <a:t></a:t>
            </a: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n) </a:t>
            </a:r>
          </a:p>
        </p:txBody>
      </p:sp>
      <p:sp>
        <p:nvSpPr>
          <p:cNvPr id="50181" name="矩形 5"/>
          <p:cNvSpPr>
            <a:spLocks noChangeArrowheads="1"/>
          </p:cNvSpPr>
          <p:nvPr/>
        </p:nvSpPr>
        <p:spPr bwMode="auto">
          <a:xfrm>
            <a:off x="500063" y="3643313"/>
            <a:ext cx="814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</a:pPr>
            <a:r>
              <a:rPr lang="zh-CN" altLang="en-US">
                <a:solidFill>
                  <a:srgbClr val="990033"/>
                </a:solidFill>
              </a:rPr>
              <a:t>例如</a:t>
            </a:r>
            <a:r>
              <a:rPr lang="en-US" altLang="zh-CN">
                <a:solidFill>
                  <a:srgbClr val="990033"/>
                </a:solidFill>
              </a:rPr>
              <a:t>:</a:t>
            </a:r>
            <a:r>
              <a:rPr lang="en-US" altLang="zh-CN">
                <a:solidFill>
                  <a:schemeClr val="tx1"/>
                </a:solidFill>
              </a:rPr>
              <a:t>   D = ( E, F ) =  ((a, (b, c))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 )</a:t>
            </a:r>
          </a:p>
        </p:txBody>
      </p:sp>
      <p:sp>
        <p:nvSpPr>
          <p:cNvPr id="7" name="矩形 6"/>
          <p:cNvSpPr/>
          <p:nvPr/>
        </p:nvSpPr>
        <p:spPr>
          <a:xfrm>
            <a:off x="500063" y="5214938"/>
            <a:ext cx="8143875" cy="1039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  <a:defRPr/>
            </a:pPr>
            <a:r>
              <a:rPr lang="en-US" altLang="zh-CN" dirty="0">
                <a:solidFill>
                  <a:srgbClr val="990033"/>
                </a:solidFill>
              </a:rPr>
              <a:t>b= ?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b=Head (Head(Tail(Head(D))))</a:t>
            </a:r>
          </a:p>
        </p:txBody>
      </p:sp>
      <p:sp>
        <p:nvSpPr>
          <p:cNvPr id="8" name="矩形 7"/>
          <p:cNvSpPr/>
          <p:nvPr/>
        </p:nvSpPr>
        <p:spPr>
          <a:xfrm>
            <a:off x="500063" y="4143375"/>
            <a:ext cx="8143875" cy="1039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  <a:defRPr/>
            </a:pPr>
            <a:r>
              <a:rPr lang="en-US" altLang="zh-CN" dirty="0">
                <a:solidFill>
                  <a:srgbClr val="990033"/>
                </a:solidFill>
              </a:rPr>
              <a:t>a= ?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  <a:buFont typeface="Symbol" panose="05050102010706020507" pitchFamily="18" charset="2"/>
              <a:buChar char="¨"/>
              <a:defRPr/>
            </a:pPr>
            <a:r>
              <a:rPr lang="en-US" altLang="zh-CN" kern="0" dirty="0">
                <a:solidFill>
                  <a:srgbClr val="400080"/>
                </a:solidFill>
                <a:latin typeface="Times New Roman" panose="02020603050405020304"/>
                <a:ea typeface="楷体_GB2312"/>
              </a:rPr>
              <a:t>a=Head(Head(D))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914E695-AE1D-4A3B-B442-981098F8E5C9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31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广义表的表示方法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7559675" cy="46085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ADT GList {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数据对象：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{e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| i=1,2,..,n;  n≥0;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            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∈AtomSet </a:t>
            </a:r>
            <a:r>
              <a:rPr lang="zh-CN" altLang="en-US">
                <a:solidFill>
                  <a:srgbClr val="FF3300"/>
                </a:solidFill>
              </a:rPr>
              <a:t>或 </a:t>
            </a:r>
            <a:r>
              <a:rPr lang="en-US" altLang="zh-CN">
                <a:solidFill>
                  <a:srgbClr val="FF3300"/>
                </a:solidFill>
              </a:rPr>
              <a:t>e</a:t>
            </a:r>
            <a:r>
              <a:rPr lang="en-US" altLang="zh-CN" baseline="-25000">
                <a:solidFill>
                  <a:srgbClr val="FF3300"/>
                </a:solidFill>
              </a:rPr>
              <a:t>i</a:t>
            </a:r>
            <a:r>
              <a:rPr lang="en-US" altLang="zh-CN">
                <a:solidFill>
                  <a:srgbClr val="FF3300"/>
                </a:solidFill>
              </a:rPr>
              <a:t>∈GList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                  AtomSet</a:t>
            </a:r>
            <a:r>
              <a:rPr lang="zh-CN" altLang="en-US">
                <a:solidFill>
                  <a:schemeClr val="tx1"/>
                </a:solidFill>
              </a:rPr>
              <a:t>为某个数据对象集合</a:t>
            </a:r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数据关系：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            </a:t>
            </a:r>
            <a:r>
              <a:rPr lang="en-US" altLang="zh-CN">
                <a:solidFill>
                  <a:schemeClr val="tx1"/>
                </a:solidFill>
              </a:rPr>
              <a:t>LR</a:t>
            </a:r>
            <a:r>
              <a:rPr lang="zh-CN" altLang="en-US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{&lt;e</a:t>
            </a:r>
            <a:r>
              <a:rPr lang="en-US" altLang="zh-CN" baseline="-25000">
                <a:solidFill>
                  <a:schemeClr val="tx1"/>
                </a:solidFill>
              </a:rPr>
              <a:t>i-1</a:t>
            </a:r>
            <a:r>
              <a:rPr lang="en-US" altLang="zh-CN">
                <a:solidFill>
                  <a:schemeClr val="tx1"/>
                </a:solidFill>
              </a:rPr>
              <a:t>, 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&gt;| e</a:t>
            </a:r>
            <a:r>
              <a:rPr lang="en-US" altLang="zh-CN" baseline="-25000">
                <a:solidFill>
                  <a:schemeClr val="tx1"/>
                </a:solidFill>
              </a:rPr>
              <a:t>i-1</a:t>
            </a:r>
            <a:r>
              <a:rPr lang="en-US" altLang="zh-CN">
                <a:solidFill>
                  <a:schemeClr val="tx1"/>
                </a:solidFill>
              </a:rPr>
              <a:t> ,e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∈D, 2≤i≤n}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基本操作</a:t>
            </a:r>
            <a:r>
              <a:rPr lang="en-US" altLang="zh-CN">
                <a:solidFill>
                  <a:schemeClr val="tx2"/>
                </a:solidFill>
              </a:rPr>
              <a:t>:   ……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} ADT GList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F1B0D0A-D3FA-4712-8A38-86CDEFD5CEF0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32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 </a:t>
            </a:r>
            <a:r>
              <a:rPr lang="zh-CN" altLang="en-US" smtClean="0"/>
              <a:t>广义表的存储结构</a:t>
            </a:r>
          </a:p>
        </p:txBody>
      </p:sp>
      <p:sp>
        <p:nvSpPr>
          <p:cNvPr id="54276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通常采用头、尾指针的链表结构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1116013" y="4005263"/>
            <a:ext cx="2698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</a:rPr>
              <a:t>原子结点</a:t>
            </a:r>
            <a:r>
              <a:rPr lang="en-US" altLang="zh-CN" sz="4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54278" name="Rectangle 23"/>
          <p:cNvSpPr>
            <a:spLocks noChangeArrowheads="1"/>
          </p:cNvSpPr>
          <p:nvPr/>
        </p:nvSpPr>
        <p:spPr bwMode="auto">
          <a:xfrm>
            <a:off x="1692275" y="2606675"/>
            <a:ext cx="213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4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4858" name="Group 42"/>
          <p:cNvGraphicFramePr>
            <a:graphicFrameLocks noGrp="1"/>
          </p:cNvGraphicFramePr>
          <p:nvPr/>
        </p:nvGraphicFramePr>
        <p:xfrm>
          <a:off x="3924300" y="2636838"/>
          <a:ext cx="3455988" cy="76200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72" name="Group 56"/>
          <p:cNvGraphicFramePr>
            <a:graphicFrameLocks noGrp="1"/>
          </p:cNvGraphicFramePr>
          <p:nvPr/>
        </p:nvGraphicFramePr>
        <p:xfrm>
          <a:off x="3995738" y="4076700"/>
          <a:ext cx="3097212" cy="7620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7301A14-6C55-42FA-BED7-9ABD50C4EE7E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33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101850" y="2906713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61975" y="4660900"/>
            <a:ext cx="38560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990033"/>
                </a:solidFill>
              </a:rPr>
              <a:t>若表头为原子，则为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61975" y="1524000"/>
            <a:ext cx="319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800000"/>
                </a:solidFill>
              </a:rPr>
              <a:t>空表      </a:t>
            </a:r>
            <a:r>
              <a:rPr lang="en-US" altLang="zh-CN" sz="3200" i="1">
                <a:solidFill>
                  <a:srgbClr val="800000"/>
                </a:solidFill>
              </a:rPr>
              <a:t>ls=NULL</a:t>
            </a:r>
            <a:endParaRPr lang="en-US" altLang="zh-CN" sz="3200">
              <a:solidFill>
                <a:srgbClr val="800000"/>
              </a:solidFill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61975" y="2362200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800000"/>
                </a:solidFill>
              </a:rPr>
              <a:t>非空表  </a:t>
            </a:r>
            <a:r>
              <a:rPr lang="en-US" altLang="zh-CN" sz="3200" i="1">
                <a:solidFill>
                  <a:srgbClr val="800000"/>
                </a:solidFill>
              </a:rPr>
              <a:t>ls</a:t>
            </a:r>
            <a:endParaRPr lang="en-US" altLang="zh-CN" sz="3200">
              <a:solidFill>
                <a:srgbClr val="800000"/>
              </a:solidFill>
            </a:endParaRP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092450" y="2525713"/>
            <a:ext cx="2682875" cy="6699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</a:rPr>
              <a:t>tag=1</a:t>
            </a:r>
            <a:r>
              <a:rPr lang="en-US" altLang="zh-CN" sz="3600">
                <a:solidFill>
                  <a:srgbClr val="0000FF"/>
                </a:solidFill>
              </a:rPr>
              <a:t>            </a:t>
            </a:r>
            <a:endParaRPr lang="en-US" altLang="zh-CN" sz="4400" b="0">
              <a:solidFill>
                <a:schemeClr val="tx1"/>
              </a:solidFill>
            </a:endParaRP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387850" y="252571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073650" y="252571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692650" y="2906713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454650" y="2906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702050" y="330835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</a:rPr>
              <a:t>指向表头的指针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759450" y="234950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</a:rPr>
              <a:t>指向表尾的指针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149850" y="4646613"/>
            <a:ext cx="2403475" cy="6699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>
                <a:solidFill>
                  <a:schemeClr val="tx1"/>
                </a:solidFill>
              </a:rPr>
              <a:t>tag=0  data</a:t>
            </a:r>
            <a:endParaRPr lang="en-US" altLang="zh-CN" sz="4400" b="0">
              <a:solidFill>
                <a:schemeClr val="tx1"/>
              </a:solidFill>
            </a:endParaRP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6445250" y="462597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61975" y="5516563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</a:rPr>
              <a:t>否则，依次类推。</a:t>
            </a:r>
          </a:p>
        </p:txBody>
      </p:sp>
      <p:sp>
        <p:nvSpPr>
          <p:cNvPr id="55313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广义表的头尾链表存储表示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nimBg="1"/>
      <p:bldP spid="37907" grpId="0" autoUpdateAnimBg="0"/>
      <p:bldP spid="37910" grpId="0" autoUpdateAnimBg="0"/>
      <p:bldP spid="37911" grpId="0" autoUpdateAnimBg="0"/>
      <p:bldP spid="37913" grpId="0" animBg="1" autoUpdateAnimBg="0"/>
      <p:bldP spid="37914" grpId="0" animBg="1"/>
      <p:bldP spid="37915" grpId="0" animBg="1"/>
      <p:bldP spid="37916" grpId="0" animBg="1"/>
      <p:bldP spid="37917" grpId="0" animBg="1"/>
      <p:bldP spid="37918" grpId="0" autoUpdateAnimBg="0"/>
      <p:bldP spid="37919" grpId="0" autoUpdateAnimBg="0"/>
      <p:bldP spid="37920" grpId="0" animBg="1" autoUpdateAnimBg="0"/>
      <p:bldP spid="37921" grpId="0" animBg="1"/>
      <p:bldP spid="3792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D13C62-DFB0-4723-8B49-0E6F45591F38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34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23850" y="2768600"/>
            <a:ext cx="8640763" cy="4044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typedef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GLNode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2"/>
                </a:solidFill>
              </a:rPr>
              <a:t>ElemTag</a:t>
            </a:r>
            <a:r>
              <a:rPr lang="en-US" altLang="zh-CN" dirty="0">
                <a:solidFill>
                  <a:schemeClr val="tx2"/>
                </a:solidFill>
              </a:rPr>
              <a:t>  tag;   // </a:t>
            </a:r>
            <a:r>
              <a:rPr lang="zh-CN" altLang="en-US" dirty="0">
                <a:solidFill>
                  <a:schemeClr val="tx2"/>
                </a:solidFill>
              </a:rPr>
              <a:t>标志域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union{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AtomType</a:t>
            </a:r>
            <a:r>
              <a:rPr lang="en-US" altLang="zh-CN" dirty="0">
                <a:solidFill>
                  <a:schemeClr val="tx1"/>
                </a:solidFill>
              </a:rPr>
              <a:t>  atom;      // </a:t>
            </a:r>
            <a:r>
              <a:rPr lang="zh-CN" altLang="en-US" dirty="0">
                <a:solidFill>
                  <a:schemeClr val="tx1"/>
                </a:solidFill>
              </a:rPr>
              <a:t>原子结点的数据域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GLNode</a:t>
            </a:r>
            <a:r>
              <a:rPr lang="en-US" altLang="zh-CN" dirty="0">
                <a:solidFill>
                  <a:schemeClr val="tx1"/>
                </a:solidFill>
              </a:rPr>
              <a:t> *hp, *</a:t>
            </a:r>
            <a:r>
              <a:rPr lang="en-US" altLang="zh-CN" dirty="0" err="1">
                <a:solidFill>
                  <a:schemeClr val="tx1"/>
                </a:solidFill>
              </a:rPr>
              <a:t>tp</a:t>
            </a:r>
            <a:r>
              <a:rPr lang="en-US" altLang="zh-CN" dirty="0">
                <a:solidFill>
                  <a:schemeClr val="tx1"/>
                </a:solidFill>
              </a:rPr>
              <a:t>;} </a:t>
            </a:r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;//</a:t>
            </a:r>
            <a:r>
              <a:rPr lang="zh-CN" altLang="en-US" dirty="0">
                <a:solidFill>
                  <a:schemeClr val="tx1"/>
                </a:solidFill>
              </a:rPr>
              <a:t>子表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rgbClr val="FF3300"/>
                </a:solidFill>
              </a:rPr>
              <a:t>表结点的指针域：</a:t>
            </a:r>
            <a:r>
              <a:rPr lang="en-US" altLang="zh-CN" dirty="0" err="1">
                <a:solidFill>
                  <a:srgbClr val="FF3300"/>
                </a:solidFill>
              </a:rPr>
              <a:t>ptr.hp</a:t>
            </a:r>
            <a:r>
              <a:rPr lang="zh-CN" altLang="en-US" dirty="0">
                <a:solidFill>
                  <a:srgbClr val="FF3300"/>
                </a:solidFill>
              </a:rPr>
              <a:t>指表头，</a:t>
            </a:r>
            <a:r>
              <a:rPr lang="en-US" altLang="zh-CN" dirty="0">
                <a:solidFill>
                  <a:srgbClr val="FF3300"/>
                </a:solidFill>
              </a:rPr>
              <a:t>ptr.tp</a:t>
            </a:r>
            <a:r>
              <a:rPr lang="zh-CN" altLang="en-US" dirty="0">
                <a:solidFill>
                  <a:srgbClr val="FF3300"/>
                </a:solidFill>
              </a:rPr>
              <a:t>指表尾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} *</a:t>
            </a:r>
            <a:r>
              <a:rPr lang="en-US" altLang="zh-CN" dirty="0" err="1">
                <a:solidFill>
                  <a:schemeClr val="tx1"/>
                </a:solidFill>
              </a:rPr>
              <a:t>GList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324" name="Rectangle 28"/>
          <p:cNvSpPr>
            <a:spLocks noChangeArrowheads="1"/>
          </p:cNvSpPr>
          <p:nvPr/>
        </p:nvSpPr>
        <p:spPr bwMode="auto">
          <a:xfrm>
            <a:off x="990600" y="1392238"/>
            <a:ext cx="7253288" cy="1316037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typedef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enum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{ATOM, LIST}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ElemTag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// ATOM==0:</a:t>
            </a:r>
            <a:r>
              <a:rPr lang="zh-CN" altLang="en-US" dirty="0">
                <a:solidFill>
                  <a:schemeClr val="tx1"/>
                </a:solidFill>
              </a:rPr>
              <a:t>原子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LIST==1:</a:t>
            </a:r>
            <a:r>
              <a:rPr lang="zh-CN" altLang="en-US" dirty="0">
                <a:solidFill>
                  <a:schemeClr val="tx1"/>
                </a:solidFill>
              </a:rPr>
              <a:t>子表</a:t>
            </a:r>
          </a:p>
        </p:txBody>
      </p:sp>
      <p:sp>
        <p:nvSpPr>
          <p:cNvPr id="5632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广义表头尾链表存储表示</a:t>
            </a:r>
          </a:p>
        </p:txBody>
      </p:sp>
      <p:sp>
        <p:nvSpPr>
          <p:cNvPr id="56326" name="Rectangle 37"/>
          <p:cNvSpPr>
            <a:spLocks noChangeArrowheads="1"/>
          </p:cNvSpPr>
          <p:nvPr/>
        </p:nvSpPr>
        <p:spPr bwMode="auto">
          <a:xfrm>
            <a:off x="5572125" y="76517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</a:rPr>
              <a:t>原子结点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56327" name="Rectangle 38"/>
          <p:cNvSpPr>
            <a:spLocks noChangeArrowheads="1"/>
          </p:cNvSpPr>
          <p:nvPr/>
        </p:nvSpPr>
        <p:spPr bwMode="auto">
          <a:xfrm>
            <a:off x="5918200" y="26035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</a:rPr>
              <a:t>表结点</a:t>
            </a:r>
            <a:r>
              <a:rPr lang="en-US" altLang="zh-CN" sz="2400" b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6925" name="Group 61"/>
          <p:cNvGraphicFramePr>
            <a:graphicFrameLocks noGrp="1"/>
          </p:cNvGraphicFramePr>
          <p:nvPr/>
        </p:nvGraphicFramePr>
        <p:xfrm>
          <a:off x="7092950" y="260350"/>
          <a:ext cx="1993900" cy="4572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tag=1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23" name="Group 59"/>
          <p:cNvGraphicFramePr>
            <a:graphicFrameLocks noGrp="1"/>
          </p:cNvGraphicFramePr>
          <p:nvPr/>
        </p:nvGraphicFramePr>
        <p:xfrm>
          <a:off x="7072313" y="836613"/>
          <a:ext cx="1800225" cy="457200"/>
        </p:xfrm>
        <a:graphic>
          <a:graphicData uri="http://schemas.openxmlformats.org/drawingml/2006/table">
            <a:tbl>
              <a:tblPr/>
              <a:tblGrid>
                <a:gridCol w="100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Tag=0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anose="05050102010706020507" pitchFamily="18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B659A9-A77C-4FE7-9A1D-1E5371684E49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35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sz="2400" smtClean="0"/>
              <a:t>A=</a:t>
            </a:r>
            <a:r>
              <a:rPr lang="zh-CN" altLang="pt-BR" sz="2400" smtClean="0"/>
              <a:t>（）</a:t>
            </a:r>
            <a:r>
              <a:rPr lang="pt-BR" altLang="zh-CN" sz="2400" smtClean="0"/>
              <a:t>B = (e)    C = (a,(b,c,d))     D = (A,B,C) </a:t>
            </a:r>
            <a:endParaRPr lang="en-US" altLang="zh-CN" sz="2400" smtClean="0"/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395288" y="1484313"/>
            <a:ext cx="180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=NULL</a:t>
            </a:r>
          </a:p>
        </p:txBody>
      </p:sp>
      <p:grpSp>
        <p:nvGrpSpPr>
          <p:cNvPr id="2" name="Group 118"/>
          <p:cNvGrpSpPr/>
          <p:nvPr/>
        </p:nvGrpSpPr>
        <p:grpSpPr bwMode="auto">
          <a:xfrm>
            <a:off x="395288" y="2551113"/>
            <a:ext cx="1758950" cy="1138237"/>
            <a:chOff x="249" y="1607"/>
            <a:chExt cx="1108" cy="717"/>
          </a:xfrm>
        </p:grpSpPr>
        <p:grpSp>
          <p:nvGrpSpPr>
            <p:cNvPr id="57427" name="Group 27"/>
            <p:cNvGrpSpPr/>
            <p:nvPr/>
          </p:nvGrpSpPr>
          <p:grpSpPr bwMode="auto">
            <a:xfrm>
              <a:off x="771" y="2061"/>
              <a:ext cx="473" cy="263"/>
              <a:chOff x="2199" y="2296"/>
              <a:chExt cx="473" cy="263"/>
            </a:xfrm>
          </p:grpSpPr>
          <p:sp>
            <p:nvSpPr>
              <p:cNvPr id="57435" name="Rectangle 25"/>
              <p:cNvSpPr>
                <a:spLocks noChangeArrowheads="1"/>
              </p:cNvSpPr>
              <p:nvPr/>
            </p:nvSpPr>
            <p:spPr bwMode="auto">
              <a:xfrm>
                <a:off x="2199" y="2296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0</a:t>
                </a:r>
              </a:p>
            </p:txBody>
          </p:sp>
          <p:sp>
            <p:nvSpPr>
              <p:cNvPr id="57436" name="Rectangle 26"/>
              <p:cNvSpPr>
                <a:spLocks noChangeArrowheads="1"/>
              </p:cNvSpPr>
              <p:nvPr/>
            </p:nvSpPr>
            <p:spPr bwMode="auto">
              <a:xfrm>
                <a:off x="2426" y="2296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e</a:t>
                </a:r>
              </a:p>
            </p:txBody>
          </p:sp>
        </p:grpSp>
        <p:grpSp>
          <p:nvGrpSpPr>
            <p:cNvPr id="57428" name="Group 29"/>
            <p:cNvGrpSpPr/>
            <p:nvPr/>
          </p:nvGrpSpPr>
          <p:grpSpPr bwMode="auto">
            <a:xfrm>
              <a:off x="657" y="1653"/>
              <a:ext cx="700" cy="263"/>
              <a:chOff x="2008" y="1852"/>
              <a:chExt cx="700" cy="263"/>
            </a:xfrm>
          </p:grpSpPr>
          <p:sp>
            <p:nvSpPr>
              <p:cNvPr id="57432" name="Rectangle 30"/>
              <p:cNvSpPr>
                <a:spLocks noChangeArrowheads="1"/>
              </p:cNvSpPr>
              <p:nvPr/>
            </p:nvSpPr>
            <p:spPr bwMode="auto">
              <a:xfrm>
                <a:off x="2008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433" name="Rectangle 31"/>
              <p:cNvSpPr>
                <a:spLocks noChangeArrowheads="1"/>
              </p:cNvSpPr>
              <p:nvPr/>
            </p:nvSpPr>
            <p:spPr bwMode="auto">
              <a:xfrm>
                <a:off x="2235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434" name="Rectangle 32"/>
              <p:cNvSpPr>
                <a:spLocks noChangeArrowheads="1"/>
              </p:cNvSpPr>
              <p:nvPr/>
            </p:nvSpPr>
            <p:spPr bwMode="auto">
              <a:xfrm>
                <a:off x="2462" y="1852"/>
                <a:ext cx="246" cy="263"/>
              </a:xfrm>
              <a:prstGeom prst="rect">
                <a:avLst/>
              </a:prstGeom>
              <a:solidFill>
                <a:schemeClr val="accent1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</p:grpSp>
        <p:sp>
          <p:nvSpPr>
            <p:cNvPr id="57429" name="Line 36"/>
            <p:cNvSpPr>
              <a:spLocks noChangeShapeType="1"/>
            </p:cNvSpPr>
            <p:nvPr/>
          </p:nvSpPr>
          <p:spPr bwMode="auto">
            <a:xfrm>
              <a:off x="1007" y="1789"/>
              <a:ext cx="0" cy="27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430" name="Rectangle 39"/>
            <p:cNvSpPr>
              <a:spLocks noChangeArrowheads="1"/>
            </p:cNvSpPr>
            <p:nvPr/>
          </p:nvSpPr>
          <p:spPr bwMode="auto">
            <a:xfrm>
              <a:off x="249" y="1607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431" name="Line 40"/>
            <p:cNvSpPr>
              <a:spLocks noChangeShapeType="1"/>
            </p:cNvSpPr>
            <p:nvPr/>
          </p:nvSpPr>
          <p:spPr bwMode="auto">
            <a:xfrm>
              <a:off x="476" y="1789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33"/>
          <p:cNvGrpSpPr/>
          <p:nvPr/>
        </p:nvGrpSpPr>
        <p:grpSpPr bwMode="auto">
          <a:xfrm>
            <a:off x="3529013" y="3443288"/>
            <a:ext cx="788987" cy="417512"/>
            <a:chOff x="2223" y="2169"/>
            <a:chExt cx="497" cy="263"/>
          </a:xfrm>
        </p:grpSpPr>
        <p:sp>
          <p:nvSpPr>
            <p:cNvPr id="57425" name="Rectangle 50"/>
            <p:cNvSpPr>
              <a:spLocks noChangeArrowheads="1"/>
            </p:cNvSpPr>
            <p:nvPr/>
          </p:nvSpPr>
          <p:spPr bwMode="auto">
            <a:xfrm>
              <a:off x="2223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26" name="Rectangle 51"/>
            <p:cNvSpPr>
              <a:spLocks noChangeArrowheads="1"/>
            </p:cNvSpPr>
            <p:nvPr/>
          </p:nvSpPr>
          <p:spPr bwMode="auto">
            <a:xfrm>
              <a:off x="2474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3348038" y="2624138"/>
            <a:ext cx="1111250" cy="417512"/>
            <a:chOff x="2008" y="1852"/>
            <a:chExt cx="700" cy="263"/>
          </a:xfrm>
        </p:grpSpPr>
        <p:sp>
          <p:nvSpPr>
            <p:cNvPr id="57422" name="Rectangle 53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23" name="Rectangle 54"/>
            <p:cNvSpPr>
              <a:spLocks noChangeArrowheads="1"/>
            </p:cNvSpPr>
            <p:nvPr/>
          </p:nvSpPr>
          <p:spPr bwMode="auto">
            <a:xfrm>
              <a:off x="2235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24" name="Rectangle 55"/>
            <p:cNvSpPr>
              <a:spLocks noChangeArrowheads="1"/>
            </p:cNvSpPr>
            <p:nvPr/>
          </p:nvSpPr>
          <p:spPr bwMode="auto">
            <a:xfrm>
              <a:off x="2462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32" name="Line 56"/>
          <p:cNvSpPr>
            <a:spLocks noChangeShapeType="1"/>
          </p:cNvSpPr>
          <p:nvPr/>
        </p:nvSpPr>
        <p:spPr bwMode="auto">
          <a:xfrm>
            <a:off x="3924300" y="28527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2679700" y="25511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>
            <a:off x="3060700" y="2840038"/>
            <a:ext cx="2873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>
            <a:off x="4284663" y="284003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132"/>
          <p:cNvGrpSpPr/>
          <p:nvPr/>
        </p:nvGrpSpPr>
        <p:grpSpPr bwMode="auto">
          <a:xfrm>
            <a:off x="4787900" y="2624138"/>
            <a:ext cx="1111250" cy="417512"/>
            <a:chOff x="3016" y="1653"/>
            <a:chExt cx="700" cy="263"/>
          </a:xfrm>
        </p:grpSpPr>
        <p:sp>
          <p:nvSpPr>
            <p:cNvPr id="57419" name="Rectangle 63"/>
            <p:cNvSpPr>
              <a:spLocks noChangeArrowheads="1"/>
            </p:cNvSpPr>
            <p:nvPr/>
          </p:nvSpPr>
          <p:spPr bwMode="auto">
            <a:xfrm>
              <a:off x="3016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20" name="Rectangle 64"/>
            <p:cNvSpPr>
              <a:spLocks noChangeArrowheads="1"/>
            </p:cNvSpPr>
            <p:nvPr/>
          </p:nvSpPr>
          <p:spPr bwMode="auto">
            <a:xfrm>
              <a:off x="3243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21" name="Rectangle 65"/>
            <p:cNvSpPr>
              <a:spLocks noChangeArrowheads="1"/>
            </p:cNvSpPr>
            <p:nvPr/>
          </p:nvSpPr>
          <p:spPr bwMode="auto">
            <a:xfrm>
              <a:off x="3470" y="1653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</p:grpSp>
      <p:sp>
        <p:nvSpPr>
          <p:cNvPr id="255042" name="Line 66"/>
          <p:cNvSpPr>
            <a:spLocks noChangeShapeType="1"/>
          </p:cNvSpPr>
          <p:nvPr/>
        </p:nvSpPr>
        <p:spPr bwMode="auto">
          <a:xfrm>
            <a:off x="5364163" y="28527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" name="Group 136"/>
          <p:cNvGrpSpPr/>
          <p:nvPr/>
        </p:nvGrpSpPr>
        <p:grpSpPr bwMode="auto">
          <a:xfrm>
            <a:off x="4968875" y="4090988"/>
            <a:ext cx="788988" cy="417512"/>
            <a:chOff x="3130" y="2577"/>
            <a:chExt cx="497" cy="263"/>
          </a:xfrm>
        </p:grpSpPr>
        <p:sp>
          <p:nvSpPr>
            <p:cNvPr id="57417" name="Rectangle 69"/>
            <p:cNvSpPr>
              <a:spLocks noChangeArrowheads="1"/>
            </p:cNvSpPr>
            <p:nvPr/>
          </p:nvSpPr>
          <p:spPr bwMode="auto">
            <a:xfrm>
              <a:off x="3130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18" name="Rectangle 70"/>
            <p:cNvSpPr>
              <a:spLocks noChangeArrowheads="1"/>
            </p:cNvSpPr>
            <p:nvPr/>
          </p:nvSpPr>
          <p:spPr bwMode="auto">
            <a:xfrm>
              <a:off x="3381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b</a:t>
              </a:r>
            </a:p>
          </p:txBody>
        </p:sp>
      </p:grpSp>
      <p:grpSp>
        <p:nvGrpSpPr>
          <p:cNvPr id="9" name="Group 134"/>
          <p:cNvGrpSpPr/>
          <p:nvPr/>
        </p:nvGrpSpPr>
        <p:grpSpPr bwMode="auto">
          <a:xfrm>
            <a:off x="4787900" y="3443288"/>
            <a:ext cx="1111250" cy="417512"/>
            <a:chOff x="3016" y="2169"/>
            <a:chExt cx="700" cy="263"/>
          </a:xfrm>
        </p:grpSpPr>
        <p:sp>
          <p:nvSpPr>
            <p:cNvPr id="57414" name="Rectangle 72"/>
            <p:cNvSpPr>
              <a:spLocks noChangeArrowheads="1"/>
            </p:cNvSpPr>
            <p:nvPr/>
          </p:nvSpPr>
          <p:spPr bwMode="auto">
            <a:xfrm>
              <a:off x="3016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15" name="Rectangle 73"/>
            <p:cNvSpPr>
              <a:spLocks noChangeArrowheads="1"/>
            </p:cNvSpPr>
            <p:nvPr/>
          </p:nvSpPr>
          <p:spPr bwMode="auto">
            <a:xfrm>
              <a:off x="3243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16" name="Rectangle 74"/>
            <p:cNvSpPr>
              <a:spLocks noChangeArrowheads="1"/>
            </p:cNvSpPr>
            <p:nvPr/>
          </p:nvSpPr>
          <p:spPr bwMode="auto">
            <a:xfrm>
              <a:off x="3470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51" name="Line 75"/>
          <p:cNvSpPr>
            <a:spLocks noChangeShapeType="1"/>
          </p:cNvSpPr>
          <p:nvPr/>
        </p:nvSpPr>
        <p:spPr bwMode="auto">
          <a:xfrm>
            <a:off x="5343525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52" name="Line 76"/>
          <p:cNvSpPr>
            <a:spLocks noChangeShapeType="1"/>
          </p:cNvSpPr>
          <p:nvPr/>
        </p:nvSpPr>
        <p:spPr bwMode="auto">
          <a:xfrm>
            <a:off x="5724525" y="3659188"/>
            <a:ext cx="5032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137"/>
          <p:cNvGrpSpPr/>
          <p:nvPr/>
        </p:nvGrpSpPr>
        <p:grpSpPr bwMode="auto">
          <a:xfrm>
            <a:off x="6408738" y="4090988"/>
            <a:ext cx="788987" cy="417512"/>
            <a:chOff x="4037" y="2577"/>
            <a:chExt cx="497" cy="263"/>
          </a:xfrm>
        </p:grpSpPr>
        <p:sp>
          <p:nvSpPr>
            <p:cNvPr id="57412" name="Rectangle 77"/>
            <p:cNvSpPr>
              <a:spLocks noChangeArrowheads="1"/>
            </p:cNvSpPr>
            <p:nvPr/>
          </p:nvSpPr>
          <p:spPr bwMode="auto">
            <a:xfrm>
              <a:off x="4037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13" name="Rectangle 78"/>
            <p:cNvSpPr>
              <a:spLocks noChangeArrowheads="1"/>
            </p:cNvSpPr>
            <p:nvPr/>
          </p:nvSpPr>
          <p:spPr bwMode="auto">
            <a:xfrm>
              <a:off x="4288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c</a:t>
              </a:r>
            </a:p>
          </p:txBody>
        </p:sp>
      </p:grpSp>
      <p:grpSp>
        <p:nvGrpSpPr>
          <p:cNvPr id="11" name="Group 79"/>
          <p:cNvGrpSpPr/>
          <p:nvPr/>
        </p:nvGrpSpPr>
        <p:grpSpPr bwMode="auto">
          <a:xfrm>
            <a:off x="6227763" y="3443288"/>
            <a:ext cx="1111250" cy="417512"/>
            <a:chOff x="2008" y="1852"/>
            <a:chExt cx="700" cy="263"/>
          </a:xfrm>
        </p:grpSpPr>
        <p:sp>
          <p:nvSpPr>
            <p:cNvPr id="57409" name="Rectangle 80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10" name="Rectangle 81"/>
            <p:cNvSpPr>
              <a:spLocks noChangeArrowheads="1"/>
            </p:cNvSpPr>
            <p:nvPr/>
          </p:nvSpPr>
          <p:spPr bwMode="auto">
            <a:xfrm>
              <a:off x="2235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11" name="Rectangle 82"/>
            <p:cNvSpPr>
              <a:spLocks noChangeArrowheads="1"/>
            </p:cNvSpPr>
            <p:nvPr/>
          </p:nvSpPr>
          <p:spPr bwMode="auto">
            <a:xfrm>
              <a:off x="2462" y="1852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</p:grp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6783388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60" name="Line 84"/>
          <p:cNvSpPr>
            <a:spLocks noChangeShapeType="1"/>
          </p:cNvSpPr>
          <p:nvPr/>
        </p:nvSpPr>
        <p:spPr bwMode="auto">
          <a:xfrm>
            <a:off x="7164388" y="365918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Group 138"/>
          <p:cNvGrpSpPr/>
          <p:nvPr/>
        </p:nvGrpSpPr>
        <p:grpSpPr bwMode="auto">
          <a:xfrm>
            <a:off x="7850188" y="4090988"/>
            <a:ext cx="788987" cy="417512"/>
            <a:chOff x="4945" y="2577"/>
            <a:chExt cx="497" cy="263"/>
          </a:xfrm>
        </p:grpSpPr>
        <p:sp>
          <p:nvSpPr>
            <p:cNvPr id="57407" name="Rectangle 85"/>
            <p:cNvSpPr>
              <a:spLocks noChangeArrowheads="1"/>
            </p:cNvSpPr>
            <p:nvPr/>
          </p:nvSpPr>
          <p:spPr bwMode="auto">
            <a:xfrm>
              <a:off x="4945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0</a:t>
              </a:r>
            </a:p>
          </p:txBody>
        </p:sp>
        <p:sp>
          <p:nvSpPr>
            <p:cNvPr id="57408" name="Rectangle 86"/>
            <p:cNvSpPr>
              <a:spLocks noChangeArrowheads="1"/>
            </p:cNvSpPr>
            <p:nvPr/>
          </p:nvSpPr>
          <p:spPr bwMode="auto">
            <a:xfrm>
              <a:off x="5196" y="2577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d</a:t>
              </a:r>
            </a:p>
          </p:txBody>
        </p:sp>
      </p:grpSp>
      <p:grpSp>
        <p:nvGrpSpPr>
          <p:cNvPr id="13" name="Group 135"/>
          <p:cNvGrpSpPr/>
          <p:nvPr/>
        </p:nvGrpSpPr>
        <p:grpSpPr bwMode="auto">
          <a:xfrm>
            <a:off x="7669213" y="3443288"/>
            <a:ext cx="1111250" cy="417512"/>
            <a:chOff x="4831" y="2169"/>
            <a:chExt cx="700" cy="263"/>
          </a:xfrm>
        </p:grpSpPr>
        <p:sp>
          <p:nvSpPr>
            <p:cNvPr id="57404" name="Rectangle 88"/>
            <p:cNvSpPr>
              <a:spLocks noChangeArrowheads="1"/>
            </p:cNvSpPr>
            <p:nvPr/>
          </p:nvSpPr>
          <p:spPr bwMode="auto">
            <a:xfrm>
              <a:off x="4831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405" name="Rectangle 89"/>
            <p:cNvSpPr>
              <a:spLocks noChangeArrowheads="1"/>
            </p:cNvSpPr>
            <p:nvPr/>
          </p:nvSpPr>
          <p:spPr bwMode="auto">
            <a:xfrm>
              <a:off x="5058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57406" name="Rectangle 90"/>
            <p:cNvSpPr>
              <a:spLocks noChangeArrowheads="1"/>
            </p:cNvSpPr>
            <p:nvPr/>
          </p:nvSpPr>
          <p:spPr bwMode="auto">
            <a:xfrm>
              <a:off x="5285" y="2169"/>
              <a:ext cx="246" cy="263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</p:grpSp>
      <p:sp>
        <p:nvSpPr>
          <p:cNvPr id="255067" name="Line 91"/>
          <p:cNvSpPr>
            <a:spLocks noChangeShapeType="1"/>
          </p:cNvSpPr>
          <p:nvPr/>
        </p:nvSpPr>
        <p:spPr bwMode="auto">
          <a:xfrm>
            <a:off x="8224838" y="36591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Group 119"/>
          <p:cNvGrpSpPr/>
          <p:nvPr/>
        </p:nvGrpSpPr>
        <p:grpSpPr bwMode="auto">
          <a:xfrm>
            <a:off x="374650" y="5214938"/>
            <a:ext cx="4732338" cy="519112"/>
            <a:chOff x="236" y="3285"/>
            <a:chExt cx="2981" cy="327"/>
          </a:xfrm>
        </p:grpSpPr>
        <p:grpSp>
          <p:nvGrpSpPr>
            <p:cNvPr id="57388" name="Group 35"/>
            <p:cNvGrpSpPr/>
            <p:nvPr/>
          </p:nvGrpSpPr>
          <p:grpSpPr bwMode="auto">
            <a:xfrm>
              <a:off x="703" y="3331"/>
              <a:ext cx="700" cy="263"/>
              <a:chOff x="793" y="1071"/>
              <a:chExt cx="700" cy="263"/>
            </a:xfrm>
          </p:grpSpPr>
          <p:sp>
            <p:nvSpPr>
              <p:cNvPr id="57401" name="Rectangle 19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402" name="Rectangle 2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  <p:sp>
            <p:nvSpPr>
              <p:cNvPr id="57403" name="Rectangle 21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</p:grpSp>
        <p:sp>
          <p:nvSpPr>
            <p:cNvPr id="57389" name="Rectangle 95"/>
            <p:cNvSpPr>
              <a:spLocks noChangeArrowheads="1"/>
            </p:cNvSpPr>
            <p:nvPr/>
          </p:nvSpPr>
          <p:spPr bwMode="auto">
            <a:xfrm>
              <a:off x="236" y="328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390" name="Line 96"/>
            <p:cNvSpPr>
              <a:spLocks noChangeShapeType="1"/>
            </p:cNvSpPr>
            <p:nvPr/>
          </p:nvSpPr>
          <p:spPr bwMode="auto">
            <a:xfrm>
              <a:off x="476" y="3467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1" name="Line 97"/>
            <p:cNvSpPr>
              <a:spLocks noChangeShapeType="1"/>
            </p:cNvSpPr>
            <p:nvPr/>
          </p:nvSpPr>
          <p:spPr bwMode="auto">
            <a:xfrm>
              <a:off x="1293" y="3467"/>
              <a:ext cx="31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392" name="Group 98"/>
            <p:cNvGrpSpPr/>
            <p:nvPr/>
          </p:nvGrpSpPr>
          <p:grpSpPr bwMode="auto">
            <a:xfrm>
              <a:off x="1610" y="3331"/>
              <a:ext cx="700" cy="263"/>
              <a:chOff x="793" y="1071"/>
              <a:chExt cx="700" cy="263"/>
            </a:xfrm>
          </p:grpSpPr>
          <p:sp>
            <p:nvSpPr>
              <p:cNvPr id="57398" name="Rectangle 99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399" name="Rectangle 10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400" name="Rectangle 101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</p:grpSp>
        <p:sp>
          <p:nvSpPr>
            <p:cNvPr id="57393" name="Line 102"/>
            <p:cNvSpPr>
              <a:spLocks noChangeShapeType="1"/>
            </p:cNvSpPr>
            <p:nvPr/>
          </p:nvSpPr>
          <p:spPr bwMode="auto">
            <a:xfrm>
              <a:off x="2200" y="3467"/>
              <a:ext cx="31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394" name="Group 103"/>
            <p:cNvGrpSpPr/>
            <p:nvPr/>
          </p:nvGrpSpPr>
          <p:grpSpPr bwMode="auto">
            <a:xfrm>
              <a:off x="2517" y="3331"/>
              <a:ext cx="700" cy="263"/>
              <a:chOff x="793" y="1071"/>
              <a:chExt cx="700" cy="263"/>
            </a:xfrm>
          </p:grpSpPr>
          <p:sp>
            <p:nvSpPr>
              <p:cNvPr id="57395" name="Rectangle 104"/>
              <p:cNvSpPr>
                <a:spLocks noChangeArrowheads="1"/>
              </p:cNvSpPr>
              <p:nvPr/>
            </p:nvSpPr>
            <p:spPr bwMode="auto">
              <a:xfrm>
                <a:off x="793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1</a:t>
                </a:r>
              </a:p>
            </p:txBody>
          </p:sp>
          <p:sp>
            <p:nvSpPr>
              <p:cNvPr id="57396" name="Rectangle 105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7397" name="Rectangle 106"/>
              <p:cNvSpPr>
                <a:spLocks noChangeArrowheads="1"/>
              </p:cNvSpPr>
              <p:nvPr/>
            </p:nvSpPr>
            <p:spPr bwMode="auto">
              <a:xfrm>
                <a:off x="1247" y="1071"/>
                <a:ext cx="246" cy="263"/>
              </a:xfrm>
              <a:prstGeom prst="rect">
                <a:avLst/>
              </a:prstGeom>
              <a:solidFill>
                <a:srgbClr val="FFCCCC"/>
              </a:solidFill>
              <a:ln w="28575" cap="sq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∧</a:t>
                </a:r>
              </a:p>
            </p:txBody>
          </p:sp>
        </p:grpSp>
      </p:grpSp>
      <p:sp>
        <p:nvSpPr>
          <p:cNvPr id="255084" name="Freeform 108"/>
          <p:cNvSpPr/>
          <p:nvPr/>
        </p:nvSpPr>
        <p:spPr bwMode="auto">
          <a:xfrm>
            <a:off x="900113" y="2840038"/>
            <a:ext cx="2232025" cy="2592387"/>
          </a:xfrm>
          <a:custGeom>
            <a:avLst/>
            <a:gdLst>
              <a:gd name="T0" fmla="*/ 2147483647 w 1361"/>
              <a:gd name="T1" fmla="*/ 2147483647 h 1633"/>
              <a:gd name="T2" fmla="*/ 2147483647 w 1361"/>
              <a:gd name="T3" fmla="*/ 2147483647 h 1633"/>
              <a:gd name="T4" fmla="*/ 0 w 1361"/>
              <a:gd name="T5" fmla="*/ 2147483647 h 1633"/>
              <a:gd name="T6" fmla="*/ 0 w 136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1361"/>
              <a:gd name="T13" fmla="*/ 0 h 1633"/>
              <a:gd name="T14" fmla="*/ 1361 w 1361"/>
              <a:gd name="T15" fmla="*/ 1633 h 1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1" h="1633">
                <a:moveTo>
                  <a:pt x="1361" y="1633"/>
                </a:moveTo>
                <a:lnTo>
                  <a:pt x="1361" y="1360"/>
                </a:lnTo>
                <a:lnTo>
                  <a:pt x="0" y="1360"/>
                </a:ln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5085" name="Freeform 109"/>
          <p:cNvSpPr/>
          <p:nvPr/>
        </p:nvSpPr>
        <p:spPr bwMode="auto">
          <a:xfrm>
            <a:off x="3203575" y="2840038"/>
            <a:ext cx="1296988" cy="2592387"/>
          </a:xfrm>
          <a:custGeom>
            <a:avLst/>
            <a:gdLst>
              <a:gd name="T0" fmla="*/ 2147483647 w 771"/>
              <a:gd name="T1" fmla="*/ 2147483647 h 1633"/>
              <a:gd name="T2" fmla="*/ 2147483647 w 771"/>
              <a:gd name="T3" fmla="*/ 2147483647 h 1633"/>
              <a:gd name="T4" fmla="*/ 0 w 771"/>
              <a:gd name="T5" fmla="*/ 2147483647 h 1633"/>
              <a:gd name="T6" fmla="*/ 0 w 77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1633"/>
              <a:gd name="T14" fmla="*/ 771 w 771"/>
              <a:gd name="T15" fmla="*/ 1633 h 1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1633">
                <a:moveTo>
                  <a:pt x="771" y="1633"/>
                </a:moveTo>
                <a:lnTo>
                  <a:pt x="771" y="1088"/>
                </a:lnTo>
                <a:lnTo>
                  <a:pt x="0" y="1088"/>
                </a:ln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" name="Group 116"/>
          <p:cNvGrpSpPr/>
          <p:nvPr/>
        </p:nvGrpSpPr>
        <p:grpSpPr bwMode="auto">
          <a:xfrm>
            <a:off x="2390775" y="1484313"/>
            <a:ext cx="1779588" cy="519112"/>
            <a:chOff x="1506" y="935"/>
            <a:chExt cx="1121" cy="327"/>
          </a:xfrm>
        </p:grpSpPr>
        <p:sp>
          <p:nvSpPr>
            <p:cNvPr id="57383" name="Rectangle 111"/>
            <p:cNvSpPr>
              <a:spLocks noChangeArrowheads="1"/>
            </p:cNvSpPr>
            <p:nvPr/>
          </p:nvSpPr>
          <p:spPr bwMode="auto">
            <a:xfrm>
              <a:off x="1927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</a:t>
              </a:r>
            </a:p>
          </p:txBody>
        </p:sp>
        <p:sp>
          <p:nvSpPr>
            <p:cNvPr id="57384" name="Rectangle 112"/>
            <p:cNvSpPr>
              <a:spLocks noChangeArrowheads="1"/>
            </p:cNvSpPr>
            <p:nvPr/>
          </p:nvSpPr>
          <p:spPr bwMode="auto">
            <a:xfrm>
              <a:off x="2154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  <p:sp>
          <p:nvSpPr>
            <p:cNvPr id="57385" name="Rectangle 113"/>
            <p:cNvSpPr>
              <a:spLocks noChangeArrowheads="1"/>
            </p:cNvSpPr>
            <p:nvPr/>
          </p:nvSpPr>
          <p:spPr bwMode="auto">
            <a:xfrm>
              <a:off x="2381" y="981"/>
              <a:ext cx="246" cy="263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∧</a:t>
              </a:r>
            </a:p>
          </p:txBody>
        </p:sp>
        <p:sp>
          <p:nvSpPr>
            <p:cNvPr id="57386" name="Rectangle 114"/>
            <p:cNvSpPr>
              <a:spLocks noChangeArrowheads="1"/>
            </p:cNvSpPr>
            <p:nvPr/>
          </p:nvSpPr>
          <p:spPr bwMode="auto">
            <a:xfrm>
              <a:off x="1506" y="93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387" name="Line 115"/>
            <p:cNvSpPr>
              <a:spLocks noChangeShapeType="1"/>
            </p:cNvSpPr>
            <p:nvPr/>
          </p:nvSpPr>
          <p:spPr bwMode="auto">
            <a:xfrm>
              <a:off x="1746" y="1117"/>
              <a:ext cx="181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5097" name="Text Box 121"/>
          <p:cNvSpPr txBox="1">
            <a:spLocks noChangeArrowheads="1"/>
          </p:cNvSpPr>
          <p:nvPr/>
        </p:nvSpPr>
        <p:spPr bwMode="auto">
          <a:xfrm>
            <a:off x="3419475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a</a:t>
            </a:r>
          </a:p>
        </p:txBody>
      </p:sp>
      <p:sp>
        <p:nvSpPr>
          <p:cNvPr id="255098" name="Text Box 122"/>
          <p:cNvSpPr txBox="1">
            <a:spLocks noChangeArrowheads="1"/>
          </p:cNvSpPr>
          <p:nvPr/>
        </p:nvSpPr>
        <p:spPr bwMode="auto">
          <a:xfrm>
            <a:off x="4140200" y="21336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((b,c,d))</a:t>
            </a:r>
          </a:p>
        </p:txBody>
      </p:sp>
      <p:sp>
        <p:nvSpPr>
          <p:cNvPr id="255100" name="Rectangle 124"/>
          <p:cNvSpPr>
            <a:spLocks noChangeArrowheads="1"/>
          </p:cNvSpPr>
          <p:nvPr/>
        </p:nvSpPr>
        <p:spPr bwMode="auto">
          <a:xfrm>
            <a:off x="4349750" y="29972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(b,c,d)</a:t>
            </a:r>
          </a:p>
        </p:txBody>
      </p:sp>
      <p:sp>
        <p:nvSpPr>
          <p:cNvPr id="255101" name="Rectangle 125"/>
          <p:cNvSpPr>
            <a:spLocks noChangeArrowheads="1"/>
          </p:cNvSpPr>
          <p:nvPr/>
        </p:nvSpPr>
        <p:spPr bwMode="auto">
          <a:xfrm>
            <a:off x="5651500" y="29972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(c,d)</a:t>
            </a:r>
          </a:p>
        </p:txBody>
      </p:sp>
      <p:sp>
        <p:nvSpPr>
          <p:cNvPr id="255102" name="Rectangle 126"/>
          <p:cNvSpPr>
            <a:spLocks noChangeArrowheads="1"/>
          </p:cNvSpPr>
          <p:nvPr/>
        </p:nvSpPr>
        <p:spPr bwMode="auto">
          <a:xfrm>
            <a:off x="7304088" y="29241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(d)</a:t>
            </a:r>
          </a:p>
        </p:txBody>
      </p:sp>
      <p:sp>
        <p:nvSpPr>
          <p:cNvPr id="255103" name="Rectangle 127"/>
          <p:cNvSpPr>
            <a:spLocks noChangeArrowheads="1"/>
          </p:cNvSpPr>
          <p:nvPr/>
        </p:nvSpPr>
        <p:spPr bwMode="auto">
          <a:xfrm>
            <a:off x="5818188" y="21336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 )</a:t>
            </a:r>
          </a:p>
        </p:txBody>
      </p:sp>
      <p:sp>
        <p:nvSpPr>
          <p:cNvPr id="255104" name="Rectangle 128"/>
          <p:cNvSpPr>
            <a:spLocks noChangeArrowheads="1"/>
          </p:cNvSpPr>
          <p:nvPr/>
        </p:nvSpPr>
        <p:spPr bwMode="auto">
          <a:xfrm>
            <a:off x="8532813" y="2924175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( )</a:t>
            </a:r>
          </a:p>
        </p:txBody>
      </p:sp>
      <p:sp>
        <p:nvSpPr>
          <p:cNvPr id="255105" name="Text Box 129"/>
          <p:cNvSpPr txBox="1">
            <a:spLocks noChangeArrowheads="1"/>
          </p:cNvSpPr>
          <p:nvPr/>
        </p:nvSpPr>
        <p:spPr bwMode="auto">
          <a:xfrm>
            <a:off x="4500563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b</a:t>
            </a:r>
          </a:p>
        </p:txBody>
      </p:sp>
      <p:sp>
        <p:nvSpPr>
          <p:cNvPr id="255106" name="Text Box 130"/>
          <p:cNvSpPr txBox="1">
            <a:spLocks noChangeArrowheads="1"/>
          </p:cNvSpPr>
          <p:nvPr/>
        </p:nvSpPr>
        <p:spPr bwMode="auto">
          <a:xfrm>
            <a:off x="5940425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c</a:t>
            </a:r>
          </a:p>
        </p:txBody>
      </p:sp>
      <p:sp>
        <p:nvSpPr>
          <p:cNvPr id="255107" name="Text Box 131"/>
          <p:cNvSpPr txBox="1">
            <a:spLocks noChangeArrowheads="1"/>
          </p:cNvSpPr>
          <p:nvPr/>
        </p:nvSpPr>
        <p:spPr bwMode="auto">
          <a:xfrm>
            <a:off x="7380288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5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5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5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3" grpId="0" autoUpdateAnimBg="0"/>
      <p:bldP spid="255032" grpId="0" animBg="1"/>
      <p:bldP spid="255033" grpId="0"/>
      <p:bldP spid="255034" grpId="0" animBg="1"/>
      <p:bldP spid="255035" grpId="0" animBg="1"/>
      <p:bldP spid="255042" grpId="0" animBg="1"/>
      <p:bldP spid="255051" grpId="0" animBg="1"/>
      <p:bldP spid="255052" grpId="0" animBg="1"/>
      <p:bldP spid="255059" grpId="0" animBg="1"/>
      <p:bldP spid="255060" grpId="0" animBg="1"/>
      <p:bldP spid="255067" grpId="0" animBg="1"/>
      <p:bldP spid="255084" grpId="0" animBg="1"/>
      <p:bldP spid="255085" grpId="0" animBg="1"/>
      <p:bldP spid="255097" grpId="0"/>
      <p:bldP spid="255098" grpId="0"/>
      <p:bldP spid="255100" grpId="0"/>
      <p:bldP spid="255101" grpId="0"/>
      <p:bldP spid="255102" grpId="0"/>
      <p:bldP spid="255103" grpId="0"/>
      <p:bldP spid="255104" grpId="0"/>
      <p:bldP spid="255105" grpId="0"/>
      <p:bldP spid="255106" grpId="0"/>
      <p:bldP spid="2551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362" name="文本框 2575361"/>
          <p:cNvSpPr txBox="1"/>
          <p:nvPr/>
        </p:nvSpPr>
        <p:spPr>
          <a:xfrm>
            <a:off x="1725613" y="554038"/>
            <a:ext cx="2738437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sz="2000" b="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75363" name="文本框 2575362"/>
          <p:cNvSpPr txBox="1"/>
          <p:nvPr/>
        </p:nvSpPr>
        <p:spPr>
          <a:xfrm>
            <a:off x="1258888" y="981075"/>
            <a:ext cx="1912937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=NULL</a:t>
            </a:r>
          </a:p>
        </p:txBody>
      </p:sp>
      <p:sp>
        <p:nvSpPr>
          <p:cNvPr id="2575364" name="矩形 2575363"/>
          <p:cNvSpPr/>
          <p:nvPr/>
        </p:nvSpPr>
        <p:spPr>
          <a:xfrm>
            <a:off x="0" y="257175"/>
            <a:ext cx="9144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   A=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（）     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B = (b,c,d)        C = (a,(b,c,d))      </a:t>
            </a:r>
          </a:p>
        </p:txBody>
      </p:sp>
      <p:grpSp>
        <p:nvGrpSpPr>
          <p:cNvPr id="2575365" name="组合 2575364"/>
          <p:cNvGrpSpPr/>
          <p:nvPr/>
        </p:nvGrpSpPr>
        <p:grpSpPr>
          <a:xfrm>
            <a:off x="492125" y="2100263"/>
            <a:ext cx="5502275" cy="1473200"/>
            <a:chOff x="310" y="1323"/>
            <a:chExt cx="3466" cy="928"/>
          </a:xfrm>
        </p:grpSpPr>
        <p:sp>
          <p:nvSpPr>
            <p:cNvPr id="2575366" name="直接连接符 2575365"/>
            <p:cNvSpPr/>
            <p:nvPr/>
          </p:nvSpPr>
          <p:spPr>
            <a:xfrm flipV="1">
              <a:off x="310" y="1323"/>
              <a:ext cx="0" cy="912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2575367" name="文本框 2575366"/>
            <p:cNvSpPr txBox="1"/>
            <p:nvPr/>
          </p:nvSpPr>
          <p:spPr>
            <a:xfrm>
              <a:off x="768" y="1330"/>
              <a:ext cx="29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75368" name="直接连接符 2575367"/>
            <p:cNvSpPr/>
            <p:nvPr/>
          </p:nvSpPr>
          <p:spPr>
            <a:xfrm>
              <a:off x="990" y="1518"/>
              <a:ext cx="145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369" name="矩形 2575368"/>
            <p:cNvSpPr/>
            <p:nvPr/>
          </p:nvSpPr>
          <p:spPr>
            <a:xfrm>
              <a:off x="1269" y="1662"/>
              <a:ext cx="31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75370" name="矩形 2575369"/>
            <p:cNvSpPr/>
            <p:nvPr/>
          </p:nvSpPr>
          <p:spPr>
            <a:xfrm>
              <a:off x="2177" y="1684"/>
              <a:ext cx="30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75371" name="矩形 2575370"/>
            <p:cNvSpPr/>
            <p:nvPr/>
          </p:nvSpPr>
          <p:spPr>
            <a:xfrm>
              <a:off x="3175" y="1662"/>
              <a:ext cx="28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2575372" name="组合 2575371"/>
            <p:cNvGrpSpPr/>
            <p:nvPr/>
          </p:nvGrpSpPr>
          <p:grpSpPr>
            <a:xfrm>
              <a:off x="1152" y="1416"/>
              <a:ext cx="689" cy="288"/>
              <a:chOff x="1152" y="1200"/>
              <a:chExt cx="864" cy="288"/>
            </a:xfrm>
          </p:grpSpPr>
          <p:sp>
            <p:nvSpPr>
              <p:cNvPr id="2575373" name="矩形 2575372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374" name="直接连接符 2575373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375" name="直接连接符 2575374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376" name="文本框 2575375"/>
            <p:cNvSpPr txBox="1"/>
            <p:nvPr/>
          </p:nvSpPr>
          <p:spPr>
            <a:xfrm>
              <a:off x="1182" y="1371"/>
              <a:ext cx="2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2575377" name="组合 2575376"/>
            <p:cNvGrpSpPr/>
            <p:nvPr/>
          </p:nvGrpSpPr>
          <p:grpSpPr>
            <a:xfrm>
              <a:off x="2116" y="1416"/>
              <a:ext cx="689" cy="288"/>
              <a:chOff x="1152" y="1200"/>
              <a:chExt cx="864" cy="288"/>
            </a:xfrm>
          </p:grpSpPr>
          <p:sp>
            <p:nvSpPr>
              <p:cNvPr id="2575378" name="矩形 2575377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379" name="直接连接符 2575378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380" name="直接连接符 2575379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381" name="文本框 2575380"/>
            <p:cNvSpPr txBox="1"/>
            <p:nvPr/>
          </p:nvSpPr>
          <p:spPr>
            <a:xfrm>
              <a:off x="2111" y="137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5382" name="矩形 2575381"/>
            <p:cNvSpPr/>
            <p:nvPr/>
          </p:nvSpPr>
          <p:spPr>
            <a:xfrm>
              <a:off x="3087" y="1416"/>
              <a:ext cx="689" cy="28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75383" name="直接连接符 2575382"/>
            <p:cNvSpPr/>
            <p:nvPr/>
          </p:nvSpPr>
          <p:spPr>
            <a:xfrm>
              <a:off x="3317" y="1416"/>
              <a:ext cx="0" cy="288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5384" name="直接连接符 2575383"/>
            <p:cNvSpPr/>
            <p:nvPr/>
          </p:nvSpPr>
          <p:spPr>
            <a:xfrm>
              <a:off x="3546" y="1416"/>
              <a:ext cx="0" cy="288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5385" name="文本框 2575384"/>
            <p:cNvSpPr txBox="1"/>
            <p:nvPr/>
          </p:nvSpPr>
          <p:spPr>
            <a:xfrm>
              <a:off x="3082" y="137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5386" name="文本框 2575385"/>
            <p:cNvSpPr txBox="1"/>
            <p:nvPr/>
          </p:nvSpPr>
          <p:spPr>
            <a:xfrm>
              <a:off x="3496" y="1416"/>
              <a:ext cx="2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575387" name="直接连接符 2575386"/>
            <p:cNvSpPr/>
            <p:nvPr/>
          </p:nvSpPr>
          <p:spPr>
            <a:xfrm>
              <a:off x="2703" y="1560"/>
              <a:ext cx="379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575388" name="组合 2575387"/>
            <p:cNvGrpSpPr/>
            <p:nvPr/>
          </p:nvGrpSpPr>
          <p:grpSpPr>
            <a:xfrm>
              <a:off x="1286" y="1958"/>
              <a:ext cx="460" cy="288"/>
              <a:chOff x="1344" y="2016"/>
              <a:chExt cx="576" cy="288"/>
            </a:xfrm>
          </p:grpSpPr>
          <p:sp>
            <p:nvSpPr>
              <p:cNvPr id="2575389" name="矩形 2575388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390" name="直接连接符 2575389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391" name="文本框 2575390"/>
            <p:cNvSpPr txBox="1"/>
            <p:nvPr/>
          </p:nvSpPr>
          <p:spPr>
            <a:xfrm>
              <a:off x="1273" y="192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392" name="文本框 2575391"/>
            <p:cNvSpPr txBox="1"/>
            <p:nvPr/>
          </p:nvSpPr>
          <p:spPr>
            <a:xfrm>
              <a:off x="1500" y="192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75393" name="直接连接符 2575392"/>
            <p:cNvSpPr/>
            <p:nvPr/>
          </p:nvSpPr>
          <p:spPr>
            <a:xfrm flipH="1">
              <a:off x="1500" y="1627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575394" name="组合 2575393"/>
            <p:cNvGrpSpPr/>
            <p:nvPr/>
          </p:nvGrpSpPr>
          <p:grpSpPr>
            <a:xfrm>
              <a:off x="2212" y="1958"/>
              <a:ext cx="460" cy="288"/>
              <a:chOff x="1344" y="2016"/>
              <a:chExt cx="576" cy="288"/>
            </a:xfrm>
          </p:grpSpPr>
          <p:sp>
            <p:nvSpPr>
              <p:cNvPr id="2575395" name="矩形 2575394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396" name="直接连接符 2575395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397" name="文本框 2575396"/>
            <p:cNvSpPr txBox="1"/>
            <p:nvPr/>
          </p:nvSpPr>
          <p:spPr>
            <a:xfrm>
              <a:off x="2190" y="192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398" name="文本框 2575397"/>
            <p:cNvSpPr txBox="1"/>
            <p:nvPr/>
          </p:nvSpPr>
          <p:spPr>
            <a:xfrm>
              <a:off x="2407" y="1915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575399" name="组合 2575398"/>
            <p:cNvGrpSpPr/>
            <p:nvPr/>
          </p:nvGrpSpPr>
          <p:grpSpPr>
            <a:xfrm>
              <a:off x="3184" y="1958"/>
              <a:ext cx="459" cy="288"/>
              <a:chOff x="1344" y="2016"/>
              <a:chExt cx="576" cy="288"/>
            </a:xfrm>
          </p:grpSpPr>
          <p:sp>
            <p:nvSpPr>
              <p:cNvPr id="2575400" name="矩形 2575399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01" name="直接连接符 2575400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02" name="文本框 2575401"/>
            <p:cNvSpPr txBox="1"/>
            <p:nvPr/>
          </p:nvSpPr>
          <p:spPr>
            <a:xfrm>
              <a:off x="3178" y="192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403" name="文本框 2575402"/>
            <p:cNvSpPr txBox="1"/>
            <p:nvPr/>
          </p:nvSpPr>
          <p:spPr>
            <a:xfrm>
              <a:off x="3405" y="192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575404" name="直接连接符 2575403"/>
            <p:cNvSpPr/>
            <p:nvPr/>
          </p:nvSpPr>
          <p:spPr>
            <a:xfrm flipH="1">
              <a:off x="3450" y="1598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05" name="直接连接符 2575404"/>
            <p:cNvSpPr/>
            <p:nvPr/>
          </p:nvSpPr>
          <p:spPr>
            <a:xfrm flipH="1">
              <a:off x="2452" y="1598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06" name="直接连接符 2575405"/>
            <p:cNvSpPr/>
            <p:nvPr/>
          </p:nvSpPr>
          <p:spPr>
            <a:xfrm>
              <a:off x="1732" y="1560"/>
              <a:ext cx="379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575407" name="文本框 2575406"/>
          <p:cNvSpPr txBox="1"/>
          <p:nvPr/>
        </p:nvSpPr>
        <p:spPr>
          <a:xfrm>
            <a:off x="3276600" y="1679575"/>
            <a:ext cx="1295400" cy="703263"/>
          </a:xfrm>
          <a:prstGeom prst="rect">
            <a:avLst/>
          </a:prstGeom>
          <a:noFill/>
          <a:ln w="9525">
            <a:noFill/>
          </a:ln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err="1">
                <a:latin typeface="Times New Roman" panose="02020603050405020304" pitchFamily="18" charset="0"/>
                <a:ea typeface="黑体" panose="02010609060101010101" pitchFamily="2" charset="-122"/>
              </a:rPr>
              <a:t>(c,d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575408" name="文本框 2575407"/>
          <p:cNvSpPr txBox="1"/>
          <p:nvPr/>
        </p:nvSpPr>
        <p:spPr>
          <a:xfrm>
            <a:off x="5075238" y="1697038"/>
            <a:ext cx="865187" cy="703262"/>
          </a:xfrm>
          <a:prstGeom prst="rect">
            <a:avLst/>
          </a:prstGeom>
          <a:noFill/>
          <a:ln w="9525">
            <a:noFill/>
          </a:ln>
        </p:spPr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2" charset="-122"/>
              </a:rPr>
              <a:t>(d)</a:t>
            </a:r>
          </a:p>
        </p:txBody>
      </p:sp>
      <p:sp>
        <p:nvSpPr>
          <p:cNvPr id="2575409" name="矩形 2575408"/>
          <p:cNvSpPr/>
          <p:nvPr/>
        </p:nvSpPr>
        <p:spPr>
          <a:xfrm>
            <a:off x="1763713" y="1679575"/>
            <a:ext cx="1289050" cy="703263"/>
          </a:xfrm>
          <a:prstGeom prst="rect">
            <a:avLst/>
          </a:prstGeom>
          <a:noFill/>
          <a:ln w="9525">
            <a:noFill/>
          </a:ln>
        </p:spPr>
        <p:txBody>
          <a:bodyPr wrap="none" tIns="108000" bIns="108000" anchor="t">
            <a:spAutoFit/>
          </a:bodyPr>
          <a:lstStyle/>
          <a:p>
            <a:r>
              <a:rPr lang="en-US" altLang="zh-CN" sz="3200" err="1">
                <a:latin typeface="Times New Roman" panose="02020603050405020304" pitchFamily="18" charset="0"/>
                <a:ea typeface="黑体" panose="02010609060101010101" pitchFamily="2" charset="-122"/>
              </a:rPr>
              <a:t>(b,c,d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</a:p>
        </p:txBody>
      </p:sp>
      <p:grpSp>
        <p:nvGrpSpPr>
          <p:cNvPr id="2575410" name="组合 2575409"/>
          <p:cNvGrpSpPr/>
          <p:nvPr/>
        </p:nvGrpSpPr>
        <p:grpSpPr>
          <a:xfrm>
            <a:off x="1219200" y="3887788"/>
            <a:ext cx="6953250" cy="2781300"/>
            <a:chOff x="768" y="2449"/>
            <a:chExt cx="4380" cy="1752"/>
          </a:xfrm>
        </p:grpSpPr>
        <p:sp>
          <p:nvSpPr>
            <p:cNvPr id="2575411" name="矩形 2575410"/>
            <p:cNvSpPr/>
            <p:nvPr/>
          </p:nvSpPr>
          <p:spPr>
            <a:xfrm>
              <a:off x="1267" y="3067"/>
              <a:ext cx="31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75412" name="矩形 2575411"/>
            <p:cNvSpPr/>
            <p:nvPr/>
          </p:nvSpPr>
          <p:spPr>
            <a:xfrm>
              <a:off x="1928" y="2503"/>
              <a:ext cx="122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((b,c,d))</a:t>
              </a:r>
            </a:p>
          </p:txBody>
        </p:sp>
        <p:sp>
          <p:nvSpPr>
            <p:cNvPr id="2575413" name="矩形 2575412"/>
            <p:cNvSpPr/>
            <p:nvPr/>
          </p:nvSpPr>
          <p:spPr>
            <a:xfrm>
              <a:off x="1629" y="3067"/>
              <a:ext cx="86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(b,c,d)</a:t>
              </a:r>
            </a:p>
          </p:txBody>
        </p:sp>
        <p:sp>
          <p:nvSpPr>
            <p:cNvPr id="2575414" name="矩形 2575413"/>
            <p:cNvSpPr/>
            <p:nvPr/>
          </p:nvSpPr>
          <p:spPr>
            <a:xfrm>
              <a:off x="2264" y="3612"/>
              <a:ext cx="31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75415" name="矩形 2575414"/>
            <p:cNvSpPr/>
            <p:nvPr/>
          </p:nvSpPr>
          <p:spPr>
            <a:xfrm>
              <a:off x="3061" y="3067"/>
              <a:ext cx="68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(c,d)</a:t>
              </a:r>
            </a:p>
          </p:txBody>
        </p:sp>
        <p:sp>
          <p:nvSpPr>
            <p:cNvPr id="2575416" name="矩形 2575415"/>
            <p:cNvSpPr/>
            <p:nvPr/>
          </p:nvSpPr>
          <p:spPr>
            <a:xfrm>
              <a:off x="3172" y="3592"/>
              <a:ext cx="30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75417" name="矩形 2575416"/>
            <p:cNvSpPr/>
            <p:nvPr/>
          </p:nvSpPr>
          <p:spPr>
            <a:xfrm>
              <a:off x="4150" y="3093"/>
              <a:ext cx="49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(d)</a:t>
              </a:r>
            </a:p>
          </p:txBody>
        </p:sp>
        <p:sp>
          <p:nvSpPr>
            <p:cNvPr id="2575418" name="矩形 2575417"/>
            <p:cNvSpPr/>
            <p:nvPr/>
          </p:nvSpPr>
          <p:spPr>
            <a:xfrm>
              <a:off x="4170" y="3612"/>
              <a:ext cx="28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575419" name="矩形 2575418"/>
            <p:cNvSpPr/>
            <p:nvPr/>
          </p:nvSpPr>
          <p:spPr>
            <a:xfrm>
              <a:off x="4694" y="3329"/>
              <a:ext cx="4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 )</a:t>
              </a:r>
            </a:p>
          </p:txBody>
        </p:sp>
        <p:sp>
          <p:nvSpPr>
            <p:cNvPr id="2575420" name="文本框 2575419"/>
            <p:cNvSpPr txBox="1"/>
            <p:nvPr/>
          </p:nvSpPr>
          <p:spPr>
            <a:xfrm>
              <a:off x="768" y="2776"/>
              <a:ext cx="30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75421" name="直接连接符 2575420"/>
            <p:cNvSpPr/>
            <p:nvPr/>
          </p:nvSpPr>
          <p:spPr>
            <a:xfrm>
              <a:off x="922" y="2976"/>
              <a:ext cx="276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575422" name="组合 2575421"/>
            <p:cNvGrpSpPr/>
            <p:nvPr/>
          </p:nvGrpSpPr>
          <p:grpSpPr>
            <a:xfrm>
              <a:off x="1228" y="2842"/>
              <a:ext cx="689" cy="288"/>
              <a:chOff x="1152" y="1200"/>
              <a:chExt cx="864" cy="288"/>
            </a:xfrm>
          </p:grpSpPr>
          <p:sp>
            <p:nvSpPr>
              <p:cNvPr id="2575423" name="矩形 2575422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24" name="直接连接符 2575423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425" name="直接连接符 2575424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26" name="文本框 2575425"/>
            <p:cNvSpPr txBox="1"/>
            <p:nvPr/>
          </p:nvSpPr>
          <p:spPr>
            <a:xfrm>
              <a:off x="1225" y="2822"/>
              <a:ext cx="26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2575427" name="组合 2575426"/>
            <p:cNvGrpSpPr/>
            <p:nvPr/>
          </p:nvGrpSpPr>
          <p:grpSpPr>
            <a:xfrm>
              <a:off x="2147" y="2832"/>
              <a:ext cx="689" cy="288"/>
              <a:chOff x="1152" y="1200"/>
              <a:chExt cx="864" cy="288"/>
            </a:xfrm>
          </p:grpSpPr>
          <p:sp>
            <p:nvSpPr>
              <p:cNvPr id="2575428" name="矩形 2575427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29" name="直接连接符 2575428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430" name="直接连接符 2575429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31" name="文本框 2575430"/>
            <p:cNvSpPr txBox="1"/>
            <p:nvPr/>
          </p:nvSpPr>
          <p:spPr>
            <a:xfrm>
              <a:off x="2585" y="2832"/>
              <a:ext cx="2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</a:p>
          </p:txBody>
        </p:sp>
        <p:grpSp>
          <p:nvGrpSpPr>
            <p:cNvPr id="2575432" name="组合 2575431"/>
            <p:cNvGrpSpPr/>
            <p:nvPr/>
          </p:nvGrpSpPr>
          <p:grpSpPr>
            <a:xfrm>
              <a:off x="2147" y="3366"/>
              <a:ext cx="689" cy="288"/>
              <a:chOff x="1152" y="1200"/>
              <a:chExt cx="864" cy="288"/>
            </a:xfrm>
          </p:grpSpPr>
          <p:sp>
            <p:nvSpPr>
              <p:cNvPr id="2575433" name="矩形 2575432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34" name="直接连接符 2575433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435" name="直接连接符 2575434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36" name="文本框 2575435"/>
            <p:cNvSpPr txBox="1"/>
            <p:nvPr/>
          </p:nvSpPr>
          <p:spPr>
            <a:xfrm>
              <a:off x="2177" y="3321"/>
              <a:ext cx="2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2575437" name="组合 2575436"/>
            <p:cNvGrpSpPr/>
            <p:nvPr/>
          </p:nvGrpSpPr>
          <p:grpSpPr>
            <a:xfrm>
              <a:off x="3111" y="3366"/>
              <a:ext cx="689" cy="288"/>
              <a:chOff x="1152" y="1200"/>
              <a:chExt cx="864" cy="288"/>
            </a:xfrm>
          </p:grpSpPr>
          <p:sp>
            <p:nvSpPr>
              <p:cNvPr id="2575438" name="矩形 2575437"/>
              <p:cNvSpPr/>
              <p:nvPr/>
            </p:nvSpPr>
            <p:spPr>
              <a:xfrm>
                <a:off x="1152" y="1200"/>
                <a:ext cx="864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39" name="直接连接符 2575438"/>
              <p:cNvSpPr/>
              <p:nvPr/>
            </p:nvSpPr>
            <p:spPr>
              <a:xfrm>
                <a:off x="1440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5440" name="直接连接符 2575439"/>
              <p:cNvSpPr/>
              <p:nvPr/>
            </p:nvSpPr>
            <p:spPr>
              <a:xfrm>
                <a:off x="1728" y="120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41" name="文本框 2575440"/>
            <p:cNvSpPr txBox="1"/>
            <p:nvPr/>
          </p:nvSpPr>
          <p:spPr>
            <a:xfrm>
              <a:off x="3106" y="332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5442" name="矩形 2575441"/>
            <p:cNvSpPr/>
            <p:nvPr/>
          </p:nvSpPr>
          <p:spPr>
            <a:xfrm>
              <a:off x="4082" y="3366"/>
              <a:ext cx="689" cy="28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75443" name="直接连接符 2575442"/>
            <p:cNvSpPr/>
            <p:nvPr/>
          </p:nvSpPr>
          <p:spPr>
            <a:xfrm>
              <a:off x="4312" y="3366"/>
              <a:ext cx="0" cy="288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5444" name="直接连接符 2575443"/>
            <p:cNvSpPr/>
            <p:nvPr/>
          </p:nvSpPr>
          <p:spPr>
            <a:xfrm>
              <a:off x="4541" y="3366"/>
              <a:ext cx="0" cy="288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5445" name="文本框 2575444"/>
            <p:cNvSpPr txBox="1"/>
            <p:nvPr/>
          </p:nvSpPr>
          <p:spPr>
            <a:xfrm>
              <a:off x="4077" y="332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5446" name="文本框 2575445"/>
            <p:cNvSpPr txBox="1"/>
            <p:nvPr/>
          </p:nvSpPr>
          <p:spPr>
            <a:xfrm>
              <a:off x="4491" y="3366"/>
              <a:ext cx="2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575447" name="直接连接符 2575446"/>
            <p:cNvSpPr/>
            <p:nvPr/>
          </p:nvSpPr>
          <p:spPr>
            <a:xfrm>
              <a:off x="3698" y="3510"/>
              <a:ext cx="379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575448" name="组合 2575447"/>
            <p:cNvGrpSpPr/>
            <p:nvPr/>
          </p:nvGrpSpPr>
          <p:grpSpPr>
            <a:xfrm>
              <a:off x="1342" y="3376"/>
              <a:ext cx="460" cy="288"/>
              <a:chOff x="1344" y="2016"/>
              <a:chExt cx="576" cy="288"/>
            </a:xfrm>
          </p:grpSpPr>
          <p:sp>
            <p:nvSpPr>
              <p:cNvPr id="2575449" name="矩形 2575448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50" name="直接连接符 2575449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51" name="文本框 2575450"/>
            <p:cNvSpPr txBox="1"/>
            <p:nvPr/>
          </p:nvSpPr>
          <p:spPr>
            <a:xfrm>
              <a:off x="1320" y="3357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452" name="文本框 2575451"/>
            <p:cNvSpPr txBox="1"/>
            <p:nvPr/>
          </p:nvSpPr>
          <p:spPr>
            <a:xfrm>
              <a:off x="1542" y="3321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575453" name="组合 2575452"/>
            <p:cNvGrpSpPr/>
            <p:nvPr/>
          </p:nvGrpSpPr>
          <p:grpSpPr>
            <a:xfrm>
              <a:off x="2281" y="3908"/>
              <a:ext cx="460" cy="288"/>
              <a:chOff x="1344" y="2016"/>
              <a:chExt cx="576" cy="288"/>
            </a:xfrm>
          </p:grpSpPr>
          <p:sp>
            <p:nvSpPr>
              <p:cNvPr id="2575454" name="矩形 2575453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55" name="直接连接符 2575454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56" name="文本框 2575455"/>
            <p:cNvSpPr txBox="1"/>
            <p:nvPr/>
          </p:nvSpPr>
          <p:spPr>
            <a:xfrm>
              <a:off x="2268" y="387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457" name="文本框 2575456"/>
            <p:cNvSpPr txBox="1"/>
            <p:nvPr/>
          </p:nvSpPr>
          <p:spPr>
            <a:xfrm>
              <a:off x="2495" y="387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75458" name="直接连接符 2575457"/>
            <p:cNvSpPr/>
            <p:nvPr/>
          </p:nvSpPr>
          <p:spPr>
            <a:xfrm flipH="1">
              <a:off x="2495" y="3577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575459" name="组合 2575458"/>
            <p:cNvGrpSpPr/>
            <p:nvPr/>
          </p:nvGrpSpPr>
          <p:grpSpPr>
            <a:xfrm>
              <a:off x="3207" y="3908"/>
              <a:ext cx="460" cy="288"/>
              <a:chOff x="1344" y="2016"/>
              <a:chExt cx="576" cy="288"/>
            </a:xfrm>
          </p:grpSpPr>
          <p:sp>
            <p:nvSpPr>
              <p:cNvPr id="2575460" name="矩形 2575459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61" name="直接连接符 2575460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62" name="文本框 2575461"/>
            <p:cNvSpPr txBox="1"/>
            <p:nvPr/>
          </p:nvSpPr>
          <p:spPr>
            <a:xfrm>
              <a:off x="3185" y="387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463" name="文本框 2575462"/>
            <p:cNvSpPr txBox="1"/>
            <p:nvPr/>
          </p:nvSpPr>
          <p:spPr>
            <a:xfrm>
              <a:off x="3402" y="3865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575464" name="组合 2575463"/>
            <p:cNvGrpSpPr/>
            <p:nvPr/>
          </p:nvGrpSpPr>
          <p:grpSpPr>
            <a:xfrm>
              <a:off x="4179" y="3908"/>
              <a:ext cx="459" cy="288"/>
              <a:chOff x="1344" y="2016"/>
              <a:chExt cx="576" cy="288"/>
            </a:xfrm>
          </p:grpSpPr>
          <p:sp>
            <p:nvSpPr>
              <p:cNvPr id="2575465" name="矩形 2575464"/>
              <p:cNvSpPr/>
              <p:nvPr/>
            </p:nvSpPr>
            <p:spPr>
              <a:xfrm>
                <a:off x="1344" y="2016"/>
                <a:ext cx="576" cy="288"/>
              </a:xfrm>
              <a:prstGeom prst="rect">
                <a:avLst/>
              </a:prstGeom>
              <a:solidFill>
                <a:srgbClr val="99CCF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  <p:sp>
            <p:nvSpPr>
              <p:cNvPr id="2575466" name="直接连接符 2575465"/>
              <p:cNvSpPr/>
              <p:nvPr/>
            </p:nvSpPr>
            <p:spPr>
              <a:xfrm>
                <a:off x="1632" y="2016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75467" name="文本框 2575466"/>
            <p:cNvSpPr txBox="1"/>
            <p:nvPr/>
          </p:nvSpPr>
          <p:spPr>
            <a:xfrm>
              <a:off x="4173" y="387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75468" name="文本框 2575467"/>
            <p:cNvSpPr txBox="1"/>
            <p:nvPr/>
          </p:nvSpPr>
          <p:spPr>
            <a:xfrm>
              <a:off x="4400" y="3874"/>
              <a:ext cx="2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575469" name="直接连接符 2575468"/>
            <p:cNvSpPr/>
            <p:nvPr/>
          </p:nvSpPr>
          <p:spPr>
            <a:xfrm flipH="1">
              <a:off x="1588" y="3033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0" name="直接连接符 2575469"/>
            <p:cNvSpPr/>
            <p:nvPr/>
          </p:nvSpPr>
          <p:spPr>
            <a:xfrm flipH="1">
              <a:off x="2449" y="3033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1" name="直接连接符 2575470"/>
            <p:cNvSpPr/>
            <p:nvPr/>
          </p:nvSpPr>
          <p:spPr>
            <a:xfrm flipH="1">
              <a:off x="4445" y="3548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2" name="直接连接符 2575471"/>
            <p:cNvSpPr/>
            <p:nvPr/>
          </p:nvSpPr>
          <p:spPr>
            <a:xfrm flipH="1">
              <a:off x="3447" y="3548"/>
              <a:ext cx="0" cy="333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3" name="直接连接符 2575472"/>
            <p:cNvSpPr/>
            <p:nvPr/>
          </p:nvSpPr>
          <p:spPr>
            <a:xfrm>
              <a:off x="1769" y="2976"/>
              <a:ext cx="379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4" name="直接连接符 2575473"/>
            <p:cNvSpPr/>
            <p:nvPr/>
          </p:nvSpPr>
          <p:spPr>
            <a:xfrm>
              <a:off x="2727" y="3510"/>
              <a:ext cx="379" cy="0"/>
            </a:xfrm>
            <a:prstGeom prst="line">
              <a:avLst/>
            </a:prstGeom>
            <a:ln w="127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5475" name="矩形 2575474"/>
            <p:cNvSpPr/>
            <p:nvPr/>
          </p:nvSpPr>
          <p:spPr>
            <a:xfrm>
              <a:off x="2789" y="2785"/>
              <a:ext cx="4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 )</a:t>
              </a:r>
            </a:p>
          </p:txBody>
        </p:sp>
        <p:sp>
          <p:nvSpPr>
            <p:cNvPr id="2575476" name="文本框 2575475"/>
            <p:cNvSpPr txBox="1"/>
            <p:nvPr/>
          </p:nvSpPr>
          <p:spPr>
            <a:xfrm>
              <a:off x="2160" y="2823"/>
              <a:ext cx="26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5477" name="矩形 2575476"/>
            <p:cNvSpPr/>
            <p:nvPr/>
          </p:nvSpPr>
          <p:spPr>
            <a:xfrm>
              <a:off x="930" y="2449"/>
              <a:ext cx="1174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108000" bIns="108000" anchor="t">
              <a:spAutoFit/>
            </a:bodyPr>
            <a:lstStyle/>
            <a:p>
              <a:r>
                <a:rPr lang="en-US" altLang="zh-CN" sz="3200" err="1">
                  <a:latin typeface="Times New Roman" panose="02020603050405020304" pitchFamily="18" charset="0"/>
                  <a:ea typeface="黑体" panose="02010609060101010101" pitchFamily="2" charset="-122"/>
                </a:rPr>
                <a:t>(a,(b,c,d</a:t>
              </a:r>
              <a:r>
                <a:rPr lang="en-US" altLang="zh-CN" sz="3200">
                  <a:latin typeface="Times New Roman" panose="02020603050405020304" pitchFamily="18" charset="0"/>
                  <a:ea typeface="黑体" panose="02010609060101010101" pitchFamily="2" charset="-122"/>
                </a:rPr>
                <a:t>))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6FACCB-2AC2-465D-AFF0-E3128C0C8C67}" type="slidenum">
              <a:rPr lang="en-US" altLang="zh-CN" sz="1400" b="0" smtClean="0">
                <a:ea typeface="宋体" panose="02010600030101010101" pitchFamily="2" charset="-122"/>
              </a:rPr>
              <a:t>37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5.6 </a:t>
            </a:r>
            <a:r>
              <a:rPr lang="zh-CN" altLang="en-US" dirty="0" smtClean="0"/>
              <a:t>广义表操作的实现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广义表从结构上可以分解成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1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2 +  ··· + </a:t>
            </a:r>
            <a:r>
              <a:rPr lang="zh-CN" altLang="en-US" dirty="0" smtClean="0"/>
              <a:t>子表</a:t>
            </a:r>
            <a:r>
              <a:rPr lang="en-US" altLang="zh-CN" dirty="0" smtClean="0"/>
              <a:t>n</a:t>
            </a:r>
          </a:p>
          <a:p>
            <a:pPr lvl="1" eaLnBrk="1" hangingPunct="1"/>
            <a:r>
              <a:rPr lang="zh-CN" altLang="en-US" dirty="0" smtClean="0"/>
              <a:t>广义表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表头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表尾   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0558" y="4149080"/>
            <a:ext cx="392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kumimoji="1" lang="en-US" altLang="zh-CN" dirty="0">
                <a:ea typeface="宋体" panose="02010600030101010101" pitchFamily="2" charset="-122"/>
              </a:rPr>
              <a:t>L = ( a , ( b ,c ) , ( ( d )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C1932B-2529-4726-BBBB-9B22310175F4}" type="slidenum">
              <a:rPr lang="en-US" altLang="zh-CN" sz="1400" b="0" smtClean="0">
                <a:ea typeface="宋体" panose="02010600030101010101" pitchFamily="2" charset="-122"/>
              </a:rPr>
              <a:t>38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5.6 </a:t>
            </a:r>
            <a:r>
              <a:rPr lang="zh-CN" altLang="en-US" dirty="0"/>
              <a:t>广义表操作的实现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284913" y="56816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>
                <a:ea typeface="宋体" panose="02010600030101010101" pitchFamily="2" charset="-122"/>
              </a:rPr>
              <a:t>( ( d ) )</a:t>
            </a:r>
            <a:endParaRPr kumimoji="1"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982913" y="3011488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1125538" y="3068638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1000" y="1557338"/>
            <a:ext cx="822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dirty="0">
                <a:ea typeface="宋体" panose="02010600030101010101" pitchFamily="2" charset="-122"/>
              </a:rPr>
              <a:t>L = ( a , ( b ,c ) , ( ( d ) ) ) </a:t>
            </a:r>
            <a:endParaRPr kumimoji="1"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6257925" y="3087688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46513" y="5634038"/>
            <a:ext cx="12668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anose="02010600030101010101" pitchFamily="2" charset="-122"/>
              </a:rPr>
              <a:t>( b ,c 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712913" y="5634038"/>
            <a:ext cx="5365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en-US" altLang="zh-CN" sz="3200"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" name="Group 69"/>
          <p:cNvGrpSpPr/>
          <p:nvPr/>
        </p:nvGrpSpPr>
        <p:grpSpPr bwMode="auto">
          <a:xfrm>
            <a:off x="457200" y="2259013"/>
            <a:ext cx="7239000" cy="3225800"/>
            <a:chOff x="560" y="1423"/>
            <a:chExt cx="4560" cy="2032"/>
          </a:xfrm>
        </p:grpSpPr>
        <p:grpSp>
          <p:nvGrpSpPr>
            <p:cNvPr id="3" name="Group 12"/>
            <p:cNvGrpSpPr/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0545" name="Rectangle 13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sz="3200">
                    <a:solidFill>
                      <a:srgbClr val="0000FF"/>
                    </a:solidFill>
                  </a:rPr>
                  <a:t>           </a:t>
                </a:r>
                <a:endParaRPr kumimoji="1" lang="en-US" altLang="zh-CN" sz="4400" b="0"/>
              </a:p>
            </p:txBody>
          </p:sp>
          <p:sp>
            <p:nvSpPr>
              <p:cNvPr id="20546" name="Line 14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7" name="Line 15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7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anose="02010600030101010101" pitchFamily="2" charset="-122"/>
                </a:rPr>
                <a:t>L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9"/>
            <p:cNvGrpSpPr/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0542" name="Rectangle 20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3" name="Line 21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22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7" name="Line 23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0539" name="Rectangle 25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0" name="Line 26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7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9" name="Line 28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9"/>
            <p:cNvGrpSpPr/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7" name="Line 31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3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1" name="Line 33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/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0533" name="Rectangle 35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4" name="Line 36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5" name="Line 37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8"/>
            <p:cNvGrpSpPr/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0530" name="Rectangle 39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1" name="Line 40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2" name="Line 41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4" name="Line 42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43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4"/>
            <p:cNvGrpSpPr/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0528" name="Text Box 45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9" name="Line 46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47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508" name="Line 48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49"/>
            <p:cNvGrpSpPr/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0525" name="Rectangle 50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26" name="Line 51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52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0" name="Line 53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54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Text Box 55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513" name="Text Box 56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grpSp>
          <p:nvGrpSpPr>
            <p:cNvPr id="11" name="Group 57"/>
            <p:cNvGrpSpPr/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0523" name="Text Box 58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Line 59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0"/>
            <p:cNvGrpSpPr/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0521" name="Text Box 61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2" name="Line 62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0519" name="Text Box 64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ea typeface="宋体" panose="02010600030101010101" pitchFamily="2" charset="-122"/>
                  </a:rPr>
                  <a:t>0   a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520" name="Line 65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7" name="Line 66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Text Box 67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 animBg="1"/>
      <p:bldP spid="706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71E1BF4-D56D-4BC3-9BAA-B2C098CC91EF}" type="slidenum">
              <a:rPr lang="en-US" altLang="zh-CN" sz="1400" b="0" smtClean="0">
                <a:ea typeface="宋体" panose="02010600030101010101" pitchFamily="2" charset="-122"/>
              </a:rPr>
              <a:t>39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grpSp>
        <p:nvGrpSpPr>
          <p:cNvPr id="2" name="Group 66"/>
          <p:cNvGrpSpPr/>
          <p:nvPr/>
        </p:nvGrpSpPr>
        <p:grpSpPr bwMode="auto">
          <a:xfrm>
            <a:off x="717550" y="2435225"/>
            <a:ext cx="7239000" cy="3225800"/>
            <a:chOff x="560" y="1423"/>
            <a:chExt cx="4560" cy="2032"/>
          </a:xfrm>
        </p:grpSpPr>
        <p:grpSp>
          <p:nvGrpSpPr>
            <p:cNvPr id="3" name="Group 67"/>
            <p:cNvGrpSpPr/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3615" name="Rectangle 68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sz="3200">
                    <a:solidFill>
                      <a:srgbClr val="0000FF"/>
                    </a:solidFill>
                  </a:rPr>
                  <a:t>           </a:t>
                </a:r>
                <a:endParaRPr kumimoji="1" lang="en-US" altLang="zh-CN" sz="4400" b="0"/>
              </a:p>
            </p:txBody>
          </p:sp>
          <p:sp>
            <p:nvSpPr>
              <p:cNvPr id="23616" name="Line 69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7" name="Line 70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3" name="Line 71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Text Box 72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anose="02010600030101010101" pitchFamily="2" charset="-122"/>
                </a:rPr>
                <a:t>L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3565" name="Line 73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74"/>
            <p:cNvGrpSpPr/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3612" name="Rectangle 75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13" name="Line 76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4" name="Line 77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Line 78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9"/>
            <p:cNvGrpSpPr/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3609" name="Rectangle 80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10" name="Line 81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Line 82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9" name="Line 83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4"/>
            <p:cNvGrpSpPr/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3606" name="Rectangle 85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7" name="Line 86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Line 87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1" name="Line 88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9"/>
            <p:cNvGrpSpPr/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3603" name="Rectangle 90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4" name="Line 91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5" name="Line 92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3"/>
            <p:cNvGrpSpPr/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3600" name="Rectangle 94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01" name="Line 9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2" name="Line 96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4" name="Line 97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98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99"/>
            <p:cNvGrpSpPr/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3598" name="Text Box 100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3599" name="Line 101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7" name="Text Box 102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3578" name="Line 103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104"/>
            <p:cNvGrpSpPr/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3595" name="Rectangle 105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96" name="Line 106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7" name="Line 107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0" name="Line 108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109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Text Box 110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3583" name="Text Box 111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grpSp>
          <p:nvGrpSpPr>
            <p:cNvPr id="11" name="Group 112"/>
            <p:cNvGrpSpPr/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3593" name="Text Box 11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3594" name="Line 114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5"/>
            <p:cNvGrpSpPr/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3591" name="Text Box 11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3592" name="Line 11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8"/>
            <p:cNvGrpSpPr/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3589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a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3590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7" name="Line 121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122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</p:grp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5.6 </a:t>
            </a:r>
            <a:r>
              <a:rPr lang="zh-CN" altLang="en-US" dirty="0"/>
              <a:t>广义表操作的实现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063875" y="2303463"/>
            <a:ext cx="5199063" cy="3578225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2"/>
          <p:cNvSpPr>
            <a:spLocks noChangeArrowheads="1"/>
          </p:cNvSpPr>
          <p:nvPr/>
        </p:nvSpPr>
        <p:spPr bwMode="auto">
          <a:xfrm>
            <a:off x="696119" y="1507219"/>
            <a:ext cx="45323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 dirty="0">
                <a:ea typeface="宋体" panose="02010600030101010101" pitchFamily="2" charset="-122"/>
              </a:rPr>
              <a:t>L = ( a ,  ( b ,c ) , ( ( d ) ) )</a:t>
            </a:r>
          </a:p>
        </p:txBody>
      </p:sp>
      <p:sp>
        <p:nvSpPr>
          <p:cNvPr id="72767" name="AutoShape 63"/>
          <p:cNvSpPr/>
          <p:nvPr/>
        </p:nvSpPr>
        <p:spPr bwMode="auto">
          <a:xfrm>
            <a:off x="481013" y="5353050"/>
            <a:ext cx="1165225" cy="609600"/>
          </a:xfrm>
          <a:prstGeom prst="borderCallout2">
            <a:avLst>
              <a:gd name="adj1" fmla="val 18750"/>
              <a:gd name="adj2" fmla="val 106542"/>
              <a:gd name="adj3" fmla="val 18750"/>
              <a:gd name="adj4" fmla="val 129838"/>
              <a:gd name="adj5" fmla="val -204949"/>
              <a:gd name="adj6" fmla="val 153949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/>
            <a:r>
              <a:rPr kumimoji="1" lang="zh-CN" altLang="en-US" sz="3200">
                <a:ea typeface="宋体" panose="02010600030101010101" pitchFamily="2" charset="-122"/>
              </a:rPr>
              <a:t>表头</a:t>
            </a:r>
          </a:p>
        </p:txBody>
      </p:sp>
      <p:sp>
        <p:nvSpPr>
          <p:cNvPr id="72768" name="AutoShape 64"/>
          <p:cNvSpPr/>
          <p:nvPr/>
        </p:nvSpPr>
        <p:spPr bwMode="auto">
          <a:xfrm>
            <a:off x="6675438" y="6051550"/>
            <a:ext cx="1354137" cy="609600"/>
          </a:xfrm>
          <a:prstGeom prst="borderCallout2">
            <a:avLst>
              <a:gd name="adj1" fmla="val 18750"/>
              <a:gd name="adj2" fmla="val -5625"/>
              <a:gd name="adj3" fmla="val 18750"/>
              <a:gd name="adj4" fmla="val -53926"/>
              <a:gd name="adj5" fmla="val -59634"/>
              <a:gd name="adj6" fmla="val -104102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0" bIns="108000" anchor="ctr"/>
          <a:lstStyle/>
          <a:p>
            <a:pPr algn="ctr">
              <a:lnSpc>
                <a:spcPct val="85000"/>
              </a:lnSpc>
            </a:pPr>
            <a:r>
              <a:rPr kumimoji="1" lang="zh-CN" altLang="en-US" sz="3200">
                <a:ea typeface="宋体" panose="02010600030101010101" pitchFamily="2" charset="-122"/>
              </a:rPr>
              <a:t>表尾</a:t>
            </a:r>
            <a:endParaRPr kumimoji="1" lang="zh-CN" altLang="en-US" sz="3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69" name="AutoShape 65"/>
          <p:cNvSpPr>
            <a:spLocks noChangeArrowheads="1"/>
          </p:cNvSpPr>
          <p:nvPr/>
        </p:nvSpPr>
        <p:spPr bwMode="auto">
          <a:xfrm>
            <a:off x="1466850" y="3290888"/>
            <a:ext cx="1295400" cy="8382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67" grpId="0" animBg="1"/>
      <p:bldP spid="72768" grpId="0" animBg="1"/>
      <p:bldP spid="727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108000" rIns="91440" bIns="108000" anchor="ctr"/>
          <a:lstStyle/>
          <a:p>
            <a:pPr eaLnBrk="1" hangingPunct="1"/>
            <a:r>
              <a:rPr lang="en-US" altLang="zh-CN" b="1" dirty="0">
                <a:solidFill>
                  <a:srgbClr val="DDDDDD"/>
                </a:solidFill>
              </a:rPr>
              <a:t>5.1 </a:t>
            </a:r>
            <a:r>
              <a:rPr lang="zh-CN" altLang="en-US" b="1" dirty="0">
                <a:solidFill>
                  <a:srgbClr val="DDDDDD"/>
                </a:solidFill>
              </a:rPr>
              <a:t>数组</a:t>
            </a:r>
            <a:r>
              <a:rPr lang="zh-CN" altLang="en-US" b="1" dirty="0">
                <a:solidFill>
                  <a:srgbClr val="DDDDDD"/>
                </a:solidFill>
                <a:latin typeface="宋体" panose="02010600030101010101" pitchFamily="2" charset="-122"/>
              </a:rPr>
              <a:t>的概念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2366963"/>
          </a:xfrm>
        </p:spPr>
        <p:txBody>
          <a:bodyPr vert="horz" wrap="square" lIns="91440" tIns="45720" rIns="91440" bIns="45720" anchor="t"/>
          <a:lstStyle/>
          <a:p>
            <a:pPr marL="685800" indent="-685800" eaLnBrk="1" hangingPunct="1"/>
            <a:r>
              <a:rPr lang="zh-CN" altLang="en-US" sz="3200" b="1" dirty="0"/>
              <a:t>数组是由一组数量固定、类型相同的变量构成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685800" indent="-685800" eaLnBrk="1" hangingPunct="1"/>
            <a:r>
              <a:rPr lang="zh-CN" altLang="en-US" sz="3200" b="1" dirty="0">
                <a:latin typeface="宋体" panose="02010600030101010101" pitchFamily="2" charset="-122"/>
              </a:rPr>
              <a:t>如果要访问某个</a:t>
            </a:r>
            <a:r>
              <a:rPr lang="zh-CN" altLang="en-US" sz="3200" b="1" dirty="0"/>
              <a:t>数组</a:t>
            </a:r>
            <a:r>
              <a:rPr lang="zh-CN" altLang="en-US" sz="3200" b="1" dirty="0">
                <a:latin typeface="宋体" panose="02010600030101010101" pitchFamily="2" charset="-122"/>
              </a:rPr>
              <a:t>元素（变量），可以使用元素的下标来访问它。</a:t>
            </a:r>
          </a:p>
          <a:p>
            <a:pPr marL="685800" indent="-685800" eaLnBrk="1" hangingPunct="1"/>
            <a:r>
              <a:rPr lang="zh-CN" altLang="en-US" sz="3200" b="1" dirty="0">
                <a:latin typeface="宋体" panose="02010600030101010101" pitchFamily="2" charset="-122"/>
              </a:rPr>
              <a:t>在</a:t>
            </a:r>
            <a:r>
              <a:rPr lang="en-US" altLang="zh-CN" sz="3200" b="1" dirty="0">
                <a:latin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宋体" panose="02010600030101010101" pitchFamily="2" charset="-122"/>
              </a:rPr>
              <a:t>语言中，数组元素的索引值从</a:t>
            </a:r>
            <a:r>
              <a:rPr lang="en-US" altLang="zh-CN" sz="3200" b="1" dirty="0">
                <a:latin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宋体" panose="02010600030101010101" pitchFamily="2" charset="-122"/>
              </a:rPr>
              <a:t>开始。</a:t>
            </a:r>
          </a:p>
        </p:txBody>
      </p:sp>
      <p:sp>
        <p:nvSpPr>
          <p:cNvPr id="5124" name="Rectangle 4"/>
          <p:cNvSpPr/>
          <p:nvPr/>
        </p:nvSpPr>
        <p:spPr>
          <a:xfrm>
            <a:off x="0" y="4297363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int A[30][10];          e=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A[i][j];</a:t>
            </a:r>
            <a:r>
              <a:rPr lang="en-US" altLang="zh-CN" sz="32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5" name="Rectangle 5"/>
          <p:cNvSpPr/>
          <p:nvPr/>
        </p:nvSpPr>
        <p:spPr>
          <a:xfrm>
            <a:off x="0" y="49530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Font typeface="Wingdings 2" panose="05020102010507070707" pitchFamily="18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int A[c1..d1,c2..d2]</a:t>
            </a:r>
          </a:p>
        </p:txBody>
      </p:sp>
      <p:sp>
        <p:nvSpPr>
          <p:cNvPr id="5126" name="Rectangle 8"/>
          <p:cNvSpPr/>
          <p:nvPr/>
        </p:nvSpPr>
        <p:spPr>
          <a:xfrm>
            <a:off x="2411413" y="6021388"/>
            <a:ext cx="1223962" cy="431800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 wrap="none" tIns="108000" bIns="108000" anchor="ctr"/>
          <a:lstStyle/>
          <a:p>
            <a:endParaRPr lang="zh-CN" altLang="en-US" sz="3200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C1932B-2529-4726-BBBB-9B22310175F4}" type="slidenum">
              <a:rPr lang="en-US" altLang="zh-CN" sz="1400" b="0" smtClean="0">
                <a:ea typeface="宋体" panose="02010600030101010101" pitchFamily="2" charset="-122"/>
              </a:rPr>
              <a:t>40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5.6.1 </a:t>
            </a:r>
            <a:r>
              <a:rPr lang="zh-CN" altLang="en-US" dirty="0" smtClean="0">
                <a:solidFill>
                  <a:schemeClr val="tx1"/>
                </a:solidFill>
              </a:rPr>
              <a:t>求广义表的深度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284913" y="56816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>
                <a:ea typeface="宋体" panose="02010600030101010101" pitchFamily="2" charset="-122"/>
              </a:rPr>
              <a:t>( ( d ) )</a:t>
            </a:r>
            <a:endParaRPr kumimoji="1"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982913" y="3011488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1125538" y="3068638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1000" y="1557338"/>
            <a:ext cx="822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ea typeface="宋体" panose="02010600030101010101" pitchFamily="2" charset="-122"/>
              </a:rPr>
              <a:t>L = ( a , ( b ,c ) , ( ( d ) ) ) </a:t>
            </a:r>
            <a:r>
              <a:rPr kumimoji="1" lang="zh-CN" altLang="en-US" sz="3200">
                <a:ea typeface="宋体" panose="02010600030101010101" pitchFamily="2" charset="-122"/>
              </a:rPr>
              <a:t>的深度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6257925" y="3087688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46513" y="5634038"/>
            <a:ext cx="12668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/>
          <a:p>
            <a:r>
              <a:rPr kumimoji="1" lang="en-US" altLang="zh-CN" sz="3200">
                <a:ea typeface="宋体" panose="02010600030101010101" pitchFamily="2" charset="-122"/>
              </a:rPr>
              <a:t>( b ,c 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712913" y="5634038"/>
            <a:ext cx="5365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 bIns="108000">
            <a:spAutoFit/>
          </a:bodyPr>
          <a:lstStyle/>
          <a:p>
            <a:r>
              <a:rPr kumimoji="1" lang="en-US" altLang="zh-CN" sz="3200"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" name="Group 69"/>
          <p:cNvGrpSpPr/>
          <p:nvPr/>
        </p:nvGrpSpPr>
        <p:grpSpPr bwMode="auto">
          <a:xfrm>
            <a:off x="457200" y="2259013"/>
            <a:ext cx="7239000" cy="3225800"/>
            <a:chOff x="560" y="1423"/>
            <a:chExt cx="4560" cy="2032"/>
          </a:xfrm>
        </p:grpSpPr>
        <p:grpSp>
          <p:nvGrpSpPr>
            <p:cNvPr id="3" name="Group 12"/>
            <p:cNvGrpSpPr/>
            <p:nvPr/>
          </p:nvGrpSpPr>
          <p:grpSpPr bwMode="auto">
            <a:xfrm>
              <a:off x="1064" y="1499"/>
              <a:ext cx="765" cy="328"/>
              <a:chOff x="744" y="1008"/>
              <a:chExt cx="907" cy="432"/>
            </a:xfrm>
          </p:grpSpPr>
          <p:sp>
            <p:nvSpPr>
              <p:cNvPr id="20545" name="Rectangle 13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sz="3200">
                    <a:solidFill>
                      <a:srgbClr val="0000FF"/>
                    </a:solidFill>
                  </a:rPr>
                  <a:t>           </a:t>
                </a:r>
                <a:endParaRPr kumimoji="1" lang="en-US" altLang="zh-CN" sz="4400" b="0"/>
              </a:p>
            </p:txBody>
          </p:sp>
          <p:sp>
            <p:nvSpPr>
              <p:cNvPr id="20546" name="Line 14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7" name="Line 15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93" y="1615"/>
              <a:ext cx="291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7"/>
            <p:cNvSpPr txBox="1">
              <a:spLocks noChangeArrowheads="1"/>
            </p:cNvSpPr>
            <p:nvPr/>
          </p:nvSpPr>
          <p:spPr bwMode="auto">
            <a:xfrm>
              <a:off x="560" y="1423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ea typeface="宋体" panose="02010600030101010101" pitchFamily="2" charset="-122"/>
                </a:rPr>
                <a:t>L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>
              <a:off x="1448" y="168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9"/>
            <p:cNvGrpSpPr/>
            <p:nvPr/>
          </p:nvGrpSpPr>
          <p:grpSpPr bwMode="auto">
            <a:xfrm>
              <a:off x="2257" y="1499"/>
              <a:ext cx="765" cy="328"/>
              <a:chOff x="2160" y="1008"/>
              <a:chExt cx="907" cy="432"/>
            </a:xfrm>
          </p:grpSpPr>
          <p:sp>
            <p:nvSpPr>
              <p:cNvPr id="20542" name="Rectangle 20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3" name="Line 21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22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7" name="Line 23"/>
            <p:cNvSpPr>
              <a:spLocks noChangeShapeType="1"/>
            </p:cNvSpPr>
            <p:nvPr/>
          </p:nvSpPr>
          <p:spPr bwMode="auto">
            <a:xfrm>
              <a:off x="1691" y="1645"/>
              <a:ext cx="5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4321" y="1499"/>
              <a:ext cx="765" cy="328"/>
              <a:chOff x="4608" y="1008"/>
              <a:chExt cx="907" cy="432"/>
            </a:xfrm>
          </p:grpSpPr>
          <p:sp>
            <p:nvSpPr>
              <p:cNvPr id="20539" name="Rectangle 25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40" name="Line 26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7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9" name="Line 28"/>
            <p:cNvSpPr>
              <a:spLocks noChangeShapeType="1"/>
            </p:cNvSpPr>
            <p:nvPr/>
          </p:nvSpPr>
          <p:spPr bwMode="auto">
            <a:xfrm>
              <a:off x="2905" y="1645"/>
              <a:ext cx="1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9"/>
            <p:cNvGrpSpPr/>
            <p:nvPr/>
          </p:nvGrpSpPr>
          <p:grpSpPr bwMode="auto">
            <a:xfrm>
              <a:off x="2217" y="2046"/>
              <a:ext cx="809" cy="327"/>
              <a:chOff x="2112" y="1728"/>
              <a:chExt cx="960" cy="432"/>
            </a:xfrm>
          </p:grpSpPr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7" name="Line 31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3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1" name="Line 33"/>
            <p:cNvSpPr>
              <a:spLocks noChangeShapeType="1"/>
            </p:cNvSpPr>
            <p:nvPr/>
          </p:nvSpPr>
          <p:spPr bwMode="auto">
            <a:xfrm>
              <a:off x="2622" y="16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/>
            <p:nvPr/>
          </p:nvGrpSpPr>
          <p:grpSpPr bwMode="auto">
            <a:xfrm>
              <a:off x="4321" y="2046"/>
              <a:ext cx="765" cy="327"/>
              <a:chOff x="4608" y="1728"/>
              <a:chExt cx="907" cy="432"/>
            </a:xfrm>
          </p:grpSpPr>
          <p:sp>
            <p:nvSpPr>
              <p:cNvPr id="20533" name="Rectangle 35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4" name="Line 36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5" name="Line 37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8"/>
            <p:cNvGrpSpPr/>
            <p:nvPr/>
          </p:nvGrpSpPr>
          <p:grpSpPr bwMode="auto">
            <a:xfrm>
              <a:off x="4321" y="2592"/>
              <a:ext cx="765" cy="327"/>
              <a:chOff x="4608" y="2448"/>
              <a:chExt cx="907" cy="432"/>
            </a:xfrm>
          </p:grpSpPr>
          <p:sp>
            <p:nvSpPr>
              <p:cNvPr id="20530" name="Rectangle 39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31" name="Line 40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2" name="Line 41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4" name="Line 42"/>
            <p:cNvSpPr>
              <a:spLocks noChangeShapeType="1"/>
            </p:cNvSpPr>
            <p:nvPr/>
          </p:nvSpPr>
          <p:spPr bwMode="auto">
            <a:xfrm>
              <a:off x="4726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43"/>
            <p:cNvSpPr>
              <a:spLocks noChangeShapeType="1"/>
            </p:cNvSpPr>
            <p:nvPr/>
          </p:nvSpPr>
          <p:spPr bwMode="auto">
            <a:xfrm>
              <a:off x="4726" y="2737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4"/>
            <p:cNvGrpSpPr/>
            <p:nvPr/>
          </p:nvGrpSpPr>
          <p:grpSpPr bwMode="auto">
            <a:xfrm>
              <a:off x="4385" y="3138"/>
              <a:ext cx="681" cy="317"/>
              <a:chOff x="3840" y="2531"/>
              <a:chExt cx="658" cy="317"/>
            </a:xfrm>
          </p:grpSpPr>
          <p:sp>
            <p:nvSpPr>
              <p:cNvPr id="20528" name="Text Box 45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d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9" name="Line 46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47"/>
            <p:cNvSpPr txBox="1">
              <a:spLocks noChangeArrowheads="1"/>
            </p:cNvSpPr>
            <p:nvPr/>
          </p:nvSpPr>
          <p:spPr bwMode="auto">
            <a:xfrm>
              <a:off x="4829" y="145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508" name="Line 48"/>
            <p:cNvSpPr>
              <a:spLocks noChangeShapeType="1"/>
            </p:cNvSpPr>
            <p:nvPr/>
          </p:nvSpPr>
          <p:spPr bwMode="auto">
            <a:xfrm>
              <a:off x="2925" y="2228"/>
              <a:ext cx="3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49"/>
            <p:cNvGrpSpPr/>
            <p:nvPr/>
          </p:nvGrpSpPr>
          <p:grpSpPr bwMode="auto">
            <a:xfrm>
              <a:off x="3249" y="2046"/>
              <a:ext cx="765" cy="327"/>
              <a:chOff x="3336" y="1728"/>
              <a:chExt cx="907" cy="432"/>
            </a:xfrm>
          </p:grpSpPr>
          <p:sp>
            <p:nvSpPr>
              <p:cNvPr id="20525" name="Rectangle 50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kumimoji="1" lang="en-US" altLang="zh-CN" sz="3200">
                    <a:solidFill>
                      <a:srgbClr val="FF0000"/>
                    </a:solidFill>
                  </a:rPr>
                  <a:t>1           </a:t>
                </a:r>
                <a:endParaRPr kumimoji="1" lang="en-US" altLang="zh-CN" sz="44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526" name="Line 51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52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0" name="Line 53"/>
            <p:cNvSpPr>
              <a:spLocks noChangeShapeType="1"/>
            </p:cNvSpPr>
            <p:nvPr/>
          </p:nvSpPr>
          <p:spPr bwMode="auto">
            <a:xfrm>
              <a:off x="3634" y="2191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54"/>
            <p:cNvSpPr>
              <a:spLocks noChangeShapeType="1"/>
            </p:cNvSpPr>
            <p:nvPr/>
          </p:nvSpPr>
          <p:spPr bwMode="auto">
            <a:xfrm>
              <a:off x="2622" y="217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Text Box 55"/>
            <p:cNvSpPr txBox="1">
              <a:spLocks noChangeArrowheads="1"/>
            </p:cNvSpPr>
            <p:nvPr/>
          </p:nvSpPr>
          <p:spPr bwMode="auto">
            <a:xfrm>
              <a:off x="4829" y="198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sp>
          <p:nvSpPr>
            <p:cNvPr id="20513" name="Text Box 56"/>
            <p:cNvSpPr txBox="1">
              <a:spLocks noChangeArrowheads="1"/>
            </p:cNvSpPr>
            <p:nvPr/>
          </p:nvSpPr>
          <p:spPr bwMode="auto">
            <a:xfrm>
              <a:off x="4830" y="254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  <p:grpSp>
          <p:nvGrpSpPr>
            <p:cNvPr id="11" name="Group 57"/>
            <p:cNvGrpSpPr/>
            <p:nvPr/>
          </p:nvGrpSpPr>
          <p:grpSpPr bwMode="auto">
            <a:xfrm>
              <a:off x="3292" y="2575"/>
              <a:ext cx="681" cy="317"/>
              <a:chOff x="3840" y="2531"/>
              <a:chExt cx="658" cy="317"/>
            </a:xfrm>
          </p:grpSpPr>
          <p:sp>
            <p:nvSpPr>
              <p:cNvPr id="20523" name="Text Box 58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c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Line 59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0"/>
            <p:cNvGrpSpPr/>
            <p:nvPr/>
          </p:nvGrpSpPr>
          <p:grpSpPr bwMode="auto">
            <a:xfrm>
              <a:off x="2249" y="2575"/>
              <a:ext cx="681" cy="317"/>
              <a:chOff x="3840" y="2531"/>
              <a:chExt cx="658" cy="317"/>
            </a:xfrm>
          </p:grpSpPr>
          <p:sp>
            <p:nvSpPr>
              <p:cNvPr id="20521" name="Text Box 61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ea typeface="宋体" panose="02010600030101010101" pitchFamily="2" charset="-122"/>
                  </a:rPr>
                  <a:t>0   b</a:t>
                </a:r>
                <a:r>
                  <a:rPr kumimoji="1" lang="en-US" altLang="zh-CN" sz="320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20522" name="Line 62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106" y="2047"/>
              <a:ext cx="681" cy="317"/>
              <a:chOff x="3840" y="2531"/>
              <a:chExt cx="658" cy="317"/>
            </a:xfrm>
          </p:grpSpPr>
          <p:sp>
            <p:nvSpPr>
              <p:cNvPr id="20519" name="Text Box 64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25400">
                <a:solidFill>
                  <a:schemeClr val="tx2"/>
                </a:solidFill>
                <a:miter lim="800000"/>
              </a:ln>
            </p:spPr>
            <p:txBody>
              <a:bodyPr wrap="none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ea typeface="宋体" panose="02010600030101010101" pitchFamily="2" charset="-122"/>
                  </a:rPr>
                  <a:t>0   a</a:t>
                </a:r>
                <a:r>
                  <a:rPr kumimoji="1" lang="en-US" altLang="zh-CN" sz="3200" dirty="0">
                    <a:solidFill>
                      <a:srgbClr val="800000"/>
                    </a:solidFill>
                    <a:ea typeface="宋体" panose="02010600030101010101" pitchFamily="2" charset="-122"/>
                  </a:rPr>
                  <a:t> </a:t>
                </a:r>
                <a:endParaRPr kumimoji="1" lang="en-US" altLang="zh-CN" sz="32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520" name="Line 65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7" name="Line 66"/>
            <p:cNvSpPr>
              <a:spLocks noChangeShapeType="1"/>
            </p:cNvSpPr>
            <p:nvPr/>
          </p:nvSpPr>
          <p:spPr bwMode="auto">
            <a:xfrm>
              <a:off x="4733" y="1663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Text Box 67"/>
            <p:cNvSpPr txBox="1">
              <a:spLocks noChangeArrowheads="1"/>
            </p:cNvSpPr>
            <p:nvPr/>
          </p:nvSpPr>
          <p:spPr bwMode="auto">
            <a:xfrm>
              <a:off x="3739" y="1999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600" b="0"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en-US" altLang="zh-CN" sz="3600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 animBg="1"/>
      <p:bldP spid="706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481FE02-DE73-4106-A56B-FAA88C30BEF6}" type="slidenum">
              <a:rPr lang="en-US" altLang="zh-CN" sz="1400" b="0" smtClean="0">
                <a:ea typeface="宋体" panose="02010600030101010101" pitchFamily="2" charset="-122"/>
              </a:rPr>
              <a:t>41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660066"/>
                </a:solidFill>
              </a:rPr>
              <a:t>广义表的定义</a:t>
            </a:r>
            <a:r>
              <a:rPr lang="en-US" altLang="zh-CN" smtClean="0">
                <a:solidFill>
                  <a:srgbClr val="660066"/>
                </a:solidFill>
              </a:rPr>
              <a:t>--</a:t>
            </a:r>
            <a:r>
              <a:rPr lang="zh-CN" altLang="en-US" smtClean="0">
                <a:solidFill>
                  <a:srgbClr val="660066"/>
                </a:solidFill>
              </a:rPr>
              <a:t>练习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1533525"/>
            <a:ext cx="76200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ea typeface="宋体" panose="02010600030101010101" pitchFamily="2" charset="-122"/>
              </a:rPr>
              <a:t>1.  </a:t>
            </a:r>
            <a:r>
              <a:rPr kumimoji="1" lang="en-US" altLang="zh-CN" dirty="0" err="1">
                <a:ea typeface="宋体" panose="02010600030101010101" pitchFamily="2" charset="-122"/>
              </a:rPr>
              <a:t>GetTail</a:t>
            </a:r>
            <a:r>
              <a:rPr kumimoji="1" lang="en-US" altLang="zh-CN" dirty="0">
                <a:ea typeface="宋体" panose="02010600030101010101" pitchFamily="2" charset="-122"/>
              </a:rPr>
              <a:t> ( b, k, p, h ) </a:t>
            </a:r>
            <a:r>
              <a:rPr kumimoji="1" lang="zh-CN" altLang="en-US" dirty="0">
                <a:ea typeface="宋体" panose="02010600030101010101" pitchFamily="2" charset="-122"/>
              </a:rPr>
              <a:t>＝</a:t>
            </a:r>
            <a:r>
              <a:rPr kumimoji="1" lang="zh-CN" altLang="en-US" u="sng" dirty="0">
                <a:ea typeface="宋体" panose="02010600030101010101" pitchFamily="2" charset="-122"/>
              </a:rPr>
              <a:t>                         </a:t>
            </a:r>
            <a:r>
              <a:rPr kumimoji="1" lang="en-US" altLang="zh-CN" dirty="0">
                <a:ea typeface="宋体" panose="02010600030101010101" pitchFamily="2" charset="-122"/>
              </a:rPr>
              <a:t>;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. </a:t>
            </a:r>
            <a:r>
              <a:rPr kumimoji="1" lang="en-US" altLang="zh-CN" dirty="0" err="1">
                <a:ea typeface="宋体" panose="02010600030101010101" pitchFamily="2" charset="-122"/>
              </a:rPr>
              <a:t>Get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Head</a:t>
            </a:r>
            <a:r>
              <a:rPr kumimoji="1" lang="en-US" altLang="zh-CN" dirty="0">
                <a:ea typeface="宋体" panose="02010600030101010101" pitchFamily="2" charset="-122"/>
              </a:rPr>
              <a:t> ((c, d) ,(a, b)) </a:t>
            </a:r>
            <a:r>
              <a:rPr kumimoji="1" lang="zh-CN" altLang="en-US" dirty="0">
                <a:ea typeface="宋体" panose="02010600030101010101" pitchFamily="2" charset="-122"/>
              </a:rPr>
              <a:t>＝</a:t>
            </a:r>
            <a:r>
              <a:rPr kumimoji="1" lang="zh-CN" altLang="en-US" u="sng" dirty="0">
                <a:ea typeface="宋体" panose="02010600030101010101" pitchFamily="2" charset="-122"/>
              </a:rPr>
              <a:t>                         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;  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dirty="0">
                <a:ea typeface="宋体" panose="02010600030101010101" pitchFamily="2" charset="-122"/>
              </a:rPr>
              <a:t>. </a:t>
            </a:r>
            <a:r>
              <a:rPr kumimoji="1" lang="en-US" altLang="zh-CN" dirty="0" err="1">
                <a:ea typeface="宋体" panose="02010600030101010101" pitchFamily="2" charset="-122"/>
              </a:rPr>
              <a:t>Get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Tail</a:t>
            </a:r>
            <a:r>
              <a:rPr kumimoji="1" lang="en-US" altLang="zh-CN" dirty="0">
                <a:ea typeface="宋体" panose="02010600030101010101" pitchFamily="2" charset="-122"/>
              </a:rPr>
              <a:t> ( (a, b), (</a:t>
            </a:r>
            <a:r>
              <a:rPr kumimoji="1" lang="en-US" altLang="zh-CN" dirty="0" err="1">
                <a:ea typeface="宋体" panose="02010600030101010101" pitchFamily="2" charset="-122"/>
              </a:rPr>
              <a:t>c,d</a:t>
            </a:r>
            <a:r>
              <a:rPr kumimoji="1" lang="en-US" altLang="zh-CN" dirty="0">
                <a:ea typeface="宋体" panose="02010600030101010101" pitchFamily="2" charset="-122"/>
              </a:rPr>
              <a:t>) ) </a:t>
            </a:r>
            <a:r>
              <a:rPr kumimoji="1" lang="zh-CN" altLang="en-US" dirty="0">
                <a:ea typeface="宋体" panose="02010600030101010101" pitchFamily="2" charset="-122"/>
              </a:rPr>
              <a:t>＝</a:t>
            </a:r>
            <a:r>
              <a:rPr kumimoji="1" lang="zh-CN" altLang="en-US" u="sng" dirty="0">
                <a:ea typeface="宋体" panose="02010600030101010101" pitchFamily="2" charset="-122"/>
              </a:rPr>
              <a:t>                         </a:t>
            </a:r>
            <a:r>
              <a:rPr kumimoji="1" lang="zh-CN" altLang="en-US" dirty="0">
                <a:ea typeface="宋体" panose="02010600030101010101" pitchFamily="2" charset="-122"/>
              </a:rPr>
              <a:t>   </a:t>
            </a:r>
            <a:r>
              <a:rPr kumimoji="1" lang="en-US" altLang="zh-CN" dirty="0">
                <a:ea typeface="宋体" panose="02010600030101010101" pitchFamily="2" charset="-122"/>
              </a:rPr>
              <a:t>;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kumimoji="1" lang="en-US" altLang="zh-CN" dirty="0">
                <a:ea typeface="宋体" panose="02010600030101010101" pitchFamily="2" charset="-122"/>
              </a:rPr>
              <a:t>. </a:t>
            </a:r>
            <a:r>
              <a:rPr kumimoji="1" lang="en-US" altLang="zh-CN" dirty="0" err="1">
                <a:ea typeface="宋体" panose="02010600030101010101" pitchFamily="2" charset="-122"/>
              </a:rPr>
              <a:t>GetTail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kumimoji="1" lang="en-US" altLang="zh-CN" dirty="0" err="1">
                <a:ea typeface="宋体" panose="02010600030101010101" pitchFamily="2" charset="-122"/>
              </a:rPr>
              <a:t>GetHead</a:t>
            </a:r>
            <a:r>
              <a:rPr kumimoji="1" lang="en-US" altLang="zh-CN" dirty="0">
                <a:solidFill>
                  <a:srgbClr val="00FFFF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dirty="0">
                <a:ea typeface="宋体" panose="02010600030101010101" pitchFamily="2" charset="-122"/>
              </a:rPr>
              <a:t> (</a:t>
            </a:r>
            <a:r>
              <a:rPr kumimoji="1" lang="en-US" altLang="zh-CN" dirty="0" err="1">
                <a:ea typeface="宋体" panose="02010600030101010101" pitchFamily="2" charset="-122"/>
              </a:rPr>
              <a:t>a,b</a:t>
            </a:r>
            <a:r>
              <a:rPr kumimoji="1" lang="en-US" altLang="zh-CN" dirty="0">
                <a:ea typeface="宋体" panose="02010600030101010101" pitchFamily="2" charset="-122"/>
              </a:rPr>
              <a:t>), (</a:t>
            </a:r>
            <a:r>
              <a:rPr kumimoji="1" lang="en-US" altLang="zh-CN" dirty="0" err="1">
                <a:ea typeface="宋体" panose="02010600030101010101" pitchFamily="2" charset="-122"/>
              </a:rPr>
              <a:t>c,d</a:t>
            </a:r>
            <a:r>
              <a:rPr kumimoji="1" lang="en-US" altLang="zh-CN" dirty="0">
                <a:ea typeface="宋体" panose="02010600030101010101" pitchFamily="2" charset="-122"/>
              </a:rPr>
              <a:t>) </a:t>
            </a:r>
            <a:r>
              <a:rPr kumimoji="1"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)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ea typeface="宋体" panose="02010600030101010101" pitchFamily="2" charset="-122"/>
              </a:rPr>
              <a:t>＝</a:t>
            </a:r>
            <a:r>
              <a:rPr kumimoji="1" lang="zh-CN" altLang="en-US" u="sng" dirty="0">
                <a:ea typeface="宋体" panose="02010600030101010101" pitchFamily="2" charset="-122"/>
              </a:rPr>
              <a:t>         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650038" y="3500438"/>
            <a:ext cx="1162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(b)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372225" y="4464050"/>
            <a:ext cx="1168400" cy="676275"/>
          </a:xfrm>
          <a:prstGeom prst="wedgeRoundRectCallout">
            <a:avLst>
              <a:gd name="adj1" fmla="val -265083"/>
              <a:gd name="adj2" fmla="val -10587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(a,b)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09600" y="4424363"/>
            <a:ext cx="57912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anose="02010600030101010101" pitchFamily="2" charset="-122"/>
              </a:rPr>
              <a:t>5. GetTail (e)</a:t>
            </a:r>
            <a:r>
              <a:rPr kumimoji="1" lang="zh-CN" altLang="en-US">
                <a:ea typeface="宋体" panose="02010600030101010101" pitchFamily="2" charset="-122"/>
              </a:rPr>
              <a:t>＝</a:t>
            </a:r>
            <a:r>
              <a:rPr kumimoji="1" lang="zh-CN" altLang="en-US" u="sng">
                <a:ea typeface="宋体" panose="02010600030101010101" pitchFamily="2" charset="-122"/>
              </a:rPr>
              <a:t>                </a:t>
            </a:r>
            <a:r>
              <a:rPr kumimoji="1" lang="zh-CN" altLang="en-US">
                <a:ea typeface="宋体" panose="02010600030101010101" pitchFamily="2" charset="-122"/>
              </a:rPr>
              <a:t>；        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anose="02010600030101010101" pitchFamily="2" charset="-122"/>
              </a:rPr>
              <a:t>6. GetHead ( ( ) ) </a:t>
            </a:r>
            <a:r>
              <a:rPr kumimoji="1" lang="zh-CN" altLang="en-US">
                <a:ea typeface="宋体" panose="02010600030101010101" pitchFamily="2" charset="-122"/>
              </a:rPr>
              <a:t>＝</a:t>
            </a:r>
            <a:r>
              <a:rPr kumimoji="1" lang="zh-CN" altLang="en-US" u="sng">
                <a:ea typeface="宋体" panose="02010600030101010101" pitchFamily="2" charset="-122"/>
              </a:rPr>
              <a:t>              </a:t>
            </a:r>
            <a:r>
              <a:rPr kumimoji="1" lang="zh-CN" altLang="en-US">
                <a:ea typeface="宋体" panose="02010600030101010101" pitchFamily="2" charset="-122"/>
              </a:rPr>
              <a:t>；</a:t>
            </a:r>
          </a:p>
          <a:p>
            <a:pPr algn="l" eaLnBrk="1" hangingPunct="1">
              <a:spcBef>
                <a:spcPct val="60000"/>
              </a:spcBef>
            </a:pPr>
            <a:r>
              <a:rPr kumimoji="1" lang="en-US" altLang="zh-CN">
                <a:ea typeface="宋体" panose="02010600030101010101" pitchFamily="2" charset="-122"/>
              </a:rPr>
              <a:t>7. GetTail ( ( ) ) </a:t>
            </a:r>
            <a:r>
              <a:rPr kumimoji="1" lang="zh-CN" altLang="en-US">
                <a:ea typeface="宋体" panose="02010600030101010101" pitchFamily="2" charset="-122"/>
              </a:rPr>
              <a:t>＝</a:t>
            </a:r>
            <a:r>
              <a:rPr kumimoji="1" lang="zh-CN" altLang="en-US" u="sng">
                <a:ea typeface="宋体" panose="02010600030101010101" pitchFamily="2" charset="-122"/>
              </a:rPr>
              <a:t>                </a:t>
            </a:r>
            <a:r>
              <a:rPr kumimoji="1" lang="zh-CN" altLang="en-US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3941763" y="4244975"/>
            <a:ext cx="630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 )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5076825" y="2060575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(c,d)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3971925" y="4959350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 )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3971925" y="5634038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 )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03800" y="2781300"/>
            <a:ext cx="182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 (c, d) )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4643438" y="1412875"/>
            <a:ext cx="186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( k, p, h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  <p:bldP spid="111622" grpId="0" animBg="1" autoUpdateAnimBg="0"/>
      <p:bldP spid="111623" grpId="0" autoUpdateAnimBg="0"/>
      <p:bldP spid="111624" grpId="0" autoUpdateAnimBg="0"/>
      <p:bldP spid="111625" grpId="0" autoUpdateAnimBg="0"/>
      <p:bldP spid="111626" grpId="0" autoUpdateAnimBg="0"/>
      <p:bldP spid="111627" grpId="0" autoUpdateAnimBg="0"/>
      <p:bldP spid="111628" grpId="0" autoUpdateAnimBg="0"/>
      <p:bldP spid="11162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15002FC-E741-4226-AF61-0FD5DA4A5A26}" type="slidenum">
              <a:rPr lang="en-US" altLang="zh-CN" sz="1400" b="0" smtClean="0">
                <a:ea typeface="宋体" panose="02010600030101010101" pitchFamily="2" charset="-122"/>
              </a:rPr>
              <a:t>42</a:t>
            </a:fld>
            <a:endParaRPr lang="en-US" altLang="zh-CN" sz="1400" b="0" smtClean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本章学习要点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Symbol" panose="05050102010706020507" pitchFamily="18" charset="2"/>
              <a:buAutoNum type="arabicPeriod"/>
            </a:pPr>
            <a:r>
              <a:rPr lang="zh-CN" altLang="en-US" smtClean="0"/>
              <a:t>了解数组的两种存储表示方法，并掌握数组在以行为主的存储结构中的地址计算方法。</a:t>
            </a:r>
          </a:p>
          <a:p>
            <a:pPr marL="533400" indent="-533400" eaLnBrk="1" hangingPunct="1">
              <a:buFont typeface="Symbol" panose="05050102010706020507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掌握对特殊矩阵进行压缩存储时的下标变换公式。</a:t>
            </a:r>
          </a:p>
          <a:p>
            <a:pPr marL="533400" indent="-533400" eaLnBrk="1" hangingPunct="1">
              <a:buFont typeface="Symbol" panose="05050102010706020507" pitchFamily="18" charset="2"/>
              <a:buAutoNum type="arabicPeriod"/>
            </a:pPr>
            <a:r>
              <a:rPr lang="zh-CN" altLang="en-US" smtClean="0"/>
              <a:t>了解稀疏矩阵的两类压缩存储方法的特点和适用范围，领会以三元组表示稀疏矩阵时进行矩阵运算采用的处理方法。</a:t>
            </a:r>
          </a:p>
          <a:p>
            <a:pPr marL="533400" indent="-533400" eaLnBrk="1" hangingPunct="1">
              <a:buFont typeface="Symbol" panose="05050102010706020507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掌握广义表的结构特点及其存储表示方法，学会对非空广义表进行分解的方法</a:t>
            </a:r>
            <a:r>
              <a:rPr lang="zh-CN" altLang="en-US" smtClean="0"/>
              <a:t>：即可将一个非空广义表分解为表头和表尾两部分。</a:t>
            </a:r>
          </a:p>
          <a:p>
            <a:pPr marL="533400" indent="-533400" eaLnBrk="1" hangingPunct="1">
              <a:buFont typeface="Symbol" panose="05050102010706020507" pitchFamily="18" charset="2"/>
              <a:buAutoNum type="arabicPeriod"/>
            </a:pPr>
            <a:r>
              <a:rPr lang="zh-CN" altLang="en-US" smtClean="0">
                <a:solidFill>
                  <a:schemeClr val="tx2"/>
                </a:solidFill>
              </a:rPr>
              <a:t>掌握广义表的递归算法设计。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E24731-9B07-40C4-9E8D-8F4CAD625661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43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Review</a:t>
            </a:r>
            <a:endParaRPr lang="zh-CN" altLang="zh-CN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8373" name="图片 5" descr="Array&amp;G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12849" r="7813" b="14278"/>
          <a:stretch>
            <a:fillRect/>
          </a:stretch>
        </p:blipFill>
        <p:spPr bwMode="auto">
          <a:xfrm>
            <a:off x="214313" y="1500188"/>
            <a:ext cx="8542337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AC0F9B-4D51-4C18-B5B7-93D065788FC9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  </a:t>
            </a:r>
            <a:r>
              <a:rPr lang="zh-CN" altLang="en-US" smtClean="0"/>
              <a:t>数组的类型定义</a:t>
            </a:r>
          </a:p>
        </p:txBody>
      </p:sp>
      <p:sp>
        <p:nvSpPr>
          <p:cNvPr id="20484" name="Text Box 14"/>
          <p:cNvSpPr txBox="1">
            <a:spLocks noChangeArrowheads="1"/>
          </p:cNvSpPr>
          <p:nvPr/>
        </p:nvSpPr>
        <p:spPr bwMode="auto">
          <a:xfrm>
            <a:off x="179388" y="1412875"/>
            <a:ext cx="8640762" cy="54244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zh-CN">
                <a:solidFill>
                  <a:schemeClr val="tx2"/>
                </a:solidFill>
              </a:rPr>
              <a:t>ADT Array {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二维数组的定义</a:t>
            </a:r>
            <a:endParaRPr lang="zh-CN" altLang="zh-CN">
              <a:solidFill>
                <a:schemeClr val="tx2"/>
              </a:solidFill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数据对象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</a:rPr>
              <a:t>: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>
              <a:solidFill>
                <a:srgbClr val="8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数据关系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</a:rPr>
              <a:t>: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    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>
              <a:solidFill>
                <a:srgbClr val="0000FF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800000"/>
                </a:solidFill>
              </a:rPr>
              <a:t>   </a:t>
            </a:r>
            <a:r>
              <a:rPr lang="zh-CN" altLang="en-US">
                <a:solidFill>
                  <a:srgbClr val="800000"/>
                </a:solidFill>
              </a:rPr>
              <a:t>基本操作</a:t>
            </a:r>
            <a:r>
              <a:rPr lang="en-US" altLang="zh-CN">
                <a:solidFill>
                  <a:srgbClr val="800000"/>
                </a:solidFill>
              </a:rPr>
              <a:t>: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} ADT Array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485" name="Rectangle 15"/>
          <p:cNvSpPr>
            <a:spLocks noChangeArrowheads="1"/>
          </p:cNvSpPr>
          <p:nvPr/>
        </p:nvSpPr>
        <p:spPr bwMode="auto">
          <a:xfrm>
            <a:off x="827088" y="2636838"/>
            <a:ext cx="7862887" cy="95313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0≤i≤b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-1, 0 ≤j≤b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-1;(b1</a:t>
            </a:r>
            <a:r>
              <a:rPr lang="zh-CN" altLang="en-US">
                <a:solidFill>
                  <a:schemeClr val="tx1"/>
                </a:solidFill>
              </a:rPr>
              <a:t>为行长度，</a:t>
            </a:r>
            <a:r>
              <a:rPr lang="en-US" altLang="zh-CN">
                <a:solidFill>
                  <a:schemeClr val="tx1"/>
                </a:solidFill>
              </a:rPr>
              <a:t>b2</a:t>
            </a:r>
            <a:r>
              <a:rPr lang="zh-CN" altLang="en-US">
                <a:solidFill>
                  <a:schemeClr val="tx1"/>
                </a:solidFill>
              </a:rPr>
              <a:t>为列长度）</a:t>
            </a:r>
            <a:endParaRPr lang="en-US" altLang="zh-CN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D = {a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 | 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 ∈ElemSet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827088" y="4149725"/>
            <a:ext cx="7862887" cy="15732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R = { ROW, COL }</a:t>
            </a:r>
          </a:p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ROW = {&lt;a</a:t>
            </a:r>
            <a:r>
              <a:rPr lang="en-US" altLang="zh-CN" baseline="-25000">
                <a:solidFill>
                  <a:schemeClr val="tx1"/>
                </a:solidFill>
              </a:rPr>
              <a:t>i,j</a:t>
            </a:r>
            <a:r>
              <a:rPr lang="en-US" altLang="zh-CN">
                <a:solidFill>
                  <a:schemeClr val="tx1"/>
                </a:solidFill>
              </a:rPr>
              <a:t>,a</a:t>
            </a:r>
            <a:r>
              <a:rPr lang="en-US" altLang="zh-CN" baseline="-25000">
                <a:solidFill>
                  <a:schemeClr val="tx1"/>
                </a:solidFill>
              </a:rPr>
              <a:t>i+1,j</a:t>
            </a:r>
            <a:r>
              <a:rPr lang="en-US" altLang="zh-CN">
                <a:solidFill>
                  <a:schemeClr val="tx1"/>
                </a:solidFill>
              </a:rPr>
              <a:t>&gt;| 0≤i≤b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-2, 0≤j≤b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-1}</a:t>
            </a:r>
          </a:p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COL = {&lt;a</a:t>
            </a:r>
            <a:r>
              <a:rPr lang="en-US" altLang="zh-CN" baseline="-25000">
                <a:solidFill>
                  <a:schemeClr val="tx1"/>
                </a:solidFill>
              </a:rPr>
              <a:t>i,j</a:t>
            </a:r>
            <a:r>
              <a:rPr lang="en-US" altLang="zh-CN">
                <a:solidFill>
                  <a:schemeClr val="tx1"/>
                </a:solidFill>
              </a:rPr>
              <a:t>,a</a:t>
            </a:r>
            <a:r>
              <a:rPr lang="en-US" altLang="zh-CN" baseline="-25000">
                <a:solidFill>
                  <a:schemeClr val="tx1"/>
                </a:solidFill>
              </a:rPr>
              <a:t>i,j+1</a:t>
            </a:r>
            <a:r>
              <a:rPr lang="en-US" altLang="zh-CN">
                <a:solidFill>
                  <a:schemeClr val="tx1"/>
                </a:solidFill>
              </a:rPr>
              <a:t>&gt;| 0≤i≤b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-1, 0≤ j≤b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-2}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F9124DE-5F9C-4D7C-838C-DD6EA87845AF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6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  </a:t>
            </a:r>
            <a:r>
              <a:rPr lang="zh-CN" altLang="en-US" smtClean="0"/>
              <a:t>数组的顺序表示和实现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类型特点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 </a:t>
            </a:r>
            <a:r>
              <a:rPr lang="zh-CN" altLang="en-US" smtClean="0"/>
              <a:t>数组是多维的结构，而存储空间是一个一维的结构。</a:t>
            </a:r>
          </a:p>
          <a:p>
            <a:pPr eaLnBrk="1" hangingPunct="1"/>
            <a:r>
              <a:rPr lang="zh-CN" altLang="en-US" smtClean="0"/>
              <a:t> 两种顺序映象方式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1)</a:t>
            </a:r>
            <a:r>
              <a:rPr lang="zh-CN" altLang="en-US" smtClean="0"/>
              <a:t>以行序为主序</a:t>
            </a:r>
            <a:r>
              <a:rPr lang="en-US" altLang="zh-CN" smtClean="0"/>
              <a:t>(</a:t>
            </a:r>
            <a:r>
              <a:rPr lang="zh-CN" altLang="zh-CN" smtClean="0"/>
              <a:t>行</a:t>
            </a:r>
            <a:r>
              <a:rPr lang="zh-CN" altLang="en-US" smtClean="0"/>
              <a:t>优先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2)</a:t>
            </a:r>
            <a:r>
              <a:rPr lang="zh-CN" altLang="en-US" smtClean="0"/>
              <a:t>以列序为主序</a:t>
            </a:r>
            <a:r>
              <a:rPr lang="en-US" altLang="zh-CN" smtClean="0"/>
              <a:t>(</a:t>
            </a:r>
            <a:r>
              <a:rPr lang="zh-CN" altLang="en-US" smtClean="0"/>
              <a:t>列优先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77BB9E1-58A1-4E8A-8E95-B357100F2E42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7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以“行序为主序”的存储映象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88938" y="4138613"/>
            <a:ext cx="7927975" cy="132207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u="sng">
                <a:solidFill>
                  <a:schemeClr val="tx1"/>
                </a:solidFill>
              </a:rPr>
              <a:t>二维数组</a:t>
            </a:r>
            <a:r>
              <a:rPr lang="en-US" altLang="zh-CN" sz="3200" u="sng">
                <a:solidFill>
                  <a:schemeClr val="tx1"/>
                </a:solidFill>
              </a:rPr>
              <a:t>A</a:t>
            </a:r>
            <a:r>
              <a:rPr lang="zh-CN" altLang="en-US" sz="3200" u="sng">
                <a:solidFill>
                  <a:schemeClr val="tx1"/>
                </a:solidFill>
              </a:rPr>
              <a:t>中任一元素</a:t>
            </a:r>
            <a:r>
              <a:rPr lang="en-US" altLang="zh-CN" sz="3200" u="sng">
                <a:solidFill>
                  <a:schemeClr val="tx1"/>
                </a:solidFill>
              </a:rPr>
              <a:t>a</a:t>
            </a:r>
            <a:r>
              <a:rPr lang="en-US" altLang="zh-CN" sz="3200" u="sng" baseline="-25000">
                <a:solidFill>
                  <a:schemeClr val="tx1"/>
                </a:solidFill>
              </a:rPr>
              <a:t>j1,j2</a:t>
            </a:r>
            <a:r>
              <a:rPr lang="en-US" altLang="zh-CN" sz="3200" u="sng">
                <a:solidFill>
                  <a:schemeClr val="tx1"/>
                </a:solidFill>
              </a:rPr>
              <a:t> </a:t>
            </a:r>
            <a:r>
              <a:rPr lang="zh-CN" altLang="en-US" sz="3200" u="sng">
                <a:solidFill>
                  <a:schemeClr val="tx1"/>
                </a:solidFill>
              </a:rPr>
              <a:t>的存储位置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</a:rPr>
              <a:t>     </a:t>
            </a:r>
            <a:r>
              <a:rPr lang="en-US" altLang="zh-CN" sz="3200">
                <a:solidFill>
                  <a:schemeClr val="tx1"/>
                </a:solidFill>
              </a:rPr>
              <a:t>LOC(i,j) = LOC(0,0) + (b</a:t>
            </a:r>
            <a:r>
              <a:rPr lang="en-US" altLang="zh-CN" sz="3200" baseline="-25000">
                <a:solidFill>
                  <a:schemeClr val="tx1"/>
                </a:solidFill>
              </a:rPr>
              <a:t>2</a:t>
            </a:r>
            <a:r>
              <a:rPr lang="en-US" altLang="zh-CN" sz="3200">
                <a:solidFill>
                  <a:schemeClr val="tx1"/>
                </a:solidFill>
              </a:rPr>
              <a:t>×i</a:t>
            </a:r>
            <a:r>
              <a:rPr lang="zh-CN" altLang="en-US" sz="3200">
                <a:solidFill>
                  <a:schemeClr val="tx1"/>
                </a:solidFill>
              </a:rPr>
              <a:t>＋</a:t>
            </a:r>
            <a:r>
              <a:rPr lang="en-US" altLang="zh-CN" sz="3200">
                <a:solidFill>
                  <a:schemeClr val="tx1"/>
                </a:solidFill>
              </a:rPr>
              <a:t>j)×</a:t>
            </a:r>
            <a:r>
              <a:rPr lang="en-US" altLang="zh-CN" sz="3200">
                <a:solidFill>
                  <a:srgbClr val="800000"/>
                </a:solidFill>
              </a:rPr>
              <a:t>L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501775" y="1557338"/>
            <a:ext cx="2193925" cy="604837"/>
            <a:chOff x="456" y="1347"/>
            <a:chExt cx="1382" cy="381"/>
          </a:xfrm>
        </p:grpSpPr>
        <p:sp>
          <p:nvSpPr>
            <p:cNvPr id="25626" name="Text Box 15"/>
            <p:cNvSpPr txBox="1">
              <a:spLocks noChangeArrowheads="1"/>
            </p:cNvSpPr>
            <p:nvPr/>
          </p:nvSpPr>
          <p:spPr bwMode="auto">
            <a:xfrm>
              <a:off x="912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0,1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7" name="Text Box 16"/>
            <p:cNvSpPr txBox="1">
              <a:spLocks noChangeArrowheads="1"/>
            </p:cNvSpPr>
            <p:nvPr/>
          </p:nvSpPr>
          <p:spPr bwMode="auto">
            <a:xfrm>
              <a:off x="456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0,0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8" name="Text Box 17"/>
            <p:cNvSpPr txBox="1">
              <a:spLocks noChangeArrowheads="1"/>
            </p:cNvSpPr>
            <p:nvPr/>
          </p:nvSpPr>
          <p:spPr bwMode="auto">
            <a:xfrm>
              <a:off x="1368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0,2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3"/>
          <p:cNvGrpSpPr/>
          <p:nvPr/>
        </p:nvGrpSpPr>
        <p:grpSpPr bwMode="auto">
          <a:xfrm>
            <a:off x="1501775" y="2166938"/>
            <a:ext cx="2193925" cy="604837"/>
            <a:chOff x="456" y="1731"/>
            <a:chExt cx="1382" cy="381"/>
          </a:xfrm>
        </p:grpSpPr>
        <p:sp>
          <p:nvSpPr>
            <p:cNvPr id="25623" name="Text Box 18"/>
            <p:cNvSpPr txBox="1">
              <a:spLocks noChangeArrowheads="1"/>
            </p:cNvSpPr>
            <p:nvPr/>
          </p:nvSpPr>
          <p:spPr bwMode="auto">
            <a:xfrm>
              <a:off x="456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1,0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4" name="Text Box 19"/>
            <p:cNvSpPr txBox="1">
              <a:spLocks noChangeArrowheads="1"/>
            </p:cNvSpPr>
            <p:nvPr/>
          </p:nvSpPr>
          <p:spPr bwMode="auto">
            <a:xfrm>
              <a:off x="912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1,1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1368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1,2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4"/>
          <p:cNvGrpSpPr/>
          <p:nvPr/>
        </p:nvGrpSpPr>
        <p:grpSpPr bwMode="auto">
          <a:xfrm>
            <a:off x="4022725" y="1563688"/>
            <a:ext cx="4365625" cy="604837"/>
            <a:chOff x="2472" y="1344"/>
            <a:chExt cx="2750" cy="381"/>
          </a:xfrm>
        </p:grpSpPr>
        <p:sp>
          <p:nvSpPr>
            <p:cNvPr id="25617" name="Text Box 21"/>
            <p:cNvSpPr txBox="1">
              <a:spLocks noChangeArrowheads="1"/>
            </p:cNvSpPr>
            <p:nvPr/>
          </p:nvSpPr>
          <p:spPr bwMode="auto">
            <a:xfrm>
              <a:off x="2928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0,1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8" name="Text Box 22"/>
            <p:cNvSpPr txBox="1">
              <a:spLocks noChangeArrowheads="1"/>
            </p:cNvSpPr>
            <p:nvPr/>
          </p:nvSpPr>
          <p:spPr bwMode="auto">
            <a:xfrm>
              <a:off x="2472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0,0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9" name="Text Box 23"/>
            <p:cNvSpPr txBox="1">
              <a:spLocks noChangeArrowheads="1"/>
            </p:cNvSpPr>
            <p:nvPr/>
          </p:nvSpPr>
          <p:spPr bwMode="auto">
            <a:xfrm>
              <a:off x="3384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0,2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0" name="Text Box 24"/>
            <p:cNvSpPr txBox="1">
              <a:spLocks noChangeArrowheads="1"/>
            </p:cNvSpPr>
            <p:nvPr/>
          </p:nvSpPr>
          <p:spPr bwMode="auto">
            <a:xfrm>
              <a:off x="3840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1,0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1" name="Text Box 25"/>
            <p:cNvSpPr txBox="1">
              <a:spLocks noChangeArrowheads="1"/>
            </p:cNvSpPr>
            <p:nvPr/>
          </p:nvSpPr>
          <p:spPr bwMode="auto">
            <a:xfrm>
              <a:off x="4296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1,1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2" name="Text Box 26"/>
            <p:cNvSpPr txBox="1">
              <a:spLocks noChangeArrowheads="1"/>
            </p:cNvSpPr>
            <p:nvPr/>
          </p:nvSpPr>
          <p:spPr bwMode="auto">
            <a:xfrm>
              <a:off x="4752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1,2</a:t>
              </a:r>
              <a:endParaRPr lang="en-US" altLang="zh-CN" sz="3200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1"/>
          <p:cNvGrpSpPr/>
          <p:nvPr/>
        </p:nvGrpSpPr>
        <p:grpSpPr bwMode="auto">
          <a:xfrm>
            <a:off x="4032250" y="2139950"/>
            <a:ext cx="731838" cy="641350"/>
            <a:chOff x="2472" y="1706"/>
            <a:chExt cx="461" cy="404"/>
          </a:xfrm>
        </p:grpSpPr>
        <p:sp>
          <p:nvSpPr>
            <p:cNvPr id="25612" name="Text Box 29"/>
            <p:cNvSpPr txBox="1">
              <a:spLocks noChangeArrowheads="1"/>
            </p:cNvSpPr>
            <p:nvPr/>
          </p:nvSpPr>
          <p:spPr bwMode="auto">
            <a:xfrm>
              <a:off x="2555" y="1706"/>
              <a:ext cx="37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990033"/>
                  </a:solidFill>
                  <a:ea typeface="宋体" panose="02010600030101010101" pitchFamily="2" charset="-122"/>
                </a:rPr>
                <a:t>L</a:t>
              </a:r>
              <a:endParaRPr lang="en-US" altLang="zh-CN" sz="4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2472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4" name="Line 36"/>
            <p:cNvSpPr>
              <a:spLocks noChangeShapeType="1"/>
            </p:cNvSpPr>
            <p:nvPr/>
          </p:nvSpPr>
          <p:spPr bwMode="auto">
            <a:xfrm>
              <a:off x="2933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Line 37"/>
            <p:cNvSpPr>
              <a:spLocks noChangeShapeType="1"/>
            </p:cNvSpPr>
            <p:nvPr/>
          </p:nvSpPr>
          <p:spPr bwMode="auto">
            <a:xfrm>
              <a:off x="2835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6" name="Line 38"/>
            <p:cNvSpPr>
              <a:spLocks noChangeShapeType="1"/>
            </p:cNvSpPr>
            <p:nvPr/>
          </p:nvSpPr>
          <p:spPr bwMode="auto">
            <a:xfrm flipH="1">
              <a:off x="2472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9" name="Text Box 154"/>
          <p:cNvSpPr txBox="1">
            <a:spLocks noChangeArrowheads="1"/>
          </p:cNvSpPr>
          <p:nvPr/>
        </p:nvSpPr>
        <p:spPr bwMode="auto">
          <a:xfrm>
            <a:off x="98425" y="1773238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A(2,3)</a:t>
            </a:r>
          </a:p>
        </p:txBody>
      </p:sp>
      <p:sp>
        <p:nvSpPr>
          <p:cNvPr id="15527" name="AutoShape 167"/>
          <p:cNvSpPr>
            <a:spLocks noChangeArrowheads="1"/>
          </p:cNvSpPr>
          <p:nvPr/>
        </p:nvSpPr>
        <p:spPr bwMode="auto">
          <a:xfrm>
            <a:off x="1555750" y="5805488"/>
            <a:ext cx="1801813" cy="863600"/>
          </a:xfrm>
          <a:prstGeom prst="wedgeEllipseCallout">
            <a:avLst>
              <a:gd name="adj1" fmla="val 63329"/>
              <a:gd name="adj2" fmla="val -104963"/>
            </a:avLst>
          </a:prstGeom>
          <a:solidFill>
            <a:srgbClr val="FFFFCC"/>
          </a:solidFill>
          <a:ln w="28575" cap="sq">
            <a:solidFill>
              <a:srgbClr val="0000FF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800000"/>
                </a:solidFill>
              </a:rPr>
              <a:t>基地址</a:t>
            </a:r>
          </a:p>
        </p:txBody>
      </p:sp>
      <p:sp>
        <p:nvSpPr>
          <p:cNvPr id="15528" name="AutoShape 168"/>
          <p:cNvSpPr>
            <a:spLocks noChangeArrowheads="1"/>
          </p:cNvSpPr>
          <p:nvPr/>
        </p:nvSpPr>
        <p:spPr bwMode="auto">
          <a:xfrm>
            <a:off x="1214438" y="2997200"/>
            <a:ext cx="6985000" cy="649288"/>
          </a:xfrm>
          <a:prstGeom prst="wedgeRectCallout">
            <a:avLst>
              <a:gd name="adj1" fmla="val 46431"/>
              <a:gd name="adj2" fmla="val -175426"/>
            </a:avLst>
          </a:prstGeom>
          <a:solidFill>
            <a:srgbClr val="FFFFCC"/>
          </a:solidFill>
          <a:ln w="28575" cap="sq">
            <a:solidFill>
              <a:schemeClr val="bg2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LOC(1,2) = LOC(0,0) + (3×1</a:t>
            </a:r>
            <a:r>
              <a:rPr lang="zh-CN" altLang="en-US" sz="3200">
                <a:solidFill>
                  <a:schemeClr val="tx1"/>
                </a:solidFill>
              </a:rPr>
              <a:t>＋</a:t>
            </a:r>
            <a:r>
              <a:rPr lang="en-US" altLang="zh-CN" sz="3200">
                <a:solidFill>
                  <a:schemeClr val="tx1"/>
                </a:solidFill>
              </a:rPr>
              <a:t>2)×</a:t>
            </a:r>
            <a:r>
              <a:rPr lang="en-US" altLang="zh-CN" sz="3200">
                <a:solidFill>
                  <a:srgbClr val="800000"/>
                </a:solidFill>
              </a:rPr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build="p" autoUpdateAnimBg="0"/>
      <p:bldP spid="15527" grpId="0" animBg="1"/>
      <p:bldP spid="155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0" y="620713"/>
            <a:ext cx="9144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   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3315" name="Group 3"/>
          <p:cNvGrpSpPr/>
          <p:nvPr/>
        </p:nvGrpSpPr>
        <p:grpSpPr>
          <a:xfrm>
            <a:off x="2627313" y="404813"/>
            <a:ext cx="3581400" cy="2116137"/>
            <a:chOff x="864" y="1710"/>
            <a:chExt cx="2256" cy="1333"/>
          </a:xfrm>
        </p:grpSpPr>
        <p:grpSp>
          <p:nvGrpSpPr>
            <p:cNvPr id="13339" name="Group 4"/>
            <p:cNvGrpSpPr/>
            <p:nvPr/>
          </p:nvGrpSpPr>
          <p:grpSpPr>
            <a:xfrm>
              <a:off x="864" y="2016"/>
              <a:ext cx="1968" cy="1027"/>
              <a:chOff x="1104" y="3264"/>
              <a:chExt cx="1968" cy="1027"/>
            </a:xfrm>
          </p:grpSpPr>
          <p:sp>
            <p:nvSpPr>
              <p:cNvPr id="13342" name="Text Box 5"/>
              <p:cNvSpPr txBox="1"/>
              <p:nvPr/>
            </p:nvSpPr>
            <p:spPr>
              <a:xfrm>
                <a:off x="1104" y="3609"/>
                <a:ext cx="528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endParaRPr lang="zh-CN" altLang="zh-CN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3343" name="Text Box 6"/>
              <p:cNvSpPr txBox="1"/>
              <p:nvPr/>
            </p:nvSpPr>
            <p:spPr>
              <a:xfrm>
                <a:off x="1198" y="3264"/>
                <a:ext cx="1754" cy="10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marL="457200" indent="-457200" eaLnBrk="0" hangingPunct="0">
                  <a:spcBef>
                    <a:spcPct val="30000"/>
                  </a:spcBef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15  0  7 22</a:t>
                </a:r>
              </a:p>
              <a:p>
                <a:pPr marL="457200" indent="-457200" eaLnBrk="0" hangingPunct="0">
                  <a:spcBef>
                    <a:spcPct val="30000"/>
                  </a:spcBef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0 -6 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5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 0</a:t>
                </a:r>
              </a:p>
              <a:p>
                <a:pPr marL="457200" indent="-457200" eaLnBrk="0" hangingPunct="0">
                  <a:spcBef>
                    <a:spcPct val="30000"/>
                  </a:spcBef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9  0  8  1</a:t>
                </a:r>
              </a:p>
            </p:txBody>
          </p:sp>
          <p:sp>
            <p:nvSpPr>
              <p:cNvPr id="13344" name="AutoShape 7"/>
              <p:cNvSpPr/>
              <p:nvPr/>
            </p:nvSpPr>
            <p:spPr>
              <a:xfrm>
                <a:off x="1488" y="3408"/>
                <a:ext cx="48" cy="816"/>
              </a:xfrm>
              <a:prstGeom prst="leftBracket">
                <a:avLst>
                  <a:gd name="adj" fmla="val 0"/>
                </a:avLst>
              </a:prstGeom>
              <a:noFill/>
              <a:ln w="1905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0" dirty="0">
                  <a:solidFill>
                    <a:srgbClr val="FFFF66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3345" name="AutoShape 8"/>
              <p:cNvSpPr/>
              <p:nvPr/>
            </p:nvSpPr>
            <p:spPr>
              <a:xfrm flipH="1">
                <a:off x="3024" y="3360"/>
                <a:ext cx="48" cy="864"/>
              </a:xfrm>
              <a:prstGeom prst="leftBracket">
                <a:avLst>
                  <a:gd name="adj" fmla="val 0"/>
                </a:avLst>
              </a:prstGeom>
              <a:noFill/>
              <a:ln w="1905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0" dirty="0">
                  <a:solidFill>
                    <a:srgbClr val="FFFF66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340" name="Text Box 9"/>
            <p:cNvSpPr txBox="1"/>
            <p:nvPr/>
          </p:nvSpPr>
          <p:spPr>
            <a:xfrm>
              <a:off x="2928" y="2016"/>
              <a:ext cx="192" cy="10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41" name="Text Box 10"/>
            <p:cNvSpPr txBox="1"/>
            <p:nvPr/>
          </p:nvSpPr>
          <p:spPr>
            <a:xfrm>
              <a:off x="1452" y="1710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0    1    2    3</a:t>
              </a:r>
            </a:p>
          </p:txBody>
        </p:sp>
      </p:grpSp>
      <p:sp>
        <p:nvSpPr>
          <p:cNvPr id="2404363" name="Rectangle 11"/>
          <p:cNvSpPr/>
          <p:nvPr/>
        </p:nvSpPr>
        <p:spPr>
          <a:xfrm>
            <a:off x="288290" y="2929890"/>
            <a:ext cx="72923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Loc(0,0)+(b2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L</a:t>
            </a:r>
          </a:p>
        </p:txBody>
      </p:sp>
      <p:grpSp>
        <p:nvGrpSpPr>
          <p:cNvPr id="13317" name="Group 12"/>
          <p:cNvGrpSpPr/>
          <p:nvPr/>
        </p:nvGrpSpPr>
        <p:grpSpPr>
          <a:xfrm>
            <a:off x="1646238" y="5310188"/>
            <a:ext cx="6234113" cy="625475"/>
            <a:chOff x="345" y="3475"/>
            <a:chExt cx="3927" cy="394"/>
          </a:xfrm>
        </p:grpSpPr>
        <p:grpSp>
          <p:nvGrpSpPr>
            <p:cNvPr id="13325" name="Group 13"/>
            <p:cNvGrpSpPr/>
            <p:nvPr/>
          </p:nvGrpSpPr>
          <p:grpSpPr>
            <a:xfrm>
              <a:off x="480" y="3479"/>
              <a:ext cx="3792" cy="390"/>
              <a:chOff x="480" y="3479"/>
              <a:chExt cx="3456" cy="390"/>
            </a:xfrm>
          </p:grpSpPr>
          <p:sp>
            <p:nvSpPr>
              <p:cNvPr id="13327" name="Rectangle 14"/>
              <p:cNvSpPr/>
              <p:nvPr/>
            </p:nvSpPr>
            <p:spPr>
              <a:xfrm>
                <a:off x="480" y="3479"/>
                <a:ext cx="3456" cy="39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3200" dirty="0">
                  <a:latin typeface="黑体" panose="02010609060101010101" pitchFamily="2" charset="-122"/>
                </a:endParaRPr>
              </a:p>
            </p:txBody>
          </p:sp>
          <p:sp>
            <p:nvSpPr>
              <p:cNvPr id="13328" name="Line 15"/>
              <p:cNvSpPr/>
              <p:nvPr/>
            </p:nvSpPr>
            <p:spPr>
              <a:xfrm>
                <a:off x="794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29" name="Line 16"/>
              <p:cNvSpPr/>
              <p:nvPr/>
            </p:nvSpPr>
            <p:spPr>
              <a:xfrm>
                <a:off x="1060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0" name="Line 17"/>
              <p:cNvSpPr/>
              <p:nvPr/>
            </p:nvSpPr>
            <p:spPr>
              <a:xfrm>
                <a:off x="1348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1" name="Line 18"/>
              <p:cNvSpPr/>
              <p:nvPr/>
            </p:nvSpPr>
            <p:spPr>
              <a:xfrm>
                <a:off x="1636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2" name="Line 19"/>
              <p:cNvSpPr/>
              <p:nvPr/>
            </p:nvSpPr>
            <p:spPr>
              <a:xfrm>
                <a:off x="1924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3" name="Line 20"/>
              <p:cNvSpPr/>
              <p:nvPr/>
            </p:nvSpPr>
            <p:spPr>
              <a:xfrm>
                <a:off x="2500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4" name="Line 21"/>
              <p:cNvSpPr/>
              <p:nvPr/>
            </p:nvSpPr>
            <p:spPr>
              <a:xfrm>
                <a:off x="2212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5" name="Line 22"/>
              <p:cNvSpPr/>
              <p:nvPr/>
            </p:nvSpPr>
            <p:spPr>
              <a:xfrm>
                <a:off x="3076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6" name="Line 23"/>
              <p:cNvSpPr/>
              <p:nvPr/>
            </p:nvSpPr>
            <p:spPr>
              <a:xfrm>
                <a:off x="2788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7" name="Line 24"/>
              <p:cNvSpPr/>
              <p:nvPr/>
            </p:nvSpPr>
            <p:spPr>
              <a:xfrm>
                <a:off x="3364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8" name="Line 25"/>
              <p:cNvSpPr/>
              <p:nvPr/>
            </p:nvSpPr>
            <p:spPr>
              <a:xfrm>
                <a:off x="3652" y="3485"/>
                <a:ext cx="0" cy="384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3326" name="Text Box 26"/>
            <p:cNvSpPr txBox="1"/>
            <p:nvPr/>
          </p:nvSpPr>
          <p:spPr>
            <a:xfrm>
              <a:off x="345" y="3475"/>
              <a:ext cx="38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15 0 7 22 0 </a:t>
              </a:r>
              <a:r>
                <a:rPr lang="en-US" altLang="zh-CN" sz="32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6 </a:t>
              </a:r>
              <a:r>
                <a:rPr lang="en-US" altLang="zh-CN" sz="3200" dirty="0">
                  <a:solidFill>
                    <a:srgbClr val="FF0000"/>
                  </a:solidFill>
                  <a:latin typeface="黑体" panose="02010609060101010101" pitchFamily="2" charset="-122"/>
                </a:rPr>
                <a:t>5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1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0 </a:t>
              </a:r>
              <a:r>
                <a:rPr lang="en-US" altLang="zh-CN" sz="1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9 </a:t>
              </a:r>
              <a:r>
                <a:rPr lang="en-US" altLang="zh-CN" sz="1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0 </a:t>
              </a:r>
              <a:r>
                <a:rPr lang="en-US" altLang="zh-CN" sz="1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8</a:t>
              </a:r>
              <a:r>
                <a:rPr lang="en-US" altLang="zh-CN" sz="1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</a:t>
              </a:r>
              <a:r>
                <a:rPr lang="en-US" altLang="zh-CN" sz="3200" dirty="0">
                  <a:solidFill>
                    <a:schemeClr val="hlink"/>
                  </a:solidFill>
                  <a:latin typeface="黑体" panose="02010609060101010101" pitchFamily="2" charset="-122"/>
                </a:rPr>
                <a:t> 1</a:t>
              </a:r>
            </a:p>
          </p:txBody>
        </p:sp>
      </p:grpSp>
      <p:sp>
        <p:nvSpPr>
          <p:cNvPr id="13318" name="Rectangle 27"/>
          <p:cNvSpPr/>
          <p:nvPr/>
        </p:nvSpPr>
        <p:spPr>
          <a:xfrm>
            <a:off x="1555750" y="5995988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Loc(0,0)</a:t>
            </a:r>
          </a:p>
        </p:txBody>
      </p:sp>
      <p:grpSp>
        <p:nvGrpSpPr>
          <p:cNvPr id="6" name="Group 34"/>
          <p:cNvGrpSpPr/>
          <p:nvPr/>
        </p:nvGrpSpPr>
        <p:grpSpPr>
          <a:xfrm>
            <a:off x="1936750" y="4365625"/>
            <a:ext cx="2971800" cy="914400"/>
            <a:chOff x="1220" y="2750"/>
            <a:chExt cx="1872" cy="576"/>
          </a:xfrm>
        </p:grpSpPr>
        <p:sp>
          <p:nvSpPr>
            <p:cNvPr id="13323" name="AutoShape 28"/>
            <p:cNvSpPr/>
            <p:nvPr/>
          </p:nvSpPr>
          <p:spPr>
            <a:xfrm rot="5400000">
              <a:off x="2012" y="2294"/>
              <a:ext cx="240" cy="1824"/>
            </a:xfrm>
            <a:prstGeom prst="leftBrace">
              <a:avLst>
                <a:gd name="adj1" fmla="val 63333"/>
                <a:gd name="adj2" fmla="val 50000"/>
              </a:avLst>
            </a:prstGeom>
            <a:noFill/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dirty="0">
                <a:latin typeface="黑体" panose="02010609060101010101" pitchFamily="2" charset="-122"/>
              </a:endParaRPr>
            </a:p>
          </p:txBody>
        </p:sp>
        <p:sp>
          <p:nvSpPr>
            <p:cNvPr id="13324" name="Text Box 29"/>
            <p:cNvSpPr txBox="1"/>
            <p:nvPr/>
          </p:nvSpPr>
          <p:spPr>
            <a:xfrm>
              <a:off x="1988" y="2750"/>
              <a:ext cx="1104" cy="371"/>
            </a:xfrm>
            <a:prstGeom prst="rect">
              <a:avLst/>
            </a:prstGeom>
            <a:solidFill>
              <a:srgbClr val="C0C0C0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字节</a:t>
              </a:r>
            </a:p>
          </p:txBody>
        </p:sp>
      </p:grpSp>
      <p:sp>
        <p:nvSpPr>
          <p:cNvPr id="13320" name="Line 30"/>
          <p:cNvSpPr/>
          <p:nvPr/>
        </p:nvSpPr>
        <p:spPr>
          <a:xfrm flipV="1">
            <a:off x="1936750" y="5965825"/>
            <a:ext cx="0" cy="228600"/>
          </a:xfrm>
          <a:prstGeom prst="line">
            <a:avLst/>
          </a:prstGeom>
          <a:ln w="1905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04384" name="Rectangle 32"/>
          <p:cNvSpPr/>
          <p:nvPr/>
        </p:nvSpPr>
        <p:spPr>
          <a:xfrm>
            <a:off x="0" y="3573463"/>
            <a:ext cx="9144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= Loc(0,0) +(4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)L=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Loc(0,0)+6L</a:t>
            </a:r>
          </a:p>
        </p:txBody>
      </p:sp>
      <p:sp>
        <p:nvSpPr>
          <p:cNvPr id="13322" name="Rectangle 33"/>
          <p:cNvSpPr/>
          <p:nvPr/>
        </p:nvSpPr>
        <p:spPr>
          <a:xfrm>
            <a:off x="468313" y="2870200"/>
            <a:ext cx="1617662" cy="703263"/>
          </a:xfrm>
          <a:prstGeom prst="rect">
            <a:avLst/>
          </a:prstGeom>
          <a:noFill/>
          <a:ln w="9525">
            <a:noFill/>
          </a:ln>
        </p:spPr>
        <p:txBody>
          <a:bodyPr wrap="none" tIns="108000" bIns="10800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Loc(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1,2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0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4363" grpId="0"/>
      <p:bldP spid="24043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0883DD9-02FD-43F0-9EF9-E3BD86215564}" type="slidenum">
              <a:rPr kumimoji="0" lang="en-US" altLang="zh-CN" sz="1400" b="0" smtClean="0">
                <a:solidFill>
                  <a:schemeClr val="tx1"/>
                </a:solidFill>
                <a:ea typeface="宋体" panose="02010600030101010101" pitchFamily="2" charset="-122"/>
              </a:rPr>
              <a:t>9</a:t>
            </a:fld>
            <a:endParaRPr kumimoji="0"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16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2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628" name="Group 153"/>
          <p:cNvGrpSpPr/>
          <p:nvPr/>
        </p:nvGrpSpPr>
        <p:grpSpPr bwMode="auto">
          <a:xfrm>
            <a:off x="1497013" y="1130300"/>
            <a:ext cx="1941512" cy="1462088"/>
            <a:chOff x="2024" y="1207"/>
            <a:chExt cx="1223" cy="921"/>
          </a:xfrm>
        </p:grpSpPr>
        <p:sp>
          <p:nvSpPr>
            <p:cNvPr id="26696" name="AutoShape 145"/>
            <p:cNvSpPr>
              <a:spLocks noChangeArrowheads="1"/>
            </p:cNvSpPr>
            <p:nvPr/>
          </p:nvSpPr>
          <p:spPr bwMode="auto">
            <a:xfrm>
              <a:off x="2880" y="1761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AutoShape 151"/>
            <p:cNvSpPr>
              <a:spLocks noChangeArrowheads="1"/>
            </p:cNvSpPr>
            <p:nvPr/>
          </p:nvSpPr>
          <p:spPr bwMode="auto">
            <a:xfrm>
              <a:off x="2879" y="1485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AutoShape 146"/>
            <p:cNvSpPr>
              <a:spLocks noChangeArrowheads="1"/>
            </p:cNvSpPr>
            <p:nvPr/>
          </p:nvSpPr>
          <p:spPr bwMode="auto">
            <a:xfrm>
              <a:off x="2024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AutoShape 147"/>
            <p:cNvSpPr>
              <a:spLocks noChangeArrowheads="1"/>
            </p:cNvSpPr>
            <p:nvPr/>
          </p:nvSpPr>
          <p:spPr bwMode="auto">
            <a:xfrm>
              <a:off x="2309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AutoShape 148"/>
            <p:cNvSpPr>
              <a:spLocks noChangeArrowheads="1"/>
            </p:cNvSpPr>
            <p:nvPr/>
          </p:nvSpPr>
          <p:spPr bwMode="auto">
            <a:xfrm>
              <a:off x="2595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AutoShape 149"/>
            <p:cNvSpPr>
              <a:spLocks noChangeArrowheads="1"/>
            </p:cNvSpPr>
            <p:nvPr/>
          </p:nvSpPr>
          <p:spPr bwMode="auto">
            <a:xfrm>
              <a:off x="2880" y="12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29" name="AutoShape 45"/>
          <p:cNvSpPr>
            <a:spLocks noChangeArrowheads="1"/>
          </p:cNvSpPr>
          <p:nvPr/>
        </p:nvSpPr>
        <p:spPr bwMode="auto">
          <a:xfrm>
            <a:off x="1844675" y="2579688"/>
            <a:ext cx="582613" cy="582612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AutoShape 15"/>
          <p:cNvSpPr>
            <a:spLocks noChangeArrowheads="1"/>
          </p:cNvSpPr>
          <p:nvPr/>
        </p:nvSpPr>
        <p:spPr bwMode="auto">
          <a:xfrm>
            <a:off x="2706688" y="2176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AutoShape 19"/>
          <p:cNvSpPr>
            <a:spLocks noChangeArrowheads="1"/>
          </p:cNvSpPr>
          <p:nvPr/>
        </p:nvSpPr>
        <p:spPr bwMode="auto">
          <a:xfrm>
            <a:off x="2587625" y="228917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AutoShape 23"/>
          <p:cNvSpPr>
            <a:spLocks noChangeArrowheads="1"/>
          </p:cNvSpPr>
          <p:nvPr/>
        </p:nvSpPr>
        <p:spPr bwMode="auto">
          <a:xfrm>
            <a:off x="2441575" y="2435225"/>
            <a:ext cx="582613" cy="58261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AutoShape 29"/>
          <p:cNvSpPr>
            <a:spLocks noChangeArrowheads="1"/>
          </p:cNvSpPr>
          <p:nvPr/>
        </p:nvSpPr>
        <p:spPr bwMode="auto">
          <a:xfrm>
            <a:off x="936625" y="25812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AutoShape 30"/>
          <p:cNvSpPr>
            <a:spLocks noChangeArrowheads="1"/>
          </p:cNvSpPr>
          <p:nvPr/>
        </p:nvSpPr>
        <p:spPr bwMode="auto">
          <a:xfrm>
            <a:off x="1389063" y="258127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AutoShape 31"/>
          <p:cNvSpPr>
            <a:spLocks noChangeArrowheads="1"/>
          </p:cNvSpPr>
          <p:nvPr/>
        </p:nvSpPr>
        <p:spPr bwMode="auto">
          <a:xfrm>
            <a:off x="1843088" y="258127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6" name="AutoShape 39"/>
          <p:cNvSpPr>
            <a:spLocks noChangeArrowheads="1"/>
          </p:cNvSpPr>
          <p:nvPr/>
        </p:nvSpPr>
        <p:spPr bwMode="auto">
          <a:xfrm>
            <a:off x="2295525" y="25812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AutoShape 5"/>
          <p:cNvSpPr>
            <a:spLocks noChangeArrowheads="1"/>
          </p:cNvSpPr>
          <p:nvPr/>
        </p:nvSpPr>
        <p:spPr bwMode="auto">
          <a:xfrm>
            <a:off x="1357313" y="126841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8" name="AutoShape 6"/>
          <p:cNvSpPr>
            <a:spLocks noChangeArrowheads="1"/>
          </p:cNvSpPr>
          <p:nvPr/>
        </p:nvSpPr>
        <p:spPr bwMode="auto">
          <a:xfrm>
            <a:off x="1809750" y="126841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9" name="AutoShape 7"/>
          <p:cNvSpPr>
            <a:spLocks noChangeArrowheads="1"/>
          </p:cNvSpPr>
          <p:nvPr/>
        </p:nvSpPr>
        <p:spPr bwMode="auto">
          <a:xfrm>
            <a:off x="2263775" y="126841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0" name="AutoShape 8"/>
          <p:cNvSpPr>
            <a:spLocks noChangeArrowheads="1"/>
          </p:cNvSpPr>
          <p:nvPr/>
        </p:nvSpPr>
        <p:spPr bwMode="auto">
          <a:xfrm>
            <a:off x="1211263" y="1414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1" name="AutoShape 9"/>
          <p:cNvSpPr>
            <a:spLocks noChangeArrowheads="1"/>
          </p:cNvSpPr>
          <p:nvPr/>
        </p:nvSpPr>
        <p:spPr bwMode="auto">
          <a:xfrm>
            <a:off x="1665288" y="141446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2" name="AutoShape 10"/>
          <p:cNvSpPr>
            <a:spLocks noChangeArrowheads="1"/>
          </p:cNvSpPr>
          <p:nvPr/>
        </p:nvSpPr>
        <p:spPr bwMode="auto">
          <a:xfrm>
            <a:off x="2117725" y="1414463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3" name="AutoShape 11"/>
          <p:cNvSpPr>
            <a:spLocks noChangeArrowheads="1"/>
          </p:cNvSpPr>
          <p:nvPr/>
        </p:nvSpPr>
        <p:spPr bwMode="auto">
          <a:xfrm>
            <a:off x="1066800" y="155892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4" name="AutoShape 12"/>
          <p:cNvSpPr>
            <a:spLocks noChangeArrowheads="1"/>
          </p:cNvSpPr>
          <p:nvPr/>
        </p:nvSpPr>
        <p:spPr bwMode="auto">
          <a:xfrm>
            <a:off x="1519238" y="1558925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5" name="AutoShape 13"/>
          <p:cNvSpPr>
            <a:spLocks noChangeArrowheads="1"/>
          </p:cNvSpPr>
          <p:nvPr/>
        </p:nvSpPr>
        <p:spPr bwMode="auto">
          <a:xfrm>
            <a:off x="1971675" y="155892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6" name="AutoShape 16"/>
          <p:cNvSpPr>
            <a:spLocks noChangeArrowheads="1"/>
          </p:cNvSpPr>
          <p:nvPr/>
        </p:nvSpPr>
        <p:spPr bwMode="auto">
          <a:xfrm>
            <a:off x="2716213" y="172085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7" name="AutoShape 17"/>
          <p:cNvSpPr>
            <a:spLocks noChangeArrowheads="1"/>
          </p:cNvSpPr>
          <p:nvPr/>
        </p:nvSpPr>
        <p:spPr bwMode="auto">
          <a:xfrm>
            <a:off x="2716213" y="1268413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8" name="AutoShape 20"/>
          <p:cNvSpPr>
            <a:spLocks noChangeArrowheads="1"/>
          </p:cNvSpPr>
          <p:nvPr/>
        </p:nvSpPr>
        <p:spPr bwMode="auto">
          <a:xfrm>
            <a:off x="2587625" y="1851025"/>
            <a:ext cx="581025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9" name="AutoShape 21"/>
          <p:cNvSpPr>
            <a:spLocks noChangeArrowheads="1"/>
          </p:cNvSpPr>
          <p:nvPr/>
        </p:nvSpPr>
        <p:spPr bwMode="auto">
          <a:xfrm>
            <a:off x="2587625" y="1398588"/>
            <a:ext cx="581025" cy="581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0" name="AutoShape 24"/>
          <p:cNvSpPr>
            <a:spLocks noChangeArrowheads="1"/>
          </p:cNvSpPr>
          <p:nvPr/>
        </p:nvSpPr>
        <p:spPr bwMode="auto">
          <a:xfrm>
            <a:off x="2441575" y="1997075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1" name="AutoShape 25"/>
          <p:cNvSpPr>
            <a:spLocks noChangeArrowheads="1"/>
          </p:cNvSpPr>
          <p:nvPr/>
        </p:nvSpPr>
        <p:spPr bwMode="auto">
          <a:xfrm>
            <a:off x="2441575" y="154305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2" name="AutoShape 32"/>
          <p:cNvSpPr>
            <a:spLocks noChangeArrowheads="1"/>
          </p:cNvSpPr>
          <p:nvPr/>
        </p:nvSpPr>
        <p:spPr bwMode="auto">
          <a:xfrm>
            <a:off x="936625" y="2141538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3" name="AutoShape 33"/>
          <p:cNvSpPr>
            <a:spLocks noChangeArrowheads="1"/>
          </p:cNvSpPr>
          <p:nvPr/>
        </p:nvSpPr>
        <p:spPr bwMode="auto">
          <a:xfrm>
            <a:off x="1389063" y="2141538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4" name="AutoShape 34"/>
          <p:cNvSpPr>
            <a:spLocks noChangeArrowheads="1"/>
          </p:cNvSpPr>
          <p:nvPr/>
        </p:nvSpPr>
        <p:spPr bwMode="auto">
          <a:xfrm>
            <a:off x="1843088" y="2141538"/>
            <a:ext cx="582612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5" name="AutoShape 35"/>
          <p:cNvSpPr>
            <a:spLocks noChangeArrowheads="1"/>
          </p:cNvSpPr>
          <p:nvPr/>
        </p:nvSpPr>
        <p:spPr bwMode="auto">
          <a:xfrm>
            <a:off x="936625" y="168910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6" name="AutoShape 36"/>
          <p:cNvSpPr>
            <a:spLocks noChangeArrowheads="1"/>
          </p:cNvSpPr>
          <p:nvPr/>
        </p:nvSpPr>
        <p:spPr bwMode="auto">
          <a:xfrm>
            <a:off x="1389063" y="168910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7" name="AutoShape 37"/>
          <p:cNvSpPr>
            <a:spLocks noChangeArrowheads="1"/>
          </p:cNvSpPr>
          <p:nvPr/>
        </p:nvSpPr>
        <p:spPr bwMode="auto">
          <a:xfrm>
            <a:off x="1843088" y="1689100"/>
            <a:ext cx="582612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8" name="AutoShape 40"/>
          <p:cNvSpPr>
            <a:spLocks noChangeArrowheads="1"/>
          </p:cNvSpPr>
          <p:nvPr/>
        </p:nvSpPr>
        <p:spPr bwMode="auto">
          <a:xfrm>
            <a:off x="2295525" y="2141538"/>
            <a:ext cx="582613" cy="5826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59" name="AutoShape 41"/>
          <p:cNvSpPr>
            <a:spLocks noChangeArrowheads="1"/>
          </p:cNvSpPr>
          <p:nvPr/>
        </p:nvSpPr>
        <p:spPr bwMode="auto">
          <a:xfrm>
            <a:off x="2295525" y="1689100"/>
            <a:ext cx="582613" cy="58261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2232025" y="476250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数组</a:t>
            </a:r>
            <a:r>
              <a:rPr lang="en-US" altLang="zh-CN"/>
              <a:t>A(3,4,5)</a:t>
            </a:r>
            <a:r>
              <a:rPr lang="zh-CN" altLang="en-US"/>
              <a:t>，求</a:t>
            </a:r>
            <a:r>
              <a:rPr lang="en-US" altLang="zh-CN"/>
              <a:t>LOC(</a:t>
            </a:r>
            <a:r>
              <a:rPr lang="en-US" altLang="zh-CN">
                <a:solidFill>
                  <a:schemeClr val="tx1"/>
                </a:solidFill>
              </a:rPr>
              <a:t>2,3,1</a:t>
            </a:r>
            <a:r>
              <a:rPr lang="en-US" altLang="zh-CN"/>
              <a:t>)</a:t>
            </a:r>
            <a:r>
              <a:rPr lang="zh-CN" altLang="en-US"/>
              <a:t>？</a:t>
            </a:r>
          </a:p>
        </p:txBody>
      </p:sp>
      <p:sp>
        <p:nvSpPr>
          <p:cNvPr id="231474" name="AutoShape 50"/>
          <p:cNvSpPr>
            <a:spLocks noChangeArrowheads="1"/>
          </p:cNvSpPr>
          <p:nvPr/>
        </p:nvSpPr>
        <p:spPr bwMode="auto">
          <a:xfrm>
            <a:off x="179388" y="3716338"/>
            <a:ext cx="8569325" cy="720725"/>
          </a:xfrm>
          <a:prstGeom prst="wedgeRectCallout">
            <a:avLst>
              <a:gd name="adj1" fmla="val -18171"/>
              <a:gd name="adj2" fmla="val -118278"/>
            </a:avLst>
          </a:prstGeom>
          <a:solidFill>
            <a:srgbClr val="FFFFCC"/>
          </a:solidFill>
          <a:ln w="28575" cap="sq">
            <a:solidFill>
              <a:schemeClr val="bg2"/>
            </a:solidFill>
            <a:miter lim="800000"/>
          </a:ln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LOC(2,3,1) = LOC(0,0,0) + (4×5×2 + 5×3 + 1)×</a:t>
            </a:r>
            <a:r>
              <a:rPr lang="en-US" altLang="zh-CN">
                <a:solidFill>
                  <a:srgbClr val="800000"/>
                </a:solidFill>
              </a:rPr>
              <a:t>L</a:t>
            </a:r>
          </a:p>
        </p:txBody>
      </p:sp>
      <p:grpSp>
        <p:nvGrpSpPr>
          <p:cNvPr id="26662" name="Group 133"/>
          <p:cNvGrpSpPr/>
          <p:nvPr/>
        </p:nvGrpSpPr>
        <p:grpSpPr bwMode="auto">
          <a:xfrm>
            <a:off x="250825" y="44450"/>
            <a:ext cx="1908175" cy="2319338"/>
            <a:chOff x="0" y="981"/>
            <a:chExt cx="1202" cy="1461"/>
          </a:xfrm>
        </p:grpSpPr>
        <p:sp>
          <p:nvSpPr>
            <p:cNvPr id="26690" name="Line 126"/>
            <p:cNvSpPr>
              <a:spLocks noChangeShapeType="1"/>
            </p:cNvSpPr>
            <p:nvPr/>
          </p:nvSpPr>
          <p:spPr bwMode="auto">
            <a:xfrm>
              <a:off x="249" y="1570"/>
              <a:ext cx="0" cy="86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127"/>
            <p:cNvSpPr>
              <a:spLocks noChangeShapeType="1"/>
            </p:cNvSpPr>
            <p:nvPr/>
          </p:nvSpPr>
          <p:spPr bwMode="auto">
            <a:xfrm>
              <a:off x="249" y="1570"/>
              <a:ext cx="90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128"/>
            <p:cNvSpPr>
              <a:spLocks noChangeShapeType="1"/>
            </p:cNvSpPr>
            <p:nvPr/>
          </p:nvSpPr>
          <p:spPr bwMode="auto">
            <a:xfrm flipV="1">
              <a:off x="249" y="1207"/>
              <a:ext cx="408" cy="36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Text Box 129"/>
            <p:cNvSpPr txBox="1">
              <a:spLocks noChangeArrowheads="1"/>
            </p:cNvSpPr>
            <p:nvPr/>
          </p:nvSpPr>
          <p:spPr bwMode="auto">
            <a:xfrm>
              <a:off x="0" y="2115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6694" name="Text Box 130"/>
            <p:cNvSpPr txBox="1">
              <a:spLocks noChangeArrowheads="1"/>
            </p:cNvSpPr>
            <p:nvPr/>
          </p:nvSpPr>
          <p:spPr bwMode="auto">
            <a:xfrm>
              <a:off x="884" y="1207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6695" name="Text Box 131"/>
            <p:cNvSpPr txBox="1">
              <a:spLocks noChangeArrowheads="1"/>
            </p:cNvSpPr>
            <p:nvPr/>
          </p:nvSpPr>
          <p:spPr bwMode="auto">
            <a:xfrm>
              <a:off x="340" y="981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</a:p>
          </p:txBody>
        </p:sp>
      </p:grpSp>
      <p:grpSp>
        <p:nvGrpSpPr>
          <p:cNvPr id="4" name="Group 163"/>
          <p:cNvGrpSpPr/>
          <p:nvPr/>
        </p:nvGrpSpPr>
        <p:grpSpPr bwMode="auto">
          <a:xfrm>
            <a:off x="5364163" y="1052513"/>
            <a:ext cx="2524125" cy="2227262"/>
            <a:chOff x="3379" y="663"/>
            <a:chExt cx="1590" cy="1403"/>
          </a:xfrm>
        </p:grpSpPr>
        <p:sp>
          <p:nvSpPr>
            <p:cNvPr id="26665" name="AutoShape 154"/>
            <p:cNvSpPr>
              <a:spLocks noChangeArrowheads="1"/>
            </p:cNvSpPr>
            <p:nvPr/>
          </p:nvSpPr>
          <p:spPr bwMode="auto">
            <a:xfrm>
              <a:off x="3746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AutoShape 155"/>
            <p:cNvSpPr>
              <a:spLocks noChangeArrowheads="1"/>
            </p:cNvSpPr>
            <p:nvPr/>
          </p:nvSpPr>
          <p:spPr bwMode="auto">
            <a:xfrm>
              <a:off x="4031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AutoShape 156"/>
            <p:cNvSpPr>
              <a:spLocks noChangeArrowheads="1"/>
            </p:cNvSpPr>
            <p:nvPr/>
          </p:nvSpPr>
          <p:spPr bwMode="auto">
            <a:xfrm>
              <a:off x="4317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AutoShape 158"/>
            <p:cNvSpPr>
              <a:spLocks noChangeArrowheads="1"/>
            </p:cNvSpPr>
            <p:nvPr/>
          </p:nvSpPr>
          <p:spPr bwMode="auto">
            <a:xfrm>
              <a:off x="4602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AutoShape 86"/>
            <p:cNvSpPr>
              <a:spLocks noChangeArrowheads="1"/>
            </p:cNvSpPr>
            <p:nvPr/>
          </p:nvSpPr>
          <p:spPr bwMode="auto">
            <a:xfrm>
              <a:off x="3644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AutoShape 87"/>
            <p:cNvSpPr>
              <a:spLocks noChangeArrowheads="1"/>
            </p:cNvSpPr>
            <p:nvPr/>
          </p:nvSpPr>
          <p:spPr bwMode="auto">
            <a:xfrm>
              <a:off x="3929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AutoShape 88"/>
            <p:cNvSpPr>
              <a:spLocks noChangeArrowheads="1"/>
            </p:cNvSpPr>
            <p:nvPr/>
          </p:nvSpPr>
          <p:spPr bwMode="auto">
            <a:xfrm>
              <a:off x="4215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AutoShape 89"/>
            <p:cNvSpPr>
              <a:spLocks noChangeArrowheads="1"/>
            </p:cNvSpPr>
            <p:nvPr/>
          </p:nvSpPr>
          <p:spPr bwMode="auto">
            <a:xfrm>
              <a:off x="3552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AutoShape 90"/>
            <p:cNvSpPr>
              <a:spLocks noChangeArrowheads="1"/>
            </p:cNvSpPr>
            <p:nvPr/>
          </p:nvSpPr>
          <p:spPr bwMode="auto">
            <a:xfrm>
              <a:off x="3838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AutoShape 91"/>
            <p:cNvSpPr>
              <a:spLocks noChangeArrowheads="1"/>
            </p:cNvSpPr>
            <p:nvPr/>
          </p:nvSpPr>
          <p:spPr bwMode="auto">
            <a:xfrm>
              <a:off x="4123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AutoShape 92"/>
            <p:cNvSpPr>
              <a:spLocks noChangeArrowheads="1"/>
            </p:cNvSpPr>
            <p:nvPr/>
          </p:nvSpPr>
          <p:spPr bwMode="auto">
            <a:xfrm>
              <a:off x="3461" y="1617"/>
              <a:ext cx="366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AutoShape 93"/>
            <p:cNvSpPr>
              <a:spLocks noChangeArrowheads="1"/>
            </p:cNvSpPr>
            <p:nvPr/>
          </p:nvSpPr>
          <p:spPr bwMode="auto">
            <a:xfrm>
              <a:off x="3746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AutoShape 94"/>
            <p:cNvSpPr>
              <a:spLocks noChangeArrowheads="1"/>
            </p:cNvSpPr>
            <p:nvPr/>
          </p:nvSpPr>
          <p:spPr bwMode="auto">
            <a:xfrm>
              <a:off x="4031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AutoShape 96"/>
            <p:cNvSpPr>
              <a:spLocks noChangeArrowheads="1"/>
            </p:cNvSpPr>
            <p:nvPr/>
          </p:nvSpPr>
          <p:spPr bwMode="auto">
            <a:xfrm>
              <a:off x="4500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9" name="AutoShape 97"/>
            <p:cNvSpPr>
              <a:spLocks noChangeArrowheads="1"/>
            </p:cNvSpPr>
            <p:nvPr/>
          </p:nvSpPr>
          <p:spPr bwMode="auto">
            <a:xfrm>
              <a:off x="4419" y="1516"/>
              <a:ext cx="366" cy="36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AutoShape 98"/>
            <p:cNvSpPr>
              <a:spLocks noChangeArrowheads="1"/>
            </p:cNvSpPr>
            <p:nvPr/>
          </p:nvSpPr>
          <p:spPr bwMode="auto">
            <a:xfrm>
              <a:off x="4327" y="16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AutoShape 99"/>
            <p:cNvSpPr>
              <a:spLocks noChangeArrowheads="1"/>
            </p:cNvSpPr>
            <p:nvPr/>
          </p:nvSpPr>
          <p:spPr bwMode="auto">
            <a:xfrm>
              <a:off x="3379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AutoShape 100"/>
            <p:cNvSpPr>
              <a:spLocks noChangeArrowheads="1"/>
            </p:cNvSpPr>
            <p:nvPr/>
          </p:nvSpPr>
          <p:spPr bwMode="auto">
            <a:xfrm>
              <a:off x="3664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AutoShape 101"/>
            <p:cNvSpPr>
              <a:spLocks noChangeArrowheads="1"/>
            </p:cNvSpPr>
            <p:nvPr/>
          </p:nvSpPr>
          <p:spPr bwMode="auto">
            <a:xfrm>
              <a:off x="3950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AutoShape 102"/>
            <p:cNvSpPr>
              <a:spLocks noChangeArrowheads="1"/>
            </p:cNvSpPr>
            <p:nvPr/>
          </p:nvSpPr>
          <p:spPr bwMode="auto">
            <a:xfrm>
              <a:off x="4235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6685" name="Group 160"/>
            <p:cNvGrpSpPr/>
            <p:nvPr/>
          </p:nvGrpSpPr>
          <p:grpSpPr bwMode="auto">
            <a:xfrm>
              <a:off x="3402" y="663"/>
              <a:ext cx="1089" cy="589"/>
              <a:chOff x="2880" y="1207"/>
              <a:chExt cx="1089" cy="589"/>
            </a:xfrm>
          </p:grpSpPr>
          <p:sp>
            <p:nvSpPr>
              <p:cNvPr id="26686" name="Line 138"/>
              <p:cNvSpPr>
                <a:spLocks noChangeShapeType="1"/>
              </p:cNvSpPr>
              <p:nvPr/>
            </p:nvSpPr>
            <p:spPr bwMode="auto">
              <a:xfrm>
                <a:off x="2880" y="1796"/>
                <a:ext cx="907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7" name="Line 139"/>
              <p:cNvSpPr>
                <a:spLocks noChangeShapeType="1"/>
              </p:cNvSpPr>
              <p:nvPr/>
            </p:nvSpPr>
            <p:spPr bwMode="auto">
              <a:xfrm flipV="1">
                <a:off x="2880" y="1433"/>
                <a:ext cx="408" cy="363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8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1434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j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6689" name="Text Box 142"/>
              <p:cNvSpPr txBox="1">
                <a:spLocks noChangeArrowheads="1"/>
              </p:cNvSpPr>
              <p:nvPr/>
            </p:nvSpPr>
            <p:spPr bwMode="auto">
              <a:xfrm>
                <a:off x="2971" y="1207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j</a:t>
                </a:r>
                <a:r>
                  <a:rPr lang="en-US" altLang="zh-CN" baseline="-25000"/>
                  <a:t>3</a:t>
                </a:r>
              </a:p>
            </p:txBody>
          </p:sp>
        </p:grpSp>
      </p:grpSp>
      <p:sp>
        <p:nvSpPr>
          <p:cNvPr id="231586" name="Text Box 162"/>
          <p:cNvSpPr txBox="1">
            <a:spLocks noChangeArrowheads="1"/>
          </p:cNvSpPr>
          <p:nvPr/>
        </p:nvSpPr>
        <p:spPr bwMode="auto">
          <a:xfrm>
            <a:off x="179388" y="4724400"/>
            <a:ext cx="8640762" cy="193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u="sng" dirty="0">
                <a:solidFill>
                  <a:schemeClr val="tx1"/>
                </a:solidFill>
              </a:rPr>
              <a:t>三维数组</a:t>
            </a:r>
            <a:r>
              <a:rPr lang="en-US" altLang="zh-CN" sz="3200" u="sng" dirty="0">
                <a:solidFill>
                  <a:schemeClr val="tx1"/>
                </a:solidFill>
              </a:rPr>
              <a:t>A</a:t>
            </a:r>
            <a:r>
              <a:rPr lang="zh-CN" altLang="en-US" sz="3200" u="sng" dirty="0">
                <a:solidFill>
                  <a:schemeClr val="tx1"/>
                </a:solidFill>
              </a:rPr>
              <a:t>中任一元素</a:t>
            </a:r>
            <a:r>
              <a:rPr lang="en-US" altLang="zh-CN" sz="3200" u="sng" dirty="0">
                <a:solidFill>
                  <a:schemeClr val="tx1"/>
                </a:solidFill>
              </a:rPr>
              <a:t>a</a:t>
            </a:r>
            <a:r>
              <a:rPr lang="en-US" altLang="zh-CN" sz="3200" u="sng" baseline="-25000" dirty="0">
                <a:solidFill>
                  <a:schemeClr val="tx1"/>
                </a:solidFill>
              </a:rPr>
              <a:t>j1,j2,j3</a:t>
            </a:r>
            <a:r>
              <a:rPr lang="en-US" altLang="zh-CN" sz="3200" u="sng" dirty="0">
                <a:solidFill>
                  <a:schemeClr val="tx1"/>
                </a:solidFill>
              </a:rPr>
              <a:t> </a:t>
            </a:r>
            <a:r>
              <a:rPr lang="zh-CN" altLang="en-US" sz="3200" u="sng" dirty="0">
                <a:solidFill>
                  <a:schemeClr val="tx1"/>
                </a:solidFill>
              </a:rPr>
              <a:t>的存储位置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LOC(j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,j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 = LOC(0,0,0) + </a:t>
            </a:r>
          </a:p>
          <a:p>
            <a:pPr algn="l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            +(b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×j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 +b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×j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＋</a:t>
            </a:r>
            <a:r>
              <a:rPr lang="en-US" altLang="zh-CN" sz="3200" dirty="0">
                <a:solidFill>
                  <a:schemeClr val="tx1"/>
                </a:solidFill>
              </a:rPr>
              <a:t>j</a:t>
            </a:r>
            <a:r>
              <a:rPr lang="en-US" altLang="zh-CN" sz="3200" baseline="-250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</a:rPr>
              <a:t>)×</a:t>
            </a:r>
            <a:r>
              <a:rPr lang="en-US" altLang="zh-CN" sz="3200" dirty="0">
                <a:solidFill>
                  <a:srgbClr val="800000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74" grpId="0" animBg="1"/>
      <p:bldP spid="231586" grpId="0" animBg="1"/>
    </p:bldLst>
  </p:timing>
</p:sld>
</file>

<file path=ppt/theme/theme1.xml><?xml version="1.0" encoding="utf-8"?>
<a:theme xmlns:a="http://schemas.openxmlformats.org/drawingml/2006/main" name="bit-white">
  <a:themeElements>
    <a:clrScheme name="bit-white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bit-whit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it-whi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T-KEY">
  <a:themeElements>
    <a:clrScheme name="BIT-KEY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BIT-KEY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27622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27622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IT-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108000" rIns="91440" bIns="1080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108000" rIns="91440" bIns="1080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2" charset="-122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3333FF"/>
      </a:hlink>
      <a:folHlink>
        <a:srgbClr val="FF9900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20000"/>
      </a:accent6>
      <a:hlink>
        <a:srgbClr val="0033CC"/>
      </a:hlink>
      <a:folHlink>
        <a:srgbClr val="FFCC66"/>
      </a:folHlink>
    </a:clrScheme>
    <a:fontScheme name="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BIT-Purple</Template>
  <TotalTime>107</TotalTime>
  <Words>3450</Words>
  <Application>Microsoft Office PowerPoint</Application>
  <PresentationFormat>全屏显示(4:3)</PresentationFormat>
  <Paragraphs>777</Paragraphs>
  <Slides>43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7" baseType="lpstr">
      <vt:lpstr>Arial Unicode MS</vt:lpstr>
      <vt:lpstr>黑体</vt:lpstr>
      <vt:lpstr>华文行楷</vt:lpstr>
      <vt:lpstr>华文新魏</vt:lpstr>
      <vt:lpstr>楷体_GB2312</vt:lpstr>
      <vt:lpstr>隶书</vt:lpstr>
      <vt:lpstr>宋体</vt:lpstr>
      <vt:lpstr>Arial</vt:lpstr>
      <vt:lpstr>Courier New</vt:lpstr>
      <vt:lpstr>Symbol</vt:lpstr>
      <vt:lpstr>Times New Roman</vt:lpstr>
      <vt:lpstr>Webdings</vt:lpstr>
      <vt:lpstr>Wingdings</vt:lpstr>
      <vt:lpstr>Wingdings 2</vt:lpstr>
      <vt:lpstr>bit-white</vt:lpstr>
      <vt:lpstr>BIT-KEY</vt:lpstr>
      <vt:lpstr>默认设计模板</vt:lpstr>
      <vt:lpstr>1_默认设计模板</vt:lpstr>
      <vt:lpstr>2_默认设计模板</vt:lpstr>
      <vt:lpstr>Image</vt:lpstr>
      <vt:lpstr>Equation</vt:lpstr>
      <vt:lpstr>公式</vt:lpstr>
      <vt:lpstr>Equation.KSEE3</vt:lpstr>
      <vt:lpstr>文档</vt:lpstr>
      <vt:lpstr>第五章 数组和广义表</vt:lpstr>
      <vt:lpstr>本章内容</vt:lpstr>
      <vt:lpstr>数组</vt:lpstr>
      <vt:lpstr>5.1 数组的概念</vt:lpstr>
      <vt:lpstr>5.1  数组的类型定义</vt:lpstr>
      <vt:lpstr>5.2  数组的顺序表示和实现</vt:lpstr>
      <vt:lpstr>以“行序为主序”的存储映象</vt:lpstr>
      <vt:lpstr>PowerPoint 演示文稿</vt:lpstr>
      <vt:lpstr>PowerPoint 演示文稿</vt:lpstr>
      <vt:lpstr>PowerPoint 演示文稿</vt:lpstr>
      <vt:lpstr>PowerPoint 演示文稿</vt:lpstr>
      <vt:lpstr>5.3 特殊矩阵的压缩存储</vt:lpstr>
      <vt:lpstr> 5.3.1 对称矩阵的压缩存储（重点）</vt:lpstr>
      <vt:lpstr> 5.3.1 对称矩阵的压缩存储（重点）</vt:lpstr>
      <vt:lpstr>5.3.2 随机稀疏矩阵的压缩存储方法</vt:lpstr>
      <vt:lpstr> 稀疏矩阵的压缩存储</vt:lpstr>
      <vt:lpstr>三元组顺序表的定义</vt:lpstr>
      <vt:lpstr>一、三元组顺序表</vt:lpstr>
      <vt:lpstr>二、行逻辑链接顺序表</vt:lpstr>
      <vt:lpstr>带行表的三元组</vt:lpstr>
      <vt:lpstr>二、 十字链表</vt:lpstr>
      <vt:lpstr> 十字链表的类型定义</vt:lpstr>
      <vt:lpstr> 十字链表的操作</vt:lpstr>
      <vt:lpstr>5.4 广义表</vt:lpstr>
      <vt:lpstr>5.4.1 广义表的定义</vt:lpstr>
      <vt:lpstr> 5.3.1 广义表的概念</vt:lpstr>
      <vt:lpstr>5.4.1 广义表的定义</vt:lpstr>
      <vt:lpstr>广义表的结构特点</vt:lpstr>
      <vt:lpstr>广义表的结构特点</vt:lpstr>
      <vt:lpstr>广义表的结构特点</vt:lpstr>
      <vt:lpstr>5.4 广义表的表示方法</vt:lpstr>
      <vt:lpstr>5.5 广义表的存储结构</vt:lpstr>
      <vt:lpstr>广义表的头尾链表存储表示</vt:lpstr>
      <vt:lpstr>广义表头尾链表存储表示</vt:lpstr>
      <vt:lpstr>A=（）B = (e)    C = (a,(b,c,d))     D = (A,B,C) </vt:lpstr>
      <vt:lpstr>PowerPoint 演示文稿</vt:lpstr>
      <vt:lpstr>5.6 广义表操作的实现</vt:lpstr>
      <vt:lpstr>5.6 广义表操作的实现</vt:lpstr>
      <vt:lpstr>5.6 广义表操作的实现</vt:lpstr>
      <vt:lpstr>5.6.1 求广义表的深度</vt:lpstr>
      <vt:lpstr>广义表的定义--练习</vt:lpstr>
      <vt:lpstr>本章学习要点</vt:lpstr>
      <vt:lpstr>Review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数组</dc:title>
  <dc:creator>thcic</dc:creator>
  <cp:lastModifiedBy>产子健</cp:lastModifiedBy>
  <cp:revision>637</cp:revision>
  <dcterms:created xsi:type="dcterms:W3CDTF">1998-08-20T06:32:00Z</dcterms:created>
  <dcterms:modified xsi:type="dcterms:W3CDTF">2018-11-18T12:51:38Z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