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Lst>
  <p:notesMasterIdLst>
    <p:notesMasterId r:id="rId141"/>
  </p:notesMasterIdLst>
  <p:handoutMasterIdLst>
    <p:handoutMasterId r:id="rId142"/>
  </p:handoutMasterIdLst>
  <p:sldIdLst>
    <p:sldId id="409" r:id="rId6"/>
    <p:sldId id="434" r:id="rId7"/>
    <p:sldId id="680" r:id="rId8"/>
    <p:sldId id="257" r:id="rId9"/>
    <p:sldId id="435" r:id="rId10"/>
    <p:sldId id="416" r:id="rId11"/>
    <p:sldId id="417" r:id="rId12"/>
    <p:sldId id="378" r:id="rId13"/>
    <p:sldId id="436" r:id="rId14"/>
    <p:sldId id="437" r:id="rId15"/>
    <p:sldId id="265" r:id="rId16"/>
    <p:sldId id="263" r:id="rId17"/>
    <p:sldId id="272" r:id="rId18"/>
    <p:sldId id="274" r:id="rId19"/>
    <p:sldId id="279" r:id="rId20"/>
    <p:sldId id="380" r:id="rId21"/>
    <p:sldId id="438" r:id="rId22"/>
    <p:sldId id="281" r:id="rId23"/>
    <p:sldId id="282" r:id="rId24"/>
    <p:sldId id="568" r:id="rId25"/>
    <p:sldId id="285" r:id="rId26"/>
    <p:sldId id="286" r:id="rId27"/>
    <p:sldId id="569" r:id="rId28"/>
    <p:sldId id="325" r:id="rId29"/>
    <p:sldId id="303" r:id="rId30"/>
    <p:sldId id="301" r:id="rId31"/>
    <p:sldId id="382" r:id="rId32"/>
    <p:sldId id="681" r:id="rId33"/>
    <p:sldId id="682" r:id="rId34"/>
    <p:sldId id="683" r:id="rId35"/>
    <p:sldId id="684" r:id="rId36"/>
    <p:sldId id="441" r:id="rId37"/>
    <p:sldId id="443" r:id="rId38"/>
    <p:sldId id="685" r:id="rId39"/>
    <p:sldId id="444" r:id="rId40"/>
    <p:sldId id="445" r:id="rId41"/>
    <p:sldId id="446" r:id="rId42"/>
    <p:sldId id="418" r:id="rId43"/>
    <p:sldId id="686" r:id="rId44"/>
    <p:sldId id="687" r:id="rId45"/>
    <p:sldId id="688" r:id="rId46"/>
    <p:sldId id="689" r:id="rId47"/>
    <p:sldId id="691" r:id="rId48"/>
    <p:sldId id="692" r:id="rId49"/>
    <p:sldId id="693" r:id="rId50"/>
    <p:sldId id="694" r:id="rId51"/>
    <p:sldId id="695" r:id="rId52"/>
    <p:sldId id="696" r:id="rId53"/>
    <p:sldId id="703" r:id="rId54"/>
    <p:sldId id="704" r:id="rId55"/>
    <p:sldId id="705" r:id="rId56"/>
    <p:sldId id="448" r:id="rId57"/>
    <p:sldId id="450" r:id="rId58"/>
    <p:sldId id="697" r:id="rId59"/>
    <p:sldId id="698" r:id="rId60"/>
    <p:sldId id="699" r:id="rId61"/>
    <p:sldId id="700" r:id="rId62"/>
    <p:sldId id="453" r:id="rId63"/>
    <p:sldId id="519" r:id="rId64"/>
    <p:sldId id="457" r:id="rId65"/>
    <p:sldId id="521" r:id="rId66"/>
    <p:sldId id="524" r:id="rId67"/>
    <p:sldId id="523" r:id="rId68"/>
    <p:sldId id="459" r:id="rId69"/>
    <p:sldId id="570" r:id="rId70"/>
    <p:sldId id="571" r:id="rId71"/>
    <p:sldId id="602" r:id="rId72"/>
    <p:sldId id="573" r:id="rId73"/>
    <p:sldId id="572" r:id="rId74"/>
    <p:sldId id="574" r:id="rId75"/>
    <p:sldId id="526" r:id="rId76"/>
    <p:sldId id="533" r:id="rId77"/>
    <p:sldId id="527" r:id="rId78"/>
    <p:sldId id="528" r:id="rId79"/>
    <p:sldId id="529" r:id="rId80"/>
    <p:sldId id="530" r:id="rId81"/>
    <p:sldId id="534" r:id="rId82"/>
    <p:sldId id="575" r:id="rId83"/>
    <p:sldId id="531" r:id="rId84"/>
    <p:sldId id="532" r:id="rId85"/>
    <p:sldId id="535" r:id="rId86"/>
    <p:sldId id="470" r:id="rId87"/>
    <p:sldId id="471" r:id="rId88"/>
    <p:sldId id="821" r:id="rId89"/>
    <p:sldId id="822" r:id="rId90"/>
    <p:sldId id="823" r:id="rId91"/>
    <p:sldId id="824" r:id="rId92"/>
    <p:sldId id="536" r:id="rId93"/>
    <p:sldId id="473" r:id="rId94"/>
    <p:sldId id="576" r:id="rId95"/>
    <p:sldId id="577" r:id="rId96"/>
    <p:sldId id="474" r:id="rId97"/>
    <p:sldId id="537" r:id="rId98"/>
    <p:sldId id="538" r:id="rId99"/>
    <p:sldId id="539" r:id="rId100"/>
    <p:sldId id="540" r:id="rId101"/>
    <p:sldId id="541" r:id="rId102"/>
    <p:sldId id="542" r:id="rId103"/>
    <p:sldId id="543" r:id="rId104"/>
    <p:sldId id="544" r:id="rId105"/>
    <p:sldId id="545" r:id="rId106"/>
    <p:sldId id="546" r:id="rId107"/>
    <p:sldId id="596" r:id="rId108"/>
    <p:sldId id="595" r:id="rId109"/>
    <p:sldId id="593" r:id="rId110"/>
    <p:sldId id="548" r:id="rId111"/>
    <p:sldId id="549" r:id="rId112"/>
    <p:sldId id="600" r:id="rId113"/>
    <p:sldId id="550" r:id="rId114"/>
    <p:sldId id="551" r:id="rId115"/>
    <p:sldId id="552" r:id="rId116"/>
    <p:sldId id="601" r:id="rId117"/>
    <p:sldId id="586" r:id="rId118"/>
    <p:sldId id="553" r:id="rId119"/>
    <p:sldId id="554" r:id="rId120"/>
    <p:sldId id="578" r:id="rId121"/>
    <p:sldId id="579" r:id="rId122"/>
    <p:sldId id="556" r:id="rId123"/>
    <p:sldId id="557" r:id="rId124"/>
    <p:sldId id="558" r:id="rId125"/>
    <p:sldId id="559" r:id="rId126"/>
    <p:sldId id="561" r:id="rId127"/>
    <p:sldId id="562" r:id="rId128"/>
    <p:sldId id="581" r:id="rId129"/>
    <p:sldId id="825" r:id="rId130"/>
    <p:sldId id="826" r:id="rId131"/>
    <p:sldId id="827" r:id="rId132"/>
    <p:sldId id="828" r:id="rId133"/>
    <p:sldId id="563" r:id="rId134"/>
    <p:sldId id="584" r:id="rId135"/>
    <p:sldId id="564" r:id="rId136"/>
    <p:sldId id="567" r:id="rId137"/>
    <p:sldId id="565" r:id="rId138"/>
    <p:sldId id="598" r:id="rId139"/>
    <p:sldId id="599" r:id="rId140"/>
  </p:sldIdLst>
  <p:sldSz cx="9144000" cy="6858000" type="screen4x3"/>
  <p:notesSz cx="6858000" cy="9144000"/>
  <p:defaultTextStyle>
    <a:defPPr>
      <a:defRPr lang="zh-CN"/>
    </a:defPPr>
    <a:lvl1pPr algn="ctr" rtl="0" fontAlgn="base">
      <a:spcBef>
        <a:spcPct val="2000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1pPr>
    <a:lvl2pPr marL="457200" algn="ctr" rtl="0" fontAlgn="base">
      <a:spcBef>
        <a:spcPct val="2000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2pPr>
    <a:lvl3pPr marL="914400" algn="ctr" rtl="0" fontAlgn="base">
      <a:spcBef>
        <a:spcPct val="2000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3pPr>
    <a:lvl4pPr marL="1371600" algn="ctr" rtl="0" fontAlgn="base">
      <a:spcBef>
        <a:spcPct val="2000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4pPr>
    <a:lvl5pPr marL="1828800" algn="ctr" rtl="0" fontAlgn="base">
      <a:spcBef>
        <a:spcPct val="2000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92">
          <p15:clr>
            <a:srgbClr val="A4A3A4"/>
          </p15:clr>
        </p15:guide>
        <p15:guide id="2" pos="4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3300"/>
    <a:srgbClr val="CAF2CE"/>
    <a:srgbClr val="FBE2DF"/>
    <a:srgbClr val="FFFF99"/>
    <a:srgbClr val="CCECFF"/>
    <a:srgbClr val="006600"/>
    <a:srgbClr val="FCEC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35" autoAdjust="0"/>
    <p:restoredTop sz="93401" autoAdjust="0"/>
  </p:normalViewPr>
  <p:slideViewPr>
    <p:cSldViewPr>
      <p:cViewPr varScale="1">
        <p:scale>
          <a:sx n="81" d="100"/>
          <a:sy n="81" d="100"/>
        </p:scale>
        <p:origin x="690" y="60"/>
      </p:cViewPr>
      <p:guideLst>
        <p:guide orient="horz" pos="3792"/>
        <p:guide pos="48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014"/>
    </p:cViewPr>
  </p:sorterViewPr>
  <p:notesViewPr>
    <p:cSldViewPr>
      <p:cViewPr varScale="1">
        <p:scale>
          <a:sx n="28" d="100"/>
          <a:sy n="28" d="100"/>
        </p:scale>
        <p:origin x="-126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a:spcBef>
                <a:spcPct val="0"/>
              </a:spcBef>
              <a:defRPr sz="1200" b="0">
                <a:solidFill>
                  <a:schemeClr val="tx1"/>
                </a:solidFill>
                <a:ea typeface="宋体" panose="02010600030101010101"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spcBef>
                <a:spcPct val="0"/>
              </a:spcBef>
              <a:defRPr sz="1200" b="0">
                <a:solidFill>
                  <a:schemeClr val="tx1"/>
                </a:solidFill>
                <a:ea typeface="宋体" panose="02010600030101010101"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spcBef>
                <a:spcPct val="0"/>
              </a:spcBef>
              <a:defRPr sz="1200" b="0">
                <a:solidFill>
                  <a:schemeClr val="tx1"/>
                </a:solidFill>
                <a:ea typeface="宋体" panose="02010600030101010101"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a:spcBef>
                <a:spcPct val="0"/>
              </a:spcBef>
              <a:defRPr sz="1200" b="0">
                <a:solidFill>
                  <a:schemeClr val="tx1"/>
                </a:solidFill>
                <a:ea typeface="宋体" panose="02010600030101010101" pitchFamily="2" charset="-122"/>
              </a:defRPr>
            </a:lvl1pPr>
          </a:lstStyle>
          <a:p>
            <a:pPr>
              <a:defRPr/>
            </a:pPr>
            <a:fld id="{F572366A-D047-48E6-9AA5-8BD8321A1950}"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a:spcBef>
                <a:spcPct val="0"/>
              </a:spcBef>
              <a:defRPr sz="1200" b="0">
                <a:solidFill>
                  <a:schemeClr val="tx1"/>
                </a:solidFill>
                <a:ea typeface="宋体" panose="02010600030101010101"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spcBef>
                <a:spcPct val="0"/>
              </a:spcBef>
              <a:defRPr sz="1200" b="0">
                <a:solidFill>
                  <a:schemeClr val="tx1"/>
                </a:solidFill>
                <a:ea typeface="宋体" panose="02010600030101010101" pitchFamily="2" charset="-122"/>
              </a:defRPr>
            </a:lvl1pPr>
          </a:lstStyle>
          <a:p>
            <a:pPr>
              <a:defRPr/>
            </a:pPr>
            <a:endParaRPr lang="en-US" altLang="zh-CN"/>
          </a:p>
        </p:txBody>
      </p:sp>
      <p:sp>
        <p:nvSpPr>
          <p:cNvPr id="138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spcBef>
                <a:spcPct val="0"/>
              </a:spcBef>
              <a:defRPr sz="1200" b="0">
                <a:solidFill>
                  <a:schemeClr val="tx1"/>
                </a:solidFill>
                <a:ea typeface="宋体" panose="02010600030101010101"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a:spcBef>
                <a:spcPct val="0"/>
              </a:spcBef>
              <a:defRPr sz="1200" b="0">
                <a:solidFill>
                  <a:schemeClr val="tx1"/>
                </a:solidFill>
                <a:ea typeface="宋体" panose="02010600030101010101" pitchFamily="2" charset="-122"/>
              </a:defRPr>
            </a:lvl1pPr>
          </a:lstStyle>
          <a:p>
            <a:pPr>
              <a:defRPr/>
            </a:pPr>
            <a:fld id="{6CEF4B10-3873-40DB-AC94-367B63D5D3C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3234" name="幻灯片图像占位符 2783233"/>
          <p:cNvSpPr>
            <a:spLocks noGrp="1" noRot="1" noChangeAspect="1" noTextEdit="1"/>
          </p:cNvSpPr>
          <p:nvPr>
            <p:ph type="sldImg"/>
          </p:nvPr>
        </p:nvSpPr>
        <p:spPr/>
      </p:sp>
      <p:sp>
        <p:nvSpPr>
          <p:cNvPr id="2783235" name="文本占位符 2783234"/>
          <p:cNvSpPr>
            <a:spLocks noGrp="1"/>
          </p:cNvSpPr>
          <p:nvPr>
            <p:ph type="body" idx="1"/>
          </p:nvPr>
        </p:nvSpPr>
        <p:spPr/>
        <p:txBody>
          <a:bodyPr/>
          <a:lstStyle/>
          <a:p>
            <a:pPr marL="228600" lvl="0" indent="-22860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28</a:t>
            </a:fld>
            <a:endParaRPr lang="zh-CN" altLang="en-US" sz="1200"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274" name="幻灯片图像占位符 235827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8275" name="文本占位符 235827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46</a:t>
            </a:fld>
            <a:endParaRPr lang="zh-CN" altLang="en-US" sz="1200"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9010" name="幻灯片图像占位符 2859009"/>
          <p:cNvSpPr>
            <a:spLocks noGrp="1" noRot="1" noChangeAspect="1" noTextEdit="1"/>
          </p:cNvSpPr>
          <p:nvPr>
            <p:ph type="sldImg"/>
          </p:nvPr>
        </p:nvSpPr>
        <p:spPr/>
      </p:sp>
      <p:sp>
        <p:nvSpPr>
          <p:cNvPr id="2859011" name="文本占位符 2859010"/>
          <p:cNvSpPr>
            <a:spLocks noGrp="1"/>
          </p:cNvSpPr>
          <p:nvPr>
            <p:ph type="body" idx="1"/>
          </p:nvPr>
        </p:nvSpPr>
        <p:spPr/>
        <p:txBody>
          <a:bodyPr/>
          <a:lstStyle/>
          <a:p>
            <a:pPr lvl="0">
              <a:lnSpc>
                <a:spcPct val="120000"/>
              </a:lnSpc>
              <a:spcBef>
                <a:spcPct val="0"/>
              </a:spcBef>
            </a:pPr>
            <a:endParaRPr lang="en-US" altLang="zh-CN" dirty="0">
              <a:solidFill>
                <a:srgbClr val="333399"/>
              </a:solidFill>
            </a:endParaRPr>
          </a:p>
          <a:p>
            <a:pPr lvl="0">
              <a:lnSpc>
                <a:spcPct val="120000"/>
              </a:lnSpc>
              <a:spcBef>
                <a:spcPct val="0"/>
              </a:spcBef>
            </a:pPr>
            <a:r>
              <a:rPr lang="zh-CN" altLang="en-US" dirty="0">
                <a:solidFill>
                  <a:srgbClr val="333399"/>
                </a:solidFill>
              </a:rPr>
              <a:t>例</a:t>
            </a:r>
            <a:endParaRPr lang="zh-CN" altLang="en-US" b="1">
              <a:solidFill>
                <a:schemeClr val="hlink"/>
              </a:solidFill>
            </a:endParaRPr>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47</a:t>
            </a:fld>
            <a:endParaRPr lang="zh-CN" altLang="en-US" sz="1200"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706" name="幻灯片图像占位符 2376705"/>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76707" name="文本占位符 2376706"/>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en-US" altLang="zh-CN" dirty="0"/>
          </a:p>
          <a:p>
            <a:pPr lvl="0"/>
            <a:endParaRPr lang="en-US" altLang="zh-CN"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48</a:t>
            </a:fld>
            <a:endParaRPr lang="zh-CN" altLang="en-US" sz="1200"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9298" name="幻灯片图像占位符 2999297"/>
          <p:cNvSpPr>
            <a:spLocks noGrp="1" noRot="1" noChangeAspect="1" noTextEdit="1"/>
          </p:cNvSpPr>
          <p:nvPr>
            <p:ph type="sldImg"/>
          </p:nvPr>
        </p:nvSpPr>
        <p:spPr/>
      </p:sp>
      <p:sp>
        <p:nvSpPr>
          <p:cNvPr id="2999299" name="文本占位符 299929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54</a:t>
            </a:fld>
            <a:endParaRPr lang="zh-CN" altLang="en-US" sz="1200"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9538" name="幻灯片图像占位符 3009537"/>
          <p:cNvSpPr>
            <a:spLocks noGrp="1" noRot="1" noChangeAspect="1" noTextEdit="1"/>
          </p:cNvSpPr>
          <p:nvPr>
            <p:ph type="sldImg"/>
          </p:nvPr>
        </p:nvSpPr>
        <p:spPr/>
      </p:sp>
      <p:sp>
        <p:nvSpPr>
          <p:cNvPr id="3009539" name="文本占位符 3009538"/>
          <p:cNvSpPr>
            <a:spLocks noGrp="1"/>
          </p:cNvSpPr>
          <p:nvPr>
            <p:ph type="body" idx="1"/>
          </p:nvPr>
        </p:nvSpPr>
        <p:spPr/>
        <p:txBody>
          <a:bodyPr/>
          <a:lstStyle/>
          <a:p>
            <a:pPr lvl="0"/>
            <a:r>
              <a:rPr lang="zh-CN" altLang="en-US" sz="1000" b="1" dirty="0">
                <a:solidFill>
                  <a:srgbClr val="99CCFF"/>
                </a:solidFill>
              </a:rPr>
              <a:t>非</a:t>
            </a:r>
            <a:endParaRPr lang="zh-CN" altLang="en-US"/>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55</a:t>
            </a:fld>
            <a:endParaRPr lang="zh-CN" altLang="en-US" sz="1200"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1346" name="幻灯片图像占位符 3001345"/>
          <p:cNvSpPr>
            <a:spLocks noGrp="1" noRot="1" noChangeAspect="1" noTextEdit="1"/>
          </p:cNvSpPr>
          <p:nvPr>
            <p:ph type="sldImg"/>
          </p:nvPr>
        </p:nvSpPr>
        <p:spPr/>
      </p:sp>
      <p:sp>
        <p:nvSpPr>
          <p:cNvPr id="3001347" name="文本占位符 3001346"/>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56</a:t>
            </a:fld>
            <a:endParaRPr lang="zh-CN" altLang="en-US" sz="1200"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3394" name="幻灯片图像占位符 3003393"/>
          <p:cNvSpPr>
            <a:spLocks noGrp="1" noRot="1" noChangeAspect="1" noTextEdit="1"/>
          </p:cNvSpPr>
          <p:nvPr>
            <p:ph type="sldImg"/>
          </p:nvPr>
        </p:nvSpPr>
        <p:spPr/>
      </p:sp>
      <p:sp>
        <p:nvSpPr>
          <p:cNvPr id="3003395" name="文本占位符 3003394"/>
          <p:cNvSpPr>
            <a:spLocks noGrp="1"/>
          </p:cNvSpPr>
          <p:nvPr>
            <p:ph type="body" idx="1"/>
          </p:nvPr>
        </p:nvSpPr>
        <p:spPr/>
        <p:txBody>
          <a:bodyPr/>
          <a:lstStyle/>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endParaRPr lang="en-US" altLang="zh-CN" sz="2800" b="1"/>
          </a:p>
          <a:p>
            <a:pPr lvl="0" eaLnBrk="0" hangingPunct="0">
              <a:lnSpc>
                <a:spcPct val="85000"/>
              </a:lnSpc>
              <a:spcBef>
                <a:spcPct val="0"/>
              </a:spcBef>
            </a:pPr>
            <a:r>
              <a:rPr lang="en-US" altLang="zh-CN" sz="2800" b="1" dirty="0" err="1"/>
              <a:t>Status InTrav(BiTree T, void(* Visit)(TelemType</a:t>
            </a:r>
            <a:r>
              <a:rPr lang="en-US" altLang="zh-CN" sz="2800" b="1"/>
              <a:t>  e))</a:t>
            </a:r>
            <a:r>
              <a:rPr lang="en-US" altLang="zh-CN" sz="3200" b="1"/>
              <a:t> </a:t>
            </a:r>
          </a:p>
          <a:p>
            <a:pPr lvl="0" eaLnBrk="0" hangingPunct="0">
              <a:lnSpc>
                <a:spcPct val="85000"/>
              </a:lnSpc>
              <a:spcBef>
                <a:spcPct val="0"/>
              </a:spcBef>
            </a:pPr>
            <a:r>
              <a:rPr lang="en-US" altLang="zh-CN" sz="3200" b="1"/>
              <a:t>{ </a:t>
            </a:r>
            <a:r>
              <a:rPr lang="en-US" altLang="zh-CN" sz="3200" b="1">
                <a:solidFill>
                  <a:srgbClr val="008000"/>
                </a:solidFill>
              </a:rPr>
              <a:t>//</a:t>
            </a:r>
            <a:r>
              <a:rPr lang="zh-CN" altLang="en-US" sz="2800" b="1" dirty="0">
                <a:solidFill>
                  <a:srgbClr val="008000"/>
                </a:solidFill>
              </a:rPr>
              <a:t>中序遍历的非递归算法</a:t>
            </a:r>
            <a:r>
              <a:rPr lang="en-US" altLang="zh-CN" sz="2800" b="1" dirty="0">
                <a:solidFill>
                  <a:srgbClr val="008000"/>
                </a:solidFill>
              </a:rPr>
              <a:t>,</a:t>
            </a:r>
            <a:r>
              <a:rPr lang="zh-CN" altLang="en-US" sz="2800" b="1" dirty="0">
                <a:solidFill>
                  <a:srgbClr val="008000"/>
                </a:solidFill>
              </a:rPr>
              <a:t>教科书上的算法</a:t>
            </a:r>
            <a:endParaRPr lang="zh-CN" altLang="en-US" sz="3200" b="1" dirty="0">
              <a:solidFill>
                <a:srgbClr val="008000"/>
              </a:solidFill>
            </a:endParaRPr>
          </a:p>
          <a:p>
            <a:pPr lvl="0" eaLnBrk="0" hangingPunct="0">
              <a:lnSpc>
                <a:spcPct val="85000"/>
              </a:lnSpc>
              <a:spcBef>
                <a:spcPct val="0"/>
              </a:spcBef>
            </a:pPr>
            <a:r>
              <a:rPr lang="zh-CN" altLang="en-US" sz="3200" b="1" dirty="0"/>
              <a:t>    </a:t>
            </a:r>
            <a:r>
              <a:rPr lang="en-US" altLang="zh-CN" sz="3200" b="1" dirty="0" err="1"/>
              <a:t>InitStack(S</a:t>
            </a:r>
            <a:r>
              <a:rPr lang="en-US" altLang="zh-CN" sz="3200" b="1"/>
              <a:t>);  p=T;</a:t>
            </a:r>
          </a:p>
          <a:p>
            <a:pPr lvl="0" eaLnBrk="0" hangingPunct="0">
              <a:lnSpc>
                <a:spcPct val="85000"/>
              </a:lnSpc>
              <a:spcBef>
                <a:spcPct val="0"/>
              </a:spcBef>
            </a:pPr>
            <a:r>
              <a:rPr lang="en-US" altLang="zh-CN" sz="3200" b="1" dirty="0" err="1"/>
              <a:t>    while (p || ! StackEmpty(S</a:t>
            </a:r>
            <a:r>
              <a:rPr lang="en-US" altLang="zh-CN" sz="3200" b="1"/>
              <a:t>)) {</a:t>
            </a:r>
          </a:p>
          <a:p>
            <a:pPr lvl="0" eaLnBrk="0" hangingPunct="0">
              <a:lnSpc>
                <a:spcPct val="85000"/>
              </a:lnSpc>
              <a:spcBef>
                <a:spcPct val="0"/>
              </a:spcBef>
            </a:pPr>
            <a:r>
              <a:rPr lang="en-US" altLang="zh-CN" sz="3200" b="1" dirty="0" err="1"/>
              <a:t>      if (p){Push(S, p); p=p-&gt;lchild</a:t>
            </a:r>
            <a:r>
              <a:rPr lang="en-US" altLang="zh-CN" sz="3200" b="1"/>
              <a:t>;}</a:t>
            </a:r>
            <a:r>
              <a:rPr lang="en-US" altLang="zh-CN" sz="2800" b="1" dirty="0">
                <a:solidFill>
                  <a:srgbClr val="008000"/>
                </a:solidFill>
              </a:rPr>
              <a:t>//</a:t>
            </a:r>
            <a:r>
              <a:rPr lang="zh-CN" altLang="en-US" sz="2800" b="1" dirty="0">
                <a:solidFill>
                  <a:srgbClr val="008000"/>
                </a:solidFill>
              </a:rPr>
              <a:t>遍历左子树</a:t>
            </a:r>
          </a:p>
          <a:p>
            <a:pPr lvl="0" eaLnBrk="0" hangingPunct="0">
              <a:lnSpc>
                <a:spcPct val="85000"/>
              </a:lnSpc>
              <a:spcBef>
                <a:spcPct val="0"/>
              </a:spcBef>
            </a:pPr>
            <a:r>
              <a:rPr lang="zh-CN" altLang="en-US" sz="3200" b="1" dirty="0"/>
              <a:t>      </a:t>
            </a:r>
            <a:r>
              <a:rPr lang="en-US" altLang="zh-CN" sz="3200" b="1"/>
              <a:t>else</a:t>
            </a:r>
          </a:p>
          <a:p>
            <a:pPr lvl="0" eaLnBrk="0" hangingPunct="0">
              <a:lnSpc>
                <a:spcPct val="85000"/>
              </a:lnSpc>
              <a:spcBef>
                <a:spcPct val="0"/>
              </a:spcBef>
            </a:pPr>
            <a:r>
              <a:rPr lang="en-US" altLang="zh-CN" sz="3200" b="1"/>
              <a:t>      {    </a:t>
            </a:r>
            <a:r>
              <a:rPr lang="en-US" altLang="zh-CN" sz="2800" b="1" dirty="0">
                <a:solidFill>
                  <a:srgbClr val="008000"/>
                </a:solidFill>
              </a:rPr>
              <a:t>//</a:t>
            </a:r>
            <a:r>
              <a:rPr lang="zh-CN" altLang="en-US" sz="2800" b="1" dirty="0">
                <a:solidFill>
                  <a:srgbClr val="008000"/>
                </a:solidFill>
              </a:rPr>
              <a:t>根指针退栈，访问根结点，遍历右子树</a:t>
            </a:r>
          </a:p>
          <a:p>
            <a:pPr lvl="0" eaLnBrk="0" hangingPunct="0">
              <a:lnSpc>
                <a:spcPct val="85000"/>
              </a:lnSpc>
              <a:spcBef>
                <a:spcPct val="0"/>
              </a:spcBef>
            </a:pPr>
            <a:r>
              <a:rPr lang="zh-CN" altLang="en-US" sz="3200" b="1" dirty="0"/>
              <a:t>         </a:t>
            </a:r>
            <a:r>
              <a:rPr lang="en-US" altLang="zh-CN" sz="3200" b="1"/>
              <a:t>Pop (S, p);   Visit(p-&gt;data);</a:t>
            </a:r>
          </a:p>
          <a:p>
            <a:pPr lvl="0" eaLnBrk="0" hangingPunct="0">
              <a:lnSpc>
                <a:spcPct val="85000"/>
              </a:lnSpc>
              <a:spcBef>
                <a:spcPct val="0"/>
              </a:spcBef>
            </a:pPr>
            <a:r>
              <a:rPr lang="en-US" altLang="zh-CN" sz="3200" b="1" dirty="0" err="1"/>
              <a:t>         p=p-&gt;rchild</a:t>
            </a:r>
            <a:r>
              <a:rPr lang="en-US" altLang="zh-CN" sz="3200" b="1"/>
              <a:t>;</a:t>
            </a:r>
          </a:p>
          <a:p>
            <a:pPr lvl="0" eaLnBrk="0" hangingPunct="0">
              <a:lnSpc>
                <a:spcPct val="85000"/>
              </a:lnSpc>
              <a:spcBef>
                <a:spcPct val="0"/>
              </a:spcBef>
            </a:pPr>
            <a:r>
              <a:rPr lang="en-US" altLang="zh-CN" sz="3200" b="1"/>
              <a:t>      }</a:t>
            </a:r>
          </a:p>
          <a:p>
            <a:pPr lvl="0" eaLnBrk="0" hangingPunct="0">
              <a:lnSpc>
                <a:spcPct val="85000"/>
              </a:lnSpc>
              <a:spcBef>
                <a:spcPct val="0"/>
              </a:spcBef>
            </a:pPr>
            <a:r>
              <a:rPr lang="en-US" altLang="zh-CN" sz="3200" b="1"/>
              <a:t>    }</a:t>
            </a:r>
            <a:r>
              <a:rPr lang="en-US" altLang="zh-CN" sz="3200" b="1">
                <a:solidFill>
                  <a:srgbClr val="008000"/>
                </a:solidFill>
              </a:rPr>
              <a:t>//while</a:t>
            </a:r>
          </a:p>
          <a:p>
            <a:pPr lvl="0" eaLnBrk="0" hangingPunct="0">
              <a:lnSpc>
                <a:spcPct val="85000"/>
              </a:lnSpc>
              <a:spcBef>
                <a:spcPct val="0"/>
              </a:spcBef>
            </a:pPr>
            <a:r>
              <a:rPr lang="en-US" altLang="zh-CN" sz="3200" b="1" dirty="0" err="1"/>
              <a:t>    DesrroyStack(S</a:t>
            </a:r>
            <a:r>
              <a:rPr lang="en-US" altLang="zh-CN" sz="3200" b="1"/>
              <a:t>); </a:t>
            </a:r>
          </a:p>
          <a:p>
            <a:pPr lvl="0" eaLnBrk="0" hangingPunct="0">
              <a:lnSpc>
                <a:spcPct val="85000"/>
              </a:lnSpc>
              <a:spcBef>
                <a:spcPct val="0"/>
              </a:spcBef>
            </a:pPr>
            <a:r>
              <a:rPr lang="en-US" altLang="zh-CN" sz="3200" b="1"/>
              <a:t>    return OK;</a:t>
            </a:r>
          </a:p>
          <a:p>
            <a:pPr lvl="0" eaLnBrk="0" hangingPunct="0">
              <a:lnSpc>
                <a:spcPct val="85000"/>
              </a:lnSpc>
              <a:spcBef>
                <a:spcPct val="0"/>
              </a:spcBef>
            </a:pPr>
            <a:r>
              <a:rPr lang="en-US" altLang="zh-CN" sz="3200" b="1"/>
              <a:t>}</a:t>
            </a:r>
            <a:r>
              <a:rPr lang="en-US" altLang="zh-CN" sz="3200" b="1" dirty="0" err="1">
                <a:solidFill>
                  <a:srgbClr val="009900"/>
                </a:solidFill>
              </a:rPr>
              <a:t>//InTrav</a:t>
            </a:r>
            <a:endParaRPr lang="en-US" altLang="zh-CN" sz="3200" b="1">
              <a:solidFill>
                <a:srgbClr val="009900"/>
              </a:solidFill>
            </a:endParaRPr>
          </a:p>
          <a:p>
            <a:pPr lvl="0">
              <a:lnSpc>
                <a:spcPct val="90000"/>
              </a:lnSpc>
            </a:pPr>
            <a:endParaRPr lang="en-US" altLang="zh-CN"/>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57</a:t>
            </a:fld>
            <a:endParaRPr lang="zh-CN" altLang="en-US" sz="1200"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3030017"/>
          <p:cNvSpPr>
            <a:spLocks noGrp="1" noRot="1" noChangeAspect="1" noTextEdit="1"/>
          </p:cNvSpPr>
          <p:nvPr>
            <p:ph type="sldImg"/>
          </p:nvPr>
        </p:nvSpPr>
        <p:spPr/>
      </p:sp>
      <p:sp>
        <p:nvSpPr>
          <p:cNvPr id="120834" name="文本占位符 3030018"/>
          <p:cNvSpPr>
            <a:spLocks noGrp="1"/>
          </p:cNvSpPr>
          <p:nvPr>
            <p:ph type="body"/>
          </p:nvPr>
        </p:nvSpPr>
        <p:spPr/>
        <p:txBody>
          <a:bodyPr anchor="t"/>
          <a:lstStyle/>
          <a:p>
            <a:pPr lvl="0" indent="0"/>
            <a:endParaRPr lang="zh-CN" dirty="0"/>
          </a:p>
        </p:txBody>
      </p:sp>
      <p:sp>
        <p:nvSpPr>
          <p:cNvPr id="120835"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84</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3034113"/>
          <p:cNvSpPr>
            <a:spLocks noGrp="1" noRot="1" noChangeAspect="1" noTextEdit="1"/>
          </p:cNvSpPr>
          <p:nvPr>
            <p:ph type="sldImg"/>
          </p:nvPr>
        </p:nvSpPr>
        <p:spPr/>
      </p:sp>
      <p:sp>
        <p:nvSpPr>
          <p:cNvPr id="122882" name="文本占位符 3034114"/>
          <p:cNvSpPr>
            <a:spLocks noGrp="1"/>
          </p:cNvSpPr>
          <p:nvPr>
            <p:ph type="body"/>
          </p:nvPr>
        </p:nvSpPr>
        <p:spPr/>
        <p:txBody>
          <a:bodyPr anchor="t"/>
          <a:lstStyle/>
          <a:p>
            <a:pPr lvl="0" indent="0">
              <a:lnSpc>
                <a:spcPct val="90000"/>
              </a:lnSpc>
            </a:pPr>
            <a:endParaRPr lang="zh-CN" dirty="0"/>
          </a:p>
        </p:txBody>
      </p:sp>
      <p:sp>
        <p:nvSpPr>
          <p:cNvPr id="122883"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85</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3049473"/>
          <p:cNvSpPr>
            <a:spLocks noGrp="1" noRot="1" noChangeAspect="1" noTextEdit="1"/>
          </p:cNvSpPr>
          <p:nvPr>
            <p:ph type="sldImg"/>
          </p:nvPr>
        </p:nvSpPr>
        <p:spPr/>
      </p:sp>
      <p:sp>
        <p:nvSpPr>
          <p:cNvPr id="124930" name="文本占位符 3049474"/>
          <p:cNvSpPr>
            <a:spLocks noGrp="1"/>
          </p:cNvSpPr>
          <p:nvPr>
            <p:ph type="body"/>
          </p:nvPr>
        </p:nvSpPr>
        <p:spPr/>
        <p:txBody>
          <a:bodyPr anchor="t"/>
          <a:lstStyle/>
          <a:p>
            <a:pPr marL="228600" lvl="0" indent="-228600"/>
            <a:endParaRPr lang="zh-CN" sz="1000" b="1" dirty="0"/>
          </a:p>
        </p:txBody>
      </p:sp>
      <p:sp>
        <p:nvSpPr>
          <p:cNvPr id="124931"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86</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82" name="幻灯片图像占位符 2785281"/>
          <p:cNvSpPr>
            <a:spLocks noGrp="1" noRot="1" noChangeAspect="1" noTextEdit="1"/>
          </p:cNvSpPr>
          <p:nvPr>
            <p:ph type="sldImg"/>
          </p:nvPr>
        </p:nvSpPr>
        <p:spPr/>
      </p:sp>
      <p:sp>
        <p:nvSpPr>
          <p:cNvPr id="2785283" name="文本占位符 2785282"/>
          <p:cNvSpPr>
            <a:spLocks noGrp="1"/>
          </p:cNvSpPr>
          <p:nvPr>
            <p:ph type="body" idx="1"/>
          </p:nvPr>
        </p:nvSpPr>
        <p:spPr/>
        <p:txBody>
          <a:bodyPr/>
          <a:lstStyle/>
          <a:p>
            <a:pPr marL="228600" lvl="0" indent="-228600"/>
            <a:r>
              <a:rPr lang="en-US" altLang="zh-CN"/>
              <a:t>1</a:t>
            </a:r>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29</a:t>
            </a:fld>
            <a:endParaRPr lang="zh-CN" altLang="en-US" sz="1200"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3038209"/>
          <p:cNvSpPr>
            <a:spLocks noGrp="1" noRot="1" noChangeAspect="1" noTextEdit="1"/>
          </p:cNvSpPr>
          <p:nvPr>
            <p:ph type="sldImg"/>
          </p:nvPr>
        </p:nvSpPr>
        <p:spPr/>
      </p:sp>
      <p:sp>
        <p:nvSpPr>
          <p:cNvPr id="126978" name="文本占位符 3038210"/>
          <p:cNvSpPr>
            <a:spLocks noGrp="1"/>
          </p:cNvSpPr>
          <p:nvPr>
            <p:ph type="body"/>
          </p:nvPr>
        </p:nvSpPr>
        <p:spPr/>
        <p:txBody>
          <a:bodyPr anchor="t"/>
          <a:lstStyle/>
          <a:p>
            <a:pPr marL="228600" lvl="0" indent="-228600">
              <a:lnSpc>
                <a:spcPct val="125000"/>
              </a:lnSpc>
              <a:spcBef>
                <a:spcPct val="0"/>
              </a:spcBef>
            </a:pPr>
            <a:r>
              <a:rPr lang="en-US" altLang="zh-CN" sz="1400">
                <a:solidFill>
                  <a:srgbClr val="006600"/>
                </a:solidFill>
                <a:ea typeface="黑体" panose="02010609060101010101" pitchFamily="2" charset="-122"/>
              </a:rPr>
              <a:t>1</a:t>
            </a:r>
            <a:endParaRPr lang="en-US" altLang="zh-CN" sz="700" b="1"/>
          </a:p>
        </p:txBody>
      </p:sp>
      <p:sp>
        <p:nvSpPr>
          <p:cNvPr id="126979" name="灯片编号占位符 1"/>
          <p:cNvSpPr>
            <a:spLocks noGrp="1"/>
          </p:cNvSpPr>
          <p:nvPr>
            <p:ph type="sldNum" sz="quarter"/>
          </p:nvPr>
        </p:nvSpPr>
        <p:spPr>
          <a:xfrm>
            <a:off x="3886200" y="8686800"/>
            <a:ext cx="2971800" cy="457200"/>
          </a:xfrm>
          <a:prstGeom prst="rect">
            <a:avLst/>
          </a:prstGeom>
          <a:noFill/>
          <a:ln w="9525">
            <a:noFill/>
          </a:ln>
        </p:spPr>
        <p:txBody>
          <a:bodyPr anchor="b"/>
          <a:lstStyle/>
          <a:p>
            <a:pPr lvl="0" indent="0" algn="r"/>
            <a:fld id="{9A0DB2DC-4C9A-4742-B13C-FB6460FD3503}" type="slidenum">
              <a:rPr lang="zh-CN" altLang="en-US" sz="1200" dirty="0"/>
              <a:t>87</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53D123D-AC77-4F50-9493-412047454A98}" type="slidenum">
              <a:rPr lang="en-US" altLang="zh-CN" sz="1200" b="0" smtClean="0">
                <a:solidFill>
                  <a:schemeClr val="tx1"/>
                </a:solidFill>
              </a:rPr>
              <a:t>104</a:t>
            </a:fld>
            <a:endParaRPr lang="en-US" altLang="zh-CN" sz="1200" b="0" smtClean="0">
              <a:solidFill>
                <a:schemeClr val="tx1"/>
              </a:solidFill>
            </a:endParaRPr>
          </a:p>
        </p:txBody>
      </p:sp>
      <p:sp>
        <p:nvSpPr>
          <p:cNvPr id="139267" name="Rectangle 2"/>
          <p:cNvSpPr>
            <a:spLocks noGrp="1" noRot="1" noChangeAspect="1" noChangeArrowheads="1" noTextEdit="1"/>
          </p:cNvSpPr>
          <p:nvPr>
            <p:ph type="sldImg"/>
          </p:nvPr>
        </p:nvSpPr>
        <p:spPr>
          <a:xfrm>
            <a:off x="1106488" y="666750"/>
            <a:ext cx="4645025" cy="3484563"/>
          </a:xfrm>
          <a:solidFill>
            <a:srgbClr val="FFFFFF"/>
          </a:solidFill>
        </p:spPr>
      </p:sp>
      <p:sp>
        <p:nvSpPr>
          <p:cNvPr id="139268"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DD7322E-3458-4F14-8530-CDBD41F08276}" type="slidenum">
              <a:rPr lang="en-US" altLang="zh-CN" sz="1200" b="0" smtClean="0">
                <a:solidFill>
                  <a:schemeClr val="tx1"/>
                </a:solidFill>
              </a:rPr>
              <a:t>113</a:t>
            </a:fld>
            <a:endParaRPr lang="en-US" altLang="zh-CN" sz="1200" b="0" smtClean="0">
              <a:solidFill>
                <a:schemeClr val="tx1"/>
              </a:solidFill>
            </a:endParaRPr>
          </a:p>
        </p:txBody>
      </p:sp>
      <p:sp>
        <p:nvSpPr>
          <p:cNvPr id="140291" name="Rectangle 2"/>
          <p:cNvSpPr>
            <a:spLocks noGrp="1" noRot="1" noChangeAspect="1" noChangeArrowheads="1" noTextEdit="1"/>
          </p:cNvSpPr>
          <p:nvPr>
            <p:ph type="sldImg"/>
          </p:nvPr>
        </p:nvSpPr>
        <p:spPr>
          <a:xfrm>
            <a:off x="1106488" y="666750"/>
            <a:ext cx="4645025" cy="3484563"/>
          </a:xfrm>
          <a:solidFill>
            <a:srgbClr val="FFFFFF"/>
          </a:solidFill>
        </p:spPr>
      </p:sp>
      <p:sp>
        <p:nvSpPr>
          <p:cNvPr id="140292" name="Rectangle 3"/>
          <p:cNvSpPr>
            <a:spLocks noGrp="1" noChangeArrowheads="1"/>
          </p:cNvSpPr>
          <p:nvPr>
            <p:ph type="body" idx="1"/>
          </p:nvPr>
        </p:nvSpPr>
        <p:spPr>
          <a:xfrm>
            <a:off x="904875" y="4373563"/>
            <a:ext cx="5048250" cy="4078287"/>
          </a:xfrm>
          <a:solidFill>
            <a:srgbClr val="FFFFFF"/>
          </a:solidFill>
          <a:ln>
            <a:solidFill>
              <a:srgbClr val="000000"/>
            </a:solidFill>
          </a:ln>
        </p:spPr>
        <p:txBody>
          <a:bodyPr lIns="89584" tIns="44792" rIns="89584" bIns="44792"/>
          <a:lstStyle/>
          <a:p>
            <a:pPr eaLnBrk="1" hangingPunct="1">
              <a:buFontTx/>
              <a:buChar char="•"/>
            </a:pPr>
            <a:endParaRPr lang="zh-CN" altLang="zh-CN"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125</a:t>
            </a:fld>
            <a:endParaRPr lang="en-US" altLang="zh-CN" sz="1200" dirty="0"/>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t"/>
          <a:lstStyle/>
          <a:p>
            <a:pPr marL="228600" lvl="0" indent="-228600" eaLnBrk="1" hangingPunct="1">
              <a:lnSpc>
                <a:spcPct val="90000"/>
              </a:lnSpc>
            </a:pP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126</a:t>
            </a:fld>
            <a:endParaRPr lang="en-US" altLang="zh-CN" sz="1200" dirty="0"/>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128</a:t>
            </a:fld>
            <a:endParaRPr lang="en-US" altLang="zh-CN" sz="1200" dirty="0"/>
          </a:p>
        </p:txBody>
      </p:sp>
      <p:sp>
        <p:nvSpPr>
          <p:cNvPr id="39939" name="Rectangle 2"/>
          <p:cNvSpPr>
            <a:spLocks noGrp="1" noRot="1" noChangeAspect="1" noTextEdit="1"/>
          </p:cNvSpPr>
          <p:nvPr>
            <p:ph type="sldImg"/>
          </p:nvPr>
        </p:nvSpPr>
        <p:spPr/>
      </p:sp>
      <p:sp>
        <p:nvSpPr>
          <p:cNvPr id="39940"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7330" name="幻灯片图像占位符 2787329"/>
          <p:cNvSpPr>
            <a:spLocks noGrp="1" noRot="1" noChangeAspect="1" noTextEdit="1"/>
          </p:cNvSpPr>
          <p:nvPr>
            <p:ph type="sldImg"/>
          </p:nvPr>
        </p:nvSpPr>
        <p:spPr/>
      </p:sp>
      <p:sp>
        <p:nvSpPr>
          <p:cNvPr id="2787331" name="文本占位符 2787330"/>
          <p:cNvSpPr>
            <a:spLocks noGrp="1"/>
          </p:cNvSpPr>
          <p:nvPr>
            <p:ph type="body" idx="1"/>
          </p:nvPr>
        </p:nvSpPr>
        <p:spPr/>
        <p:txBody>
          <a:bodyPr/>
          <a:lstStyle/>
          <a:p>
            <a:pPr marL="228600" lvl="0" indent="-228600"/>
            <a:r>
              <a:rPr lang="en-US" altLang="zh-CN"/>
              <a:t>`1</a:t>
            </a:r>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30</a:t>
            </a:fld>
            <a:endParaRPr lang="zh-CN" altLang="en-US" sz="1200"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9378" name="幻灯片图像占位符 2789377"/>
          <p:cNvSpPr>
            <a:spLocks noGrp="1" noRot="1" noChangeAspect="1" noTextEdit="1"/>
          </p:cNvSpPr>
          <p:nvPr>
            <p:ph type="sldImg"/>
          </p:nvPr>
        </p:nvSpPr>
        <p:spPr/>
      </p:sp>
      <p:sp>
        <p:nvSpPr>
          <p:cNvPr id="2789379" name="文本占位符 2789378"/>
          <p:cNvSpPr>
            <a:spLocks noGrp="1"/>
          </p:cNvSpPr>
          <p:nvPr>
            <p:ph type="body" idx="1"/>
          </p:nvPr>
        </p:nvSpPr>
        <p:spPr/>
        <p:txBody>
          <a:bodyPr/>
          <a:lstStyle/>
          <a:p>
            <a:pPr marL="228600" lvl="0" indent="-228600"/>
            <a:r>
              <a:rPr lang="en-US" altLang="zh-CN"/>
              <a:t>`</a:t>
            </a:r>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31</a:t>
            </a:fld>
            <a:endParaRPr lang="zh-CN" altLang="en-US" sz="1200"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6834" name="幻灯片图像占位符 2936833"/>
          <p:cNvSpPr>
            <a:spLocks noGrp="1" noRot="1" noChangeAspect="1" noTextEdit="1"/>
          </p:cNvSpPr>
          <p:nvPr>
            <p:ph type="sldImg"/>
          </p:nvPr>
        </p:nvSpPr>
        <p:spPr/>
      </p:sp>
      <p:sp>
        <p:nvSpPr>
          <p:cNvPr id="2936835" name="文本占位符 2936834"/>
          <p:cNvSpPr>
            <a:spLocks noGrp="1"/>
          </p:cNvSpPr>
          <p:nvPr>
            <p:ph type="body" idx="1"/>
          </p:nvPr>
        </p:nvSpPr>
        <p:spPr/>
        <p:txBody>
          <a:bodyPr/>
          <a:lstStyle/>
          <a:p>
            <a:pPr marL="228600" lvl="0" indent="-22860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34</a:t>
            </a:fld>
            <a:endParaRPr lang="zh-CN" altLang="en-US" sz="1200"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3474" name="幻灯片图像占位符 2793473"/>
          <p:cNvSpPr>
            <a:spLocks noGrp="1" noRot="1" noChangeAspect="1" noTextEdit="1"/>
          </p:cNvSpPr>
          <p:nvPr>
            <p:ph type="sldImg"/>
          </p:nvPr>
        </p:nvSpPr>
        <p:spPr/>
      </p:sp>
      <p:sp>
        <p:nvSpPr>
          <p:cNvPr id="2793475" name="文本占位符 2793474"/>
          <p:cNvSpPr>
            <a:spLocks noGrp="1"/>
          </p:cNvSpPr>
          <p:nvPr>
            <p:ph type="body" idx="1"/>
          </p:nvPr>
        </p:nvSpPr>
        <p:spPr/>
        <p:txBody>
          <a:bodyPr/>
          <a:lstStyle/>
          <a:p>
            <a:pPr marL="228600" lvl="0" indent="-22860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39</a:t>
            </a:fld>
            <a:endParaRPr lang="zh-CN" altLang="en-US" sz="12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0690" name="幻灯片图像占位符 2930689"/>
          <p:cNvSpPr>
            <a:spLocks noGrp="1" noRot="1" noChangeAspect="1" noTextEdit="1"/>
          </p:cNvSpPr>
          <p:nvPr>
            <p:ph type="sldImg"/>
          </p:nvPr>
        </p:nvSpPr>
        <p:spPr/>
      </p:sp>
      <p:sp>
        <p:nvSpPr>
          <p:cNvPr id="2930691" name="文本占位符 2930690"/>
          <p:cNvSpPr>
            <a:spLocks noGrp="1"/>
          </p:cNvSpPr>
          <p:nvPr>
            <p:ph type="body" idx="1"/>
          </p:nvPr>
        </p:nvSpPr>
        <p:spPr/>
        <p:txBody>
          <a:bodyPr/>
          <a:lstStyle/>
          <a:p>
            <a:pPr marL="228600" lvl="0" indent="-228600"/>
            <a:endParaRPr dirty="0"/>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41</a:t>
            </a:fld>
            <a:endParaRPr lang="zh-CN" altLang="en-US" sz="1200"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0866" name="幻灯片图像占位符 2340865"/>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40867" name="文本占位符 2340866"/>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r>
              <a:rPr lang="en-US" altLang="zh-CN" dirty="0"/>
              <a:t> </a:t>
            </a:r>
          </a:p>
          <a:p>
            <a:pPr lvl="0"/>
            <a:endParaRPr lang="en-US" altLang="zh-CN"/>
          </a:p>
          <a:p>
            <a:pPr lvl="0"/>
            <a:endParaRPr lang="en-US" altLang="zh-CN"/>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42</a:t>
            </a:fld>
            <a:endParaRPr lang="zh-CN" altLang="en-US" sz="1200"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9618" name="幻灯片图像占位符 2799617"/>
          <p:cNvSpPr>
            <a:spLocks noGrp="1" noRot="1" noChangeAspect="1" noTextEdit="1"/>
          </p:cNvSpPr>
          <p:nvPr>
            <p:ph type="sldImg"/>
          </p:nvPr>
        </p:nvSpPr>
        <p:spPr/>
      </p:sp>
      <p:sp>
        <p:nvSpPr>
          <p:cNvPr id="2799619" name="文本占位符 2799618"/>
          <p:cNvSpPr>
            <a:spLocks noGrp="1"/>
          </p:cNvSpPr>
          <p:nvPr>
            <p:ph type="body" idx="1"/>
          </p:nvPr>
        </p:nvSpPr>
        <p:spPr/>
        <p:txBody>
          <a:bodyPr/>
          <a:lstStyle/>
          <a:p>
            <a:pPr lvl="0">
              <a:lnSpc>
                <a:spcPct val="120000"/>
              </a:lnSpc>
              <a:spcBef>
                <a:spcPct val="0"/>
              </a:spcBef>
            </a:pPr>
            <a:endParaRPr lang="en-US" altLang="zh-CN" dirty="0">
              <a:solidFill>
                <a:srgbClr val="333399"/>
              </a:solidFill>
            </a:endParaRPr>
          </a:p>
          <a:p>
            <a:pPr lvl="0">
              <a:lnSpc>
                <a:spcPct val="120000"/>
              </a:lnSpc>
              <a:spcBef>
                <a:spcPct val="0"/>
              </a:spcBef>
            </a:pPr>
            <a:r>
              <a:rPr lang="zh-CN" altLang="en-US" dirty="0">
                <a:solidFill>
                  <a:srgbClr val="333399"/>
                </a:solidFill>
              </a:rPr>
              <a:t>例中的树有</a:t>
            </a:r>
            <a:r>
              <a:rPr lang="en-US" altLang="zh-CN" dirty="0">
                <a:solidFill>
                  <a:srgbClr val="333399"/>
                </a:solidFill>
              </a:rPr>
              <a:t>3</a:t>
            </a:r>
            <a:r>
              <a:rPr lang="zh-CN" altLang="en-US" dirty="0">
                <a:solidFill>
                  <a:srgbClr val="333399"/>
                </a:solidFill>
              </a:rPr>
              <a:t>个</a:t>
            </a:r>
            <a:r>
              <a:rPr lang="zh-CN" altLang="en-US" dirty="0"/>
              <a:t>叶子结点叶子结点</a:t>
            </a:r>
            <a:endParaRPr lang="zh-CN" altLang="en-US" dirty="0">
              <a:solidFill>
                <a:srgbClr val="333399"/>
              </a:solidFill>
            </a:endParaRPr>
          </a:p>
        </p:txBody>
      </p:sp>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1" dirty="0"/>
              <a:t>45</a:t>
            </a:fld>
            <a:endParaRPr lang="zh-CN" altLang="en-US" sz="1200"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w="9525">
            <a:noFill/>
            <a:miter lim="800000"/>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anose="02010600030101010101" pitchFamily="2" charset="-122"/>
            </a:endParaRPr>
          </a:p>
        </p:txBody>
      </p:sp>
      <p:sp>
        <p:nvSpPr>
          <p:cNvPr id="5" name="Rectangle 3"/>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w="9525">
            <a:noFill/>
            <a:miter lim="800000"/>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anose="02010600030101010101" pitchFamily="2" charset="-122"/>
            </a:endParaRPr>
          </a:p>
        </p:txBody>
      </p:sp>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0"/>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55694" name="Image" r:id="rId4" imgW="2540000" imgH="2540000" progId="">
                  <p:embed/>
                </p:oleObj>
              </mc:Choice>
              <mc:Fallback>
                <p:oleObj name="Image" r:id="rId4" imgW="2540000" imgH="254000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1"/>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anose="02010600030101010101" pitchFamily="2" charset="-122"/>
            </a:endParaRPr>
          </a:p>
        </p:txBody>
      </p:sp>
      <p:pic>
        <p:nvPicPr>
          <p:cNvPr id="9" name="Picture 12"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1" name="Rectangle 5"/>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239622" name="Rectangle 6"/>
          <p:cNvSpPr>
            <a:spLocks noGrp="1" noChangeArrowheads="1"/>
          </p:cNvSpPr>
          <p:nvPr>
            <p:ph type="subTitle" sz="quarter" idx="1" hasCustomPrompt="1"/>
          </p:nvPr>
        </p:nvSpPr>
        <p:spPr>
          <a:xfrm>
            <a:off x="1828800" y="4191000"/>
            <a:ext cx="6400800" cy="1752600"/>
          </a:xfrm>
        </p:spPr>
        <p:txBody>
          <a:bodyPr/>
          <a:lstStyle>
            <a:lvl1pPr marL="0" indent="0" algn="r">
              <a:buFont typeface="Symbol" panose="05050102010706020507" pitchFamily="18" charset="2"/>
              <a:buNone/>
              <a:defRPr/>
            </a:lvl1pPr>
          </a:lstStyle>
          <a:p>
            <a:r>
              <a:rPr lang="en-US" altLang="zh-CN"/>
              <a:t>Lecture Notes On</a:t>
            </a:r>
          </a:p>
        </p:txBody>
      </p:sp>
      <p:sp>
        <p:nvSpPr>
          <p:cNvPr id="10" name="Rectangle 7"/>
          <p:cNvSpPr>
            <a:spLocks noGrp="1" noChangeArrowheads="1"/>
          </p:cNvSpPr>
          <p:nvPr>
            <p:ph type="dt" sz="quarter" idx="10"/>
          </p:nvPr>
        </p:nvSpPr>
        <p:spPr>
          <a:xfrm>
            <a:off x="1828800" y="6400800"/>
            <a:ext cx="1905000" cy="457200"/>
          </a:xfrm>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2" name="Rectangle 9"/>
          <p:cNvSpPr>
            <a:spLocks noGrp="1" noChangeArrowheads="1"/>
          </p:cNvSpPr>
          <p:nvPr>
            <p:ph type="sldNum" sz="quarter" idx="12"/>
          </p:nvPr>
        </p:nvSpPr>
        <p:spPr>
          <a:xfrm>
            <a:off x="7239000" y="6400800"/>
            <a:ext cx="1905000" cy="457200"/>
          </a:xfrm>
        </p:spPr>
        <p:txBody>
          <a:bodyPr/>
          <a:lstStyle>
            <a:lvl1pPr algn="r">
              <a:defRPr/>
            </a:lvl1pPr>
          </a:lstStyle>
          <a:p>
            <a:pPr>
              <a:defRPr/>
            </a:pPr>
            <a:fld id="{43D140D6-2383-416F-990D-B5C07957F513}"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E67AA809-1E24-4B21-95A0-E7E10EF4847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962F08DC-C0D1-4C41-B4D9-378AE4D1F96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686800" cy="977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2672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876800" y="1371600"/>
            <a:ext cx="4267200" cy="4953000"/>
          </a:xfrm>
        </p:spPr>
        <p:txBody>
          <a:bodyPr/>
          <a:lstStyle/>
          <a:p>
            <a:pPr lvl="0"/>
            <a:endParaRPr lang="zh-CN" altLang="en-US" noProof="0" smtClean="0"/>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CB969ED2-7105-4E6A-A8B5-71BE5D92E530}"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3524" y="19812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9E4FDE78-BF40-4F0E-A1BC-BC7A5638AE81}"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85800"/>
            <a:ext cx="19621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85800"/>
            <a:ext cx="5772702"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0668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3524" y="1066800"/>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988A4C9B-C8EA-47C0-B75D-B62E8076B5DE}"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86500" y="179388"/>
            <a:ext cx="2095500" cy="5002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165022" cy="5002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066800"/>
            <a:ext cx="3808476"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3524" y="1066800"/>
            <a:ext cx="3808476"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EBB1C251-A591-418D-8C7D-76691ABF2AD1}" type="slidenum">
              <a:rPr lang="en-US" altLang="zh-CN"/>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86500" y="179388"/>
            <a:ext cx="2095500" cy="50022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0" y="179388"/>
            <a:ext cx="6165022" cy="500221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066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066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268A0A2F-512D-4782-906D-9A4DDA5830C8}" type="slidenum">
              <a:rPr lang="en-US" altLang="zh-CN"/>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CC6600"/>
              </a:buClr>
              <a:buSzTx/>
              <a:buFont typeface="Wingdings 2" pitchFamily="18"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86500" y="179388"/>
            <a:ext cx="2095500" cy="5002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134100" cy="5002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9579E4D7-5257-4809-8D97-032859A2CA17}"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p:txBody>
          <a:bodyPr/>
          <a:lstStyle>
            <a:lvl1pPr>
              <a:defRPr/>
            </a:lvl1pPr>
          </a:lstStyle>
          <a:p>
            <a:pPr>
              <a:defRPr/>
            </a:pPr>
            <a:fld id="{6DA90C09-1067-4DA5-B2D7-B5B25A1FCA4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08488ADD-95C0-40B1-8421-32F3FA251F68}"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05FE32DB-A0BF-49CA-A2A9-4954BB54D82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0" y="0"/>
            <a:ext cx="304800" cy="533400"/>
          </a:xfrm>
          <a:prstGeom prst="rect">
            <a:avLst/>
          </a:prstGeom>
          <a:solidFill>
            <a:schemeClr val="accent1"/>
          </a:solidFill>
          <a:ln w="9525">
            <a:noFill/>
            <a:miter lim="800000"/>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anose="02010600030101010101" pitchFamily="2" charset="-122"/>
            </a:endParaRPr>
          </a:p>
        </p:txBody>
      </p:sp>
      <p:sp>
        <p:nvSpPr>
          <p:cNvPr id="238595" name="Rectangle 3"/>
          <p:cNvSpPr>
            <a:spLocks noChangeArrowheads="1"/>
          </p:cNvSpPr>
          <p:nvPr/>
        </p:nvSpPr>
        <p:spPr bwMode="auto">
          <a:xfrm>
            <a:off x="0" y="1373188"/>
            <a:ext cx="304800" cy="5484812"/>
          </a:xfrm>
          <a:prstGeom prst="rect">
            <a:avLst/>
          </a:prstGeom>
          <a:gradFill rotWithShape="0">
            <a:gsLst>
              <a:gs pos="0">
                <a:schemeClr val="accent1"/>
              </a:gs>
              <a:gs pos="100000">
                <a:srgbClr val="F7F7FF"/>
              </a:gs>
            </a:gsLst>
            <a:lin ang="5400000" scaled="1"/>
          </a:gradFill>
          <a:ln w="9525">
            <a:noFill/>
            <a:miter lim="800000"/>
          </a:ln>
          <a:effectLst/>
        </p:spPr>
        <p:txBody>
          <a:bodyPr wrap="none" lIns="92075" tIns="46038" rIns="92075" bIns="46038" anchor="ctr"/>
          <a:lstStyle/>
          <a:p>
            <a:pPr algn="l" eaLnBrk="0" hangingPunct="0">
              <a:spcBef>
                <a:spcPct val="50000"/>
              </a:spcBef>
              <a:defRPr/>
            </a:pPr>
            <a:endParaRPr kumimoji="0" lang="zh-CN" altLang="zh-CN" sz="2400" b="0">
              <a:solidFill>
                <a:schemeClr val="tx1"/>
              </a:solidFill>
              <a:ea typeface="宋体" panose="02010600030101010101" pitchFamily="2" charset="-122"/>
            </a:endParaRPr>
          </a:p>
        </p:txBody>
      </p:sp>
      <p:pic>
        <p:nvPicPr>
          <p:cNvPr id="3076" name="Picture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81000"/>
            <a:ext cx="30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p:cNvSpPr>
            <a:spLocks noGrp="1" noChangeArrowheads="1"/>
          </p:cNvSpPr>
          <p:nvPr>
            <p:ph type="title"/>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38598" name="Rectangle 6"/>
          <p:cNvSpPr>
            <a:spLocks noGrp="1" noChangeArrowheads="1"/>
          </p:cNvSpPr>
          <p:nvPr>
            <p:ph type="body" idx="1"/>
          </p:nvPr>
        </p:nvSpPr>
        <p:spPr bwMode="auto">
          <a:xfrm>
            <a:off x="457200" y="1371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8599" name="Rectangle 7"/>
          <p:cNvSpPr>
            <a:spLocks noGrp="1" noChangeArrowheads="1"/>
          </p:cNvSpPr>
          <p:nvPr>
            <p:ph type="dt" sz="half" idx="2"/>
          </p:nvPr>
        </p:nvSpPr>
        <p:spPr bwMode="auto">
          <a:xfrm>
            <a:off x="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spcBef>
                <a:spcPct val="0"/>
              </a:spcBef>
              <a:defRPr kumimoji="0" sz="1400" b="0">
                <a:solidFill>
                  <a:schemeClr val="tx1"/>
                </a:solidFill>
                <a:ea typeface="宋体" panose="02010600030101010101" pitchFamily="2" charset="-122"/>
              </a:defRPr>
            </a:lvl1pPr>
          </a:lstStyle>
          <a:p>
            <a:pPr>
              <a:defRPr/>
            </a:pPr>
            <a:endParaRPr lang="en-US" altLang="zh-CN"/>
          </a:p>
        </p:txBody>
      </p:sp>
      <p:sp>
        <p:nvSpPr>
          <p:cNvPr id="238600" name="Rectangle 8"/>
          <p:cNvSpPr>
            <a:spLocks noGrp="1" noChangeArrowheads="1"/>
          </p:cNvSpPr>
          <p:nvPr>
            <p:ph type="ftr" sz="quarter" idx="3"/>
          </p:nvPr>
        </p:nvSpPr>
        <p:spPr bwMode="auto">
          <a:xfrm>
            <a:off x="6248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spcBef>
                <a:spcPct val="0"/>
              </a:spcBef>
              <a:defRPr kumimoji="0" sz="1400" b="0">
                <a:solidFill>
                  <a:schemeClr val="tx1"/>
                </a:solidFill>
                <a:ea typeface="宋体" panose="02010600030101010101" pitchFamily="2" charset="-122"/>
              </a:defRPr>
            </a:lvl1pPr>
          </a:lstStyle>
          <a:p>
            <a:pPr>
              <a:defRPr/>
            </a:pPr>
            <a:endParaRPr lang="en-US" altLang="zh-CN"/>
          </a:p>
        </p:txBody>
      </p:sp>
      <p:sp>
        <p:nvSpPr>
          <p:cNvPr id="238601"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spcBef>
                <a:spcPct val="0"/>
              </a:spcBef>
              <a:defRPr kumimoji="0" sz="1400" b="0">
                <a:solidFill>
                  <a:schemeClr val="tx1"/>
                </a:solidFill>
                <a:ea typeface="宋体" panose="02010600030101010101" pitchFamily="2" charset="-122"/>
              </a:defRPr>
            </a:lvl1pPr>
          </a:lstStyle>
          <a:p>
            <a:pPr>
              <a:defRPr/>
            </a:pPr>
            <a:fld id="{D0119D56-474E-4954-97A3-977E22B3C3CD}" type="slidenum">
              <a:rPr lang="en-US" altLang="zh-CN"/>
              <a:t>‹#›</a:t>
            </a:fld>
            <a:endParaRPr lang="en-US" altLang="zh-CN"/>
          </a:p>
        </p:txBody>
      </p:sp>
      <p:sp>
        <p:nvSpPr>
          <p:cNvPr id="238602" name="Rectangle 10"/>
          <p:cNvSpPr>
            <a:spLocks noChangeArrowheads="1"/>
          </p:cNvSpPr>
          <p:nvPr/>
        </p:nvSpPr>
        <p:spPr bwMode="auto">
          <a:xfrm>
            <a:off x="304800" y="1219200"/>
            <a:ext cx="8839200" cy="1524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anose="02010600030101010101" pitchFamily="2" charset="-122"/>
            </a:endParaRPr>
          </a:p>
        </p:txBody>
      </p:sp>
      <p:sp>
        <p:nvSpPr>
          <p:cNvPr id="238603"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w="12700" cap="sq">
            <a:noFill/>
            <a:miter lim="800000"/>
            <a:headEnd type="none" w="sm" len="sm"/>
            <a:tailEnd type="none" w="sm" len="sm"/>
          </a:ln>
          <a:effectLst/>
        </p:spPr>
        <p:txBody>
          <a:bodyPr wrap="none" anchor="ctr"/>
          <a:lstStyle/>
          <a:p>
            <a:pPr>
              <a:defRPr/>
            </a:pPr>
            <a:endParaRPr lang="zh-CN" altLang="en-US">
              <a:ea typeface="宋体" panose="02010600030101010101" pitchFamily="2" charset="-122"/>
            </a:endParaRPr>
          </a:p>
        </p:txBody>
      </p:sp>
      <p:sp>
        <p:nvSpPr>
          <p:cNvPr id="238604" name="Text Box 12"/>
          <p:cNvSpPr txBox="1">
            <a:spLocks noChangeArrowheads="1"/>
          </p:cNvSpPr>
          <p:nvPr/>
        </p:nvSpPr>
        <p:spPr bwMode="auto">
          <a:xfrm>
            <a:off x="304800" y="6461125"/>
            <a:ext cx="3200400" cy="396875"/>
          </a:xfrm>
          <a:prstGeom prst="rect">
            <a:avLst/>
          </a:prstGeom>
          <a:noFill/>
          <a:ln w="12700" cap="sq">
            <a:noFill/>
            <a:miter lim="800000"/>
            <a:headEnd type="none" w="sm" len="sm"/>
            <a:tailEnd type="none" w="sm" len="sm"/>
          </a:ln>
          <a:effectLst/>
        </p:spPr>
        <p:txBody>
          <a:bodyPr>
            <a:spAutoFit/>
          </a:bodyPr>
          <a:lstStyle/>
          <a:p>
            <a:pPr algn="l">
              <a:spcBef>
                <a:spcPct val="50000"/>
              </a:spcBef>
              <a:defRPr/>
            </a:pPr>
            <a:r>
              <a:rPr lang="en-US" altLang="zh-CN" sz="2000">
                <a:solidFill>
                  <a:srgbClr val="A66300"/>
                </a:solidFill>
                <a:ea typeface="宋体" panose="02010600030101010101" pitchFamily="2" charset="-122"/>
              </a:rPr>
              <a:t>Data Structure</a:t>
            </a:r>
          </a:p>
        </p:txBody>
      </p:sp>
      <p:sp>
        <p:nvSpPr>
          <p:cNvPr id="238605" name="Text Box 13"/>
          <p:cNvSpPr txBox="1">
            <a:spLocks noChangeArrowheads="1"/>
          </p:cNvSpPr>
          <p:nvPr/>
        </p:nvSpPr>
        <p:spPr bwMode="auto">
          <a:xfrm>
            <a:off x="5562600" y="6400800"/>
            <a:ext cx="3581400" cy="396875"/>
          </a:xfrm>
          <a:prstGeom prst="rect">
            <a:avLst/>
          </a:prstGeom>
          <a:noFill/>
          <a:ln w="12700" cap="sq">
            <a:noFill/>
            <a:miter lim="800000"/>
            <a:headEnd type="none" w="sm" len="sm"/>
            <a:tailEnd type="none" w="sm" len="sm"/>
          </a:ln>
          <a:effectLst/>
        </p:spPr>
        <p:txBody>
          <a:bodyPr>
            <a:spAutoFit/>
          </a:bodyPr>
          <a:lstStyle/>
          <a:p>
            <a:pPr algn="r">
              <a:spcBef>
                <a:spcPct val="50000"/>
              </a:spcBef>
              <a:defRPr/>
            </a:pPr>
            <a:r>
              <a:rPr lang="en-US" altLang="zh-CN" sz="2000">
                <a:ea typeface="宋体" panose="02010600030101010101" pitchFamily="2" charset="-122"/>
              </a:rPr>
              <a:t>Beijing Institute of Technology</a:t>
            </a:r>
          </a:p>
        </p:txBody>
      </p:sp>
      <p:pic>
        <p:nvPicPr>
          <p:cNvPr id="3086" name="Picture 14" descr="back-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8">
                                            <p:txEl>
                                              <p:pRg st="0" end="0"/>
                                            </p:txEl>
                                          </p:spTgt>
                                        </p:tgtEl>
                                        <p:attrNameLst>
                                          <p:attrName>style.visibility</p:attrName>
                                        </p:attrNameLst>
                                      </p:cBhvr>
                                      <p:to>
                                        <p:strVal val="visible"/>
                                      </p:to>
                                    </p:set>
                                    <p:anim calcmode="lin" valueType="num">
                                      <p:cBhvr additive="base">
                                        <p:cTn id="7" dur="500" fill="hold"/>
                                        <p:tgtEl>
                                          <p:spTgt spid="2385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8">
                                            <p:txEl>
                                              <p:pRg st="1" end="1"/>
                                            </p:txEl>
                                          </p:spTgt>
                                        </p:tgtEl>
                                        <p:attrNameLst>
                                          <p:attrName>style.visibility</p:attrName>
                                        </p:attrNameLst>
                                      </p:cBhvr>
                                      <p:to>
                                        <p:strVal val="visible"/>
                                      </p:to>
                                    </p:set>
                                    <p:anim calcmode="lin" valueType="num">
                                      <p:cBhvr additive="base">
                                        <p:cTn id="13" dur="500" fill="hold"/>
                                        <p:tgtEl>
                                          <p:spTgt spid="2385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8598">
                                            <p:txEl>
                                              <p:pRg st="2" end="2"/>
                                            </p:txEl>
                                          </p:spTgt>
                                        </p:tgtEl>
                                        <p:attrNameLst>
                                          <p:attrName>style.visibility</p:attrName>
                                        </p:attrNameLst>
                                      </p:cBhvr>
                                      <p:to>
                                        <p:strVal val="visible"/>
                                      </p:to>
                                    </p:set>
                                    <p:anim calcmode="lin" valueType="num">
                                      <p:cBhvr additive="base">
                                        <p:cTn id="19" dur="500" fill="hold"/>
                                        <p:tgtEl>
                                          <p:spTgt spid="2385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8">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8598">
                                            <p:txEl>
                                              <p:pRg st="3" end="3"/>
                                            </p:txEl>
                                          </p:spTgt>
                                        </p:tgtEl>
                                        <p:attrNameLst>
                                          <p:attrName>style.visibility</p:attrName>
                                        </p:attrNameLst>
                                      </p:cBhvr>
                                      <p:to>
                                        <p:strVal val="visible"/>
                                      </p:to>
                                    </p:set>
                                    <p:anim calcmode="lin" valueType="num">
                                      <p:cBhvr additive="base">
                                        <p:cTn id="23" dur="500" fill="hold"/>
                                        <p:tgtEl>
                                          <p:spTgt spid="238598">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8598">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8598">
                                            <p:txEl>
                                              <p:pRg st="4" end="4"/>
                                            </p:txEl>
                                          </p:spTgt>
                                        </p:tgtEl>
                                        <p:attrNameLst>
                                          <p:attrName>style.visibility</p:attrName>
                                        </p:attrNameLst>
                                      </p:cBhvr>
                                      <p:to>
                                        <p:strVal val="visible"/>
                                      </p:to>
                                    </p:set>
                                    <p:anim calcmode="lin" valueType="num">
                                      <p:cBhvr additive="base">
                                        <p:cTn id="27" dur="500" fill="hold"/>
                                        <p:tgtEl>
                                          <p:spTgt spid="23859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85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8" grpId="0" build="p" bldLvl="3" autoUpdateAnimBg="0">
        <p:tmplLst>
          <p:tmpl lvl="1">
            <p:tnLst>
              <p:par>
                <p:cTn presetID="2" presetClass="entr" presetSubtype="8" fill="hold" nodeType="clickEffect">
                  <p:stCondLst>
                    <p:cond delay="0"/>
                  </p:stCondLst>
                  <p:childTnLst>
                    <p:set>
                      <p:cBhvr>
                        <p:cTn dur="1" fill="hold">
                          <p:stCondLst>
                            <p:cond delay="0"/>
                          </p:stCondLst>
                        </p:cTn>
                        <p:tgtEl>
                          <p:spTgt spid="238598"/>
                        </p:tgtEl>
                        <p:attrNameLst>
                          <p:attrName>style.visibility</p:attrName>
                        </p:attrNameLst>
                      </p:cBhvr>
                      <p:to>
                        <p:strVal val="visible"/>
                      </p:to>
                    </p:set>
                    <p:anim calcmode="lin" valueType="num">
                      <p:cBhvr additive="base">
                        <p:cTn dur="500" fill="hold"/>
                        <p:tgtEl>
                          <p:spTgt spid="238598"/>
                        </p:tgtEl>
                        <p:attrNameLst>
                          <p:attrName>ppt_x</p:attrName>
                        </p:attrNameLst>
                      </p:cBhvr>
                      <p:tavLst>
                        <p:tav tm="0">
                          <p:val>
                            <p:strVal val="0-#ppt_w/2"/>
                          </p:val>
                        </p:tav>
                        <p:tav tm="100000">
                          <p:val>
                            <p:strVal val="#ppt_x"/>
                          </p:val>
                        </p:tav>
                      </p:tavLst>
                    </p:anim>
                    <p:anim calcmode="lin" valueType="num">
                      <p:cBhvr additive="base">
                        <p:cTn dur="500" fill="hold"/>
                        <p:tgtEl>
                          <p:spTgt spid="238598"/>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238598"/>
                        </p:tgtEl>
                        <p:attrNameLst>
                          <p:attrName>style.visibility</p:attrName>
                        </p:attrNameLst>
                      </p:cBhvr>
                      <p:to>
                        <p:strVal val="visible"/>
                      </p:to>
                    </p:set>
                    <p:anim calcmode="lin" valueType="num">
                      <p:cBhvr additive="base">
                        <p:cTn dur="500" fill="hold"/>
                        <p:tgtEl>
                          <p:spTgt spid="238598"/>
                        </p:tgtEl>
                        <p:attrNameLst>
                          <p:attrName>ppt_x</p:attrName>
                        </p:attrNameLst>
                      </p:cBhvr>
                      <p:tavLst>
                        <p:tav tm="0">
                          <p:val>
                            <p:strVal val="0-#ppt_w/2"/>
                          </p:val>
                        </p:tav>
                        <p:tav tm="100000">
                          <p:val>
                            <p:strVal val="#ppt_x"/>
                          </p:val>
                        </p:tav>
                      </p:tavLst>
                    </p:anim>
                    <p:anim calcmode="lin" valueType="num">
                      <p:cBhvr additive="base">
                        <p:cTn dur="500" fill="hold"/>
                        <p:tgtEl>
                          <p:spTgt spid="238598"/>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238598"/>
                        </p:tgtEl>
                        <p:attrNameLst>
                          <p:attrName>style.visibility</p:attrName>
                        </p:attrNameLst>
                      </p:cBhvr>
                      <p:to>
                        <p:strVal val="visible"/>
                      </p:to>
                    </p:set>
                    <p:anim calcmode="lin" valueType="num">
                      <p:cBhvr additive="base">
                        <p:cTn dur="500" fill="hold"/>
                        <p:tgtEl>
                          <p:spTgt spid="238598"/>
                        </p:tgtEl>
                        <p:attrNameLst>
                          <p:attrName>ppt_x</p:attrName>
                        </p:attrNameLst>
                      </p:cBhvr>
                      <p:tavLst>
                        <p:tav tm="0">
                          <p:val>
                            <p:strVal val="0-#ppt_w/2"/>
                          </p:val>
                        </p:tav>
                        <p:tav tm="100000">
                          <p:val>
                            <p:strVal val="#ppt_x"/>
                          </p:val>
                        </p:tav>
                      </p:tavLst>
                    </p:anim>
                    <p:anim calcmode="lin" valueType="num">
                      <p:cBhvr additive="base">
                        <p:cTn dur="500" fill="hold"/>
                        <p:tgtEl>
                          <p:spTgt spid="238598"/>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238598"/>
                        </p:tgtEl>
                        <p:attrNameLst>
                          <p:attrName>style.visibility</p:attrName>
                        </p:attrNameLst>
                      </p:cBhvr>
                      <p:to>
                        <p:strVal val="visible"/>
                      </p:to>
                    </p:set>
                    <p:anim calcmode="lin" valueType="num">
                      <p:cBhvr additive="base">
                        <p:cTn dur="500" fill="hold"/>
                        <p:tgtEl>
                          <p:spTgt spid="238598"/>
                        </p:tgtEl>
                        <p:attrNameLst>
                          <p:attrName>ppt_x</p:attrName>
                        </p:attrNameLst>
                      </p:cBhvr>
                      <p:tavLst>
                        <p:tav tm="0">
                          <p:val>
                            <p:strVal val="0-#ppt_w/2"/>
                          </p:val>
                        </p:tav>
                        <p:tav tm="100000">
                          <p:val>
                            <p:strVal val="#ppt_x"/>
                          </p:val>
                        </p:tav>
                      </p:tavLst>
                    </p:anim>
                    <p:anim calcmode="lin" valueType="num">
                      <p:cBhvr additive="base">
                        <p:cTn dur="500" fill="hold"/>
                        <p:tgtEl>
                          <p:spTgt spid="238598"/>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238598"/>
                        </p:tgtEl>
                        <p:attrNameLst>
                          <p:attrName>style.visibility</p:attrName>
                        </p:attrNameLst>
                      </p:cBhvr>
                      <p:to>
                        <p:strVal val="visible"/>
                      </p:to>
                    </p:set>
                    <p:anim calcmode="lin" valueType="num">
                      <p:cBhvr additive="base">
                        <p:cTn dur="500" fill="hold"/>
                        <p:tgtEl>
                          <p:spTgt spid="238598"/>
                        </p:tgtEl>
                        <p:attrNameLst>
                          <p:attrName>ppt_x</p:attrName>
                        </p:attrNameLst>
                      </p:cBhvr>
                      <p:tavLst>
                        <p:tav tm="0">
                          <p:val>
                            <p:strVal val="0-#ppt_w/2"/>
                          </p:val>
                        </p:tav>
                        <p:tav tm="100000">
                          <p:val>
                            <p:strVal val="#ppt_x"/>
                          </p:val>
                        </p:tav>
                      </p:tavLst>
                    </p:anim>
                    <p:anim calcmode="lin" valueType="num">
                      <p:cBhvr additive="base">
                        <p:cTn dur="500" fill="hold"/>
                        <p:tgtEl>
                          <p:spTgt spid="238598"/>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36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36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36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36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36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36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36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110000"/>
        <a:buFont typeface="Symbol" panose="05050102010706020507"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85800"/>
            <a:ext cx="7772400" cy="1143000"/>
          </a:xfrm>
          <a:prstGeom prst="rect">
            <a:avLst/>
          </a:prstGeom>
          <a:noFill/>
          <a:ln w="9525">
            <a:noFill/>
          </a:ln>
        </p:spPr>
        <p:txBody>
          <a:bodyPr anchor="ctr"/>
          <a:lstStyle/>
          <a:p>
            <a:pPr lvl="0"/>
            <a:endParaRPr dirty="0"/>
          </a:p>
        </p:txBody>
      </p:sp>
      <p:sp>
        <p:nvSpPr>
          <p:cNvPr id="1027" name="文本占位符 1026"/>
          <p:cNvSpPr>
            <a:spLocks noGrp="1"/>
          </p:cNvSpPr>
          <p:nvPr>
            <p:ph type="body" idx="1"/>
          </p:nvPr>
        </p:nvSpPr>
        <p:spPr>
          <a:xfrm>
            <a:off x="6096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pic>
        <p:nvPicPr>
          <p:cNvPr id="1031" name="图片 1030" descr="D:\素材\背景图片2\BJ2001.JPG"/>
          <p:cNvPicPr>
            <a:picLocks noChangeAspect="1"/>
          </p:cNvPicPr>
          <p:nvPr userDrawn="1"/>
        </p:nvPicPr>
        <p:blipFill>
          <a:blip r:embed="rId13"/>
          <a:stretch>
            <a:fillRect/>
          </a:stretch>
        </p:blipFill>
        <p:spPr>
          <a:xfrm>
            <a:off x="0" y="6019800"/>
            <a:ext cx="3657600" cy="838200"/>
          </a:xfrm>
          <a:prstGeom prst="rect">
            <a:avLst/>
          </a:prstGeom>
          <a:noFill/>
          <a:ln w="9525">
            <a:noFill/>
          </a:ln>
        </p:spPr>
      </p:pic>
      <p:sp>
        <p:nvSpPr>
          <p:cNvPr id="1035" name="直接连接符 1034"/>
          <p:cNvSpPr/>
          <p:nvPr userDrawn="1"/>
        </p:nvSpPr>
        <p:spPr>
          <a:xfrm>
            <a:off x="304800" y="533400"/>
            <a:ext cx="4648200" cy="0"/>
          </a:xfrm>
          <a:prstGeom prst="line">
            <a:avLst/>
          </a:prstGeom>
          <a:ln w="9525" cap="flat" cmpd="sng">
            <a:solidFill>
              <a:schemeClr val="tx1"/>
            </a:solidFill>
            <a:prstDash val="solid"/>
            <a:headEnd type="none" w="med" len="med"/>
            <a:tailEnd type="none" w="med" len="med"/>
          </a:ln>
        </p:spPr>
      </p:sp>
      <p:pic>
        <p:nvPicPr>
          <p:cNvPr id="1036" name="图片 1035" descr="D:\素材\GIF动画插件1\GIF000.GIF"/>
          <p:cNvPicPr>
            <a:picLocks noChangeAspect="1"/>
          </p:cNvPicPr>
          <p:nvPr userDrawn="1"/>
        </p:nvPicPr>
        <p:blipFill>
          <a:blip r:embed="rId14"/>
          <a:stretch>
            <a:fillRect/>
          </a:stretch>
        </p:blipFill>
        <p:spPr>
          <a:xfrm>
            <a:off x="381000" y="0"/>
            <a:ext cx="304800" cy="533400"/>
          </a:xfrm>
          <a:prstGeom prst="rect">
            <a:avLst/>
          </a:prstGeom>
          <a:noFill/>
          <a:ln w="9525">
            <a:noFill/>
          </a:ln>
        </p:spPr>
      </p:pic>
      <p:sp>
        <p:nvSpPr>
          <p:cNvPr id="1039" name="文本框 1038"/>
          <p:cNvSpPr txBox="1"/>
          <p:nvPr userDrawn="1"/>
        </p:nvSpPr>
        <p:spPr>
          <a:xfrm>
            <a:off x="685800" y="0"/>
            <a:ext cx="7924800" cy="457200"/>
          </a:xfrm>
          <a:prstGeom prst="rect">
            <a:avLst/>
          </a:prstGeom>
          <a:noFill/>
          <a:ln w="9525">
            <a:noFill/>
          </a:ln>
        </p:spPr>
        <p:txBody>
          <a:bodyPr>
            <a:spAutoFit/>
          </a:bodyPr>
          <a:lstStyle/>
          <a:p>
            <a:pPr lvl="0" algn="just"/>
            <a:r>
              <a:rPr lang="zh-CN" altLang="en-US" sz="2400" b="1" dirty="0">
                <a:solidFill>
                  <a:srgbClr val="CC0066"/>
                </a:solidFill>
                <a:latin typeface="华文新魏" pitchFamily="2" charset="-122"/>
                <a:ea typeface="华文新魏" pitchFamily="2" charset="-122"/>
              </a:rPr>
              <a:t>第</a:t>
            </a:r>
            <a:r>
              <a:rPr lang="en-US" altLang="zh-CN" sz="2400" b="1" dirty="0">
                <a:solidFill>
                  <a:srgbClr val="CC0066"/>
                </a:solidFill>
                <a:latin typeface="华文新魏" pitchFamily="2" charset="-122"/>
                <a:ea typeface="华文新魏" pitchFamily="2" charset="-122"/>
              </a:rPr>
              <a:t>7</a:t>
            </a:r>
            <a:r>
              <a:rPr lang="zh-CN" altLang="en-US" sz="2400" b="1" dirty="0">
                <a:solidFill>
                  <a:srgbClr val="CC0066"/>
                </a:solidFill>
                <a:latin typeface="华文新魏" pitchFamily="2" charset="-122"/>
                <a:ea typeface="华文新魏" pitchFamily="2" charset="-122"/>
              </a:rPr>
              <a:t>章  树 </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zoom/>
  </p:transition>
  <p:hf sldNum="0" hdr="0" ftr="0" dt="0"/>
  <p:txStyles>
    <p:titleStyle>
      <a:lvl1pPr marL="0" lvl="0" indent="0" algn="ctr" defTabSz="914400" rtl="0" eaLnBrk="1" fontAlgn="base" latinLnBrk="0" hangingPunct="1">
        <a:lnSpc>
          <a:spcPct val="100000"/>
        </a:lnSpc>
        <a:spcBef>
          <a:spcPct val="0"/>
        </a:spcBef>
        <a:spcAft>
          <a:spcPct val="0"/>
        </a:spcAft>
        <a:buNone/>
        <a:defRPr sz="32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5pPr>
      <a:lvl6pPr marL="2514600" lvl="5"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6pPr>
      <a:lvl7pPr marL="2971800" lvl="6"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7pPr>
      <a:lvl8pPr marL="3429000" lvl="7"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8pPr>
      <a:lvl9pPr marL="3886200" lvl="8" indent="-228600" algn="l" defTabSz="914400" rtl="0" eaLnBrk="1" fontAlgn="base" latinLnBrk="0" hangingPunct="1">
        <a:lnSpc>
          <a:spcPct val="130000"/>
        </a:lnSpc>
        <a:spcBef>
          <a:spcPct val="20000"/>
        </a:spcBef>
        <a:spcAft>
          <a:spcPct val="0"/>
        </a:spcAft>
        <a:buNone/>
        <a:defRPr sz="24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0" y="179388"/>
            <a:ext cx="7921625" cy="646112"/>
          </a:xfrm>
          <a:prstGeom prst="rect">
            <a:avLst/>
          </a:prstGeom>
          <a:gradFill rotWithShape="1">
            <a:gsLst>
              <a:gs pos="0">
                <a:schemeClr val="folHlink"/>
              </a:gs>
              <a:gs pos="100000">
                <a:schemeClr val="bg1"/>
              </a:gs>
            </a:gsLst>
            <a:lin ang="0" scaled="1"/>
            <a:tileRect/>
          </a:gradFill>
          <a:ln w="9525">
            <a:noFill/>
          </a:ln>
        </p:spPr>
        <p:txBody>
          <a:bodyPr tIns="108000" bIns="108000" anchor="ctr"/>
          <a:lstStyle/>
          <a:p>
            <a:pPr lvl="0"/>
            <a:r>
              <a:rPr lang="en-US" altLang="zh-CN" dirty="0"/>
              <a:t> </a:t>
            </a:r>
            <a:r>
              <a:rPr lang="zh-CN" altLang="en-US" dirty="0"/>
              <a:t>单击此处编辑母版标题样</a:t>
            </a:r>
          </a:p>
        </p:txBody>
      </p:sp>
      <p:sp>
        <p:nvSpPr>
          <p:cNvPr id="1027" name="文本占位符 1026"/>
          <p:cNvSpPr>
            <a:spLocks noGrp="1"/>
          </p:cNvSpPr>
          <p:nvPr>
            <p:ph type="body" idx="1"/>
          </p:nvPr>
        </p:nvSpPr>
        <p:spPr>
          <a:xfrm>
            <a:off x="609600" y="10668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
        <p:nvSpPr>
          <p:cNvPr id="1032" name="五角星 1031"/>
          <p:cNvSpPr/>
          <p:nvPr userDrawn="1"/>
        </p:nvSpPr>
        <p:spPr>
          <a:xfrm rot="20940000">
            <a:off x="7270750" y="6440488"/>
            <a:ext cx="420688" cy="3429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p:nvSpPr>
          <p:cNvPr id="1033" name="五角星 1032"/>
          <p:cNvSpPr/>
          <p:nvPr userDrawn="1"/>
        </p:nvSpPr>
        <p:spPr>
          <a:xfrm>
            <a:off x="7967663" y="6015038"/>
            <a:ext cx="387350" cy="314325"/>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p:nvSpPr>
          <p:cNvPr id="1034" name="五角星 1033"/>
          <p:cNvSpPr/>
          <p:nvPr userDrawn="1"/>
        </p:nvSpPr>
        <p:spPr>
          <a:xfrm rot="1320000">
            <a:off x="8512175" y="5943600"/>
            <a:ext cx="561975" cy="457200"/>
          </a:xfrm>
          <a:prstGeom prst="star5">
            <a:avLst/>
          </a:prstGeom>
          <a:gradFill rotWithShape="0">
            <a:gsLst>
              <a:gs pos="0">
                <a:schemeClr val="bg1">
                  <a:gamma/>
                  <a:shade val="46275"/>
                  <a:invGamma/>
                </a:schemeClr>
              </a:gs>
              <a:gs pos="100000">
                <a:schemeClr val="bg1"/>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p:nvSpPr>
          <p:cNvPr id="1035" name="五角星 1034"/>
          <p:cNvSpPr/>
          <p:nvPr userDrawn="1"/>
        </p:nvSpPr>
        <p:spPr>
          <a:xfrm rot="20940000">
            <a:off x="7389813" y="6515100"/>
            <a:ext cx="420687" cy="342900"/>
          </a:xfrm>
          <a:prstGeom prst="star5">
            <a:avLst/>
          </a:prstGeom>
          <a:gradFill rotWithShape="0">
            <a:gsLst>
              <a:gs pos="0">
                <a:srgbClr val="99FF99"/>
              </a:gs>
              <a:gs pos="100000">
                <a:srgbClr val="99FF99">
                  <a:gamma/>
                  <a:shade val="60000"/>
                  <a:invGamma/>
                </a:srgbClr>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p:nvSpPr>
          <p:cNvPr id="1036" name="五角星 1035"/>
          <p:cNvSpPr/>
          <p:nvPr userDrawn="1"/>
        </p:nvSpPr>
        <p:spPr>
          <a:xfrm>
            <a:off x="8039100" y="6072188"/>
            <a:ext cx="385763" cy="314325"/>
          </a:xfrm>
          <a:prstGeom prst="star5">
            <a:avLst/>
          </a:prstGeom>
          <a:gradFill rotWithShape="0">
            <a:gsLst>
              <a:gs pos="0">
                <a:srgbClr val="99FF99"/>
              </a:gs>
              <a:gs pos="100000">
                <a:srgbClr val="99FF99">
                  <a:gamma/>
                  <a:shade val="73333"/>
                  <a:invGamma/>
                </a:srgbClr>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p:nvSpPr>
          <p:cNvPr id="1037" name="五角星 1036"/>
          <p:cNvSpPr/>
          <p:nvPr userDrawn="1"/>
        </p:nvSpPr>
        <p:spPr>
          <a:xfrm rot="1320000">
            <a:off x="8582025" y="6057900"/>
            <a:ext cx="561975" cy="457200"/>
          </a:xfrm>
          <a:prstGeom prst="star5">
            <a:avLst/>
          </a:prstGeom>
          <a:gradFill rotWithShape="0">
            <a:gsLst>
              <a:gs pos="0">
                <a:srgbClr val="99FF99"/>
              </a:gs>
              <a:gs pos="100000">
                <a:srgbClr val="99FF99">
                  <a:gamma/>
                  <a:shade val="69804"/>
                  <a:invGamma/>
                </a:srgbClr>
              </a:gs>
            </a:gsLst>
            <a:path path="shape">
              <a:fillToRect l="50000" t="50000" r="50000" b="50000"/>
            </a:path>
            <a:tileRect/>
          </a:gradFill>
          <a:ln w="9525">
            <a:noFill/>
          </a:ln>
        </p:spPr>
        <p:txBody>
          <a:bodyPr wrap="none" lIns="92075" tIns="46038" rIns="92075" bIns="46038" anchor="ctr"/>
          <a:lstStyle/>
          <a:p>
            <a:pPr lvl="0" algn="l" eaLnBrk="1" hangingPunct="1">
              <a:spcBef>
                <a:spcPct val="50000"/>
              </a:spcBef>
            </a:pPr>
            <a:endParaRPr sz="2400" b="0" dirty="0">
              <a:latin typeface="Times New Roman" panose="02020603050405020304" pitchFamily="18" charset="0"/>
            </a:endParaRPr>
          </a:p>
        </p:txBody>
      </p:sp>
      <p:sp useBgFill="1">
        <p:nvSpPr>
          <p:cNvPr id="1042" name="矩形 1041"/>
          <p:cNvSpPr/>
          <p:nvPr userDrawn="1"/>
        </p:nvSpPr>
        <p:spPr>
          <a:xfrm>
            <a:off x="6096000" y="5943600"/>
            <a:ext cx="3048000" cy="914400"/>
          </a:xfrm>
          <a:prstGeom prst="rect">
            <a:avLst/>
          </a:prstGeom>
          <a:ln w="9525">
            <a:noFill/>
          </a:ln>
        </p:spPr>
        <p:txBody>
          <a:bodyPr/>
          <a:lstStyle/>
          <a:p>
            <a:pPr lvl="0" algn="l" eaLnBrk="0" hangingPunct="0">
              <a:spcBef>
                <a:spcPct val="0"/>
              </a:spcBef>
            </a:pPr>
            <a:r>
              <a:rPr lang="zh-CN" altLang="en-US" sz="1200" b="0" dirty="0">
                <a:solidFill>
                  <a:schemeClr val="bg1"/>
                </a:solidFill>
                <a:latin typeface="宋体" panose="02010600030101010101" pitchFamily="2" charset="-122"/>
              </a:rPr>
              <a:t>作者  </a:t>
            </a:r>
            <a:r>
              <a:rPr lang="en-US" altLang="zh-CN" sz="1200" b="0" dirty="0">
                <a:solidFill>
                  <a:schemeClr val="bg1"/>
                </a:solidFill>
                <a:latin typeface="宋体" panose="02010600030101010101" pitchFamily="2" charset="-122"/>
              </a:rPr>
              <a:t>(</a:t>
            </a:r>
            <a:r>
              <a:rPr lang="zh-CN" altLang="en-US" sz="1200" b="0" dirty="0">
                <a:solidFill>
                  <a:schemeClr val="bg1"/>
                </a:solidFill>
                <a:latin typeface="宋体" panose="02010600030101010101" pitchFamily="2" charset="-122"/>
              </a:rPr>
              <a:t>时间 </a:t>
            </a:r>
            <a:r>
              <a:rPr lang="en-US" altLang="zh-CN" sz="1200" b="0" dirty="0">
                <a:solidFill>
                  <a:schemeClr val="bg1"/>
                </a:solidFill>
                <a:latin typeface="宋体" panose="02010600030101010101" pitchFamily="2" charset="-122"/>
              </a:rPr>
              <a:t>2000</a:t>
            </a:r>
            <a:r>
              <a:rPr lang="zh-CN" altLang="en-US" sz="1200" b="0" dirty="0">
                <a:solidFill>
                  <a:schemeClr val="bg1"/>
                </a:solidFill>
                <a:latin typeface="宋体" panose="02010600030101010101" pitchFamily="2" charset="-122"/>
              </a:rPr>
              <a:t>年）</a:t>
            </a:r>
          </a:p>
          <a:p>
            <a:pPr lvl="0" algn="l" eaLnBrk="0" hangingPunct="0">
              <a:spcBef>
                <a:spcPct val="0"/>
              </a:spcBef>
            </a:pPr>
            <a:r>
              <a:rPr lang="zh-CN" altLang="en-US" sz="1200" b="0" dirty="0">
                <a:solidFill>
                  <a:schemeClr val="bg1"/>
                </a:solidFill>
                <a:latin typeface="宋体" panose="02010600030101010101" pitchFamily="2" charset="-122"/>
              </a:rPr>
              <a:t>北京理工大学计算机科学工程系  秦怀青</a:t>
            </a:r>
          </a:p>
          <a:p>
            <a:pPr lvl="0" algn="l" eaLnBrk="0" hangingPunct="0">
              <a:spcBef>
                <a:spcPct val="0"/>
              </a:spcBef>
            </a:pPr>
            <a:r>
              <a:rPr lang="en-US" altLang="zh-CN" sz="1200" b="0">
                <a:solidFill>
                  <a:schemeClr val="bg1"/>
                </a:solidFill>
                <a:latin typeface="黑体" panose="02010609060101010101" pitchFamily="2" charset="-122"/>
                <a:ea typeface="黑体" panose="02010609060101010101" pitchFamily="2" charset="-122"/>
              </a:rPr>
              <a:t>email qinhq010@sohu.com        </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mn-ea"/>
          <a:cs typeface="+mn-cs"/>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5pPr>
      <a:lvl6pPr marL="2514600" lvl="5"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6pPr>
      <a:lvl7pPr marL="2971800" lvl="6"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7pPr>
      <a:lvl8pPr marL="3429000" lvl="7"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8pPr>
      <a:lvl9pPr marL="3886200" lvl="8"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0" y="179388"/>
            <a:ext cx="7921625" cy="646112"/>
          </a:xfrm>
          <a:prstGeom prst="rect">
            <a:avLst/>
          </a:prstGeom>
          <a:gradFill rotWithShape="1">
            <a:gsLst>
              <a:gs pos="0">
                <a:schemeClr val="folHlink"/>
              </a:gs>
              <a:gs pos="100000">
                <a:schemeClr val="bg1"/>
              </a:gs>
            </a:gsLst>
            <a:lin ang="0" scaled="1"/>
            <a:tileRect/>
          </a:gradFill>
          <a:ln w="9525">
            <a:noFill/>
          </a:ln>
        </p:spPr>
        <p:txBody>
          <a:bodyPr tIns="108000" bIns="108000" anchor="ctr"/>
          <a:lstStyle/>
          <a:p>
            <a:pPr lvl="0" indent="0"/>
            <a:r>
              <a:rPr lang="en-US" altLang="zh-CN" dirty="0"/>
              <a:t> </a:t>
            </a:r>
            <a:r>
              <a:rPr lang="zh-CN" altLang="en-US" dirty="0"/>
              <a:t>单击此处编辑母版标题样</a:t>
            </a:r>
          </a:p>
        </p:txBody>
      </p:sp>
      <p:sp>
        <p:nvSpPr>
          <p:cNvPr id="1027" name="文本占位符 1026"/>
          <p:cNvSpPr>
            <a:spLocks noGrp="1"/>
          </p:cNvSpPr>
          <p:nvPr>
            <p:ph type="body"/>
          </p:nvPr>
        </p:nvSpPr>
        <p:spPr>
          <a:xfrm>
            <a:off x="609600" y="10668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fontAlgn="base"/>
            <a:endParaRPr lang="zh-CN" altLang="en-US" strike="noStrike" noProof="1">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fontAlgn="base"/>
            <a:endParaRPr lang="zh-CN" altLang="en-US" strike="noStrike" noProof="1">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
        <p:nvSpPr>
          <p:cNvPr id="1031" name="五角星 1031"/>
          <p:cNvSpPr/>
          <p:nvPr userDrawn="1"/>
        </p:nvSpPr>
        <p:spPr>
          <a:xfrm rot="-660000">
            <a:off x="7270750" y="6440488"/>
            <a:ext cx="420688" cy="342900"/>
          </a:xfrm>
          <a:custGeom>
            <a:avLst/>
            <a:gdLst/>
            <a:ahLst/>
            <a:cxnLst>
              <a:cxn ang="16200000">
                <a:pos x="210344" y="0"/>
              </a:cxn>
              <a:cxn ang="10800000">
                <a:pos x="0" y="130975"/>
              </a:cxn>
              <a:cxn ang="5400000">
                <a:pos x="80344" y="342899"/>
              </a:cxn>
              <a:cxn ang="5400000">
                <a:pos x="340343" y="342899"/>
              </a:cxn>
              <a:cxn ang="0">
                <a:pos x="420687" y="130975"/>
              </a:cxn>
            </a:cxnLst>
            <a:rect l="0" t="0" r="0" b="0"/>
            <a:pathLst>
              <a:path w="420688" h="342900">
                <a:moveTo>
                  <a:pt x="0" y="130975"/>
                </a:moveTo>
                <a:lnTo>
                  <a:pt x="160689" y="130976"/>
                </a:lnTo>
                <a:lnTo>
                  <a:pt x="210344" y="0"/>
                </a:lnTo>
                <a:lnTo>
                  <a:pt x="259998" y="130976"/>
                </a:lnTo>
                <a:lnTo>
                  <a:pt x="420687" y="130975"/>
                </a:lnTo>
                <a:lnTo>
                  <a:pt x="290686" y="211922"/>
                </a:lnTo>
                <a:lnTo>
                  <a:pt x="340343" y="342899"/>
                </a:lnTo>
                <a:lnTo>
                  <a:pt x="210344" y="261950"/>
                </a:lnTo>
                <a:lnTo>
                  <a:pt x="80344" y="342899"/>
                </a:lnTo>
                <a:lnTo>
                  <a:pt x="130001" y="211922"/>
                </a:lnTo>
                <a:close/>
              </a:path>
            </a:pathLst>
          </a:custGeom>
          <a:gradFill rotWithShape="0">
            <a:gsLst>
              <a:gs pos="0">
                <a:srgbClr val="76765E"/>
              </a:gs>
              <a:gs pos="100000">
                <a:schemeClr val="bg1"/>
              </a:gs>
            </a:gsLst>
            <a:path path="shape">
              <a:fillToRect l="50000" t="50000" r="50000" b="50000"/>
            </a:path>
            <a:tileRect/>
          </a:gradFill>
          <a:ln w="9525">
            <a:noFill/>
          </a:ln>
        </p:spPr>
        <p:txBody>
          <a:bodyPr/>
          <a:lstStyle/>
          <a:p>
            <a:endParaRPr lang="zh-CN" altLang="en-US" sz="3200"/>
          </a:p>
        </p:txBody>
      </p:sp>
      <p:sp>
        <p:nvSpPr>
          <p:cNvPr id="1032" name="五角星 1032"/>
          <p:cNvSpPr/>
          <p:nvPr userDrawn="1"/>
        </p:nvSpPr>
        <p:spPr>
          <a:xfrm>
            <a:off x="7967663" y="6015038"/>
            <a:ext cx="387350" cy="314325"/>
          </a:xfrm>
          <a:custGeom>
            <a:avLst/>
            <a:gdLst/>
            <a:ahLst/>
            <a:cxnLst>
              <a:cxn ang="16200000">
                <a:pos x="193675" y="0"/>
              </a:cxn>
              <a:cxn ang="10800000">
                <a:pos x="0" y="120061"/>
              </a:cxn>
              <a:cxn ang="5400000">
                <a:pos x="73977" y="314324"/>
              </a:cxn>
              <a:cxn ang="5400000">
                <a:pos x="313372" y="314324"/>
              </a:cxn>
              <a:cxn ang="0">
                <a:pos x="387349" y="120061"/>
              </a:cxn>
            </a:cxnLst>
            <a:rect l="0" t="0" r="0" b="0"/>
            <a:pathLst>
              <a:path w="387350" h="314325">
                <a:moveTo>
                  <a:pt x="0" y="120061"/>
                </a:moveTo>
                <a:lnTo>
                  <a:pt x="147955" y="120062"/>
                </a:lnTo>
                <a:lnTo>
                  <a:pt x="193675" y="0"/>
                </a:lnTo>
                <a:lnTo>
                  <a:pt x="239394" y="120062"/>
                </a:lnTo>
                <a:lnTo>
                  <a:pt x="387349" y="120061"/>
                </a:lnTo>
                <a:lnTo>
                  <a:pt x="267650" y="194262"/>
                </a:lnTo>
                <a:lnTo>
                  <a:pt x="313372" y="314324"/>
                </a:lnTo>
                <a:lnTo>
                  <a:pt x="193675" y="240121"/>
                </a:lnTo>
                <a:lnTo>
                  <a:pt x="73977" y="314324"/>
                </a:lnTo>
                <a:lnTo>
                  <a:pt x="119699" y="194262"/>
                </a:lnTo>
                <a:close/>
              </a:path>
            </a:pathLst>
          </a:custGeom>
          <a:gradFill rotWithShape="0">
            <a:gsLst>
              <a:gs pos="0">
                <a:srgbClr val="76765E"/>
              </a:gs>
              <a:gs pos="100000">
                <a:schemeClr val="bg1"/>
              </a:gs>
            </a:gsLst>
            <a:path path="shape">
              <a:fillToRect l="50000" t="50000" r="50000" b="50000"/>
            </a:path>
            <a:tileRect/>
          </a:gradFill>
          <a:ln w="9525">
            <a:noFill/>
          </a:ln>
        </p:spPr>
        <p:txBody>
          <a:bodyPr/>
          <a:lstStyle/>
          <a:p>
            <a:endParaRPr lang="zh-CN" altLang="en-US" sz="3200"/>
          </a:p>
        </p:txBody>
      </p:sp>
      <p:sp>
        <p:nvSpPr>
          <p:cNvPr id="1033" name="五角星 1033"/>
          <p:cNvSpPr/>
          <p:nvPr userDrawn="1"/>
        </p:nvSpPr>
        <p:spPr>
          <a:xfrm rot="1320000">
            <a:off x="8512175" y="5943600"/>
            <a:ext cx="561975" cy="457200"/>
          </a:xfrm>
          <a:custGeom>
            <a:avLst/>
            <a:gdLst/>
            <a:ahLst/>
            <a:cxnLst>
              <a:cxn ang="16200000">
                <a:pos x="280987" y="0"/>
              </a:cxn>
              <a:cxn ang="10800000">
                <a:pos x="0" y="174634"/>
              </a:cxn>
              <a:cxn ang="5400000">
                <a:pos x="107328" y="457198"/>
              </a:cxn>
              <a:cxn ang="5400000">
                <a:pos x="454646" y="457198"/>
              </a:cxn>
              <a:cxn ang="0">
                <a:pos x="561974" y="174634"/>
              </a:cxn>
            </a:cxnLst>
            <a:rect l="0" t="0" r="0" b="0"/>
            <a:pathLst>
              <a:path w="561975" h="457200">
                <a:moveTo>
                  <a:pt x="0" y="174634"/>
                </a:moveTo>
                <a:lnTo>
                  <a:pt x="214656" y="174635"/>
                </a:lnTo>
                <a:lnTo>
                  <a:pt x="280987" y="0"/>
                </a:lnTo>
                <a:lnTo>
                  <a:pt x="347318" y="174635"/>
                </a:lnTo>
                <a:lnTo>
                  <a:pt x="561974" y="174634"/>
                </a:lnTo>
                <a:lnTo>
                  <a:pt x="388313" y="282563"/>
                </a:lnTo>
                <a:lnTo>
                  <a:pt x="454646" y="457198"/>
                </a:lnTo>
                <a:lnTo>
                  <a:pt x="280987" y="349267"/>
                </a:lnTo>
                <a:lnTo>
                  <a:pt x="107328" y="457198"/>
                </a:lnTo>
                <a:lnTo>
                  <a:pt x="173661" y="282563"/>
                </a:lnTo>
                <a:close/>
              </a:path>
            </a:pathLst>
          </a:custGeom>
          <a:gradFill rotWithShape="0">
            <a:gsLst>
              <a:gs pos="0">
                <a:srgbClr val="76765E"/>
              </a:gs>
              <a:gs pos="100000">
                <a:schemeClr val="bg1"/>
              </a:gs>
            </a:gsLst>
            <a:path path="shape">
              <a:fillToRect l="50000" t="50000" r="50000" b="50000"/>
            </a:path>
            <a:tileRect/>
          </a:gradFill>
          <a:ln w="9525">
            <a:noFill/>
          </a:ln>
        </p:spPr>
        <p:txBody>
          <a:bodyPr/>
          <a:lstStyle/>
          <a:p>
            <a:endParaRPr lang="zh-CN" altLang="en-US" sz="3200"/>
          </a:p>
        </p:txBody>
      </p:sp>
      <p:sp>
        <p:nvSpPr>
          <p:cNvPr id="1034" name="五角星 1034"/>
          <p:cNvSpPr/>
          <p:nvPr userDrawn="1"/>
        </p:nvSpPr>
        <p:spPr>
          <a:xfrm rot="-660000">
            <a:off x="7389813" y="6515100"/>
            <a:ext cx="420687" cy="342900"/>
          </a:xfrm>
          <a:custGeom>
            <a:avLst/>
            <a:gdLst/>
            <a:ahLst/>
            <a:cxnLst>
              <a:cxn ang="16200000">
                <a:pos x="210343" y="0"/>
              </a:cxn>
              <a:cxn ang="10800000">
                <a:pos x="0" y="130975"/>
              </a:cxn>
              <a:cxn ang="5400000">
                <a:pos x="80344" y="342899"/>
              </a:cxn>
              <a:cxn ang="5400000">
                <a:pos x="340342" y="342899"/>
              </a:cxn>
              <a:cxn ang="0">
                <a:pos x="420686" y="130975"/>
              </a:cxn>
            </a:cxnLst>
            <a:rect l="0" t="0" r="0" b="0"/>
            <a:pathLst>
              <a:path w="420687" h="342900">
                <a:moveTo>
                  <a:pt x="0" y="130975"/>
                </a:moveTo>
                <a:lnTo>
                  <a:pt x="160689" y="130976"/>
                </a:lnTo>
                <a:lnTo>
                  <a:pt x="210343" y="0"/>
                </a:lnTo>
                <a:lnTo>
                  <a:pt x="259997" y="130976"/>
                </a:lnTo>
                <a:lnTo>
                  <a:pt x="420686" y="130975"/>
                </a:lnTo>
                <a:lnTo>
                  <a:pt x="290686" y="211922"/>
                </a:lnTo>
                <a:lnTo>
                  <a:pt x="340342" y="342899"/>
                </a:lnTo>
                <a:lnTo>
                  <a:pt x="210343" y="261950"/>
                </a:lnTo>
                <a:lnTo>
                  <a:pt x="80344" y="342899"/>
                </a:lnTo>
                <a:lnTo>
                  <a:pt x="130000" y="211922"/>
                </a:lnTo>
                <a:close/>
              </a:path>
            </a:pathLst>
          </a:custGeom>
          <a:gradFill rotWithShape="0">
            <a:gsLst>
              <a:gs pos="0">
                <a:srgbClr val="99FF99"/>
              </a:gs>
              <a:gs pos="100000">
                <a:srgbClr val="5C995C"/>
              </a:gs>
            </a:gsLst>
            <a:path path="shape">
              <a:fillToRect l="50000" t="50000" r="50000" b="50000"/>
            </a:path>
            <a:tileRect/>
          </a:gradFill>
          <a:ln w="9525">
            <a:noFill/>
          </a:ln>
        </p:spPr>
        <p:txBody>
          <a:bodyPr/>
          <a:lstStyle/>
          <a:p>
            <a:endParaRPr lang="zh-CN" altLang="en-US" sz="3200"/>
          </a:p>
        </p:txBody>
      </p:sp>
      <p:sp>
        <p:nvSpPr>
          <p:cNvPr id="1035" name="五角星 1035"/>
          <p:cNvSpPr/>
          <p:nvPr userDrawn="1"/>
        </p:nvSpPr>
        <p:spPr>
          <a:xfrm>
            <a:off x="8039100" y="6072188"/>
            <a:ext cx="385763" cy="314325"/>
          </a:xfrm>
          <a:custGeom>
            <a:avLst/>
            <a:gdLst/>
            <a:ahLst/>
            <a:cxnLst>
              <a:cxn ang="16200000">
                <a:pos x="192881" y="0"/>
              </a:cxn>
              <a:cxn ang="10800000">
                <a:pos x="0" y="120061"/>
              </a:cxn>
              <a:cxn ang="5400000">
                <a:pos x="73674" y="314324"/>
              </a:cxn>
              <a:cxn ang="5400000">
                <a:pos x="312088" y="314324"/>
              </a:cxn>
              <a:cxn ang="0">
                <a:pos x="385762" y="120061"/>
              </a:cxn>
            </a:cxnLst>
            <a:rect l="0" t="0" r="0" b="0"/>
            <a:pathLst>
              <a:path w="385763" h="314325">
                <a:moveTo>
                  <a:pt x="0" y="120061"/>
                </a:moveTo>
                <a:lnTo>
                  <a:pt x="147349" y="120062"/>
                </a:lnTo>
                <a:lnTo>
                  <a:pt x="192881" y="0"/>
                </a:lnTo>
                <a:lnTo>
                  <a:pt x="238413" y="120062"/>
                </a:lnTo>
                <a:lnTo>
                  <a:pt x="385762" y="120061"/>
                </a:lnTo>
                <a:lnTo>
                  <a:pt x="266554" y="194262"/>
                </a:lnTo>
                <a:lnTo>
                  <a:pt x="312088" y="314324"/>
                </a:lnTo>
                <a:lnTo>
                  <a:pt x="192881" y="240121"/>
                </a:lnTo>
                <a:lnTo>
                  <a:pt x="73674" y="314324"/>
                </a:lnTo>
                <a:lnTo>
                  <a:pt x="119208" y="194262"/>
                </a:lnTo>
                <a:close/>
              </a:path>
            </a:pathLst>
          </a:custGeom>
          <a:gradFill rotWithShape="0">
            <a:gsLst>
              <a:gs pos="0">
                <a:srgbClr val="99FF99"/>
              </a:gs>
              <a:gs pos="100000">
                <a:srgbClr val="70BB70"/>
              </a:gs>
            </a:gsLst>
            <a:path path="shape">
              <a:fillToRect l="50000" t="50000" r="50000" b="50000"/>
            </a:path>
            <a:tileRect/>
          </a:gradFill>
          <a:ln w="9525">
            <a:noFill/>
          </a:ln>
        </p:spPr>
        <p:txBody>
          <a:bodyPr/>
          <a:lstStyle/>
          <a:p>
            <a:endParaRPr lang="zh-CN" altLang="en-US" sz="3200"/>
          </a:p>
        </p:txBody>
      </p:sp>
      <p:sp>
        <p:nvSpPr>
          <p:cNvPr id="1036" name="五角星 1036"/>
          <p:cNvSpPr/>
          <p:nvPr userDrawn="1"/>
        </p:nvSpPr>
        <p:spPr>
          <a:xfrm rot="1320000">
            <a:off x="8582025" y="6057900"/>
            <a:ext cx="561975" cy="457200"/>
          </a:xfrm>
          <a:custGeom>
            <a:avLst/>
            <a:gdLst/>
            <a:ahLst/>
            <a:cxnLst>
              <a:cxn ang="16200000">
                <a:pos x="280987" y="0"/>
              </a:cxn>
              <a:cxn ang="10800000">
                <a:pos x="0" y="174634"/>
              </a:cxn>
              <a:cxn ang="5400000">
                <a:pos x="107328" y="457198"/>
              </a:cxn>
              <a:cxn ang="5400000">
                <a:pos x="454646" y="457198"/>
              </a:cxn>
              <a:cxn ang="0">
                <a:pos x="561974" y="174634"/>
              </a:cxn>
            </a:cxnLst>
            <a:rect l="0" t="0" r="0" b="0"/>
            <a:pathLst>
              <a:path w="561975" h="457200">
                <a:moveTo>
                  <a:pt x="0" y="174634"/>
                </a:moveTo>
                <a:lnTo>
                  <a:pt x="214656" y="174635"/>
                </a:lnTo>
                <a:lnTo>
                  <a:pt x="280987" y="0"/>
                </a:lnTo>
                <a:lnTo>
                  <a:pt x="347318" y="174635"/>
                </a:lnTo>
                <a:lnTo>
                  <a:pt x="561974" y="174634"/>
                </a:lnTo>
                <a:lnTo>
                  <a:pt x="388313" y="282563"/>
                </a:lnTo>
                <a:lnTo>
                  <a:pt x="454646" y="457198"/>
                </a:lnTo>
                <a:lnTo>
                  <a:pt x="280987" y="349267"/>
                </a:lnTo>
                <a:lnTo>
                  <a:pt x="107328" y="457198"/>
                </a:lnTo>
                <a:lnTo>
                  <a:pt x="173661" y="282563"/>
                </a:lnTo>
                <a:close/>
              </a:path>
            </a:pathLst>
          </a:custGeom>
          <a:gradFill rotWithShape="0">
            <a:gsLst>
              <a:gs pos="0">
                <a:srgbClr val="99FF99"/>
              </a:gs>
              <a:gs pos="100000">
                <a:srgbClr val="6BB26B"/>
              </a:gs>
            </a:gsLst>
            <a:path path="shape">
              <a:fillToRect l="50000" t="50000" r="50000" b="50000"/>
            </a:path>
            <a:tileRect/>
          </a:gradFill>
          <a:ln w="9525">
            <a:noFill/>
          </a:ln>
        </p:spPr>
        <p:txBody>
          <a:bodyPr/>
          <a:lstStyle/>
          <a:p>
            <a:endParaRPr lang="zh-CN" altLang="en-US" sz="3200"/>
          </a:p>
        </p:txBody>
      </p:sp>
      <p:sp useBgFill="1">
        <p:nvSpPr>
          <p:cNvPr id="1037" name="矩形 1041"/>
          <p:cNvSpPr/>
          <p:nvPr userDrawn="1"/>
        </p:nvSpPr>
        <p:spPr>
          <a:xfrm>
            <a:off x="6096000" y="5943600"/>
            <a:ext cx="3048000" cy="914400"/>
          </a:xfrm>
          <a:prstGeom prst="rect">
            <a:avLst/>
          </a:prstGeom>
          <a:ln w="9525">
            <a:noFill/>
          </a:ln>
        </p:spPr>
        <p:txBody>
          <a:bodyPr anchor="t"/>
          <a:lstStyle/>
          <a:p>
            <a:pPr lvl="0" indent="0" algn="l" eaLnBrk="0" hangingPunct="0">
              <a:spcBef>
                <a:spcPct val="0"/>
              </a:spcBef>
            </a:pPr>
            <a:r>
              <a:rPr lang="zh-CN" altLang="en-US" sz="1200" b="0" dirty="0">
                <a:solidFill>
                  <a:schemeClr val="bg1"/>
                </a:solidFill>
                <a:latin typeface="宋体" panose="02010600030101010101" pitchFamily="2" charset="-122"/>
                <a:ea typeface="宋体" panose="02010600030101010101" pitchFamily="2" charset="-122"/>
              </a:rPr>
              <a:t>作者  </a:t>
            </a:r>
            <a:r>
              <a:rPr lang="en-US" altLang="zh-CN" sz="1200" b="0" dirty="0">
                <a:solidFill>
                  <a:schemeClr val="bg1"/>
                </a:solidFill>
                <a:latin typeface="宋体" panose="02010600030101010101" pitchFamily="2" charset="-122"/>
                <a:ea typeface="宋体" panose="02010600030101010101" pitchFamily="2" charset="-122"/>
              </a:rPr>
              <a:t>(</a:t>
            </a:r>
            <a:r>
              <a:rPr lang="zh-CN" altLang="en-US" sz="1200" b="0" dirty="0">
                <a:solidFill>
                  <a:schemeClr val="bg1"/>
                </a:solidFill>
                <a:latin typeface="宋体" panose="02010600030101010101" pitchFamily="2" charset="-122"/>
                <a:ea typeface="宋体" panose="02010600030101010101" pitchFamily="2" charset="-122"/>
              </a:rPr>
              <a:t>时间 </a:t>
            </a:r>
            <a:r>
              <a:rPr lang="en-US" altLang="zh-CN" sz="1200" b="0" dirty="0">
                <a:solidFill>
                  <a:schemeClr val="bg1"/>
                </a:solidFill>
                <a:latin typeface="宋体" panose="02010600030101010101" pitchFamily="2" charset="-122"/>
                <a:ea typeface="宋体" panose="02010600030101010101" pitchFamily="2" charset="-122"/>
              </a:rPr>
              <a:t>2000</a:t>
            </a:r>
            <a:r>
              <a:rPr lang="zh-CN" altLang="en-US" sz="1200" b="0" dirty="0">
                <a:solidFill>
                  <a:schemeClr val="bg1"/>
                </a:solidFill>
                <a:latin typeface="宋体" panose="02010600030101010101" pitchFamily="2" charset="-122"/>
                <a:ea typeface="宋体" panose="02010600030101010101" pitchFamily="2" charset="-122"/>
              </a:rPr>
              <a:t>年）</a:t>
            </a:r>
          </a:p>
          <a:p>
            <a:pPr lvl="0" indent="0" algn="l" eaLnBrk="0" hangingPunct="0">
              <a:spcBef>
                <a:spcPct val="0"/>
              </a:spcBef>
            </a:pPr>
            <a:r>
              <a:rPr lang="zh-CN" altLang="en-US" sz="1200" b="0" dirty="0">
                <a:solidFill>
                  <a:schemeClr val="bg1"/>
                </a:solidFill>
                <a:latin typeface="宋体" panose="02010600030101010101" pitchFamily="2" charset="-122"/>
                <a:ea typeface="宋体" panose="02010600030101010101" pitchFamily="2" charset="-122"/>
              </a:rPr>
              <a:t>北京理工大学计算机科学工程系  秦怀青</a:t>
            </a:r>
          </a:p>
          <a:p>
            <a:pPr lvl="0" indent="0" algn="l" eaLnBrk="0" hangingPunct="0">
              <a:spcBef>
                <a:spcPct val="0"/>
              </a:spcBef>
            </a:pPr>
            <a:r>
              <a:rPr lang="en-US" altLang="zh-CN" sz="1200" b="0">
                <a:solidFill>
                  <a:schemeClr val="bg1"/>
                </a:solidFill>
                <a:latin typeface="黑体" panose="02010609060101010101" pitchFamily="2" charset="-122"/>
                <a:ea typeface="黑体" panose="02010609060101010101" pitchFamily="2" charset="-122"/>
              </a:rPr>
              <a:t>email qinhq010@sohu.com        </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mn-ea"/>
          <a:cs typeface="+mn-cs"/>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5pPr>
      <a:lvl6pPr marL="2514600" lvl="5"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6pPr>
      <a:lvl7pPr marL="2971800" lvl="6"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7pPr>
      <a:lvl8pPr marL="3429000" lvl="7"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8pPr>
      <a:lvl9pPr marL="3886200" lvl="8"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mn-ea"/>
          <a:cs typeface="+mn-cs"/>
          <a:sym typeface="Wingdings" panose="05000000000000000000" pitchFamily="2" charset="2"/>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0" fontAlgn="base" latinLnBrk="0" hangingPunct="0">
        <a:lnSpc>
          <a:spcPct val="100000"/>
        </a:lnSpc>
        <a:spcBef>
          <a:spcPct val="50000"/>
        </a:spcBef>
        <a:spcAft>
          <a:spcPct val="0"/>
        </a:spcAft>
        <a:buNone/>
        <a:defRPr sz="32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179388"/>
            <a:ext cx="7921625" cy="646112"/>
          </a:xfrm>
          <a:prstGeom prst="rect">
            <a:avLst/>
          </a:prstGeom>
          <a:gradFill rotWithShape="1">
            <a:gsLst>
              <a:gs pos="0">
                <a:schemeClr val="folHlink"/>
              </a:gs>
              <a:gs pos="100000">
                <a:schemeClr val="bg1"/>
              </a:gs>
            </a:gsLst>
            <a:lin ang="0" scaled="1"/>
            <a:tileRect/>
          </a:gradFill>
          <a:ln w="9525">
            <a:noFill/>
          </a:ln>
        </p:spPr>
        <p:txBody>
          <a:bodyPr tIns="108000" bIns="108000" anchor="ctr"/>
          <a:lstStyle/>
          <a:p>
            <a:pPr lvl="0"/>
            <a:r>
              <a:rPr lang="en-US" altLang="zh-CN" dirty="0"/>
              <a:t> </a:t>
            </a:r>
            <a:r>
              <a:rPr lang="zh-CN" altLang="en-US" dirty="0"/>
              <a:t>单击此处编辑母版标题样</a:t>
            </a:r>
          </a:p>
        </p:txBody>
      </p:sp>
      <p:sp>
        <p:nvSpPr>
          <p:cNvPr id="1027" name="Rectangle 3"/>
          <p:cNvSpPr>
            <a:spLocks noGrp="1"/>
          </p:cNvSpPr>
          <p:nvPr>
            <p:ph type="body" idx="1"/>
          </p:nvPr>
        </p:nvSpPr>
        <p:spPr>
          <a:xfrm>
            <a:off x="609600" y="10668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spcBef>
                <a:spcPct val="0"/>
              </a:spcBef>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
        <p:nvSpPr>
          <p:cNvPr id="1032" name="AutoShape 8"/>
          <p:cNvSpPr>
            <a:spLocks noChangeArrowheads="1"/>
          </p:cNvSpPr>
          <p:nvPr/>
        </p:nvSpPr>
        <p:spPr bwMode="auto">
          <a:xfrm rot="20940000">
            <a:off x="7270750" y="6440488"/>
            <a:ext cx="420688" cy="3429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AutoShape 9"/>
          <p:cNvSpPr>
            <a:spLocks noChangeArrowheads="1"/>
          </p:cNvSpPr>
          <p:nvPr/>
        </p:nvSpPr>
        <p:spPr bwMode="auto">
          <a:xfrm>
            <a:off x="7967663" y="6015038"/>
            <a:ext cx="387350" cy="314325"/>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AutoShape 10"/>
          <p:cNvSpPr>
            <a:spLocks noChangeArrowheads="1"/>
          </p:cNvSpPr>
          <p:nvPr/>
        </p:nvSpPr>
        <p:spPr bwMode="auto">
          <a:xfrm rot="1320000">
            <a:off x="8512175" y="5943600"/>
            <a:ext cx="561975"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AutoShape 11"/>
          <p:cNvSpPr>
            <a:spLocks noChangeArrowheads="1"/>
          </p:cNvSpPr>
          <p:nvPr/>
        </p:nvSpPr>
        <p:spPr bwMode="auto">
          <a:xfrm rot="20940000">
            <a:off x="7389813" y="6515100"/>
            <a:ext cx="420688" cy="342900"/>
          </a:xfrm>
          <a:prstGeom prst="star5">
            <a:avLst/>
          </a:prstGeom>
          <a:gradFill rotWithShape="0">
            <a:gsLst>
              <a:gs pos="0">
                <a:srgbClr val="99FF99"/>
              </a:gs>
              <a:gs pos="100000">
                <a:srgbClr val="99FF99">
                  <a:gamma/>
                  <a:shade val="60000"/>
                  <a:invGamma/>
                </a:srgb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AutoShape 12"/>
          <p:cNvSpPr>
            <a:spLocks noChangeArrowheads="1"/>
          </p:cNvSpPr>
          <p:nvPr/>
        </p:nvSpPr>
        <p:spPr bwMode="auto">
          <a:xfrm>
            <a:off x="8039100" y="6072188"/>
            <a:ext cx="385763" cy="314325"/>
          </a:xfrm>
          <a:prstGeom prst="star5">
            <a:avLst/>
          </a:prstGeom>
          <a:gradFill rotWithShape="0">
            <a:gsLst>
              <a:gs pos="0">
                <a:srgbClr val="99FF99"/>
              </a:gs>
              <a:gs pos="100000">
                <a:srgbClr val="99FF99">
                  <a:gamma/>
                  <a:shade val="73333"/>
                  <a:invGamma/>
                </a:srgb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AutoShape 13"/>
          <p:cNvSpPr>
            <a:spLocks noChangeArrowheads="1"/>
          </p:cNvSpPr>
          <p:nvPr/>
        </p:nvSpPr>
        <p:spPr bwMode="auto">
          <a:xfrm rot="1320000">
            <a:off x="8582025" y="6057900"/>
            <a:ext cx="561975" cy="457200"/>
          </a:xfrm>
          <a:prstGeom prst="star5">
            <a:avLst/>
          </a:prstGeom>
          <a:gradFill rotWithShape="0">
            <a:gsLst>
              <a:gs pos="0">
                <a:srgbClr val="99FF99"/>
              </a:gs>
              <a:gs pos="100000">
                <a:srgbClr val="99FF99">
                  <a:gamma/>
                  <a:shade val="69804"/>
                  <a:invGamma/>
                </a:srgbClr>
              </a:gs>
            </a:gsLst>
            <a:path path="shape">
              <a:fillToRect l="50000" t="50000" r="50000" b="50000"/>
            </a:path>
          </a:gradFill>
          <a:ln w="9525">
            <a:noFill/>
            <a:miter lim="800000"/>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useBgFill="1">
        <p:nvSpPr>
          <p:cNvPr id="1042" name="Rectangle 18"/>
          <p:cNvSpPr>
            <a:spLocks noChangeArrowheads="1"/>
          </p:cNvSpPr>
          <p:nvPr/>
        </p:nvSpPr>
        <p:spPr bwMode="auto">
          <a:xfrm>
            <a:off x="6096000" y="5943600"/>
            <a:ext cx="3048000" cy="914400"/>
          </a:xfrm>
          <a:prstGeom prst="rect">
            <a:avLst/>
          </a:prstGeom>
          <a:ln w="9525">
            <a:noFill/>
            <a:miter lim="800000"/>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作者  </a:t>
            </a:r>
            <a:r>
              <a:rPr kumimoji="0" lang="en-US" altLang="zh-CN"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a:t>
            </a:r>
            <a:r>
              <a:rPr kumimoji="0" lang="zh-CN" altLang="en-US"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时间 </a:t>
            </a:r>
            <a:r>
              <a:rPr kumimoji="0" lang="en-US" altLang="zh-CN"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2000</a:t>
            </a:r>
            <a:r>
              <a:rPr kumimoji="0" lang="zh-CN" altLang="en-US"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年）</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北京理工大学计算机科学工程系  秦怀青</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bg1"/>
                </a:solidFill>
                <a:effectLst/>
                <a:uLnTx/>
                <a:uFillTx/>
                <a:latin typeface="黑体" panose="02010609060101010101" pitchFamily="2" charset="-122"/>
                <a:ea typeface="黑体" panose="02010609060101010101" pitchFamily="2" charset="-122"/>
                <a:cs typeface="+mn-cs"/>
              </a:rPr>
              <a:t>email qinhq010@sohu.com        </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rtl="0" fontAlgn="base">
        <a:spcBef>
          <a:spcPct val="0"/>
        </a:spcBef>
        <a:spcAft>
          <a:spcPct val="0"/>
        </a:spcAft>
        <a:defRPr kumimoji="1" sz="3600">
          <a:solidFill>
            <a:schemeClr val="tx2"/>
          </a:solidFill>
          <a:latin typeface="+mj-lt"/>
          <a:ea typeface="+mj-ea"/>
          <a:cs typeface="+mj-cs"/>
        </a:defRPr>
      </a:lvl1pPr>
      <a:lvl2pPr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3600">
          <a:solidFill>
            <a:schemeClr val="tx2"/>
          </a:solidFill>
          <a:latin typeface="黑体" panose="02010609060101010101" pitchFamily="2" charset="-122"/>
          <a:ea typeface="黑体" panose="02010609060101010101" pitchFamily="2" charset="-122"/>
        </a:defRPr>
      </a:lvl9pPr>
    </p:titleStyle>
    <p:bodyStyle>
      <a:lvl1pPr marL="342900" indent="-342900" algn="l" rtl="0" fontAlgn="base">
        <a:spcBef>
          <a:spcPct val="20000"/>
        </a:spcBef>
        <a:spcAft>
          <a:spcPct val="0"/>
        </a:spcAft>
        <a:buClr>
          <a:srgbClr val="CC6600"/>
        </a:buClr>
        <a:buFont typeface="Wingdings 2" pitchFamily="18" charset="2"/>
        <a:buChar char="²"/>
        <a:defRPr kumimoji="1" sz="3200" b="1">
          <a:solidFill>
            <a:schemeClr val="tx1"/>
          </a:solidFill>
          <a:latin typeface="+mn-lt"/>
          <a:ea typeface="+mn-ea"/>
          <a:cs typeface="+mn-cs"/>
        </a:defRPr>
      </a:lvl1pPr>
      <a:lvl2pPr marL="742950" indent="-285750" algn="l" rtl="0" fontAlgn="base">
        <a:spcBef>
          <a:spcPct val="20000"/>
        </a:spcBef>
        <a:spcAft>
          <a:spcPct val="0"/>
        </a:spcAft>
        <a:buClr>
          <a:srgbClr val="CC6600"/>
        </a:buClr>
        <a:buSzPct val="90000"/>
        <a:buFont typeface="Wingdings" panose="05000000000000000000" pitchFamily="2" charset="2"/>
        <a:buChar char="Ø"/>
        <a:defRPr kumimoji="1" sz="3200" b="1">
          <a:solidFill>
            <a:schemeClr val="tx1"/>
          </a:solidFill>
          <a:latin typeface="+mn-lt"/>
          <a:ea typeface="+mn-ea"/>
        </a:defRPr>
      </a:lvl2pPr>
      <a:lvl3pPr marL="1143000" indent="-228600" algn="l" rtl="0" fontAlgn="base">
        <a:spcBef>
          <a:spcPct val="20000"/>
        </a:spcBef>
        <a:spcAft>
          <a:spcPct val="0"/>
        </a:spcAft>
        <a:buClr>
          <a:srgbClr val="CC6600"/>
        </a:buClr>
        <a:buSzPct val="90000"/>
        <a:buFont typeface="黑体" panose="02010609060101010101" pitchFamily="2" charset="-122"/>
        <a:buChar char="-"/>
        <a:defRPr kumimoji="1" sz="3200" b="1">
          <a:solidFill>
            <a:schemeClr val="tx1"/>
          </a:solidFill>
          <a:latin typeface="+mj-lt"/>
          <a:ea typeface="+mn-ea"/>
          <a:sym typeface="Wingdings" panose="05000000000000000000" pitchFamily="2" charset="2"/>
        </a:defRPr>
      </a:lvl3pPr>
      <a:lvl4pPr marL="1600200" indent="-228600" algn="l" rtl="0" fontAlgn="base">
        <a:spcBef>
          <a:spcPct val="20000"/>
        </a:spcBef>
        <a:spcAft>
          <a:spcPct val="0"/>
        </a:spcAft>
        <a:buChar char="–"/>
        <a:defRPr kumimoji="1" sz="3200" b="1">
          <a:solidFill>
            <a:schemeClr val="tx1"/>
          </a:solidFill>
          <a:latin typeface="+mn-lt"/>
          <a:ea typeface="+mn-ea"/>
        </a:defRPr>
      </a:lvl4pPr>
      <a:lvl5pPr marL="2057400" indent="-228600" algn="l" rtl="0" fontAlgn="base">
        <a:spcBef>
          <a:spcPct val="20000"/>
        </a:spcBef>
        <a:spcAft>
          <a:spcPct val="0"/>
        </a:spcAft>
        <a:buChar char="»"/>
        <a:defRPr kumimoji="1" sz="3200" b="1">
          <a:solidFill>
            <a:schemeClr val="tx1"/>
          </a:solidFill>
          <a:latin typeface="+mn-lt"/>
          <a:ea typeface="+mn-ea"/>
        </a:defRPr>
      </a:lvl5pPr>
      <a:lvl6pPr marL="2514600" indent="-228600" algn="l" rtl="0" fontAlgn="base">
        <a:spcBef>
          <a:spcPct val="20000"/>
        </a:spcBef>
        <a:spcAft>
          <a:spcPct val="0"/>
        </a:spcAft>
        <a:buChar char="»"/>
        <a:defRPr kumimoji="1" sz="3200" b="1">
          <a:solidFill>
            <a:schemeClr val="tx1"/>
          </a:solidFill>
          <a:latin typeface="+mn-lt"/>
          <a:ea typeface="+mn-ea"/>
        </a:defRPr>
      </a:lvl6pPr>
      <a:lvl7pPr marL="2971800" indent="-228600" algn="l" rtl="0" fontAlgn="base">
        <a:spcBef>
          <a:spcPct val="20000"/>
        </a:spcBef>
        <a:spcAft>
          <a:spcPct val="0"/>
        </a:spcAft>
        <a:buChar char="»"/>
        <a:defRPr kumimoji="1" sz="3200" b="1">
          <a:solidFill>
            <a:schemeClr val="tx1"/>
          </a:solidFill>
          <a:latin typeface="+mn-lt"/>
          <a:ea typeface="+mn-ea"/>
        </a:defRPr>
      </a:lvl7pPr>
      <a:lvl8pPr marL="3429000" indent="-228600" algn="l" rtl="0" fontAlgn="base">
        <a:spcBef>
          <a:spcPct val="20000"/>
        </a:spcBef>
        <a:spcAft>
          <a:spcPct val="0"/>
        </a:spcAft>
        <a:buChar char="»"/>
        <a:defRPr kumimoji="1" sz="3200" b="1">
          <a:solidFill>
            <a:schemeClr val="tx1"/>
          </a:solidFill>
          <a:latin typeface="+mn-lt"/>
          <a:ea typeface="+mn-ea"/>
        </a:defRPr>
      </a:lvl8pPr>
      <a:lvl9pPr marL="3886200" indent="-228600" algn="l" rtl="0" fontAlgn="base">
        <a:spcBef>
          <a:spcPct val="20000"/>
        </a:spcBef>
        <a:spcAft>
          <a:spcPct val="0"/>
        </a:spcAft>
        <a:buChar char="»"/>
        <a:defRPr kumimoji="1" sz="3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9636989B-AA85-474B-A864-FFE877405467}" type="slidenum">
              <a:rPr kumimoji="0" lang="en-US" altLang="zh-CN" sz="1400" b="0" smtClean="0">
                <a:solidFill>
                  <a:schemeClr val="tx1"/>
                </a:solidFill>
              </a:rPr>
              <a:t>1</a:t>
            </a:fld>
            <a:endParaRPr kumimoji="0" lang="en-US" altLang="zh-CN" sz="1400" b="0" smtClean="0">
              <a:solidFill>
                <a:schemeClr val="tx1"/>
              </a:solidFill>
            </a:endParaRPr>
          </a:p>
        </p:txBody>
      </p:sp>
      <p:sp>
        <p:nvSpPr>
          <p:cNvPr id="4099" name="Rectangle 2"/>
          <p:cNvSpPr>
            <a:spLocks noGrp="1" noChangeArrowheads="1"/>
          </p:cNvSpPr>
          <p:nvPr>
            <p:ph type="ctrTitle"/>
          </p:nvPr>
        </p:nvSpPr>
        <p:spPr>
          <a:xfrm>
            <a:off x="2097088" y="2047875"/>
            <a:ext cx="6550025" cy="1392238"/>
          </a:xfrm>
        </p:spPr>
        <p:txBody>
          <a:bodyPr/>
          <a:lstStyle/>
          <a:p>
            <a:pPr algn="ctr" eaLnBrk="1" hangingPunct="1"/>
            <a:r>
              <a:rPr lang="zh-CN" altLang="en-US" sz="4800" b="0" smtClean="0">
                <a:latin typeface="华文新魏" pitchFamily="2" charset="-122"/>
                <a:ea typeface="华文新魏" pitchFamily="2" charset="-122"/>
              </a:rPr>
              <a:t>第六章 树和二叉树</a:t>
            </a:r>
          </a:p>
        </p:txBody>
      </p:sp>
      <p:sp>
        <p:nvSpPr>
          <p:cNvPr id="4100" name="Rectangle 3"/>
          <p:cNvSpPr>
            <a:spLocks noGrp="1" noChangeArrowheads="1"/>
          </p:cNvSpPr>
          <p:nvPr>
            <p:ph type="subTitle" idx="1"/>
          </p:nvPr>
        </p:nvSpPr>
        <p:spPr/>
        <p:txBody>
          <a:bodyPr/>
          <a:lstStyle/>
          <a:p>
            <a:pPr eaLnBrk="1" hangingPunct="1"/>
            <a:endParaRPr lang="zh-CN" altLang="zh-C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A56B0EC-4C7F-4CFA-83A8-CFE535089055}" type="slidenum">
              <a:rPr kumimoji="0" lang="en-US" altLang="zh-CN" sz="1400" b="0" smtClean="0">
                <a:solidFill>
                  <a:schemeClr val="tx1"/>
                </a:solidFill>
              </a:rPr>
              <a:t>10</a:t>
            </a:fld>
            <a:endParaRPr kumimoji="0" lang="en-US" altLang="zh-CN" sz="1400" b="0" smtClean="0">
              <a:solidFill>
                <a:schemeClr val="tx1"/>
              </a:solidFill>
            </a:endParaRPr>
          </a:p>
        </p:txBody>
      </p:sp>
      <p:sp>
        <p:nvSpPr>
          <p:cNvPr id="13315" name="Rectangle 2"/>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3316" name="Rectangle 3"/>
          <p:cNvSpPr>
            <a:spLocks noGrp="1" noChangeArrowheads="1"/>
          </p:cNvSpPr>
          <p:nvPr>
            <p:ph type="body" idx="1"/>
          </p:nvPr>
        </p:nvSpPr>
        <p:spPr/>
        <p:txBody>
          <a:bodyPr/>
          <a:lstStyle/>
          <a:p>
            <a:pPr eaLnBrk="1" hangingPunct="1"/>
            <a:r>
              <a:rPr lang="zh-CN" altLang="en-US" smtClean="0"/>
              <a:t>修改类</a:t>
            </a:r>
          </a:p>
          <a:p>
            <a:pPr lvl="1" eaLnBrk="1" hangingPunct="1"/>
            <a:r>
              <a:rPr lang="en-US" altLang="zh-CN" smtClean="0"/>
              <a:t>Assign(T, cur_e, value) // </a:t>
            </a:r>
            <a:r>
              <a:rPr lang="zh-CN" altLang="en-US" smtClean="0"/>
              <a:t>给当前结点赋值</a:t>
            </a:r>
          </a:p>
          <a:p>
            <a:pPr lvl="1" eaLnBrk="1" hangingPunct="1"/>
            <a:r>
              <a:rPr lang="en-US" altLang="zh-CN" smtClean="0"/>
              <a:t>InsertChild(&amp;T, &amp;p, i, c) </a:t>
            </a:r>
          </a:p>
          <a:p>
            <a:pPr lvl="1" eaLnBrk="1" hangingPunct="1"/>
            <a:r>
              <a:rPr lang="en-US" altLang="zh-CN" smtClean="0"/>
              <a:t>  // </a:t>
            </a:r>
            <a:r>
              <a:rPr lang="zh-CN" altLang="en-US" smtClean="0"/>
              <a:t>将以</a:t>
            </a:r>
            <a:r>
              <a:rPr lang="en-US" altLang="zh-CN" smtClean="0"/>
              <a:t>c</a:t>
            </a:r>
            <a:r>
              <a:rPr lang="zh-CN" altLang="en-US" smtClean="0"/>
              <a:t>为根的树插入为结点</a:t>
            </a:r>
            <a:r>
              <a:rPr lang="en-US" altLang="zh-CN" smtClean="0"/>
              <a:t>p</a:t>
            </a:r>
            <a:r>
              <a:rPr lang="zh-CN" altLang="en-US" smtClean="0"/>
              <a:t>的第</a:t>
            </a:r>
            <a:r>
              <a:rPr lang="en-US" altLang="zh-CN" smtClean="0"/>
              <a:t>i</a:t>
            </a:r>
            <a:r>
              <a:rPr lang="zh-CN" altLang="en-US" smtClean="0"/>
              <a:t>棵子树</a:t>
            </a:r>
          </a:p>
          <a:p>
            <a:pPr lvl="1" eaLnBrk="1" hangingPunct="1"/>
            <a:r>
              <a:rPr lang="en-US" altLang="zh-CN" smtClean="0"/>
              <a:t>DeleteChild(&amp;T, &amp;p, i)  // </a:t>
            </a:r>
            <a:r>
              <a:rPr lang="zh-CN" altLang="en-US" smtClean="0"/>
              <a:t>删除结点</a:t>
            </a:r>
            <a:r>
              <a:rPr lang="en-US" altLang="zh-CN" smtClean="0"/>
              <a:t>p</a:t>
            </a:r>
            <a:r>
              <a:rPr lang="zh-CN" altLang="en-US" smtClean="0"/>
              <a:t>的第</a:t>
            </a:r>
            <a:r>
              <a:rPr lang="en-US" altLang="zh-CN" smtClean="0"/>
              <a:t>i</a:t>
            </a:r>
            <a:r>
              <a:rPr lang="zh-CN" altLang="en-US" smtClean="0"/>
              <a:t>棵子树</a:t>
            </a:r>
          </a:p>
          <a:p>
            <a:pPr lvl="1" eaLnBrk="1" hangingPunct="1"/>
            <a:endParaRPr lang="zh-CN" altLang="en-US" smtClean="0"/>
          </a:p>
          <a:p>
            <a:pPr lvl="1" eaLnBrk="1" hangingPunct="1"/>
            <a:endParaRPr lang="en-US" altLang="zh-CN"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975541A-6A4C-469C-A960-47EE73014AE6}" type="slidenum">
              <a:rPr kumimoji="0" lang="en-US" altLang="zh-CN" sz="1400" b="0" smtClean="0">
                <a:solidFill>
                  <a:schemeClr val="tx1"/>
                </a:solidFill>
              </a:rPr>
              <a:t>100</a:t>
            </a:fld>
            <a:endParaRPr kumimoji="0" lang="en-US" altLang="zh-CN" sz="1400" b="0" smtClean="0">
              <a:solidFill>
                <a:schemeClr val="tx1"/>
              </a:solidFill>
            </a:endParaRPr>
          </a:p>
        </p:txBody>
      </p:sp>
      <p:sp>
        <p:nvSpPr>
          <p:cNvPr id="91139"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7796" name="Text Box 4"/>
          <p:cNvSpPr txBox="1">
            <a:spLocks noChangeArrowheads="1"/>
          </p:cNvSpPr>
          <p:nvPr/>
        </p:nvSpPr>
        <p:spPr bwMode="auto">
          <a:xfrm>
            <a:off x="838200" y="3657600"/>
            <a:ext cx="7158038"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a:t>
            </a:r>
          </a:p>
          <a:p>
            <a:pPr algn="l" eaLnBrk="1" hangingPunct="1">
              <a:lnSpc>
                <a:spcPct val="115000"/>
              </a:lnSpc>
              <a:spcBef>
                <a:spcPct val="0"/>
              </a:spcBef>
            </a:pPr>
            <a:r>
              <a:rPr lang="en-US" altLang="zh-CN" sz="3200">
                <a:solidFill>
                  <a:schemeClr val="tx1"/>
                </a:solidFill>
                <a:ea typeface="楷体_GB2312" pitchFamily="49" charset="-122"/>
              </a:rPr>
              <a:t>     CTBox  nodes[MAX_TREE_SIZE];</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int    n, r;    // </a:t>
            </a:r>
            <a:r>
              <a:rPr lang="zh-CN" altLang="en-US" sz="3200">
                <a:solidFill>
                  <a:srgbClr val="FF3300"/>
                </a:solidFill>
                <a:ea typeface="楷体_GB2312" pitchFamily="49" charset="-122"/>
              </a:rPr>
              <a:t>结点数和根结点的位置</a:t>
            </a:r>
          </a:p>
          <a:p>
            <a:pPr algn="l" eaLnBrk="1" hangingPunct="1">
              <a:lnSpc>
                <a:spcPct val="115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CTree;</a:t>
            </a:r>
          </a:p>
        </p:txBody>
      </p:sp>
      <p:sp>
        <p:nvSpPr>
          <p:cNvPr id="417797" name="Rectangle 5"/>
          <p:cNvSpPr>
            <a:spLocks noChangeArrowheads="1"/>
          </p:cNvSpPr>
          <p:nvPr/>
        </p:nvSpPr>
        <p:spPr bwMode="auto">
          <a:xfrm>
            <a:off x="914400" y="2209800"/>
            <a:ext cx="22256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4800">
                <a:solidFill>
                  <a:srgbClr val="990033"/>
                </a:solidFill>
                <a:ea typeface="楷体_GB2312" pitchFamily="49" charset="-122"/>
              </a:rPr>
              <a:t>树结构</a:t>
            </a:r>
            <a:r>
              <a:rPr lang="en-US" altLang="zh-CN" sz="4800">
                <a:solidFill>
                  <a:srgbClr val="990033"/>
                </a:solidFill>
                <a:ea typeface="楷体_GB2312" pitchFamily="49" charset="-122"/>
              </a:rPr>
              <a:t>:</a:t>
            </a:r>
          </a:p>
        </p:txBody>
      </p:sp>
      <p:sp>
        <p:nvSpPr>
          <p:cNvPr id="91142" name="Rectangle 6"/>
          <p:cNvSpPr>
            <a:spLocks noChangeArrowheads="1"/>
          </p:cNvSpPr>
          <p:nvPr/>
        </p:nvSpPr>
        <p:spPr bwMode="auto">
          <a:xfrm>
            <a:off x="381000" y="15240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blinds(vertical)">
                                      <p:cBhvr>
                                        <p:cTn id="7" dur="500"/>
                                        <p:tgtEl>
                                          <p:spTgt spid="41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5B3914E-5062-4AE9-A75C-A5AB006FDE65}" type="slidenum">
              <a:rPr kumimoji="0" lang="en-US" altLang="zh-CN" sz="1400" b="0" smtClean="0">
                <a:solidFill>
                  <a:schemeClr val="tx1"/>
                </a:solidFill>
              </a:rPr>
              <a:t>101</a:t>
            </a:fld>
            <a:endParaRPr kumimoji="0" lang="en-US" altLang="zh-CN" sz="1400" b="0" smtClean="0">
              <a:solidFill>
                <a:schemeClr val="tx1"/>
              </a:solidFill>
            </a:endParaRPr>
          </a:p>
        </p:txBody>
      </p:sp>
      <p:grpSp>
        <p:nvGrpSpPr>
          <p:cNvPr id="2" name="Group 95"/>
          <p:cNvGrpSpPr/>
          <p:nvPr/>
        </p:nvGrpSpPr>
        <p:grpSpPr bwMode="auto">
          <a:xfrm>
            <a:off x="2743200" y="1935163"/>
            <a:ext cx="2438400" cy="4648200"/>
            <a:chOff x="1872" y="960"/>
            <a:chExt cx="1536" cy="2928"/>
          </a:xfrm>
        </p:grpSpPr>
        <p:sp>
          <p:nvSpPr>
            <p:cNvPr id="92238" name="Line 90"/>
            <p:cNvSpPr>
              <a:spLocks noChangeShapeType="1"/>
            </p:cNvSpPr>
            <p:nvPr/>
          </p:nvSpPr>
          <p:spPr bwMode="auto">
            <a:xfrm>
              <a:off x="2736" y="2304"/>
              <a:ext cx="336" cy="288"/>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2239" name="Line 88"/>
            <p:cNvSpPr>
              <a:spLocks noChangeShapeType="1"/>
            </p:cNvSpPr>
            <p:nvPr/>
          </p:nvSpPr>
          <p:spPr bwMode="auto">
            <a:xfrm>
              <a:off x="2112" y="2736"/>
              <a:ext cx="432" cy="384"/>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0" name="Line 35"/>
            <p:cNvSpPr>
              <a:spLocks noChangeShapeType="1"/>
            </p:cNvSpPr>
            <p:nvPr/>
          </p:nvSpPr>
          <p:spPr bwMode="auto">
            <a:xfrm flipH="1">
              <a:off x="2208" y="3216"/>
              <a:ext cx="480" cy="384"/>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1" name="Line 34"/>
            <p:cNvSpPr>
              <a:spLocks noChangeShapeType="1"/>
            </p:cNvSpPr>
            <p:nvPr/>
          </p:nvSpPr>
          <p:spPr bwMode="auto">
            <a:xfrm flipH="1">
              <a:off x="2208" y="2208"/>
              <a:ext cx="384" cy="336"/>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2" name="Line 33"/>
            <p:cNvSpPr>
              <a:spLocks noChangeShapeType="1"/>
            </p:cNvSpPr>
            <p:nvPr/>
          </p:nvSpPr>
          <p:spPr bwMode="auto">
            <a:xfrm>
              <a:off x="2112" y="1728"/>
              <a:ext cx="384" cy="336"/>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3" name="Line 32"/>
            <p:cNvSpPr>
              <a:spLocks noChangeShapeType="1"/>
            </p:cNvSpPr>
            <p:nvPr/>
          </p:nvSpPr>
          <p:spPr bwMode="auto">
            <a:xfrm flipH="1">
              <a:off x="2208" y="1248"/>
              <a:ext cx="336" cy="288"/>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44" name="Oval 25"/>
            <p:cNvSpPr>
              <a:spLocks noChangeArrowheads="1"/>
            </p:cNvSpPr>
            <p:nvPr/>
          </p:nvSpPr>
          <p:spPr bwMode="auto">
            <a:xfrm>
              <a:off x="2448" y="960"/>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92245" name="Oval 26"/>
            <p:cNvSpPr>
              <a:spLocks noChangeArrowheads="1"/>
            </p:cNvSpPr>
            <p:nvPr/>
          </p:nvSpPr>
          <p:spPr bwMode="auto">
            <a:xfrm>
              <a:off x="2448" y="1968"/>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2246" name="Oval 27"/>
            <p:cNvSpPr>
              <a:spLocks noChangeArrowheads="1"/>
            </p:cNvSpPr>
            <p:nvPr/>
          </p:nvSpPr>
          <p:spPr bwMode="auto">
            <a:xfrm>
              <a:off x="1872" y="1488"/>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2247" name="Oval 28"/>
            <p:cNvSpPr>
              <a:spLocks noChangeArrowheads="1"/>
            </p:cNvSpPr>
            <p:nvPr/>
          </p:nvSpPr>
          <p:spPr bwMode="auto">
            <a:xfrm>
              <a:off x="3024" y="2496"/>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2248" name="Oval 29"/>
            <p:cNvSpPr>
              <a:spLocks noChangeArrowheads="1"/>
            </p:cNvSpPr>
            <p:nvPr/>
          </p:nvSpPr>
          <p:spPr bwMode="auto">
            <a:xfrm>
              <a:off x="1872" y="2496"/>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2249" name="Oval 30"/>
            <p:cNvSpPr>
              <a:spLocks noChangeArrowheads="1"/>
            </p:cNvSpPr>
            <p:nvPr/>
          </p:nvSpPr>
          <p:spPr bwMode="auto">
            <a:xfrm>
              <a:off x="2496" y="3024"/>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2250" name="Oval 31"/>
            <p:cNvSpPr>
              <a:spLocks noChangeArrowheads="1"/>
            </p:cNvSpPr>
            <p:nvPr/>
          </p:nvSpPr>
          <p:spPr bwMode="auto">
            <a:xfrm>
              <a:off x="1872" y="3504"/>
              <a:ext cx="384" cy="384"/>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sp>
        <p:nvSpPr>
          <p:cNvPr id="92164"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92165" name="Group 4"/>
          <p:cNvGrpSpPr/>
          <p:nvPr/>
        </p:nvGrpSpPr>
        <p:grpSpPr bwMode="auto">
          <a:xfrm>
            <a:off x="76200" y="2316163"/>
            <a:ext cx="2590800" cy="3962400"/>
            <a:chOff x="432" y="1248"/>
            <a:chExt cx="1632" cy="2496"/>
          </a:xfrm>
        </p:grpSpPr>
        <p:sp>
          <p:nvSpPr>
            <p:cNvPr id="92225" name="Line 5"/>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6" name="Line 6"/>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7" name="Line 7"/>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8" name="Line 8"/>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9" name="Line 9"/>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0" name="Line 10"/>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1" name="Oval 11"/>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92232" name="Oval 12"/>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2233" name="Oval 13"/>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2234" name="Oval 14"/>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2235" name="Oval 15"/>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2236" name="Oval 16"/>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2237" name="Oval 17"/>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grpSp>
        <p:nvGrpSpPr>
          <p:cNvPr id="4" name="Group 96"/>
          <p:cNvGrpSpPr/>
          <p:nvPr/>
        </p:nvGrpSpPr>
        <p:grpSpPr bwMode="auto">
          <a:xfrm>
            <a:off x="4953000" y="1901825"/>
            <a:ext cx="4114800" cy="4270375"/>
            <a:chOff x="3120" y="640"/>
            <a:chExt cx="2592" cy="2690"/>
          </a:xfrm>
        </p:grpSpPr>
        <p:grpSp>
          <p:nvGrpSpPr>
            <p:cNvPr id="92172" name="Group 94"/>
            <p:cNvGrpSpPr/>
            <p:nvPr/>
          </p:nvGrpSpPr>
          <p:grpSpPr bwMode="auto">
            <a:xfrm>
              <a:off x="3120" y="640"/>
              <a:ext cx="2592" cy="2672"/>
              <a:chOff x="3120" y="640"/>
              <a:chExt cx="2592" cy="2672"/>
            </a:xfrm>
          </p:grpSpPr>
          <p:sp>
            <p:nvSpPr>
              <p:cNvPr id="92181" name="Rectangle 37"/>
              <p:cNvSpPr>
                <a:spLocks noChangeArrowheads="1"/>
              </p:cNvSpPr>
              <p:nvPr/>
            </p:nvSpPr>
            <p:spPr bwMode="auto">
              <a:xfrm>
                <a:off x="3984" y="864"/>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2" name="Line 38"/>
              <p:cNvSpPr>
                <a:spLocks noChangeShapeType="1"/>
              </p:cNvSpPr>
              <p:nvPr/>
            </p:nvSpPr>
            <p:spPr bwMode="auto">
              <a:xfrm>
                <a:off x="4176" y="86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39"/>
              <p:cNvSpPr>
                <a:spLocks noChangeShapeType="1"/>
              </p:cNvSpPr>
              <p:nvPr/>
            </p:nvSpPr>
            <p:spPr bwMode="auto">
              <a:xfrm>
                <a:off x="4464" y="86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Rectangle 48"/>
              <p:cNvSpPr>
                <a:spLocks noChangeArrowheads="1"/>
              </p:cNvSpPr>
              <p:nvPr/>
            </p:nvSpPr>
            <p:spPr bwMode="auto">
              <a:xfrm>
                <a:off x="4320" y="2544"/>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5" name="Line 49"/>
              <p:cNvSpPr>
                <a:spLocks noChangeShapeType="1"/>
              </p:cNvSpPr>
              <p:nvPr/>
            </p:nvSpPr>
            <p:spPr bwMode="auto">
              <a:xfrm>
                <a:off x="4512" y="254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Line 50"/>
              <p:cNvSpPr>
                <a:spLocks noChangeShapeType="1"/>
              </p:cNvSpPr>
              <p:nvPr/>
            </p:nvSpPr>
            <p:spPr bwMode="auto">
              <a:xfrm>
                <a:off x="4800" y="254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7" name="Rectangle 53"/>
              <p:cNvSpPr>
                <a:spLocks noChangeArrowheads="1"/>
              </p:cNvSpPr>
              <p:nvPr/>
            </p:nvSpPr>
            <p:spPr bwMode="auto">
              <a:xfrm>
                <a:off x="5040" y="2112"/>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88" name="Line 54"/>
              <p:cNvSpPr>
                <a:spLocks noChangeShapeType="1"/>
              </p:cNvSpPr>
              <p:nvPr/>
            </p:nvSpPr>
            <p:spPr bwMode="auto">
              <a:xfrm>
                <a:off x="5232"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9" name="Line 55"/>
              <p:cNvSpPr>
                <a:spLocks noChangeShapeType="1"/>
              </p:cNvSpPr>
              <p:nvPr/>
            </p:nvSpPr>
            <p:spPr bwMode="auto">
              <a:xfrm>
                <a:off x="5520"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0" name="Rectangle 58"/>
              <p:cNvSpPr>
                <a:spLocks noChangeArrowheads="1"/>
              </p:cNvSpPr>
              <p:nvPr/>
            </p:nvSpPr>
            <p:spPr bwMode="auto">
              <a:xfrm>
                <a:off x="3360" y="2112"/>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1" name="Line 59"/>
              <p:cNvSpPr>
                <a:spLocks noChangeShapeType="1"/>
              </p:cNvSpPr>
              <p:nvPr/>
            </p:nvSpPr>
            <p:spPr bwMode="auto">
              <a:xfrm>
                <a:off x="3552"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60"/>
              <p:cNvSpPr>
                <a:spLocks noChangeShapeType="1"/>
              </p:cNvSpPr>
              <p:nvPr/>
            </p:nvSpPr>
            <p:spPr bwMode="auto">
              <a:xfrm>
                <a:off x="3840" y="211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Rectangle 61"/>
              <p:cNvSpPr>
                <a:spLocks noChangeArrowheads="1"/>
              </p:cNvSpPr>
              <p:nvPr/>
            </p:nvSpPr>
            <p:spPr bwMode="auto">
              <a:xfrm>
                <a:off x="3984" y="1680"/>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4" name="Line 62"/>
              <p:cNvSpPr>
                <a:spLocks noChangeShapeType="1"/>
              </p:cNvSpPr>
              <p:nvPr/>
            </p:nvSpPr>
            <p:spPr bwMode="auto">
              <a:xfrm>
                <a:off x="4176" y="1680"/>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5" name="Line 63"/>
              <p:cNvSpPr>
                <a:spLocks noChangeShapeType="1"/>
              </p:cNvSpPr>
              <p:nvPr/>
            </p:nvSpPr>
            <p:spPr bwMode="auto">
              <a:xfrm>
                <a:off x="4464" y="1680"/>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6" name="Rectangle 64"/>
              <p:cNvSpPr>
                <a:spLocks noChangeArrowheads="1"/>
              </p:cNvSpPr>
              <p:nvPr/>
            </p:nvSpPr>
            <p:spPr bwMode="auto">
              <a:xfrm>
                <a:off x="3120" y="1248"/>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197" name="Line 65"/>
              <p:cNvSpPr>
                <a:spLocks noChangeShapeType="1"/>
              </p:cNvSpPr>
              <p:nvPr/>
            </p:nvSpPr>
            <p:spPr bwMode="auto">
              <a:xfrm>
                <a:off x="3312" y="124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66"/>
              <p:cNvSpPr>
                <a:spLocks noChangeShapeType="1"/>
              </p:cNvSpPr>
              <p:nvPr/>
            </p:nvSpPr>
            <p:spPr bwMode="auto">
              <a:xfrm>
                <a:off x="3600" y="124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Line 67"/>
              <p:cNvSpPr>
                <a:spLocks noChangeShapeType="1"/>
              </p:cNvSpPr>
              <p:nvPr/>
            </p:nvSpPr>
            <p:spPr bwMode="auto">
              <a:xfrm flipH="1">
                <a:off x="3456" y="1056"/>
                <a:ext cx="624"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0" name="Line 68"/>
              <p:cNvSpPr>
                <a:spLocks noChangeShapeType="1"/>
              </p:cNvSpPr>
              <p:nvPr/>
            </p:nvSpPr>
            <p:spPr bwMode="auto">
              <a:xfrm>
                <a:off x="3696" y="1440"/>
                <a:ext cx="624"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1" name="Line 69"/>
              <p:cNvSpPr>
                <a:spLocks noChangeShapeType="1"/>
              </p:cNvSpPr>
              <p:nvPr/>
            </p:nvSpPr>
            <p:spPr bwMode="auto">
              <a:xfrm flipH="1">
                <a:off x="3696" y="1824"/>
                <a:ext cx="38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2" name="Line 70"/>
              <p:cNvSpPr>
                <a:spLocks noChangeShapeType="1"/>
              </p:cNvSpPr>
              <p:nvPr/>
            </p:nvSpPr>
            <p:spPr bwMode="auto">
              <a:xfrm>
                <a:off x="4560" y="1824"/>
                <a:ext cx="81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3" name="Line 71"/>
              <p:cNvSpPr>
                <a:spLocks noChangeShapeType="1"/>
              </p:cNvSpPr>
              <p:nvPr/>
            </p:nvSpPr>
            <p:spPr bwMode="auto">
              <a:xfrm>
                <a:off x="3936" y="2256"/>
                <a:ext cx="72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92204" name="AutoShape 72"/>
              <p:cNvCxnSpPr>
                <a:cxnSpLocks noChangeShapeType="1"/>
                <a:endCxn id="92181" idx="0"/>
              </p:cNvCxnSpPr>
              <p:nvPr/>
            </p:nvCxnSpPr>
            <p:spPr bwMode="auto">
              <a:xfrm rot="5400000">
                <a:off x="4397" y="563"/>
                <a:ext cx="215" cy="369"/>
              </a:xfrm>
              <a:prstGeom prst="curvedConnector3">
                <a:avLst>
                  <a:gd name="adj1" fmla="val 49769"/>
                </a:avLst>
              </a:prstGeom>
              <a:noFill/>
              <a:ln w="28575" cap="sq">
                <a:solidFill>
                  <a:srgbClr val="0000FF"/>
                </a:solidFill>
                <a:round/>
                <a:headEnd type="none" w="sm" len="sm"/>
                <a:tailEnd type="triangle" w="med" len="lg"/>
              </a:ln>
              <a:extLst>
                <a:ext uri="{909E8E84-426E-40DD-AFC4-6F175D3DCCD1}">
                  <a14:hiddenFill xmlns:a14="http://schemas.microsoft.com/office/drawing/2010/main">
                    <a:noFill/>
                  </a14:hiddenFill>
                </a:ext>
              </a:extLst>
            </p:spPr>
          </p:cxnSp>
          <p:sp>
            <p:nvSpPr>
              <p:cNvPr id="92205" name="Rectangle 75"/>
              <p:cNvSpPr>
                <a:spLocks noChangeArrowheads="1"/>
              </p:cNvSpPr>
              <p:nvPr/>
            </p:nvSpPr>
            <p:spPr bwMode="auto">
              <a:xfrm>
                <a:off x="3744" y="2976"/>
                <a:ext cx="672" cy="336"/>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zh-CN" altLang="en-US"/>
              </a:p>
            </p:txBody>
          </p:sp>
          <p:sp>
            <p:nvSpPr>
              <p:cNvPr id="92206" name="Line 76"/>
              <p:cNvSpPr>
                <a:spLocks noChangeShapeType="1"/>
              </p:cNvSpPr>
              <p:nvPr/>
            </p:nvSpPr>
            <p:spPr bwMode="auto">
              <a:xfrm>
                <a:off x="3936" y="2976"/>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7" name="Line 77"/>
              <p:cNvSpPr>
                <a:spLocks noChangeShapeType="1"/>
              </p:cNvSpPr>
              <p:nvPr/>
            </p:nvSpPr>
            <p:spPr bwMode="auto">
              <a:xfrm>
                <a:off x="4224" y="2976"/>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8" name="Line 80"/>
              <p:cNvSpPr>
                <a:spLocks noChangeShapeType="1"/>
              </p:cNvSpPr>
              <p:nvPr/>
            </p:nvSpPr>
            <p:spPr bwMode="auto">
              <a:xfrm flipH="1">
                <a:off x="4080" y="2688"/>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9" name="Line 46"/>
              <p:cNvSpPr>
                <a:spLocks noChangeShapeType="1"/>
              </p:cNvSpPr>
              <p:nvPr/>
            </p:nvSpPr>
            <p:spPr bwMode="auto">
              <a:xfrm flipH="1">
                <a:off x="3379" y="2219"/>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0" name="Line 47"/>
              <p:cNvSpPr>
                <a:spLocks noChangeShapeType="1"/>
              </p:cNvSpPr>
              <p:nvPr/>
            </p:nvSpPr>
            <p:spPr bwMode="auto">
              <a:xfrm>
                <a:off x="3427" y="2234"/>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1" name="Line 42"/>
              <p:cNvSpPr>
                <a:spLocks noChangeShapeType="1"/>
              </p:cNvSpPr>
              <p:nvPr/>
            </p:nvSpPr>
            <p:spPr bwMode="auto">
              <a:xfrm flipH="1">
                <a:off x="3168" y="1344"/>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2" name="Line 43"/>
              <p:cNvSpPr>
                <a:spLocks noChangeShapeType="1"/>
              </p:cNvSpPr>
              <p:nvPr/>
            </p:nvSpPr>
            <p:spPr bwMode="auto">
              <a:xfrm>
                <a:off x="3216" y="1344"/>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3" name="Line 44"/>
              <p:cNvSpPr>
                <a:spLocks noChangeShapeType="1"/>
              </p:cNvSpPr>
              <p:nvPr/>
            </p:nvSpPr>
            <p:spPr bwMode="auto">
              <a:xfrm flipH="1">
                <a:off x="5088" y="2208"/>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4" name="Line 45"/>
              <p:cNvSpPr>
                <a:spLocks noChangeShapeType="1"/>
              </p:cNvSpPr>
              <p:nvPr/>
            </p:nvSpPr>
            <p:spPr bwMode="auto">
              <a:xfrm>
                <a:off x="5136" y="2208"/>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5" name="Line 56"/>
              <p:cNvSpPr>
                <a:spLocks noChangeShapeType="1"/>
              </p:cNvSpPr>
              <p:nvPr/>
            </p:nvSpPr>
            <p:spPr bwMode="auto">
              <a:xfrm flipH="1">
                <a:off x="5568" y="2208"/>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6" name="Line 57"/>
              <p:cNvSpPr>
                <a:spLocks noChangeShapeType="1"/>
              </p:cNvSpPr>
              <p:nvPr/>
            </p:nvSpPr>
            <p:spPr bwMode="auto">
              <a:xfrm>
                <a:off x="5616" y="2208"/>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7" name="Line 40"/>
              <p:cNvSpPr>
                <a:spLocks noChangeShapeType="1"/>
              </p:cNvSpPr>
              <p:nvPr/>
            </p:nvSpPr>
            <p:spPr bwMode="auto">
              <a:xfrm flipH="1">
                <a:off x="4512" y="960"/>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8" name="Line 41"/>
              <p:cNvSpPr>
                <a:spLocks noChangeShapeType="1"/>
              </p:cNvSpPr>
              <p:nvPr/>
            </p:nvSpPr>
            <p:spPr bwMode="auto">
              <a:xfrm>
                <a:off x="4560" y="960"/>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9" name="Line 51"/>
              <p:cNvSpPr>
                <a:spLocks noChangeShapeType="1"/>
              </p:cNvSpPr>
              <p:nvPr/>
            </p:nvSpPr>
            <p:spPr bwMode="auto">
              <a:xfrm flipH="1">
                <a:off x="4848" y="2640"/>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0" name="Line 52"/>
              <p:cNvSpPr>
                <a:spLocks noChangeShapeType="1"/>
              </p:cNvSpPr>
              <p:nvPr/>
            </p:nvSpPr>
            <p:spPr bwMode="auto">
              <a:xfrm>
                <a:off x="4896" y="2640"/>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1" name="Line 78"/>
              <p:cNvSpPr>
                <a:spLocks noChangeShapeType="1"/>
              </p:cNvSpPr>
              <p:nvPr/>
            </p:nvSpPr>
            <p:spPr bwMode="auto">
              <a:xfrm flipH="1">
                <a:off x="4272" y="3072"/>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2" name="Line 79"/>
              <p:cNvSpPr>
                <a:spLocks noChangeShapeType="1"/>
              </p:cNvSpPr>
              <p:nvPr/>
            </p:nvSpPr>
            <p:spPr bwMode="auto">
              <a:xfrm>
                <a:off x="4320" y="3072"/>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3" name="Line 73"/>
              <p:cNvSpPr>
                <a:spLocks noChangeShapeType="1"/>
              </p:cNvSpPr>
              <p:nvPr/>
            </p:nvSpPr>
            <p:spPr bwMode="auto">
              <a:xfrm flipH="1">
                <a:off x="3792" y="3072"/>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4" name="Line 74"/>
              <p:cNvSpPr>
                <a:spLocks noChangeShapeType="1"/>
              </p:cNvSpPr>
              <p:nvPr/>
            </p:nvSpPr>
            <p:spPr bwMode="auto">
              <a:xfrm>
                <a:off x="3840" y="3072"/>
                <a:ext cx="48"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173" name="Group 93"/>
            <p:cNvGrpSpPr/>
            <p:nvPr/>
          </p:nvGrpSpPr>
          <p:grpSpPr bwMode="auto">
            <a:xfrm>
              <a:off x="3312" y="816"/>
              <a:ext cx="2208" cy="2514"/>
              <a:chOff x="3312" y="816"/>
              <a:chExt cx="2208" cy="2514"/>
            </a:xfrm>
          </p:grpSpPr>
          <p:sp>
            <p:nvSpPr>
              <p:cNvPr id="92174" name="Text Box 82"/>
              <p:cNvSpPr txBox="1">
                <a:spLocks noChangeArrowheads="1"/>
              </p:cNvSpPr>
              <p:nvPr/>
            </p:nvSpPr>
            <p:spPr bwMode="auto">
              <a:xfrm>
                <a:off x="4176" y="816"/>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A</a:t>
                </a:r>
              </a:p>
            </p:txBody>
          </p:sp>
          <p:sp>
            <p:nvSpPr>
              <p:cNvPr id="92175" name="Text Box 83"/>
              <p:cNvSpPr txBox="1">
                <a:spLocks noChangeArrowheads="1"/>
              </p:cNvSpPr>
              <p:nvPr/>
            </p:nvSpPr>
            <p:spPr bwMode="auto">
              <a:xfrm>
                <a:off x="3312" y="1248"/>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B</a:t>
                </a:r>
              </a:p>
            </p:txBody>
          </p:sp>
          <p:sp>
            <p:nvSpPr>
              <p:cNvPr id="92176" name="Text Box 84"/>
              <p:cNvSpPr txBox="1">
                <a:spLocks noChangeArrowheads="1"/>
              </p:cNvSpPr>
              <p:nvPr/>
            </p:nvSpPr>
            <p:spPr bwMode="auto">
              <a:xfrm>
                <a:off x="4176" y="1680"/>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C</a:t>
                </a:r>
              </a:p>
            </p:txBody>
          </p:sp>
          <p:sp>
            <p:nvSpPr>
              <p:cNvPr id="92177" name="Text Box 85"/>
              <p:cNvSpPr txBox="1">
                <a:spLocks noChangeArrowheads="1"/>
              </p:cNvSpPr>
              <p:nvPr/>
            </p:nvSpPr>
            <p:spPr bwMode="auto">
              <a:xfrm>
                <a:off x="5232" y="2112"/>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D</a:t>
                </a:r>
              </a:p>
            </p:txBody>
          </p:sp>
          <p:sp>
            <p:nvSpPr>
              <p:cNvPr id="92178" name="Text Box 86"/>
              <p:cNvSpPr txBox="1">
                <a:spLocks noChangeArrowheads="1"/>
              </p:cNvSpPr>
              <p:nvPr/>
            </p:nvSpPr>
            <p:spPr bwMode="auto">
              <a:xfrm>
                <a:off x="3552" y="2112"/>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E</a:t>
                </a:r>
              </a:p>
            </p:txBody>
          </p:sp>
          <p:sp>
            <p:nvSpPr>
              <p:cNvPr id="92179" name="Text Box 87"/>
              <p:cNvSpPr txBox="1">
                <a:spLocks noChangeArrowheads="1"/>
              </p:cNvSpPr>
              <p:nvPr/>
            </p:nvSpPr>
            <p:spPr bwMode="auto">
              <a:xfrm>
                <a:off x="4512" y="25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F</a:t>
                </a:r>
              </a:p>
            </p:txBody>
          </p:sp>
          <p:sp>
            <p:nvSpPr>
              <p:cNvPr id="92180" name="Text Box 91"/>
              <p:cNvSpPr txBox="1">
                <a:spLocks noChangeArrowheads="1"/>
              </p:cNvSpPr>
              <p:nvPr/>
            </p:nvSpPr>
            <p:spPr bwMode="auto">
              <a:xfrm>
                <a:off x="3936" y="2976"/>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G</a:t>
                </a:r>
              </a:p>
            </p:txBody>
          </p:sp>
        </p:grpSp>
      </p:grpSp>
      <p:grpSp>
        <p:nvGrpSpPr>
          <p:cNvPr id="7" name="Group 97"/>
          <p:cNvGrpSpPr/>
          <p:nvPr/>
        </p:nvGrpSpPr>
        <p:grpSpPr bwMode="auto">
          <a:xfrm>
            <a:off x="4648200" y="6278563"/>
            <a:ext cx="4033838" cy="503237"/>
            <a:chOff x="3219" y="3884"/>
            <a:chExt cx="2541" cy="317"/>
          </a:xfrm>
        </p:grpSpPr>
        <p:sp>
          <p:nvSpPr>
            <p:cNvPr id="92169" name="Text Box 98"/>
            <p:cNvSpPr txBox="1">
              <a:spLocks noChangeArrowheads="1"/>
            </p:cNvSpPr>
            <p:nvPr/>
          </p:nvSpPr>
          <p:spPr bwMode="auto">
            <a:xfrm>
              <a:off x="3219" y="3884"/>
              <a:ext cx="2541" cy="306"/>
            </a:xfrm>
            <a:prstGeom prst="rect">
              <a:avLst/>
            </a:prstGeom>
            <a:solidFill>
              <a:srgbClr val="FFFF99"/>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b="0">
                  <a:solidFill>
                    <a:schemeClr val="tx1"/>
                  </a:solidFill>
                </a:rPr>
                <a:t> </a:t>
              </a:r>
              <a:r>
                <a:rPr lang="en-US" altLang="zh-CN" sz="2400">
                  <a:solidFill>
                    <a:schemeClr val="tx1"/>
                  </a:solidFill>
                </a:rPr>
                <a:t>firstchild  data  nextsibling</a:t>
              </a:r>
              <a:endParaRPr lang="en-US" altLang="zh-CN" sz="2400" b="0">
                <a:solidFill>
                  <a:schemeClr val="tx1"/>
                </a:solidFill>
              </a:endParaRPr>
            </a:p>
          </p:txBody>
        </p:sp>
        <p:sp>
          <p:nvSpPr>
            <p:cNvPr id="92170" name="Line 99"/>
            <p:cNvSpPr>
              <a:spLocks noChangeShapeType="1"/>
            </p:cNvSpPr>
            <p:nvPr/>
          </p:nvSpPr>
          <p:spPr bwMode="auto">
            <a:xfrm>
              <a:off x="4580" y="3884"/>
              <a:ext cx="0" cy="31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100"/>
            <p:cNvSpPr>
              <a:spLocks noChangeShapeType="1"/>
            </p:cNvSpPr>
            <p:nvPr/>
          </p:nvSpPr>
          <p:spPr bwMode="auto">
            <a:xfrm>
              <a:off x="4127" y="3884"/>
              <a:ext cx="0" cy="31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68" name="Rectangle 101"/>
          <p:cNvSpPr>
            <a:spLocks noChangeArrowheads="1"/>
          </p:cNvSpPr>
          <p:nvPr/>
        </p:nvSpPr>
        <p:spPr bwMode="auto">
          <a:xfrm>
            <a:off x="304800" y="1371600"/>
            <a:ext cx="7521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3600">
                <a:ea typeface="楷体_GB2312" pitchFamily="49" charset="-122"/>
              </a:rPr>
              <a:t>3) </a:t>
            </a:r>
            <a:r>
              <a:rPr lang="zh-CN" altLang="en-US" sz="3600">
                <a:ea typeface="楷体_GB2312" pitchFamily="49" charset="-122"/>
              </a:rPr>
              <a:t>树的二叉链表 </a:t>
            </a:r>
            <a:r>
              <a:rPr lang="en-US" altLang="zh-CN" sz="3600">
                <a:ea typeface="楷体_GB2312" pitchFamily="49" charset="-122"/>
              </a:rPr>
              <a:t>(</a:t>
            </a:r>
            <a:r>
              <a:rPr lang="zh-CN" altLang="en-US" sz="3600">
                <a:ea typeface="楷体_GB2312" pitchFamily="49" charset="-122"/>
              </a:rPr>
              <a:t>孩子</a:t>
            </a:r>
            <a:r>
              <a:rPr lang="en-US" altLang="zh-CN" sz="3600">
                <a:ea typeface="楷体_GB2312" pitchFamily="49" charset="-122"/>
              </a:rPr>
              <a:t>-</a:t>
            </a:r>
            <a:r>
              <a:rPr lang="zh-CN" altLang="en-US" sz="3600">
                <a:ea typeface="楷体_GB2312" pitchFamily="49" charset="-122"/>
              </a:rPr>
              <a:t>兄弟）表示法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9F42592D-A49A-46E4-8446-90A37484D641}" type="slidenum">
              <a:rPr kumimoji="0" lang="en-US" altLang="zh-CN" sz="1400" b="0" smtClean="0">
                <a:solidFill>
                  <a:schemeClr val="tx1"/>
                </a:solidFill>
              </a:rPr>
              <a:t>102</a:t>
            </a:fld>
            <a:endParaRPr kumimoji="0" lang="en-US" altLang="zh-CN" sz="1400" b="0" smtClean="0">
              <a:solidFill>
                <a:schemeClr val="tx1"/>
              </a:solidFill>
            </a:endParaRPr>
          </a:p>
        </p:txBody>
      </p:sp>
      <p:sp>
        <p:nvSpPr>
          <p:cNvPr id="93187"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93188" name="Rectangle 4"/>
          <p:cNvSpPr>
            <a:spLocks noChangeArrowheads="1"/>
          </p:cNvSpPr>
          <p:nvPr/>
        </p:nvSpPr>
        <p:spPr bwMode="auto">
          <a:xfrm>
            <a:off x="381000" y="2590800"/>
            <a:ext cx="26114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4400">
                <a:solidFill>
                  <a:srgbClr val="990033"/>
                </a:solidFill>
                <a:ea typeface="楷体_GB2312" pitchFamily="49" charset="-122"/>
              </a:rPr>
              <a:t>结点结构</a:t>
            </a:r>
            <a:r>
              <a:rPr lang="en-US" altLang="zh-CN" sz="4400">
                <a:solidFill>
                  <a:srgbClr val="990033"/>
                </a:solidFill>
                <a:ea typeface="楷体_GB2312" pitchFamily="49" charset="-122"/>
              </a:rPr>
              <a:t>:</a:t>
            </a:r>
            <a:endParaRPr lang="en-US" altLang="zh-CN" sz="4800">
              <a:solidFill>
                <a:srgbClr val="990033"/>
              </a:solidFill>
              <a:ea typeface="楷体_GB2312" pitchFamily="49" charset="-122"/>
            </a:endParaRPr>
          </a:p>
        </p:txBody>
      </p:sp>
      <p:grpSp>
        <p:nvGrpSpPr>
          <p:cNvPr id="93189" name="Group 8"/>
          <p:cNvGrpSpPr/>
          <p:nvPr/>
        </p:nvGrpSpPr>
        <p:grpSpPr bwMode="auto">
          <a:xfrm>
            <a:off x="3352800" y="2679700"/>
            <a:ext cx="5638800" cy="685800"/>
            <a:chOff x="2208" y="912"/>
            <a:chExt cx="3552" cy="432"/>
          </a:xfrm>
        </p:grpSpPr>
        <p:sp>
          <p:nvSpPr>
            <p:cNvPr id="93192" name="Text Box 5"/>
            <p:cNvSpPr txBox="1">
              <a:spLocks noChangeArrowheads="1"/>
            </p:cNvSpPr>
            <p:nvPr/>
          </p:nvSpPr>
          <p:spPr bwMode="auto">
            <a:xfrm>
              <a:off x="2208" y="912"/>
              <a:ext cx="3552" cy="422"/>
            </a:xfrm>
            <a:prstGeom prst="rect">
              <a:avLst/>
            </a:prstGeom>
            <a:solidFill>
              <a:srgbClr val="FFFF99">
                <a:alpha val="50195"/>
              </a:srgbClr>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b="0">
                  <a:solidFill>
                    <a:schemeClr val="tx1"/>
                  </a:solidFill>
                </a:rPr>
                <a:t> </a:t>
              </a:r>
              <a:r>
                <a:rPr lang="en-US" altLang="zh-CN" sz="3600">
                  <a:solidFill>
                    <a:schemeClr val="tx1"/>
                  </a:solidFill>
                </a:rPr>
                <a:t>firstchild  data  nextsibling</a:t>
              </a:r>
              <a:endParaRPr lang="en-US" altLang="zh-CN" sz="4000" b="0">
                <a:solidFill>
                  <a:schemeClr val="tx1"/>
                </a:solidFill>
              </a:endParaRPr>
            </a:p>
          </p:txBody>
        </p:sp>
        <p:sp>
          <p:nvSpPr>
            <p:cNvPr id="93193" name="Line 6"/>
            <p:cNvSpPr>
              <a:spLocks noChangeShapeType="1"/>
            </p:cNvSpPr>
            <p:nvPr/>
          </p:nvSpPr>
          <p:spPr bwMode="auto">
            <a:xfrm>
              <a:off x="4224" y="912"/>
              <a:ext cx="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7"/>
            <p:cNvSpPr>
              <a:spLocks noChangeShapeType="1"/>
            </p:cNvSpPr>
            <p:nvPr/>
          </p:nvSpPr>
          <p:spPr bwMode="auto">
            <a:xfrm>
              <a:off x="3504" y="912"/>
              <a:ext cx="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9849" name="Text Box 9"/>
          <p:cNvSpPr txBox="1">
            <a:spLocks noChangeArrowheads="1"/>
          </p:cNvSpPr>
          <p:nvPr/>
        </p:nvSpPr>
        <p:spPr bwMode="auto">
          <a:xfrm>
            <a:off x="838200" y="3810000"/>
            <a:ext cx="7696200"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CSNode{</a:t>
            </a:r>
          </a:p>
          <a:p>
            <a:pPr algn="l" eaLnBrk="1" hangingPunct="1">
              <a:lnSpc>
                <a:spcPct val="115000"/>
              </a:lnSpc>
              <a:spcBef>
                <a:spcPct val="0"/>
              </a:spcBef>
            </a:pPr>
            <a:r>
              <a:rPr lang="en-US" altLang="zh-CN" sz="3200">
                <a:solidFill>
                  <a:schemeClr val="tx1"/>
                </a:solidFill>
                <a:ea typeface="楷体_GB2312" pitchFamily="49" charset="-122"/>
              </a:rPr>
              <a:t>     Elem          data;</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struct CSNode  *firstchild, *nextsibling;</a:t>
            </a:r>
          </a:p>
          <a:p>
            <a:pPr algn="l" eaLnBrk="1" hangingPunct="1">
              <a:lnSpc>
                <a:spcPct val="115000"/>
              </a:lnSpc>
              <a:spcBef>
                <a:spcPct val="0"/>
              </a:spcBef>
            </a:pPr>
            <a:r>
              <a:rPr lang="en-US" altLang="zh-CN" sz="3200">
                <a:solidFill>
                  <a:schemeClr val="tx1"/>
                </a:solidFill>
                <a:ea typeface="楷体_GB2312" pitchFamily="49" charset="-122"/>
              </a:rPr>
              <a:t>} CSNode, *CSTree;</a:t>
            </a:r>
            <a:endParaRPr lang="en-US" altLang="zh-CN" sz="3200">
              <a:solidFill>
                <a:schemeClr val="tx1"/>
              </a:solidFill>
            </a:endParaRPr>
          </a:p>
        </p:txBody>
      </p:sp>
      <p:sp>
        <p:nvSpPr>
          <p:cNvPr id="93191" name="Rectangle 10"/>
          <p:cNvSpPr>
            <a:spLocks noChangeArrowheads="1"/>
          </p:cNvSpPr>
          <p:nvPr/>
        </p:nvSpPr>
        <p:spPr bwMode="auto">
          <a:xfrm>
            <a:off x="685800" y="1600200"/>
            <a:ext cx="385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二叉链表类型描述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19849"/>
                                        </p:tgtEl>
                                        <p:attrNameLst>
                                          <p:attrName>style.visibility</p:attrName>
                                        </p:attrNameLst>
                                      </p:cBhvr>
                                      <p:to>
                                        <p:strVal val="visible"/>
                                      </p:to>
                                    </p:set>
                                    <p:anim calcmode="lin" valueType="num">
                                      <p:cBhvr additive="base">
                                        <p:cTn id="7" dur="500" fill="hold"/>
                                        <p:tgtEl>
                                          <p:spTgt spid="419849"/>
                                        </p:tgtEl>
                                        <p:attrNameLst>
                                          <p:attrName>ppt_x</p:attrName>
                                        </p:attrNameLst>
                                      </p:cBhvr>
                                      <p:tavLst>
                                        <p:tav tm="0">
                                          <p:val>
                                            <p:strVal val="1+#ppt_w/2"/>
                                          </p:val>
                                        </p:tav>
                                        <p:tav tm="100000">
                                          <p:val>
                                            <p:strVal val="#ppt_x"/>
                                          </p:val>
                                        </p:tav>
                                      </p:tavLst>
                                    </p:anim>
                                    <p:anim calcmode="lin" valueType="num">
                                      <p:cBhvr additive="base">
                                        <p:cTn id="8" dur="500" fill="hold"/>
                                        <p:tgtEl>
                                          <p:spTgt spid="419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9"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A80B6F6-EB7C-4C10-B342-749CBD8EAA86}" type="slidenum">
              <a:rPr kumimoji="0" lang="en-US" altLang="zh-CN" sz="1400" b="0" smtClean="0">
                <a:solidFill>
                  <a:schemeClr val="tx1"/>
                </a:solidFill>
              </a:rPr>
              <a:t>103</a:t>
            </a:fld>
            <a:endParaRPr kumimoji="0" lang="en-US" altLang="zh-CN" sz="1400" b="0" smtClean="0">
              <a:solidFill>
                <a:schemeClr val="tx1"/>
              </a:solidFill>
            </a:endParaRPr>
          </a:p>
        </p:txBody>
      </p:sp>
      <p:sp>
        <p:nvSpPr>
          <p:cNvPr id="94211" name="Rectangle 2"/>
          <p:cNvSpPr>
            <a:spLocks noGrp="1" noChangeArrowheads="1"/>
          </p:cNvSpPr>
          <p:nvPr>
            <p:ph type="title"/>
          </p:nvPr>
        </p:nvSpPr>
        <p:spPr/>
        <p:txBody>
          <a:bodyPr/>
          <a:lstStyle/>
          <a:p>
            <a:pPr eaLnBrk="1" hangingPunct="1"/>
            <a:r>
              <a:rPr lang="en-US" altLang="zh-CN" smtClean="0"/>
              <a:t>6.6.2 </a:t>
            </a:r>
            <a:r>
              <a:rPr lang="zh-CN" altLang="en-US" sz="3200" smtClean="0"/>
              <a:t>树与二叉树转换</a:t>
            </a:r>
          </a:p>
        </p:txBody>
      </p:sp>
      <p:sp>
        <p:nvSpPr>
          <p:cNvPr id="94212" name="Rectangle 3"/>
          <p:cNvSpPr>
            <a:spLocks noGrp="1" noChangeArrowheads="1"/>
          </p:cNvSpPr>
          <p:nvPr>
            <p:ph type="body" idx="1"/>
          </p:nvPr>
        </p:nvSpPr>
        <p:spPr/>
        <p:txBody>
          <a:bodyPr/>
          <a:lstStyle/>
          <a:p>
            <a:pPr eaLnBrk="1" hangingPunct="1">
              <a:lnSpc>
                <a:spcPct val="110000"/>
              </a:lnSpc>
              <a:spcBef>
                <a:spcPct val="0"/>
              </a:spcBef>
            </a:pPr>
            <a:r>
              <a:rPr lang="zh-CN" altLang="en-US" smtClean="0">
                <a:solidFill>
                  <a:schemeClr val="tx1"/>
                </a:solidFill>
              </a:rPr>
              <a:t>树与二叉树</a:t>
            </a:r>
          </a:p>
          <a:p>
            <a:pPr lvl="1" eaLnBrk="1" hangingPunct="1">
              <a:lnSpc>
                <a:spcPct val="110000"/>
              </a:lnSpc>
              <a:spcBef>
                <a:spcPct val="0"/>
              </a:spcBef>
            </a:pPr>
            <a:r>
              <a:rPr lang="zh-CN" altLang="en-US" smtClean="0">
                <a:solidFill>
                  <a:schemeClr val="tx1"/>
                </a:solidFill>
              </a:rPr>
              <a:t>二叉树与树都可用二叉链表存贮，以二叉链表作中介，可实现树与二叉树之间的转换。</a:t>
            </a:r>
          </a:p>
          <a:p>
            <a:pPr eaLnBrk="1" hangingPunct="1">
              <a:lnSpc>
                <a:spcPct val="110000"/>
              </a:lnSpc>
              <a:spcBef>
                <a:spcPct val="0"/>
              </a:spcBef>
            </a:pPr>
            <a:r>
              <a:rPr lang="zh-CN" altLang="en-US" smtClean="0"/>
              <a:t>树与二叉树转换方法</a:t>
            </a:r>
          </a:p>
        </p:txBody>
      </p:sp>
      <p:sp>
        <p:nvSpPr>
          <p:cNvPr id="492553" name="AutoShape 9"/>
          <p:cNvSpPr>
            <a:spLocks noChangeArrowheads="1"/>
          </p:cNvSpPr>
          <p:nvPr/>
        </p:nvSpPr>
        <p:spPr bwMode="auto">
          <a:xfrm>
            <a:off x="3200400" y="4262438"/>
            <a:ext cx="2895600" cy="228600"/>
          </a:xfrm>
          <a:prstGeom prst="leftRightArrow">
            <a:avLst>
              <a:gd name="adj1" fmla="val 50000"/>
              <a:gd name="adj2" fmla="val 253333"/>
            </a:avLst>
          </a:prstGeom>
          <a:solidFill>
            <a:schemeClr val="accent1"/>
          </a:solidFill>
          <a:ln w="28575" cap="sq">
            <a:solidFill>
              <a:schemeClr val="accent1"/>
            </a:solidFill>
            <a:miter lim="800000"/>
          </a:ln>
        </p:spPr>
        <p:txBody>
          <a:bodyPr anchor="ctr">
            <a:spAutoFit/>
          </a:bodyPr>
          <a:lstStyle/>
          <a:p>
            <a:endParaRPr lang="zh-CN" altLang="en-US"/>
          </a:p>
        </p:txBody>
      </p:sp>
      <p:sp>
        <p:nvSpPr>
          <p:cNvPr id="492554" name="AutoShape 10"/>
          <p:cNvSpPr>
            <a:spLocks noChangeArrowheads="1"/>
          </p:cNvSpPr>
          <p:nvPr/>
        </p:nvSpPr>
        <p:spPr bwMode="auto">
          <a:xfrm>
            <a:off x="4114800" y="4986338"/>
            <a:ext cx="1066800" cy="152400"/>
          </a:xfrm>
          <a:prstGeom prst="leftRightArrow">
            <a:avLst>
              <a:gd name="adj1" fmla="val 50000"/>
              <a:gd name="adj2" fmla="val 140000"/>
            </a:avLst>
          </a:prstGeom>
          <a:solidFill>
            <a:schemeClr val="accent1"/>
          </a:solidFill>
          <a:ln w="28575" cap="sq">
            <a:solidFill>
              <a:schemeClr val="accent1"/>
            </a:solidFill>
            <a:miter lim="800000"/>
          </a:ln>
        </p:spPr>
        <p:txBody>
          <a:bodyPr anchor="ctr">
            <a:spAutoFit/>
          </a:bodyPr>
          <a:lstStyle/>
          <a:p>
            <a:endParaRPr lang="zh-CN" altLang="en-US"/>
          </a:p>
        </p:txBody>
      </p:sp>
      <p:sp>
        <p:nvSpPr>
          <p:cNvPr id="492555" name="AutoShape 11"/>
          <p:cNvSpPr>
            <a:spLocks noChangeArrowheads="1"/>
          </p:cNvSpPr>
          <p:nvPr/>
        </p:nvSpPr>
        <p:spPr bwMode="auto">
          <a:xfrm>
            <a:off x="4114800" y="5670550"/>
            <a:ext cx="1066800" cy="152400"/>
          </a:xfrm>
          <a:prstGeom prst="leftRightArrow">
            <a:avLst>
              <a:gd name="adj1" fmla="val 50000"/>
              <a:gd name="adj2" fmla="val 140000"/>
            </a:avLst>
          </a:prstGeom>
          <a:solidFill>
            <a:schemeClr val="accent1"/>
          </a:solidFill>
          <a:ln w="28575" cap="sq">
            <a:solidFill>
              <a:schemeClr val="accent1"/>
            </a:solidFill>
            <a:miter lim="800000"/>
          </a:ln>
        </p:spPr>
        <p:txBody>
          <a:bodyPr anchor="ctr">
            <a:spAutoFit/>
          </a:bodyPr>
          <a:lstStyle/>
          <a:p>
            <a:endParaRPr lang="zh-CN" altLang="en-US"/>
          </a:p>
        </p:txBody>
      </p:sp>
      <p:sp>
        <p:nvSpPr>
          <p:cNvPr id="492556" name="Rectangle 12"/>
          <p:cNvSpPr>
            <a:spLocks noChangeArrowheads="1"/>
          </p:cNvSpPr>
          <p:nvPr/>
        </p:nvSpPr>
        <p:spPr bwMode="auto">
          <a:xfrm>
            <a:off x="550863" y="41163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根</a:t>
            </a:r>
          </a:p>
        </p:txBody>
      </p:sp>
      <p:sp>
        <p:nvSpPr>
          <p:cNvPr id="492557" name="Rectangle 13"/>
          <p:cNvSpPr>
            <a:spLocks noChangeArrowheads="1"/>
          </p:cNvSpPr>
          <p:nvPr/>
        </p:nvSpPr>
        <p:spPr bwMode="auto">
          <a:xfrm>
            <a:off x="550863" y="48021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a:t>
            </a:r>
            <a:r>
              <a:rPr lang="en-US" altLang="zh-CN">
                <a:latin typeface="黑体" panose="02010609060101010101" pitchFamily="2" charset="-122"/>
                <a:ea typeface="黑体" panose="02010609060101010101" pitchFamily="2" charset="-122"/>
              </a:rPr>
              <a:t>X</a:t>
            </a:r>
            <a:r>
              <a:rPr lang="zh-CN" altLang="en-US">
                <a:latin typeface="黑体" panose="02010609060101010101" pitchFamily="2" charset="-122"/>
                <a:ea typeface="黑体" panose="02010609060101010101" pitchFamily="2" charset="-122"/>
              </a:rPr>
              <a:t>的第一个孩子</a:t>
            </a:r>
          </a:p>
        </p:txBody>
      </p:sp>
      <p:sp>
        <p:nvSpPr>
          <p:cNvPr id="492558" name="Rectangle 14"/>
          <p:cNvSpPr>
            <a:spLocks noChangeArrowheads="1"/>
          </p:cNvSpPr>
          <p:nvPr/>
        </p:nvSpPr>
        <p:spPr bwMode="auto">
          <a:xfrm>
            <a:off x="693738" y="5487988"/>
            <a:ext cx="3221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a:t>
            </a:r>
            <a:r>
              <a:rPr lang="en-US" altLang="zh-CN">
                <a:latin typeface="黑体" panose="02010609060101010101" pitchFamily="2" charset="-122"/>
                <a:ea typeface="黑体" panose="02010609060101010101" pitchFamily="2" charset="-122"/>
              </a:rPr>
              <a:t>X</a:t>
            </a:r>
            <a:r>
              <a:rPr lang="zh-CN" altLang="en-US">
                <a:latin typeface="黑体" panose="02010609060101010101" pitchFamily="2" charset="-122"/>
                <a:ea typeface="黑体" panose="02010609060101010101" pitchFamily="2" charset="-122"/>
              </a:rPr>
              <a:t>紧邻的右兄弟</a:t>
            </a:r>
          </a:p>
        </p:txBody>
      </p:sp>
      <p:sp>
        <p:nvSpPr>
          <p:cNvPr id="492560" name="Rectangle 16"/>
          <p:cNvSpPr>
            <a:spLocks noChangeArrowheads="1"/>
          </p:cNvSpPr>
          <p:nvPr/>
        </p:nvSpPr>
        <p:spPr bwMode="auto">
          <a:xfrm>
            <a:off x="5137150" y="41163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根</a:t>
            </a:r>
          </a:p>
        </p:txBody>
      </p:sp>
      <p:sp>
        <p:nvSpPr>
          <p:cNvPr id="492561" name="Rectangle 17"/>
          <p:cNvSpPr>
            <a:spLocks noChangeArrowheads="1"/>
          </p:cNvSpPr>
          <p:nvPr/>
        </p:nvSpPr>
        <p:spPr bwMode="auto">
          <a:xfrm>
            <a:off x="5137150" y="48021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 </a:t>
            </a:r>
            <a:r>
              <a:rPr lang="en-US" altLang="zh-CN">
                <a:latin typeface="黑体" panose="02010609060101010101" pitchFamily="2" charset="-122"/>
                <a:ea typeface="黑体" panose="02010609060101010101" pitchFamily="2" charset="-122"/>
              </a:rPr>
              <a:t>X </a:t>
            </a:r>
            <a:r>
              <a:rPr lang="zh-CN" altLang="en-US">
                <a:latin typeface="黑体" panose="02010609060101010101" pitchFamily="2" charset="-122"/>
                <a:ea typeface="黑体" panose="02010609060101010101" pitchFamily="2" charset="-122"/>
              </a:rPr>
              <a:t>的左孩子</a:t>
            </a:r>
          </a:p>
        </p:txBody>
      </p:sp>
      <p:sp>
        <p:nvSpPr>
          <p:cNvPr id="492562" name="Rectangle 18"/>
          <p:cNvSpPr>
            <a:spLocks noChangeArrowheads="1"/>
          </p:cNvSpPr>
          <p:nvPr/>
        </p:nvSpPr>
        <p:spPr bwMode="auto">
          <a:xfrm>
            <a:off x="5457825" y="5487988"/>
            <a:ext cx="2865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 </a:t>
            </a:r>
            <a:r>
              <a:rPr lang="en-US" altLang="zh-CN">
                <a:latin typeface="黑体" panose="02010609060101010101" pitchFamily="2" charset="-122"/>
                <a:ea typeface="黑体" panose="02010609060101010101" pitchFamily="2" charset="-122"/>
              </a:rPr>
              <a:t>X </a:t>
            </a:r>
            <a:r>
              <a:rPr lang="zh-CN" altLang="en-US">
                <a:latin typeface="黑体" panose="02010609060101010101" pitchFamily="2" charset="-122"/>
                <a:ea typeface="黑体" panose="02010609060101010101" pitchFamily="2" charset="-122"/>
              </a:rPr>
              <a:t>的右孩子</a:t>
            </a:r>
          </a:p>
        </p:txBody>
      </p:sp>
      <p:grpSp>
        <p:nvGrpSpPr>
          <p:cNvPr id="2" name="Group 20"/>
          <p:cNvGrpSpPr/>
          <p:nvPr/>
        </p:nvGrpSpPr>
        <p:grpSpPr bwMode="auto">
          <a:xfrm>
            <a:off x="509588" y="3578225"/>
            <a:ext cx="8177212" cy="536575"/>
            <a:chOff x="321" y="2254"/>
            <a:chExt cx="5151" cy="338"/>
          </a:xfrm>
        </p:grpSpPr>
        <p:sp>
          <p:nvSpPr>
            <p:cNvPr id="94223" name="Text Box 4"/>
            <p:cNvSpPr txBox="1">
              <a:spLocks noChangeArrowheads="1"/>
            </p:cNvSpPr>
            <p:nvPr/>
          </p:nvSpPr>
          <p:spPr bwMode="auto">
            <a:xfrm>
              <a:off x="321" y="2254"/>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30000"/>
                </a:spcBef>
              </a:pPr>
              <a:r>
                <a:rPr lang="zh-CN" altLang="en-US">
                  <a:latin typeface="黑体" panose="02010609060101010101" pitchFamily="2" charset="-122"/>
                  <a:ea typeface="黑体" panose="02010609060101010101" pitchFamily="2" charset="-122"/>
                </a:rPr>
                <a:t>树</a:t>
              </a:r>
            </a:p>
          </p:txBody>
        </p:sp>
        <p:sp>
          <p:nvSpPr>
            <p:cNvPr id="94224" name="Text Box 15"/>
            <p:cNvSpPr txBox="1">
              <a:spLocks noChangeArrowheads="1"/>
            </p:cNvSpPr>
            <p:nvPr/>
          </p:nvSpPr>
          <p:spPr bwMode="auto">
            <a:xfrm>
              <a:off x="3210" y="2256"/>
              <a:ext cx="22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30000"/>
                </a:spcBef>
              </a:pPr>
              <a:r>
                <a:rPr lang="zh-CN" altLang="en-US">
                  <a:latin typeface="黑体" panose="02010609060101010101" pitchFamily="2" charset="-122"/>
                  <a:ea typeface="黑体" panose="02010609060101010101" pitchFamily="2" charset="-122"/>
                </a:rPr>
                <a:t>二叉树</a:t>
              </a:r>
            </a:p>
          </p:txBody>
        </p:sp>
        <p:sp>
          <p:nvSpPr>
            <p:cNvPr id="94225" name="Line 19"/>
            <p:cNvSpPr>
              <a:spLocks noChangeShapeType="1"/>
            </p:cNvSpPr>
            <p:nvPr/>
          </p:nvSpPr>
          <p:spPr bwMode="auto">
            <a:xfrm>
              <a:off x="480" y="2592"/>
              <a:ext cx="4896" cy="0"/>
            </a:xfrm>
            <a:prstGeom prst="line">
              <a:avLst/>
            </a:prstGeom>
            <a:noFill/>
            <a:ln w="28575" cap="sq">
              <a:solidFill>
                <a:schemeClr val="tx2"/>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2556"/>
                                        </p:tgtEl>
                                        <p:attrNameLst>
                                          <p:attrName>style.visibility</p:attrName>
                                        </p:attrNameLst>
                                      </p:cBhvr>
                                      <p:to>
                                        <p:strVal val="visible"/>
                                      </p:to>
                                    </p:set>
                                    <p:animEffect transition="in" filter="wipe(left)">
                                      <p:cBhvr>
                                        <p:cTn id="12" dur="500"/>
                                        <p:tgtEl>
                                          <p:spTgt spid="49255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2553"/>
                                        </p:tgtEl>
                                        <p:attrNameLst>
                                          <p:attrName>style.visibility</p:attrName>
                                        </p:attrNameLst>
                                      </p:cBhvr>
                                      <p:to>
                                        <p:strVal val="visible"/>
                                      </p:to>
                                    </p:set>
                                    <p:animEffect transition="in" filter="wipe(left)">
                                      <p:cBhvr>
                                        <p:cTn id="16" dur="500"/>
                                        <p:tgtEl>
                                          <p:spTgt spid="49255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92560"/>
                                        </p:tgtEl>
                                        <p:attrNameLst>
                                          <p:attrName>style.visibility</p:attrName>
                                        </p:attrNameLst>
                                      </p:cBhvr>
                                      <p:to>
                                        <p:strVal val="visible"/>
                                      </p:to>
                                    </p:set>
                                    <p:animEffect transition="in" filter="wipe(left)">
                                      <p:cBhvr>
                                        <p:cTn id="20" dur="500"/>
                                        <p:tgtEl>
                                          <p:spTgt spid="4925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92557"/>
                                        </p:tgtEl>
                                        <p:attrNameLst>
                                          <p:attrName>style.visibility</p:attrName>
                                        </p:attrNameLst>
                                      </p:cBhvr>
                                      <p:to>
                                        <p:strVal val="visible"/>
                                      </p:to>
                                    </p:set>
                                    <p:animEffect transition="in" filter="wipe(left)">
                                      <p:cBhvr>
                                        <p:cTn id="25" dur="500"/>
                                        <p:tgtEl>
                                          <p:spTgt spid="49255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92554"/>
                                        </p:tgtEl>
                                        <p:attrNameLst>
                                          <p:attrName>style.visibility</p:attrName>
                                        </p:attrNameLst>
                                      </p:cBhvr>
                                      <p:to>
                                        <p:strVal val="visible"/>
                                      </p:to>
                                    </p:set>
                                    <p:animEffect transition="in" filter="wipe(left)">
                                      <p:cBhvr>
                                        <p:cTn id="29" dur="500"/>
                                        <p:tgtEl>
                                          <p:spTgt spid="492554"/>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492561"/>
                                        </p:tgtEl>
                                        <p:attrNameLst>
                                          <p:attrName>style.visibility</p:attrName>
                                        </p:attrNameLst>
                                      </p:cBhvr>
                                      <p:to>
                                        <p:strVal val="visible"/>
                                      </p:to>
                                    </p:set>
                                    <p:animEffect transition="in" filter="wipe(left)">
                                      <p:cBhvr>
                                        <p:cTn id="33" dur="500"/>
                                        <p:tgtEl>
                                          <p:spTgt spid="49256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2558"/>
                                        </p:tgtEl>
                                        <p:attrNameLst>
                                          <p:attrName>style.visibility</p:attrName>
                                        </p:attrNameLst>
                                      </p:cBhvr>
                                      <p:to>
                                        <p:strVal val="visible"/>
                                      </p:to>
                                    </p:set>
                                    <p:animEffect transition="in" filter="wipe(left)">
                                      <p:cBhvr>
                                        <p:cTn id="38" dur="500"/>
                                        <p:tgtEl>
                                          <p:spTgt spid="49255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92555"/>
                                        </p:tgtEl>
                                        <p:attrNameLst>
                                          <p:attrName>style.visibility</p:attrName>
                                        </p:attrNameLst>
                                      </p:cBhvr>
                                      <p:to>
                                        <p:strVal val="visible"/>
                                      </p:to>
                                    </p:set>
                                    <p:animEffect transition="in" filter="wipe(left)">
                                      <p:cBhvr>
                                        <p:cTn id="42" dur="500"/>
                                        <p:tgtEl>
                                          <p:spTgt spid="492555"/>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92562"/>
                                        </p:tgtEl>
                                        <p:attrNameLst>
                                          <p:attrName>style.visibility</p:attrName>
                                        </p:attrNameLst>
                                      </p:cBhvr>
                                      <p:to>
                                        <p:strVal val="visible"/>
                                      </p:to>
                                    </p:set>
                                    <p:animEffect transition="in" filter="wipe(left)">
                                      <p:cBhvr>
                                        <p:cTn id="46" dur="500"/>
                                        <p:tgtEl>
                                          <p:spTgt spid="49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3" grpId="0" animBg="1"/>
      <p:bldP spid="492555" grpId="0" animBg="1"/>
      <p:bldP spid="492556" grpId="0" autoUpdateAnimBg="0"/>
      <p:bldP spid="492557" grpId="0" autoUpdateAnimBg="0"/>
      <p:bldP spid="492558" grpId="0" autoUpdateAnimBg="0"/>
      <p:bldP spid="492560" grpId="0" autoUpdateAnimBg="0"/>
      <p:bldP spid="492561" grpId="0" autoUpdateAnimBg="0"/>
      <p:bldP spid="492562"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7A6643B-9FCB-4295-BC69-22F75EFEA8C6}" type="slidenum">
              <a:rPr kumimoji="0" lang="en-US" altLang="zh-CN" sz="1400" b="0" smtClean="0">
                <a:solidFill>
                  <a:schemeClr val="tx1"/>
                </a:solidFill>
              </a:rPr>
              <a:t>104</a:t>
            </a:fld>
            <a:endParaRPr kumimoji="0" lang="en-US" altLang="zh-CN" sz="1400" b="0" smtClean="0">
              <a:solidFill>
                <a:schemeClr val="tx1"/>
              </a:solidFill>
            </a:endParaRPr>
          </a:p>
        </p:txBody>
      </p:sp>
      <p:sp>
        <p:nvSpPr>
          <p:cNvPr id="95237" name="Rectangle 88"/>
          <p:cNvSpPr>
            <a:spLocks noGrp="1" noChangeArrowheads="1"/>
          </p:cNvSpPr>
          <p:nvPr>
            <p:ph type="title"/>
          </p:nvPr>
        </p:nvSpPr>
        <p:spPr/>
        <p:txBody>
          <a:bodyPr/>
          <a:lstStyle/>
          <a:p>
            <a:pPr eaLnBrk="1" hangingPunct="1"/>
            <a:r>
              <a:rPr lang="en-US" altLang="zh-CN" smtClean="0"/>
              <a:t>6.6.2 </a:t>
            </a:r>
            <a:r>
              <a:rPr lang="zh-CN" altLang="en-US" sz="3200" smtClean="0"/>
              <a:t>树与二叉树转换</a:t>
            </a:r>
          </a:p>
        </p:txBody>
      </p:sp>
      <p:grpSp>
        <p:nvGrpSpPr>
          <p:cNvPr id="95245" name="Group 108"/>
          <p:cNvGrpSpPr/>
          <p:nvPr/>
        </p:nvGrpSpPr>
        <p:grpSpPr bwMode="auto">
          <a:xfrm>
            <a:off x="457200" y="4114800"/>
            <a:ext cx="4040188" cy="1893888"/>
            <a:chOff x="240" y="2304"/>
            <a:chExt cx="2545" cy="1193"/>
          </a:xfrm>
        </p:grpSpPr>
        <p:sp>
          <p:nvSpPr>
            <p:cNvPr id="95287" name="Oval 45"/>
            <p:cNvSpPr>
              <a:spLocks noChangeArrowheads="1"/>
            </p:cNvSpPr>
            <p:nvPr/>
          </p:nvSpPr>
          <p:spPr bwMode="auto">
            <a:xfrm>
              <a:off x="2485" y="3185"/>
              <a:ext cx="300" cy="309"/>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J</a:t>
              </a:r>
            </a:p>
          </p:txBody>
        </p:sp>
        <p:sp>
          <p:nvSpPr>
            <p:cNvPr id="95288" name="Oval 48"/>
            <p:cNvSpPr>
              <a:spLocks noChangeArrowheads="1"/>
            </p:cNvSpPr>
            <p:nvPr/>
          </p:nvSpPr>
          <p:spPr bwMode="auto">
            <a:xfrm>
              <a:off x="2119" y="3187"/>
              <a:ext cx="300" cy="310"/>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I</a:t>
              </a:r>
            </a:p>
          </p:txBody>
        </p:sp>
        <p:sp>
          <p:nvSpPr>
            <p:cNvPr id="95289" name="Oval 51"/>
            <p:cNvSpPr>
              <a:spLocks noChangeArrowheads="1"/>
            </p:cNvSpPr>
            <p:nvPr/>
          </p:nvSpPr>
          <p:spPr bwMode="auto">
            <a:xfrm>
              <a:off x="1287" y="2304"/>
              <a:ext cx="299" cy="310"/>
            </a:xfrm>
            <a:prstGeom prst="ellipse">
              <a:avLst/>
            </a:prstGeom>
            <a:solidFill>
              <a:schemeClr val="bg2"/>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A</a:t>
              </a:r>
            </a:p>
          </p:txBody>
        </p:sp>
        <p:sp>
          <p:nvSpPr>
            <p:cNvPr id="95290" name="Oval 54"/>
            <p:cNvSpPr>
              <a:spLocks noChangeArrowheads="1"/>
            </p:cNvSpPr>
            <p:nvPr/>
          </p:nvSpPr>
          <p:spPr bwMode="auto">
            <a:xfrm>
              <a:off x="1287" y="2730"/>
              <a:ext cx="299" cy="310"/>
            </a:xfrm>
            <a:prstGeom prst="ellipse">
              <a:avLst/>
            </a:prstGeom>
            <a:solidFill>
              <a:schemeClr val="hlink"/>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C</a:t>
              </a:r>
            </a:p>
          </p:txBody>
        </p:sp>
        <p:sp>
          <p:nvSpPr>
            <p:cNvPr id="95291" name="Oval 57"/>
            <p:cNvSpPr>
              <a:spLocks noChangeArrowheads="1"/>
            </p:cNvSpPr>
            <p:nvPr/>
          </p:nvSpPr>
          <p:spPr bwMode="auto">
            <a:xfrm>
              <a:off x="552" y="2730"/>
              <a:ext cx="300" cy="310"/>
            </a:xfrm>
            <a:prstGeom prst="ellipse">
              <a:avLst/>
            </a:prstGeom>
            <a:solidFill>
              <a:schemeClr val="hlink"/>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B</a:t>
              </a:r>
            </a:p>
          </p:txBody>
        </p:sp>
        <p:sp>
          <p:nvSpPr>
            <p:cNvPr id="95292" name="Oval 60"/>
            <p:cNvSpPr>
              <a:spLocks noChangeArrowheads="1"/>
            </p:cNvSpPr>
            <p:nvPr/>
          </p:nvSpPr>
          <p:spPr bwMode="auto">
            <a:xfrm>
              <a:off x="2119" y="2730"/>
              <a:ext cx="300" cy="310"/>
            </a:xfrm>
            <a:prstGeom prst="ellipse">
              <a:avLst/>
            </a:prstGeom>
            <a:solidFill>
              <a:schemeClr val="hlink"/>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D</a:t>
              </a:r>
            </a:p>
          </p:txBody>
        </p:sp>
        <p:sp>
          <p:nvSpPr>
            <p:cNvPr id="95293" name="Oval 63"/>
            <p:cNvSpPr>
              <a:spLocks noChangeArrowheads="1"/>
            </p:cNvSpPr>
            <p:nvPr/>
          </p:nvSpPr>
          <p:spPr bwMode="auto">
            <a:xfrm>
              <a:off x="1748" y="3187"/>
              <a:ext cx="300" cy="310"/>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H</a:t>
              </a:r>
            </a:p>
          </p:txBody>
        </p:sp>
        <p:sp>
          <p:nvSpPr>
            <p:cNvPr id="95294" name="Oval 66"/>
            <p:cNvSpPr>
              <a:spLocks noChangeArrowheads="1"/>
            </p:cNvSpPr>
            <p:nvPr/>
          </p:nvSpPr>
          <p:spPr bwMode="auto">
            <a:xfrm>
              <a:off x="1287" y="3187"/>
              <a:ext cx="299" cy="310"/>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G</a:t>
              </a:r>
            </a:p>
          </p:txBody>
        </p:sp>
        <p:sp>
          <p:nvSpPr>
            <p:cNvPr id="95295" name="Oval 69"/>
            <p:cNvSpPr>
              <a:spLocks noChangeArrowheads="1"/>
            </p:cNvSpPr>
            <p:nvPr/>
          </p:nvSpPr>
          <p:spPr bwMode="auto">
            <a:xfrm>
              <a:off x="854" y="3187"/>
              <a:ext cx="299" cy="310"/>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F</a:t>
              </a:r>
            </a:p>
          </p:txBody>
        </p:sp>
        <p:sp>
          <p:nvSpPr>
            <p:cNvPr id="95296" name="Oval 72"/>
            <p:cNvSpPr>
              <a:spLocks noChangeArrowheads="1"/>
            </p:cNvSpPr>
            <p:nvPr/>
          </p:nvSpPr>
          <p:spPr bwMode="auto">
            <a:xfrm>
              <a:off x="240" y="3187"/>
              <a:ext cx="300" cy="310"/>
            </a:xfrm>
            <a:prstGeom prst="ellipse">
              <a:avLst/>
            </a:prstGeom>
            <a:solidFill>
              <a:srgbClr val="DBE0B4"/>
            </a:solidFill>
            <a:ln w="12700" cap="rnd">
              <a:solidFill>
                <a:schemeClr val="tx1"/>
              </a:solidFill>
              <a:round/>
            </a:ln>
          </p:spPr>
          <p:txBody>
            <a:bodyPr wrap="none" anchor="ctr"/>
            <a:lstStyle/>
            <a:p>
              <a:pPr eaLnBrk="0" hangingPunct="0">
                <a:spcBef>
                  <a:spcPct val="0"/>
                </a:spcBef>
              </a:pPr>
              <a:r>
                <a:rPr lang="en-US" altLang="zh-CN" sz="2400">
                  <a:latin typeface="Arial" panose="020B0604020202020204" pitchFamily="34" charset="0"/>
                  <a:ea typeface="隶书" pitchFamily="49" charset="-122"/>
                </a:rPr>
                <a:t>E</a:t>
              </a:r>
            </a:p>
          </p:txBody>
        </p:sp>
        <p:sp>
          <p:nvSpPr>
            <p:cNvPr id="95297" name="Line 74"/>
            <p:cNvSpPr>
              <a:spLocks noChangeShapeType="1"/>
            </p:cNvSpPr>
            <p:nvPr/>
          </p:nvSpPr>
          <p:spPr bwMode="auto">
            <a:xfrm>
              <a:off x="1443" y="2608"/>
              <a:ext cx="0" cy="121"/>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8" name="Line 75"/>
            <p:cNvSpPr>
              <a:spLocks noChangeShapeType="1"/>
            </p:cNvSpPr>
            <p:nvPr/>
          </p:nvSpPr>
          <p:spPr bwMode="auto">
            <a:xfrm flipH="1">
              <a:off x="819" y="2486"/>
              <a:ext cx="468" cy="304"/>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9" name="Line 76"/>
            <p:cNvSpPr>
              <a:spLocks noChangeShapeType="1"/>
            </p:cNvSpPr>
            <p:nvPr/>
          </p:nvSpPr>
          <p:spPr bwMode="auto">
            <a:xfrm flipH="1">
              <a:off x="432" y="2989"/>
              <a:ext cx="156" cy="22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0" name="Line 77"/>
            <p:cNvSpPr>
              <a:spLocks noChangeShapeType="1"/>
            </p:cNvSpPr>
            <p:nvPr/>
          </p:nvSpPr>
          <p:spPr bwMode="auto">
            <a:xfrm>
              <a:off x="826" y="2989"/>
              <a:ext cx="134" cy="22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1" name="Line 78"/>
            <p:cNvSpPr>
              <a:spLocks noChangeShapeType="1"/>
            </p:cNvSpPr>
            <p:nvPr/>
          </p:nvSpPr>
          <p:spPr bwMode="auto">
            <a:xfrm>
              <a:off x="1443" y="3033"/>
              <a:ext cx="0" cy="159"/>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2" name="Line 79"/>
            <p:cNvSpPr>
              <a:spLocks noChangeShapeType="1"/>
            </p:cNvSpPr>
            <p:nvPr/>
          </p:nvSpPr>
          <p:spPr bwMode="auto">
            <a:xfrm>
              <a:off x="1584" y="2486"/>
              <a:ext cx="549" cy="342"/>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3" name="Line 80"/>
            <p:cNvSpPr>
              <a:spLocks noChangeShapeType="1"/>
            </p:cNvSpPr>
            <p:nvPr/>
          </p:nvSpPr>
          <p:spPr bwMode="auto">
            <a:xfrm flipH="1">
              <a:off x="1974" y="2989"/>
              <a:ext cx="186" cy="22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4" name="Line 81"/>
            <p:cNvSpPr>
              <a:spLocks noChangeShapeType="1"/>
            </p:cNvSpPr>
            <p:nvPr/>
          </p:nvSpPr>
          <p:spPr bwMode="auto">
            <a:xfrm>
              <a:off x="2275" y="3033"/>
              <a:ext cx="0" cy="159"/>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5" name="Line 82"/>
            <p:cNvSpPr>
              <a:spLocks noChangeShapeType="1"/>
            </p:cNvSpPr>
            <p:nvPr/>
          </p:nvSpPr>
          <p:spPr bwMode="auto">
            <a:xfrm>
              <a:off x="2400" y="2972"/>
              <a:ext cx="186" cy="22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5254" name="Group 107"/>
          <p:cNvGrpSpPr/>
          <p:nvPr/>
        </p:nvGrpSpPr>
        <p:grpSpPr bwMode="auto">
          <a:xfrm>
            <a:off x="457200" y="1295400"/>
            <a:ext cx="8177213" cy="2089150"/>
            <a:chOff x="321" y="2254"/>
            <a:chExt cx="5151" cy="1600"/>
          </a:xfrm>
        </p:grpSpPr>
        <p:sp>
          <p:nvSpPr>
            <p:cNvPr id="95264" name="AutoShape 94"/>
            <p:cNvSpPr>
              <a:spLocks noChangeArrowheads="1"/>
            </p:cNvSpPr>
            <p:nvPr/>
          </p:nvSpPr>
          <p:spPr bwMode="auto">
            <a:xfrm>
              <a:off x="2016" y="2685"/>
              <a:ext cx="1824" cy="144"/>
            </a:xfrm>
            <a:prstGeom prst="leftRightArrow">
              <a:avLst>
                <a:gd name="adj1" fmla="val 50000"/>
                <a:gd name="adj2" fmla="val 253333"/>
              </a:avLst>
            </a:prstGeom>
            <a:solidFill>
              <a:schemeClr val="accent1"/>
            </a:solidFill>
            <a:ln w="28575" cap="sq">
              <a:solidFill>
                <a:schemeClr val="accent1"/>
              </a:solidFill>
              <a:miter lim="800000"/>
            </a:ln>
          </p:spPr>
          <p:txBody>
            <a:bodyPr anchor="ctr">
              <a:spAutoFit/>
            </a:bodyPr>
            <a:lstStyle/>
            <a:p>
              <a:endParaRPr lang="zh-CN" altLang="en-US"/>
            </a:p>
          </p:txBody>
        </p:sp>
        <p:sp>
          <p:nvSpPr>
            <p:cNvPr id="95265" name="AutoShape 95"/>
            <p:cNvSpPr>
              <a:spLocks noChangeArrowheads="1"/>
            </p:cNvSpPr>
            <p:nvPr/>
          </p:nvSpPr>
          <p:spPr bwMode="auto">
            <a:xfrm>
              <a:off x="2592" y="3141"/>
              <a:ext cx="672" cy="96"/>
            </a:xfrm>
            <a:prstGeom prst="leftRightArrow">
              <a:avLst>
                <a:gd name="adj1" fmla="val 50000"/>
                <a:gd name="adj2" fmla="val 140000"/>
              </a:avLst>
            </a:prstGeom>
            <a:solidFill>
              <a:schemeClr val="accent1"/>
            </a:solidFill>
            <a:ln w="28575" cap="sq">
              <a:solidFill>
                <a:schemeClr val="accent1"/>
              </a:solidFill>
              <a:miter lim="800000"/>
            </a:ln>
          </p:spPr>
          <p:txBody>
            <a:bodyPr anchor="ctr">
              <a:spAutoFit/>
            </a:bodyPr>
            <a:lstStyle/>
            <a:p>
              <a:endParaRPr lang="zh-CN" altLang="en-US"/>
            </a:p>
          </p:txBody>
        </p:sp>
        <p:sp>
          <p:nvSpPr>
            <p:cNvPr id="95266" name="AutoShape 96"/>
            <p:cNvSpPr>
              <a:spLocks noChangeArrowheads="1"/>
            </p:cNvSpPr>
            <p:nvPr/>
          </p:nvSpPr>
          <p:spPr bwMode="auto">
            <a:xfrm>
              <a:off x="2592" y="3572"/>
              <a:ext cx="672" cy="96"/>
            </a:xfrm>
            <a:prstGeom prst="leftRightArrow">
              <a:avLst>
                <a:gd name="adj1" fmla="val 50000"/>
                <a:gd name="adj2" fmla="val 140000"/>
              </a:avLst>
            </a:prstGeom>
            <a:solidFill>
              <a:schemeClr val="accent1"/>
            </a:solidFill>
            <a:ln w="28575" cap="sq">
              <a:solidFill>
                <a:schemeClr val="accent1"/>
              </a:solidFill>
              <a:miter lim="800000"/>
            </a:ln>
          </p:spPr>
          <p:txBody>
            <a:bodyPr anchor="ctr">
              <a:spAutoFit/>
            </a:bodyPr>
            <a:lstStyle/>
            <a:p>
              <a:endParaRPr lang="zh-CN" altLang="en-US"/>
            </a:p>
          </p:txBody>
        </p:sp>
        <p:sp>
          <p:nvSpPr>
            <p:cNvPr id="95267" name="Rectangle 97"/>
            <p:cNvSpPr>
              <a:spLocks noChangeArrowheads="1"/>
            </p:cNvSpPr>
            <p:nvPr/>
          </p:nvSpPr>
          <p:spPr bwMode="auto">
            <a:xfrm>
              <a:off x="347" y="2593"/>
              <a:ext cx="22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根</a:t>
              </a:r>
            </a:p>
          </p:txBody>
        </p:sp>
        <p:sp>
          <p:nvSpPr>
            <p:cNvPr id="95268" name="Rectangle 98"/>
            <p:cNvSpPr>
              <a:spLocks noChangeArrowheads="1"/>
            </p:cNvSpPr>
            <p:nvPr/>
          </p:nvSpPr>
          <p:spPr bwMode="auto">
            <a:xfrm>
              <a:off x="347" y="3025"/>
              <a:ext cx="220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a:t>
              </a:r>
              <a:r>
                <a:rPr lang="en-US" altLang="zh-CN">
                  <a:latin typeface="黑体" panose="02010609060101010101" pitchFamily="2" charset="-122"/>
                  <a:ea typeface="黑体" panose="02010609060101010101" pitchFamily="2" charset="-122"/>
                </a:rPr>
                <a:t>X</a:t>
              </a:r>
              <a:r>
                <a:rPr lang="zh-CN" altLang="en-US">
                  <a:latin typeface="黑体" panose="02010609060101010101" pitchFamily="2" charset="-122"/>
                  <a:ea typeface="黑体" panose="02010609060101010101" pitchFamily="2" charset="-122"/>
                </a:rPr>
                <a:t>的第一个孩子</a:t>
              </a:r>
            </a:p>
          </p:txBody>
        </p:sp>
        <p:sp>
          <p:nvSpPr>
            <p:cNvPr id="95269" name="Rectangle 99"/>
            <p:cNvSpPr>
              <a:spLocks noChangeArrowheads="1"/>
            </p:cNvSpPr>
            <p:nvPr/>
          </p:nvSpPr>
          <p:spPr bwMode="auto">
            <a:xfrm>
              <a:off x="437" y="3456"/>
              <a:ext cx="2029"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a:t>
              </a:r>
              <a:r>
                <a:rPr lang="en-US" altLang="zh-CN">
                  <a:latin typeface="黑体" panose="02010609060101010101" pitchFamily="2" charset="-122"/>
                  <a:ea typeface="黑体" panose="02010609060101010101" pitchFamily="2" charset="-122"/>
                </a:rPr>
                <a:t>X</a:t>
              </a:r>
              <a:r>
                <a:rPr lang="zh-CN" altLang="en-US">
                  <a:latin typeface="黑体" panose="02010609060101010101" pitchFamily="2" charset="-122"/>
                  <a:ea typeface="黑体" panose="02010609060101010101" pitchFamily="2" charset="-122"/>
                </a:rPr>
                <a:t>紧邻的右兄弟</a:t>
              </a:r>
            </a:p>
          </p:txBody>
        </p:sp>
        <p:sp>
          <p:nvSpPr>
            <p:cNvPr id="95270" name="Rectangle 100"/>
            <p:cNvSpPr>
              <a:spLocks noChangeArrowheads="1"/>
            </p:cNvSpPr>
            <p:nvPr/>
          </p:nvSpPr>
          <p:spPr bwMode="auto">
            <a:xfrm>
              <a:off x="3236" y="2593"/>
              <a:ext cx="22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根</a:t>
              </a:r>
            </a:p>
          </p:txBody>
        </p:sp>
        <p:sp>
          <p:nvSpPr>
            <p:cNvPr id="95271" name="Rectangle 101"/>
            <p:cNvSpPr>
              <a:spLocks noChangeArrowheads="1"/>
            </p:cNvSpPr>
            <p:nvPr/>
          </p:nvSpPr>
          <p:spPr bwMode="auto">
            <a:xfrm>
              <a:off x="3236" y="3025"/>
              <a:ext cx="220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 </a:t>
              </a:r>
              <a:r>
                <a:rPr lang="en-US" altLang="zh-CN">
                  <a:latin typeface="黑体" panose="02010609060101010101" pitchFamily="2" charset="-122"/>
                  <a:ea typeface="黑体" panose="02010609060101010101" pitchFamily="2" charset="-122"/>
                </a:rPr>
                <a:t>X </a:t>
              </a:r>
              <a:r>
                <a:rPr lang="zh-CN" altLang="en-US">
                  <a:latin typeface="黑体" panose="02010609060101010101" pitchFamily="2" charset="-122"/>
                  <a:ea typeface="黑体" panose="02010609060101010101" pitchFamily="2" charset="-122"/>
                </a:rPr>
                <a:t>的左孩子</a:t>
              </a:r>
            </a:p>
          </p:txBody>
        </p:sp>
        <p:sp>
          <p:nvSpPr>
            <p:cNvPr id="95272" name="Rectangle 102"/>
            <p:cNvSpPr>
              <a:spLocks noChangeArrowheads="1"/>
            </p:cNvSpPr>
            <p:nvPr/>
          </p:nvSpPr>
          <p:spPr bwMode="auto">
            <a:xfrm>
              <a:off x="3438" y="3457"/>
              <a:ext cx="180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eaLnBrk="0" hangingPunct="0">
                <a:spcBef>
                  <a:spcPct val="50000"/>
                </a:spcBef>
              </a:pPr>
              <a:r>
                <a:rPr lang="zh-CN" altLang="en-US">
                  <a:latin typeface="黑体" panose="02010609060101010101" pitchFamily="2" charset="-122"/>
                  <a:ea typeface="黑体" panose="02010609060101010101" pitchFamily="2" charset="-122"/>
                </a:rPr>
                <a:t>结点 </a:t>
              </a:r>
              <a:r>
                <a:rPr lang="en-US" altLang="zh-CN">
                  <a:latin typeface="黑体" panose="02010609060101010101" pitchFamily="2" charset="-122"/>
                  <a:ea typeface="黑体" panose="02010609060101010101" pitchFamily="2" charset="-122"/>
                </a:rPr>
                <a:t>X </a:t>
              </a:r>
              <a:r>
                <a:rPr lang="zh-CN" altLang="en-US">
                  <a:latin typeface="黑体" panose="02010609060101010101" pitchFamily="2" charset="-122"/>
                  <a:ea typeface="黑体" panose="02010609060101010101" pitchFamily="2" charset="-122"/>
                </a:rPr>
                <a:t>的右孩子</a:t>
              </a:r>
            </a:p>
          </p:txBody>
        </p:sp>
        <p:grpSp>
          <p:nvGrpSpPr>
            <p:cNvPr id="95273" name="Group 103"/>
            <p:cNvGrpSpPr/>
            <p:nvPr/>
          </p:nvGrpSpPr>
          <p:grpSpPr bwMode="auto">
            <a:xfrm>
              <a:off x="321" y="2254"/>
              <a:ext cx="5151" cy="400"/>
              <a:chOff x="321" y="2254"/>
              <a:chExt cx="5151" cy="400"/>
            </a:xfrm>
          </p:grpSpPr>
          <p:sp>
            <p:nvSpPr>
              <p:cNvPr id="95274" name="Text Box 104"/>
              <p:cNvSpPr txBox="1">
                <a:spLocks noChangeArrowheads="1"/>
              </p:cNvSpPr>
              <p:nvPr/>
            </p:nvSpPr>
            <p:spPr bwMode="auto">
              <a:xfrm>
                <a:off x="321" y="2254"/>
                <a:ext cx="226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30000"/>
                  </a:spcBef>
                </a:pPr>
                <a:r>
                  <a:rPr lang="zh-CN" altLang="en-US">
                    <a:latin typeface="黑体" panose="02010609060101010101" pitchFamily="2" charset="-122"/>
                    <a:ea typeface="黑体" panose="02010609060101010101" pitchFamily="2" charset="-122"/>
                  </a:rPr>
                  <a:t>树</a:t>
                </a:r>
              </a:p>
            </p:txBody>
          </p:sp>
          <p:sp>
            <p:nvSpPr>
              <p:cNvPr id="95275" name="Text Box 105"/>
              <p:cNvSpPr txBox="1">
                <a:spLocks noChangeArrowheads="1"/>
              </p:cNvSpPr>
              <p:nvPr/>
            </p:nvSpPr>
            <p:spPr bwMode="auto">
              <a:xfrm>
                <a:off x="3210" y="2256"/>
                <a:ext cx="226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30000"/>
                  </a:spcBef>
                </a:pPr>
                <a:r>
                  <a:rPr lang="zh-CN" altLang="en-US">
                    <a:latin typeface="黑体" panose="02010609060101010101" pitchFamily="2" charset="-122"/>
                    <a:ea typeface="黑体" panose="02010609060101010101" pitchFamily="2" charset="-122"/>
                  </a:rPr>
                  <a:t>二叉树</a:t>
                </a:r>
              </a:p>
            </p:txBody>
          </p:sp>
          <p:sp>
            <p:nvSpPr>
              <p:cNvPr id="95276" name="Line 106"/>
              <p:cNvSpPr>
                <a:spLocks noChangeShapeType="1"/>
              </p:cNvSpPr>
              <p:nvPr/>
            </p:nvSpPr>
            <p:spPr bwMode="auto">
              <a:xfrm>
                <a:off x="480" y="2592"/>
                <a:ext cx="4896" cy="0"/>
              </a:xfrm>
              <a:prstGeom prst="line">
                <a:avLst/>
              </a:prstGeom>
              <a:noFill/>
              <a:ln w="28575" cap="sq">
                <a:solidFill>
                  <a:schemeClr val="tx2"/>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9" name="组合 8"/>
          <p:cNvGrpSpPr/>
          <p:nvPr/>
        </p:nvGrpSpPr>
        <p:grpSpPr>
          <a:xfrm>
            <a:off x="4811638" y="3475856"/>
            <a:ext cx="3132212" cy="3153544"/>
            <a:chOff x="4811638" y="3475856"/>
            <a:chExt cx="3132212" cy="3153544"/>
          </a:xfrm>
        </p:grpSpPr>
        <p:sp>
          <p:nvSpPr>
            <p:cNvPr id="490529" name="Line 33"/>
            <p:cNvSpPr>
              <a:spLocks noChangeShapeType="1"/>
            </p:cNvSpPr>
            <p:nvPr/>
          </p:nvSpPr>
          <p:spPr bwMode="auto">
            <a:xfrm flipH="1">
              <a:off x="6710363" y="5181600"/>
              <a:ext cx="376237" cy="280988"/>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0" name="Line 34"/>
            <p:cNvSpPr>
              <a:spLocks noChangeShapeType="1"/>
            </p:cNvSpPr>
            <p:nvPr/>
          </p:nvSpPr>
          <p:spPr bwMode="auto">
            <a:xfrm>
              <a:off x="6686550" y="5732463"/>
              <a:ext cx="323850" cy="211137"/>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15" name="Oval 19"/>
            <p:cNvSpPr>
              <a:spLocks noChangeArrowheads="1"/>
            </p:cNvSpPr>
            <p:nvPr/>
          </p:nvSpPr>
          <p:spPr bwMode="auto">
            <a:xfrm>
              <a:off x="6316663" y="5373688"/>
              <a:ext cx="476250" cy="441325"/>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grpSp>
          <p:nvGrpSpPr>
            <p:cNvPr id="2" name="Group 21"/>
            <p:cNvGrpSpPr/>
            <p:nvPr/>
          </p:nvGrpSpPr>
          <p:grpSpPr bwMode="auto">
            <a:xfrm>
              <a:off x="5791200" y="4876800"/>
              <a:ext cx="552450" cy="457200"/>
              <a:chOff x="2880" y="1104"/>
              <a:chExt cx="367" cy="348"/>
            </a:xfrm>
          </p:grpSpPr>
          <p:sp>
            <p:nvSpPr>
              <p:cNvPr id="95306" name="Oval 22"/>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307" name="Text Box 23"/>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G</a:t>
                </a:r>
              </a:p>
            </p:txBody>
          </p:sp>
        </p:grpSp>
        <p:sp>
          <p:nvSpPr>
            <p:cNvPr id="490527" name="Line 31"/>
            <p:cNvSpPr>
              <a:spLocks noChangeShapeType="1"/>
            </p:cNvSpPr>
            <p:nvPr/>
          </p:nvSpPr>
          <p:spPr bwMode="auto">
            <a:xfrm flipH="1">
              <a:off x="5105400" y="4202113"/>
              <a:ext cx="458788" cy="293687"/>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8" name="Line 32"/>
            <p:cNvSpPr>
              <a:spLocks noChangeShapeType="1"/>
            </p:cNvSpPr>
            <p:nvPr/>
          </p:nvSpPr>
          <p:spPr bwMode="auto">
            <a:xfrm>
              <a:off x="6019800" y="4195763"/>
              <a:ext cx="457200" cy="376237"/>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1" name="Line 35"/>
            <p:cNvSpPr>
              <a:spLocks noChangeShapeType="1"/>
            </p:cNvSpPr>
            <p:nvPr/>
          </p:nvSpPr>
          <p:spPr bwMode="auto">
            <a:xfrm>
              <a:off x="6705600" y="4724400"/>
              <a:ext cx="381000" cy="30480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2" name="Line 36"/>
            <p:cNvSpPr>
              <a:spLocks noChangeShapeType="1"/>
            </p:cNvSpPr>
            <p:nvPr/>
          </p:nvSpPr>
          <p:spPr bwMode="auto">
            <a:xfrm flipH="1">
              <a:off x="6164263" y="4705350"/>
              <a:ext cx="198437" cy="225425"/>
            </a:xfrm>
            <a:prstGeom prst="line">
              <a:avLst/>
            </a:prstGeom>
            <a:noFill/>
            <a:ln w="28575" cap="rnd">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3" name="Line 37"/>
            <p:cNvSpPr>
              <a:spLocks noChangeShapeType="1"/>
            </p:cNvSpPr>
            <p:nvPr/>
          </p:nvSpPr>
          <p:spPr bwMode="auto">
            <a:xfrm>
              <a:off x="5105400" y="4697413"/>
              <a:ext cx="249238" cy="23812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82" name="Line 86"/>
            <p:cNvSpPr>
              <a:spLocks noChangeShapeType="1"/>
            </p:cNvSpPr>
            <p:nvPr/>
          </p:nvSpPr>
          <p:spPr bwMode="auto">
            <a:xfrm>
              <a:off x="7239000" y="6096000"/>
              <a:ext cx="249238" cy="225425"/>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0589" name="Line 93"/>
            <p:cNvSpPr>
              <a:spLocks noChangeShapeType="1"/>
            </p:cNvSpPr>
            <p:nvPr/>
          </p:nvSpPr>
          <p:spPr bwMode="auto">
            <a:xfrm flipH="1">
              <a:off x="5867398" y="3632449"/>
              <a:ext cx="552918" cy="406152"/>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7"/>
            <p:cNvGrpSpPr/>
            <p:nvPr/>
          </p:nvGrpSpPr>
          <p:grpSpPr bwMode="auto">
            <a:xfrm>
              <a:off x="6858000" y="5791200"/>
              <a:ext cx="552450" cy="457200"/>
              <a:chOff x="2880" y="1104"/>
              <a:chExt cx="367" cy="348"/>
            </a:xfrm>
          </p:grpSpPr>
          <p:sp>
            <p:nvSpPr>
              <p:cNvPr id="95283" name="Oval 8"/>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84" name="Text Box 9"/>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I</a:t>
                </a:r>
              </a:p>
            </p:txBody>
          </p:sp>
        </p:grpSp>
        <p:grpSp>
          <p:nvGrpSpPr>
            <p:cNvPr id="6" name="Group 83"/>
            <p:cNvGrpSpPr/>
            <p:nvPr/>
          </p:nvGrpSpPr>
          <p:grpSpPr bwMode="auto">
            <a:xfrm>
              <a:off x="7391400" y="6172200"/>
              <a:ext cx="552450" cy="457200"/>
              <a:chOff x="2880" y="1104"/>
              <a:chExt cx="367" cy="348"/>
            </a:xfrm>
          </p:grpSpPr>
          <p:sp>
            <p:nvSpPr>
              <p:cNvPr id="95281" name="Oval 84"/>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82" name="Text Box 85"/>
              <p:cNvSpPr txBox="1">
                <a:spLocks noChangeArrowheads="1"/>
              </p:cNvSpPr>
              <p:nvPr/>
            </p:nvSpPr>
            <p:spPr bwMode="auto">
              <a:xfrm>
                <a:off x="2929" y="1104"/>
                <a:ext cx="31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J</a:t>
                </a:r>
              </a:p>
            </p:txBody>
          </p:sp>
        </p:grpSp>
        <p:sp>
          <p:nvSpPr>
            <p:cNvPr id="490516" name="Text Box 20"/>
            <p:cNvSpPr txBox="1">
              <a:spLocks noChangeArrowheads="1"/>
            </p:cNvSpPr>
            <p:nvPr/>
          </p:nvSpPr>
          <p:spPr bwMode="auto">
            <a:xfrm>
              <a:off x="6348413" y="5373688"/>
              <a:ext cx="479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Arial" panose="020B0604020202020204" pitchFamily="34" charset="0"/>
                  <a:ea typeface="隶书" pitchFamily="49" charset="-122"/>
                </a:rPr>
                <a:t>H</a:t>
              </a:r>
            </a:p>
          </p:txBody>
        </p:sp>
        <p:grpSp>
          <p:nvGrpSpPr>
            <p:cNvPr id="7" name="Group 4"/>
            <p:cNvGrpSpPr/>
            <p:nvPr/>
          </p:nvGrpSpPr>
          <p:grpSpPr bwMode="auto">
            <a:xfrm>
              <a:off x="5181600" y="4881563"/>
              <a:ext cx="552450" cy="457200"/>
              <a:chOff x="2880" y="1104"/>
              <a:chExt cx="367" cy="348"/>
            </a:xfrm>
          </p:grpSpPr>
          <p:sp>
            <p:nvSpPr>
              <p:cNvPr id="95279" name="Oval 5"/>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80" name="Text Box 6"/>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F</a:t>
                </a:r>
              </a:p>
            </p:txBody>
          </p:sp>
        </p:grpSp>
        <p:grpSp>
          <p:nvGrpSpPr>
            <p:cNvPr id="8" name="Group 27"/>
            <p:cNvGrpSpPr/>
            <p:nvPr/>
          </p:nvGrpSpPr>
          <p:grpSpPr bwMode="auto">
            <a:xfrm>
              <a:off x="4811638" y="4411960"/>
              <a:ext cx="552450" cy="457200"/>
              <a:chOff x="2880" y="1104"/>
              <a:chExt cx="367" cy="348"/>
            </a:xfrm>
          </p:grpSpPr>
          <p:sp>
            <p:nvSpPr>
              <p:cNvPr id="95277" name="Oval 28"/>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78" name="Text Box 29"/>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E</a:t>
                </a:r>
              </a:p>
            </p:txBody>
          </p:sp>
        </p:grpSp>
        <p:grpSp>
          <p:nvGrpSpPr>
            <p:cNvPr id="11" name="Group 16"/>
            <p:cNvGrpSpPr/>
            <p:nvPr/>
          </p:nvGrpSpPr>
          <p:grpSpPr bwMode="auto">
            <a:xfrm>
              <a:off x="6934200" y="4876800"/>
              <a:ext cx="552450" cy="457200"/>
              <a:chOff x="2880" y="1104"/>
              <a:chExt cx="367" cy="348"/>
            </a:xfrm>
          </p:grpSpPr>
          <p:sp>
            <p:nvSpPr>
              <p:cNvPr id="95262" name="Oval 17"/>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63" name="Text Box 18"/>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D</a:t>
                </a:r>
              </a:p>
            </p:txBody>
          </p:sp>
        </p:grpSp>
        <p:grpSp>
          <p:nvGrpSpPr>
            <p:cNvPr id="12" name="Group 24"/>
            <p:cNvGrpSpPr/>
            <p:nvPr/>
          </p:nvGrpSpPr>
          <p:grpSpPr bwMode="auto">
            <a:xfrm>
              <a:off x="6261100" y="4343400"/>
              <a:ext cx="552450" cy="457200"/>
              <a:chOff x="2880" y="1104"/>
              <a:chExt cx="367" cy="348"/>
            </a:xfrm>
          </p:grpSpPr>
          <p:sp>
            <p:nvSpPr>
              <p:cNvPr id="95260" name="Oval 25"/>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61" name="Text Box 26"/>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dirty="0">
                    <a:latin typeface="Arial" panose="020B0604020202020204" pitchFamily="34" charset="0"/>
                    <a:ea typeface="隶书" pitchFamily="49" charset="-122"/>
                  </a:rPr>
                  <a:t>C</a:t>
                </a:r>
              </a:p>
            </p:txBody>
          </p:sp>
        </p:grpSp>
        <p:grpSp>
          <p:nvGrpSpPr>
            <p:cNvPr id="13" name="Group 13"/>
            <p:cNvGrpSpPr/>
            <p:nvPr/>
          </p:nvGrpSpPr>
          <p:grpSpPr bwMode="auto">
            <a:xfrm>
              <a:off x="5553075" y="3881438"/>
              <a:ext cx="552450" cy="457200"/>
              <a:chOff x="2880" y="1104"/>
              <a:chExt cx="367" cy="348"/>
            </a:xfrm>
          </p:grpSpPr>
          <p:sp>
            <p:nvSpPr>
              <p:cNvPr id="95258" name="Oval 14"/>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59" name="Text Box 15"/>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a:latin typeface="Arial" panose="020B0604020202020204" pitchFamily="34" charset="0"/>
                    <a:ea typeface="隶书" pitchFamily="49" charset="-122"/>
                  </a:rPr>
                  <a:t>B</a:t>
                </a:r>
              </a:p>
            </p:txBody>
          </p:sp>
        </p:grpSp>
        <p:grpSp>
          <p:nvGrpSpPr>
            <p:cNvPr id="4" name="Group 90"/>
            <p:cNvGrpSpPr/>
            <p:nvPr/>
          </p:nvGrpSpPr>
          <p:grpSpPr bwMode="auto">
            <a:xfrm>
              <a:off x="6181725" y="3475856"/>
              <a:ext cx="552450" cy="457200"/>
              <a:chOff x="2880" y="1104"/>
              <a:chExt cx="367" cy="348"/>
            </a:xfrm>
          </p:grpSpPr>
          <p:sp>
            <p:nvSpPr>
              <p:cNvPr id="95285" name="Oval 91"/>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eaLnBrk="0" hangingPunct="0">
                  <a:spcBef>
                    <a:spcPct val="0"/>
                  </a:spcBef>
                </a:pPr>
                <a:endParaRPr lang="zh-CN" altLang="zh-CN" sz="2400">
                  <a:latin typeface="Arial" panose="020B0604020202020204" pitchFamily="34" charset="0"/>
                  <a:ea typeface="隶书" pitchFamily="49" charset="-122"/>
                </a:endParaRPr>
              </a:p>
            </p:txBody>
          </p:sp>
          <p:sp>
            <p:nvSpPr>
              <p:cNvPr id="95286" name="Text Box 92"/>
              <p:cNvSpPr txBox="1">
                <a:spLocks noChangeArrowheads="1"/>
              </p:cNvSpPr>
              <p:nvPr/>
            </p:nvSpPr>
            <p:spPr bwMode="auto">
              <a:xfrm>
                <a:off x="2928" y="1104"/>
                <a:ext cx="3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2400" dirty="0">
                    <a:latin typeface="Arial" panose="020B0604020202020204" pitchFamily="34" charset="0"/>
                    <a:ea typeface="隶书" pitchFamily="49" charset="-122"/>
                  </a:rPr>
                  <a:t>A</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2F06B85-4F0E-47F2-BA7E-1EDE8015213C}" type="slidenum">
              <a:rPr kumimoji="0" lang="en-US" altLang="zh-CN" sz="1400" b="0" smtClean="0">
                <a:solidFill>
                  <a:schemeClr val="tx1"/>
                </a:solidFill>
              </a:rPr>
              <a:t>105</a:t>
            </a:fld>
            <a:endParaRPr kumimoji="0" lang="en-US" altLang="zh-CN" sz="1400" b="0" smtClean="0">
              <a:solidFill>
                <a:schemeClr val="tx1"/>
              </a:solidFill>
            </a:endParaRPr>
          </a:p>
        </p:txBody>
      </p:sp>
      <p:sp>
        <p:nvSpPr>
          <p:cNvPr id="96259" name="Rectangle 2"/>
          <p:cNvSpPr>
            <a:spLocks noGrp="1" noChangeArrowheads="1"/>
          </p:cNvSpPr>
          <p:nvPr>
            <p:ph type="title"/>
          </p:nvPr>
        </p:nvSpPr>
        <p:spPr/>
        <p:txBody>
          <a:bodyPr/>
          <a:lstStyle/>
          <a:p>
            <a:pPr eaLnBrk="1" hangingPunct="1"/>
            <a:r>
              <a:rPr lang="en-US" altLang="zh-CN" smtClean="0"/>
              <a:t>6.6.3 </a:t>
            </a:r>
            <a:r>
              <a:rPr lang="zh-CN" altLang="en-US" smtClean="0"/>
              <a:t>森林和二叉树的转换</a:t>
            </a:r>
          </a:p>
        </p:txBody>
      </p:sp>
      <p:sp>
        <p:nvSpPr>
          <p:cNvPr id="96260" name="Rectangle 3"/>
          <p:cNvSpPr>
            <a:spLocks noGrp="1" noChangeArrowheads="1"/>
          </p:cNvSpPr>
          <p:nvPr>
            <p:ph type="body" idx="1"/>
          </p:nvPr>
        </p:nvSpPr>
        <p:spPr/>
        <p:txBody>
          <a:bodyPr/>
          <a:lstStyle/>
          <a:p>
            <a:pPr eaLnBrk="1" hangingPunct="1"/>
            <a:r>
              <a:rPr lang="zh-CN" altLang="en-US" smtClean="0">
                <a:solidFill>
                  <a:schemeClr val="tx1"/>
                </a:solidFill>
              </a:rPr>
              <a:t>森林：树的集合</a:t>
            </a:r>
          </a:p>
          <a:p>
            <a:pPr eaLnBrk="1" hangingPunct="1"/>
            <a:r>
              <a:rPr lang="zh-CN" altLang="en-US" smtClean="0">
                <a:solidFill>
                  <a:schemeClr val="tx1"/>
                </a:solidFill>
              </a:rPr>
              <a:t>将森林中树的根看成兄弟，用树与二叉树的转换方法，进行森林与二叉树转换。</a:t>
            </a:r>
          </a:p>
        </p:txBody>
      </p:sp>
      <p:grpSp>
        <p:nvGrpSpPr>
          <p:cNvPr id="2" name="Group 4"/>
          <p:cNvGrpSpPr/>
          <p:nvPr/>
        </p:nvGrpSpPr>
        <p:grpSpPr bwMode="auto">
          <a:xfrm>
            <a:off x="522288" y="2968625"/>
            <a:ext cx="4589462" cy="1527175"/>
            <a:chOff x="329" y="1793"/>
            <a:chExt cx="2891" cy="962"/>
          </a:xfrm>
        </p:grpSpPr>
        <p:grpSp>
          <p:nvGrpSpPr>
            <p:cNvPr id="96304" name="Group 5"/>
            <p:cNvGrpSpPr/>
            <p:nvPr/>
          </p:nvGrpSpPr>
          <p:grpSpPr bwMode="auto">
            <a:xfrm>
              <a:off x="329" y="1820"/>
              <a:ext cx="1247" cy="629"/>
              <a:chOff x="408" y="1422"/>
              <a:chExt cx="1247" cy="629"/>
            </a:xfrm>
          </p:grpSpPr>
          <p:sp>
            <p:nvSpPr>
              <p:cNvPr id="96317" name="Oval 6"/>
              <p:cNvSpPr>
                <a:spLocks noChangeArrowheads="1"/>
              </p:cNvSpPr>
              <p:nvPr/>
            </p:nvSpPr>
            <p:spPr bwMode="auto">
              <a:xfrm>
                <a:off x="955" y="1422"/>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318" name="Oval 7"/>
              <p:cNvSpPr>
                <a:spLocks noChangeArrowheads="1"/>
              </p:cNvSpPr>
              <p:nvPr/>
            </p:nvSpPr>
            <p:spPr bwMode="auto">
              <a:xfrm>
                <a:off x="408" y="1818"/>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319" name="Oval 8"/>
              <p:cNvSpPr>
                <a:spLocks noChangeArrowheads="1"/>
              </p:cNvSpPr>
              <p:nvPr/>
            </p:nvSpPr>
            <p:spPr bwMode="auto">
              <a:xfrm>
                <a:off x="955" y="1818"/>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C</a:t>
                </a:r>
              </a:p>
            </p:txBody>
          </p:sp>
          <p:sp>
            <p:nvSpPr>
              <p:cNvPr id="96320" name="Oval 9"/>
              <p:cNvSpPr>
                <a:spLocks noChangeArrowheads="1"/>
              </p:cNvSpPr>
              <p:nvPr/>
            </p:nvSpPr>
            <p:spPr bwMode="auto">
              <a:xfrm>
                <a:off x="1433" y="1818"/>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321" name="Line 10"/>
              <p:cNvSpPr>
                <a:spLocks noChangeShapeType="1"/>
              </p:cNvSpPr>
              <p:nvPr/>
            </p:nvSpPr>
            <p:spPr bwMode="auto">
              <a:xfrm>
                <a:off x="1060" y="1655"/>
                <a:ext cx="0" cy="16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22" name="Line 11"/>
              <p:cNvSpPr>
                <a:spLocks noChangeShapeType="1"/>
              </p:cNvSpPr>
              <p:nvPr/>
            </p:nvSpPr>
            <p:spPr bwMode="auto">
              <a:xfrm flipH="1">
                <a:off x="571" y="1577"/>
                <a:ext cx="400" cy="2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23" name="Line 12"/>
              <p:cNvSpPr>
                <a:spLocks noChangeShapeType="1"/>
              </p:cNvSpPr>
              <p:nvPr/>
            </p:nvSpPr>
            <p:spPr bwMode="auto">
              <a:xfrm>
                <a:off x="1160" y="1588"/>
                <a:ext cx="334"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05" name="Group 13"/>
            <p:cNvGrpSpPr/>
            <p:nvPr/>
          </p:nvGrpSpPr>
          <p:grpSpPr bwMode="auto">
            <a:xfrm>
              <a:off x="1944" y="1793"/>
              <a:ext cx="237" cy="655"/>
              <a:chOff x="1886" y="1395"/>
              <a:chExt cx="237" cy="655"/>
            </a:xfrm>
          </p:grpSpPr>
          <p:sp>
            <p:nvSpPr>
              <p:cNvPr id="96314" name="Oval 14"/>
              <p:cNvSpPr>
                <a:spLocks noChangeArrowheads="1"/>
              </p:cNvSpPr>
              <p:nvPr/>
            </p:nvSpPr>
            <p:spPr bwMode="auto">
              <a:xfrm>
                <a:off x="1901" y="1395"/>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E</a:t>
                </a:r>
              </a:p>
            </p:txBody>
          </p:sp>
          <p:sp>
            <p:nvSpPr>
              <p:cNvPr id="96315" name="Oval 15"/>
              <p:cNvSpPr>
                <a:spLocks noChangeArrowheads="1"/>
              </p:cNvSpPr>
              <p:nvPr/>
            </p:nvSpPr>
            <p:spPr bwMode="auto">
              <a:xfrm>
                <a:off x="1886" y="1817"/>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F</a:t>
                </a:r>
              </a:p>
            </p:txBody>
          </p:sp>
          <p:sp>
            <p:nvSpPr>
              <p:cNvPr id="96316" name="Line 16"/>
              <p:cNvSpPr>
                <a:spLocks noChangeShapeType="1"/>
              </p:cNvSpPr>
              <p:nvPr/>
            </p:nvSpPr>
            <p:spPr bwMode="auto">
              <a:xfrm>
                <a:off x="2011" y="1633"/>
                <a:ext cx="0" cy="1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6306" name="Group 17"/>
            <p:cNvGrpSpPr/>
            <p:nvPr/>
          </p:nvGrpSpPr>
          <p:grpSpPr bwMode="auto">
            <a:xfrm>
              <a:off x="2578" y="1793"/>
              <a:ext cx="642" cy="962"/>
              <a:chOff x="2224" y="1395"/>
              <a:chExt cx="642" cy="962"/>
            </a:xfrm>
          </p:grpSpPr>
          <p:sp>
            <p:nvSpPr>
              <p:cNvPr id="96307" name="Oval 18"/>
              <p:cNvSpPr>
                <a:spLocks noChangeArrowheads="1"/>
              </p:cNvSpPr>
              <p:nvPr/>
            </p:nvSpPr>
            <p:spPr bwMode="auto">
              <a:xfrm>
                <a:off x="2461" y="1395"/>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G</a:t>
                </a:r>
              </a:p>
            </p:txBody>
          </p:sp>
          <p:sp>
            <p:nvSpPr>
              <p:cNvPr id="96308" name="Oval 19"/>
              <p:cNvSpPr>
                <a:spLocks noChangeArrowheads="1"/>
              </p:cNvSpPr>
              <p:nvPr/>
            </p:nvSpPr>
            <p:spPr bwMode="auto">
              <a:xfrm>
                <a:off x="2224" y="1739"/>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H</a:t>
                </a:r>
              </a:p>
            </p:txBody>
          </p:sp>
          <p:sp>
            <p:nvSpPr>
              <p:cNvPr id="96309" name="Oval 20"/>
              <p:cNvSpPr>
                <a:spLocks noChangeArrowheads="1"/>
              </p:cNvSpPr>
              <p:nvPr/>
            </p:nvSpPr>
            <p:spPr bwMode="auto">
              <a:xfrm>
                <a:off x="2644" y="1750"/>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dirty="0">
                    <a:solidFill>
                      <a:schemeClr val="tx1"/>
                    </a:solidFill>
                  </a:rPr>
                  <a:t>I</a:t>
                </a:r>
              </a:p>
            </p:txBody>
          </p:sp>
          <p:sp>
            <p:nvSpPr>
              <p:cNvPr id="96310" name="Line 21"/>
              <p:cNvSpPr>
                <a:spLocks noChangeShapeType="1"/>
              </p:cNvSpPr>
              <p:nvPr/>
            </p:nvSpPr>
            <p:spPr bwMode="auto">
              <a:xfrm flipH="1">
                <a:off x="2394" y="1622"/>
                <a:ext cx="111"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1" name="Line 22"/>
              <p:cNvSpPr>
                <a:spLocks noChangeShapeType="1"/>
              </p:cNvSpPr>
              <p:nvPr/>
            </p:nvSpPr>
            <p:spPr bwMode="auto">
              <a:xfrm>
                <a:off x="2638" y="1622"/>
                <a:ext cx="111"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312" name="Oval 23"/>
              <p:cNvSpPr>
                <a:spLocks noChangeArrowheads="1"/>
              </p:cNvSpPr>
              <p:nvPr/>
            </p:nvSpPr>
            <p:spPr bwMode="auto">
              <a:xfrm>
                <a:off x="2629" y="2124"/>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J</a:t>
                </a:r>
              </a:p>
            </p:txBody>
          </p:sp>
          <p:sp>
            <p:nvSpPr>
              <p:cNvPr id="96313" name="Line 24"/>
              <p:cNvSpPr>
                <a:spLocks noChangeShapeType="1"/>
              </p:cNvSpPr>
              <p:nvPr/>
            </p:nvSpPr>
            <p:spPr bwMode="auto">
              <a:xfrm>
                <a:off x="2767" y="1989"/>
                <a:ext cx="0" cy="1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6" name="Group 25"/>
          <p:cNvGrpSpPr/>
          <p:nvPr/>
        </p:nvGrpSpPr>
        <p:grpSpPr bwMode="auto">
          <a:xfrm>
            <a:off x="1062038" y="4627563"/>
            <a:ext cx="1238250" cy="1827212"/>
            <a:chOff x="359" y="2752"/>
            <a:chExt cx="780" cy="1151"/>
          </a:xfrm>
        </p:grpSpPr>
        <p:sp>
          <p:nvSpPr>
            <p:cNvPr id="96297" name="Oval 26"/>
            <p:cNvSpPr>
              <a:spLocks noChangeArrowheads="1"/>
            </p:cNvSpPr>
            <p:nvPr/>
          </p:nvSpPr>
          <p:spPr bwMode="auto">
            <a:xfrm>
              <a:off x="628" y="2752"/>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298" name="Oval 27"/>
            <p:cNvSpPr>
              <a:spLocks noChangeArrowheads="1"/>
            </p:cNvSpPr>
            <p:nvPr/>
          </p:nvSpPr>
          <p:spPr bwMode="auto">
            <a:xfrm>
              <a:off x="359" y="3092"/>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299" name="Oval 28"/>
            <p:cNvSpPr>
              <a:spLocks noChangeArrowheads="1"/>
            </p:cNvSpPr>
            <p:nvPr/>
          </p:nvSpPr>
          <p:spPr bwMode="auto">
            <a:xfrm>
              <a:off x="628" y="3392"/>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C</a:t>
              </a:r>
            </a:p>
          </p:txBody>
        </p:sp>
        <p:sp>
          <p:nvSpPr>
            <p:cNvPr id="96300" name="Oval 29"/>
            <p:cNvSpPr>
              <a:spLocks noChangeArrowheads="1"/>
            </p:cNvSpPr>
            <p:nvPr/>
          </p:nvSpPr>
          <p:spPr bwMode="auto">
            <a:xfrm>
              <a:off x="917" y="3670"/>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301" name="Line 30"/>
            <p:cNvSpPr>
              <a:spLocks noChangeShapeType="1"/>
            </p:cNvSpPr>
            <p:nvPr/>
          </p:nvSpPr>
          <p:spPr bwMode="auto">
            <a:xfrm flipH="1">
              <a:off x="556" y="2966"/>
              <a:ext cx="111" cy="16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02" name="Line 31"/>
            <p:cNvSpPr>
              <a:spLocks noChangeShapeType="1"/>
            </p:cNvSpPr>
            <p:nvPr/>
          </p:nvSpPr>
          <p:spPr bwMode="auto">
            <a:xfrm>
              <a:off x="545" y="3277"/>
              <a:ext cx="144" cy="14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303" name="Line 32"/>
            <p:cNvSpPr>
              <a:spLocks noChangeShapeType="1"/>
            </p:cNvSpPr>
            <p:nvPr/>
          </p:nvSpPr>
          <p:spPr bwMode="auto">
            <a:xfrm>
              <a:off x="811" y="3589"/>
              <a:ext cx="134"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 name="Group 33"/>
          <p:cNvGrpSpPr/>
          <p:nvPr/>
        </p:nvGrpSpPr>
        <p:grpSpPr bwMode="auto">
          <a:xfrm>
            <a:off x="2716213" y="4672013"/>
            <a:ext cx="730250" cy="1004887"/>
            <a:chOff x="1625" y="2991"/>
            <a:chExt cx="460" cy="633"/>
          </a:xfrm>
        </p:grpSpPr>
        <p:sp>
          <p:nvSpPr>
            <p:cNvPr id="96294" name="Oval 34"/>
            <p:cNvSpPr>
              <a:spLocks noChangeArrowheads="1"/>
            </p:cNvSpPr>
            <p:nvPr/>
          </p:nvSpPr>
          <p:spPr bwMode="auto">
            <a:xfrm>
              <a:off x="1863" y="2991"/>
              <a:ext cx="222" cy="233"/>
            </a:xfrm>
            <a:prstGeom prst="ellipse">
              <a:avLst/>
            </a:prstGeom>
            <a:solidFill>
              <a:srgbClr val="FFFF99"/>
            </a:solidFill>
            <a:ln w="28575">
              <a:solidFill>
                <a:schemeClr val="tx1"/>
              </a:solidFill>
              <a:round/>
            </a:ln>
          </p:spPr>
          <p:txBody>
            <a:bodyPr wrap="none" anchor="ctr"/>
            <a:lstStyle/>
            <a:p>
              <a:pPr>
                <a:spcBef>
                  <a:spcPct val="0"/>
                </a:spcBef>
              </a:pPr>
              <a:r>
                <a:rPr lang="en-US" altLang="zh-CN" sz="2400">
                  <a:solidFill>
                    <a:schemeClr val="tx1"/>
                  </a:solidFill>
                </a:rPr>
                <a:t>E</a:t>
              </a:r>
            </a:p>
          </p:txBody>
        </p:sp>
        <p:sp>
          <p:nvSpPr>
            <p:cNvPr id="96295" name="Oval 35"/>
            <p:cNvSpPr>
              <a:spLocks noChangeArrowheads="1"/>
            </p:cNvSpPr>
            <p:nvPr/>
          </p:nvSpPr>
          <p:spPr bwMode="auto">
            <a:xfrm>
              <a:off x="1625" y="3391"/>
              <a:ext cx="222" cy="233"/>
            </a:xfrm>
            <a:prstGeom prst="ellipse">
              <a:avLst/>
            </a:prstGeom>
            <a:solidFill>
              <a:srgbClr val="FFFF99"/>
            </a:solidFill>
            <a:ln w="28575">
              <a:solidFill>
                <a:schemeClr val="tx1"/>
              </a:solidFill>
              <a:round/>
            </a:ln>
          </p:spPr>
          <p:txBody>
            <a:bodyPr wrap="none" anchor="ctr"/>
            <a:lstStyle/>
            <a:p>
              <a:pPr>
                <a:spcBef>
                  <a:spcPct val="0"/>
                </a:spcBef>
              </a:pPr>
              <a:r>
                <a:rPr lang="en-US" altLang="zh-CN" sz="2400">
                  <a:solidFill>
                    <a:schemeClr val="tx1"/>
                  </a:solidFill>
                </a:rPr>
                <a:t>F</a:t>
              </a:r>
            </a:p>
          </p:txBody>
        </p:sp>
        <p:sp>
          <p:nvSpPr>
            <p:cNvPr id="96296" name="Line 36"/>
            <p:cNvSpPr>
              <a:spLocks noChangeShapeType="1"/>
            </p:cNvSpPr>
            <p:nvPr/>
          </p:nvSpPr>
          <p:spPr bwMode="auto">
            <a:xfrm flipH="1">
              <a:off x="1800" y="3222"/>
              <a:ext cx="122" cy="1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 name="Group 37"/>
          <p:cNvGrpSpPr/>
          <p:nvPr/>
        </p:nvGrpSpPr>
        <p:grpSpPr bwMode="auto">
          <a:xfrm>
            <a:off x="4248150" y="4619625"/>
            <a:ext cx="773113" cy="1914525"/>
            <a:chOff x="4530" y="1359"/>
            <a:chExt cx="487" cy="1206"/>
          </a:xfrm>
        </p:grpSpPr>
        <p:sp>
          <p:nvSpPr>
            <p:cNvPr id="96287" name="Oval 38"/>
            <p:cNvSpPr>
              <a:spLocks noChangeArrowheads="1"/>
            </p:cNvSpPr>
            <p:nvPr/>
          </p:nvSpPr>
          <p:spPr bwMode="auto">
            <a:xfrm>
              <a:off x="4767" y="1359"/>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G</a:t>
              </a:r>
            </a:p>
          </p:txBody>
        </p:sp>
        <p:sp>
          <p:nvSpPr>
            <p:cNvPr id="96288" name="Oval 39"/>
            <p:cNvSpPr>
              <a:spLocks noChangeArrowheads="1"/>
            </p:cNvSpPr>
            <p:nvPr/>
          </p:nvSpPr>
          <p:spPr bwMode="auto">
            <a:xfrm>
              <a:off x="4530" y="1703"/>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H</a:t>
              </a:r>
            </a:p>
          </p:txBody>
        </p:sp>
        <p:sp>
          <p:nvSpPr>
            <p:cNvPr id="96289" name="Oval 40"/>
            <p:cNvSpPr>
              <a:spLocks noChangeArrowheads="1"/>
            </p:cNvSpPr>
            <p:nvPr/>
          </p:nvSpPr>
          <p:spPr bwMode="auto">
            <a:xfrm>
              <a:off x="4795" y="2003"/>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I</a:t>
              </a:r>
            </a:p>
          </p:txBody>
        </p:sp>
        <p:sp>
          <p:nvSpPr>
            <p:cNvPr id="96290" name="Line 41"/>
            <p:cNvSpPr>
              <a:spLocks noChangeShapeType="1"/>
            </p:cNvSpPr>
            <p:nvPr/>
          </p:nvSpPr>
          <p:spPr bwMode="auto">
            <a:xfrm flipH="1">
              <a:off x="4700" y="1586"/>
              <a:ext cx="111"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91" name="Oval 42"/>
            <p:cNvSpPr>
              <a:spLocks noChangeArrowheads="1"/>
            </p:cNvSpPr>
            <p:nvPr/>
          </p:nvSpPr>
          <p:spPr bwMode="auto">
            <a:xfrm>
              <a:off x="4580" y="2332"/>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J</a:t>
              </a:r>
            </a:p>
          </p:txBody>
        </p:sp>
        <p:sp>
          <p:nvSpPr>
            <p:cNvPr id="96292" name="Line 43"/>
            <p:cNvSpPr>
              <a:spLocks noChangeShapeType="1"/>
            </p:cNvSpPr>
            <p:nvPr/>
          </p:nvSpPr>
          <p:spPr bwMode="auto">
            <a:xfrm>
              <a:off x="4723" y="1900"/>
              <a:ext cx="122" cy="12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293" name="Line 44"/>
            <p:cNvSpPr>
              <a:spLocks noChangeShapeType="1"/>
            </p:cNvSpPr>
            <p:nvPr/>
          </p:nvSpPr>
          <p:spPr bwMode="auto">
            <a:xfrm flipH="1">
              <a:off x="4767" y="2222"/>
              <a:ext cx="78"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9" name="Group 45"/>
          <p:cNvGrpSpPr/>
          <p:nvPr/>
        </p:nvGrpSpPr>
        <p:grpSpPr bwMode="auto">
          <a:xfrm>
            <a:off x="7081838" y="3429000"/>
            <a:ext cx="730250" cy="1004888"/>
            <a:chOff x="1625" y="2991"/>
            <a:chExt cx="460" cy="633"/>
          </a:xfrm>
        </p:grpSpPr>
        <p:sp>
          <p:nvSpPr>
            <p:cNvPr id="96284" name="Oval 46"/>
            <p:cNvSpPr>
              <a:spLocks noChangeArrowheads="1"/>
            </p:cNvSpPr>
            <p:nvPr/>
          </p:nvSpPr>
          <p:spPr bwMode="auto">
            <a:xfrm>
              <a:off x="1863" y="2991"/>
              <a:ext cx="222" cy="233"/>
            </a:xfrm>
            <a:prstGeom prst="ellipse">
              <a:avLst/>
            </a:prstGeom>
            <a:solidFill>
              <a:srgbClr val="FFFF99"/>
            </a:solidFill>
            <a:ln w="28575">
              <a:solidFill>
                <a:schemeClr val="tx1"/>
              </a:solidFill>
              <a:round/>
            </a:ln>
          </p:spPr>
          <p:txBody>
            <a:bodyPr wrap="none" anchor="ctr"/>
            <a:lstStyle/>
            <a:p>
              <a:pPr>
                <a:spcBef>
                  <a:spcPct val="0"/>
                </a:spcBef>
              </a:pPr>
              <a:r>
                <a:rPr lang="en-US" altLang="zh-CN" sz="2400">
                  <a:solidFill>
                    <a:schemeClr val="tx1"/>
                  </a:solidFill>
                </a:rPr>
                <a:t>E</a:t>
              </a:r>
            </a:p>
          </p:txBody>
        </p:sp>
        <p:sp>
          <p:nvSpPr>
            <p:cNvPr id="96285" name="Oval 47"/>
            <p:cNvSpPr>
              <a:spLocks noChangeArrowheads="1"/>
            </p:cNvSpPr>
            <p:nvPr/>
          </p:nvSpPr>
          <p:spPr bwMode="auto">
            <a:xfrm>
              <a:off x="1625" y="3391"/>
              <a:ext cx="222" cy="233"/>
            </a:xfrm>
            <a:prstGeom prst="ellipse">
              <a:avLst/>
            </a:prstGeom>
            <a:solidFill>
              <a:srgbClr val="FFFF99"/>
            </a:solidFill>
            <a:ln w="28575">
              <a:solidFill>
                <a:schemeClr val="tx1"/>
              </a:solidFill>
              <a:round/>
            </a:ln>
          </p:spPr>
          <p:txBody>
            <a:bodyPr wrap="none" anchor="ctr"/>
            <a:lstStyle/>
            <a:p>
              <a:pPr>
                <a:spcBef>
                  <a:spcPct val="0"/>
                </a:spcBef>
              </a:pPr>
              <a:r>
                <a:rPr lang="en-US" altLang="zh-CN" sz="2400">
                  <a:solidFill>
                    <a:schemeClr val="tx1"/>
                  </a:solidFill>
                </a:rPr>
                <a:t>F</a:t>
              </a:r>
            </a:p>
          </p:txBody>
        </p:sp>
        <p:sp>
          <p:nvSpPr>
            <p:cNvPr id="96286" name="Line 48"/>
            <p:cNvSpPr>
              <a:spLocks noChangeShapeType="1"/>
            </p:cNvSpPr>
            <p:nvPr/>
          </p:nvSpPr>
          <p:spPr bwMode="auto">
            <a:xfrm flipH="1">
              <a:off x="1800" y="3222"/>
              <a:ext cx="122" cy="1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87473" name="Line 49"/>
          <p:cNvSpPr>
            <a:spLocks noChangeShapeType="1"/>
          </p:cNvSpPr>
          <p:nvPr/>
        </p:nvSpPr>
        <p:spPr bwMode="auto">
          <a:xfrm>
            <a:off x="7227888" y="3203575"/>
            <a:ext cx="282575" cy="282575"/>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7474" name="Line 50"/>
          <p:cNvSpPr>
            <a:spLocks noChangeShapeType="1"/>
          </p:cNvSpPr>
          <p:nvPr/>
        </p:nvSpPr>
        <p:spPr bwMode="auto">
          <a:xfrm>
            <a:off x="7767638" y="3738563"/>
            <a:ext cx="188912" cy="185737"/>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10" name="Group 51"/>
          <p:cNvGrpSpPr/>
          <p:nvPr/>
        </p:nvGrpSpPr>
        <p:grpSpPr bwMode="auto">
          <a:xfrm>
            <a:off x="6102350" y="2933700"/>
            <a:ext cx="1149350" cy="2060575"/>
            <a:chOff x="3844" y="1848"/>
            <a:chExt cx="724" cy="1298"/>
          </a:xfrm>
        </p:grpSpPr>
        <p:sp>
          <p:nvSpPr>
            <p:cNvPr id="96277" name="Oval 52"/>
            <p:cNvSpPr>
              <a:spLocks noChangeArrowheads="1"/>
            </p:cNvSpPr>
            <p:nvPr/>
          </p:nvSpPr>
          <p:spPr bwMode="auto">
            <a:xfrm>
              <a:off x="4346" y="1848"/>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A</a:t>
              </a:r>
            </a:p>
          </p:txBody>
        </p:sp>
        <p:sp>
          <p:nvSpPr>
            <p:cNvPr id="96278" name="Oval 53"/>
            <p:cNvSpPr>
              <a:spLocks noChangeArrowheads="1"/>
            </p:cNvSpPr>
            <p:nvPr/>
          </p:nvSpPr>
          <p:spPr bwMode="auto">
            <a:xfrm>
              <a:off x="3844" y="2189"/>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B</a:t>
              </a:r>
            </a:p>
          </p:txBody>
        </p:sp>
        <p:sp>
          <p:nvSpPr>
            <p:cNvPr id="96279" name="Oval 54"/>
            <p:cNvSpPr>
              <a:spLocks noChangeArrowheads="1"/>
            </p:cNvSpPr>
            <p:nvPr/>
          </p:nvSpPr>
          <p:spPr bwMode="auto">
            <a:xfrm>
              <a:off x="4058" y="2612"/>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C</a:t>
              </a:r>
            </a:p>
          </p:txBody>
        </p:sp>
        <p:sp>
          <p:nvSpPr>
            <p:cNvPr id="96280" name="Oval 55"/>
            <p:cNvSpPr>
              <a:spLocks noChangeArrowheads="1"/>
            </p:cNvSpPr>
            <p:nvPr/>
          </p:nvSpPr>
          <p:spPr bwMode="auto">
            <a:xfrm>
              <a:off x="4269" y="2913"/>
              <a:ext cx="222" cy="23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0"/>
                </a:spcBef>
              </a:pPr>
              <a:r>
                <a:rPr lang="en-US" altLang="zh-CN" sz="2400">
                  <a:solidFill>
                    <a:schemeClr val="tx1"/>
                  </a:solidFill>
                </a:rPr>
                <a:t>D</a:t>
              </a:r>
            </a:p>
          </p:txBody>
        </p:sp>
        <p:sp>
          <p:nvSpPr>
            <p:cNvPr id="96281" name="Line 56"/>
            <p:cNvSpPr>
              <a:spLocks noChangeShapeType="1"/>
            </p:cNvSpPr>
            <p:nvPr/>
          </p:nvSpPr>
          <p:spPr bwMode="auto">
            <a:xfrm>
              <a:off x="4019" y="2420"/>
              <a:ext cx="133" cy="17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82" name="Line 57"/>
            <p:cNvSpPr>
              <a:spLocks noChangeShapeType="1"/>
            </p:cNvSpPr>
            <p:nvPr/>
          </p:nvSpPr>
          <p:spPr bwMode="auto">
            <a:xfrm>
              <a:off x="4241" y="2821"/>
              <a:ext cx="111" cy="11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83" name="Line 58"/>
            <p:cNvSpPr>
              <a:spLocks noChangeShapeType="1"/>
            </p:cNvSpPr>
            <p:nvPr/>
          </p:nvSpPr>
          <p:spPr bwMode="auto">
            <a:xfrm flipH="1">
              <a:off x="4071" y="2036"/>
              <a:ext cx="300" cy="23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1" name="Group 59"/>
          <p:cNvGrpSpPr/>
          <p:nvPr/>
        </p:nvGrpSpPr>
        <p:grpSpPr bwMode="auto">
          <a:xfrm>
            <a:off x="7489825" y="3878263"/>
            <a:ext cx="773113" cy="1914525"/>
            <a:chOff x="4530" y="1359"/>
            <a:chExt cx="487" cy="1206"/>
          </a:xfrm>
        </p:grpSpPr>
        <p:sp>
          <p:nvSpPr>
            <p:cNvPr id="96270" name="Oval 60"/>
            <p:cNvSpPr>
              <a:spLocks noChangeArrowheads="1"/>
            </p:cNvSpPr>
            <p:nvPr/>
          </p:nvSpPr>
          <p:spPr bwMode="auto">
            <a:xfrm>
              <a:off x="4767" y="1359"/>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G</a:t>
              </a:r>
            </a:p>
          </p:txBody>
        </p:sp>
        <p:sp>
          <p:nvSpPr>
            <p:cNvPr id="96271" name="Oval 61"/>
            <p:cNvSpPr>
              <a:spLocks noChangeArrowheads="1"/>
            </p:cNvSpPr>
            <p:nvPr/>
          </p:nvSpPr>
          <p:spPr bwMode="auto">
            <a:xfrm>
              <a:off x="4530" y="1703"/>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H</a:t>
              </a:r>
            </a:p>
          </p:txBody>
        </p:sp>
        <p:sp>
          <p:nvSpPr>
            <p:cNvPr id="96272" name="Oval 62"/>
            <p:cNvSpPr>
              <a:spLocks noChangeArrowheads="1"/>
            </p:cNvSpPr>
            <p:nvPr/>
          </p:nvSpPr>
          <p:spPr bwMode="auto">
            <a:xfrm>
              <a:off x="4795" y="2003"/>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I</a:t>
              </a:r>
            </a:p>
          </p:txBody>
        </p:sp>
        <p:sp>
          <p:nvSpPr>
            <p:cNvPr id="96273" name="Line 63"/>
            <p:cNvSpPr>
              <a:spLocks noChangeShapeType="1"/>
            </p:cNvSpPr>
            <p:nvPr/>
          </p:nvSpPr>
          <p:spPr bwMode="auto">
            <a:xfrm flipH="1">
              <a:off x="4700" y="1586"/>
              <a:ext cx="111"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6274" name="Oval 64"/>
            <p:cNvSpPr>
              <a:spLocks noChangeArrowheads="1"/>
            </p:cNvSpPr>
            <p:nvPr/>
          </p:nvSpPr>
          <p:spPr bwMode="auto">
            <a:xfrm>
              <a:off x="4580" y="2332"/>
              <a:ext cx="222" cy="233"/>
            </a:xfrm>
            <a:prstGeom prst="ellipse">
              <a:avLst/>
            </a:prstGeom>
            <a:solidFill>
              <a:schemeClr val="bg2"/>
            </a:solidFill>
            <a:ln w="28575">
              <a:solidFill>
                <a:schemeClr val="tx1"/>
              </a:solidFill>
              <a:round/>
            </a:ln>
          </p:spPr>
          <p:txBody>
            <a:bodyPr wrap="none" anchor="ctr"/>
            <a:lstStyle/>
            <a:p>
              <a:pPr>
                <a:spcBef>
                  <a:spcPct val="0"/>
                </a:spcBef>
              </a:pPr>
              <a:r>
                <a:rPr lang="en-US" altLang="zh-CN" sz="2400">
                  <a:solidFill>
                    <a:schemeClr val="tx1"/>
                  </a:solidFill>
                </a:rPr>
                <a:t>J</a:t>
              </a:r>
            </a:p>
          </p:txBody>
        </p:sp>
        <p:sp>
          <p:nvSpPr>
            <p:cNvPr id="96275" name="Line 65"/>
            <p:cNvSpPr>
              <a:spLocks noChangeShapeType="1"/>
            </p:cNvSpPr>
            <p:nvPr/>
          </p:nvSpPr>
          <p:spPr bwMode="auto">
            <a:xfrm>
              <a:off x="4723" y="1900"/>
              <a:ext cx="122" cy="12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6276" name="Line 66"/>
            <p:cNvSpPr>
              <a:spLocks noChangeShapeType="1"/>
            </p:cNvSpPr>
            <p:nvPr/>
          </p:nvSpPr>
          <p:spPr bwMode="auto">
            <a:xfrm flipH="1">
              <a:off x="4767" y="2222"/>
              <a:ext cx="78" cy="1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7473"/>
                                        </p:tgtEl>
                                        <p:attrNameLst>
                                          <p:attrName>style.visibility</p:attrName>
                                        </p:attrNameLst>
                                      </p:cBhvr>
                                      <p:to>
                                        <p:strVal val="visible"/>
                                      </p:to>
                                    </p:set>
                                    <p:animEffect transition="in" filter="wipe(up)">
                                      <p:cBhvr>
                                        <p:cTn id="27" dur="500"/>
                                        <p:tgtEl>
                                          <p:spTgt spid="48747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87474"/>
                                        </p:tgtEl>
                                        <p:attrNameLst>
                                          <p:attrName>style.visibility</p:attrName>
                                        </p:attrNameLst>
                                      </p:cBhvr>
                                      <p:to>
                                        <p:strVal val="visible"/>
                                      </p:to>
                                    </p:set>
                                    <p:animEffect transition="in" filter="wipe(up)">
                                      <p:cBhvr>
                                        <p:cTn id="36" dur="500"/>
                                        <p:tgtEl>
                                          <p:spTgt spid="48747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3" grpId="0" animBg="1"/>
      <p:bldP spid="48747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8D0A4A6-AA6E-4276-89EA-9B5B4AD85444}" type="slidenum">
              <a:rPr kumimoji="0" lang="en-US" altLang="zh-CN" sz="1400" b="0" smtClean="0">
                <a:solidFill>
                  <a:schemeClr val="tx1"/>
                </a:solidFill>
              </a:rPr>
              <a:t>106</a:t>
            </a:fld>
            <a:endParaRPr kumimoji="0" lang="en-US" altLang="zh-CN" sz="1400" b="0" smtClean="0">
              <a:solidFill>
                <a:schemeClr val="tx1"/>
              </a:solidFill>
            </a:endParaRPr>
          </a:p>
        </p:txBody>
      </p:sp>
      <p:sp>
        <p:nvSpPr>
          <p:cNvPr id="97283" name="Rectangle 4"/>
          <p:cNvSpPr>
            <a:spLocks noGrp="1" noChangeArrowheads="1"/>
          </p:cNvSpPr>
          <p:nvPr>
            <p:ph type="title"/>
          </p:nvPr>
        </p:nvSpPr>
        <p:spPr/>
        <p:txBody>
          <a:bodyPr/>
          <a:lstStyle/>
          <a:p>
            <a:pPr eaLnBrk="1" hangingPunct="1"/>
            <a:r>
              <a:rPr lang="en-US" altLang="zh-CN" smtClean="0"/>
              <a:t>6.7 </a:t>
            </a:r>
            <a:r>
              <a:rPr lang="zh-CN" altLang="en-US" smtClean="0"/>
              <a:t>树和森林的遍历</a:t>
            </a:r>
          </a:p>
        </p:txBody>
      </p:sp>
      <p:sp>
        <p:nvSpPr>
          <p:cNvPr id="97284" name="Rectangle 5"/>
          <p:cNvSpPr>
            <a:spLocks noGrp="1" noChangeArrowheads="1"/>
          </p:cNvSpPr>
          <p:nvPr>
            <p:ph type="body" idx="1"/>
          </p:nvPr>
        </p:nvSpPr>
        <p:spPr/>
        <p:txBody>
          <a:bodyPr/>
          <a:lstStyle/>
          <a:p>
            <a:pPr eaLnBrk="1" hangingPunct="1">
              <a:lnSpc>
                <a:spcPct val="90000"/>
              </a:lnSpc>
            </a:pPr>
            <a:r>
              <a:rPr lang="en-US" altLang="zh-CN" sz="3600" smtClean="0">
                <a:solidFill>
                  <a:schemeClr val="tx2"/>
                </a:solidFill>
              </a:rPr>
              <a:t>6.7.1 </a:t>
            </a:r>
            <a:r>
              <a:rPr lang="zh-CN" altLang="en-US" sz="3600" smtClean="0">
                <a:solidFill>
                  <a:schemeClr val="tx2"/>
                </a:solidFill>
              </a:rPr>
              <a:t>树的遍历</a:t>
            </a:r>
            <a:endParaRPr lang="zh-CN" altLang="en-US" sz="2400" smtClean="0">
              <a:solidFill>
                <a:schemeClr val="tx2"/>
              </a:solidFill>
            </a:endParaRPr>
          </a:p>
          <a:p>
            <a:pPr eaLnBrk="1" hangingPunct="1">
              <a:lnSpc>
                <a:spcPct val="90000"/>
              </a:lnSpc>
            </a:pPr>
            <a:r>
              <a:rPr lang="zh-CN" altLang="en-US" smtClean="0"/>
              <a:t>先根</a:t>
            </a:r>
            <a:r>
              <a:rPr lang="en-US" altLang="zh-CN" smtClean="0"/>
              <a:t>(</a:t>
            </a:r>
            <a:r>
              <a:rPr lang="zh-CN" altLang="en-US" smtClean="0"/>
              <a:t>次序</a:t>
            </a:r>
            <a:r>
              <a:rPr lang="en-US" altLang="zh-CN" smtClean="0"/>
              <a:t>)</a:t>
            </a:r>
            <a:r>
              <a:rPr lang="zh-CN" altLang="en-US" smtClean="0"/>
              <a:t>遍历</a:t>
            </a:r>
            <a:r>
              <a:rPr lang="en-US" altLang="zh-CN" smtClean="0"/>
              <a:t>:</a:t>
            </a:r>
          </a:p>
          <a:p>
            <a:pPr lvl="1" eaLnBrk="1" hangingPunct="1">
              <a:lnSpc>
                <a:spcPct val="90000"/>
              </a:lnSpc>
            </a:pPr>
            <a:r>
              <a:rPr lang="zh-CN" altLang="en-US" smtClean="0"/>
              <a:t>若树不空，则先访问根结点，然后依次先根遍历各棵子树</a:t>
            </a:r>
          </a:p>
          <a:p>
            <a:pPr eaLnBrk="1" hangingPunct="1">
              <a:lnSpc>
                <a:spcPct val="90000"/>
              </a:lnSpc>
            </a:pPr>
            <a:r>
              <a:rPr lang="zh-CN" altLang="en-US" smtClean="0"/>
              <a:t>后根</a:t>
            </a:r>
            <a:r>
              <a:rPr lang="en-US" altLang="zh-CN" smtClean="0"/>
              <a:t>(</a:t>
            </a:r>
            <a:r>
              <a:rPr lang="zh-CN" altLang="en-US" smtClean="0"/>
              <a:t>次序</a:t>
            </a:r>
            <a:r>
              <a:rPr lang="en-US" altLang="zh-CN" smtClean="0"/>
              <a:t>)</a:t>
            </a:r>
            <a:r>
              <a:rPr lang="zh-CN" altLang="en-US" smtClean="0"/>
              <a:t>遍历</a:t>
            </a:r>
          </a:p>
          <a:p>
            <a:pPr lvl="1" eaLnBrk="1" hangingPunct="1">
              <a:lnSpc>
                <a:spcPct val="90000"/>
              </a:lnSpc>
            </a:pPr>
            <a:r>
              <a:rPr lang="zh-CN" altLang="en-US" smtClean="0"/>
              <a:t>若树不空，则先依次后根遍历各棵子树，然后访问根结点</a:t>
            </a:r>
          </a:p>
          <a:p>
            <a:pPr eaLnBrk="1" hangingPunct="1">
              <a:lnSpc>
                <a:spcPct val="90000"/>
              </a:lnSpc>
            </a:pPr>
            <a:r>
              <a:rPr lang="zh-CN" altLang="en-US" smtClean="0"/>
              <a:t>按层次遍历</a:t>
            </a:r>
          </a:p>
          <a:p>
            <a:pPr lvl="1" eaLnBrk="1" hangingPunct="1">
              <a:lnSpc>
                <a:spcPct val="90000"/>
              </a:lnSpc>
            </a:pPr>
            <a:r>
              <a:rPr lang="zh-CN" altLang="en-US" smtClean="0"/>
              <a:t>若树不空，则自上而下自左至右访问树中每个结点</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xfrm>
            <a:off x="3059832"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BC59156-D778-4449-A9A4-4CBBE593C10F}" type="slidenum">
              <a:rPr kumimoji="0" lang="en-US" altLang="zh-CN" sz="1400" b="0" smtClean="0">
                <a:solidFill>
                  <a:schemeClr val="tx1"/>
                </a:solidFill>
              </a:rPr>
              <a:t>107</a:t>
            </a:fld>
            <a:endParaRPr kumimoji="0" lang="en-US" altLang="zh-CN" sz="1400" b="0" smtClean="0">
              <a:solidFill>
                <a:schemeClr val="tx1"/>
              </a:solidFill>
            </a:endParaRPr>
          </a:p>
        </p:txBody>
      </p:sp>
      <p:sp>
        <p:nvSpPr>
          <p:cNvPr id="98307" name="Rectangle 57"/>
          <p:cNvSpPr>
            <a:spLocks noGrp="1" noChangeArrowheads="1"/>
          </p:cNvSpPr>
          <p:nvPr>
            <p:ph type="title"/>
          </p:nvPr>
        </p:nvSpPr>
        <p:spPr/>
        <p:txBody>
          <a:bodyPr/>
          <a:lstStyle/>
          <a:p>
            <a:pPr eaLnBrk="1" hangingPunct="1"/>
            <a:r>
              <a:rPr lang="en-US" altLang="zh-CN" sz="4000" smtClean="0"/>
              <a:t>6.7.1 </a:t>
            </a:r>
            <a:r>
              <a:rPr lang="zh-CN" altLang="en-US" sz="4000" smtClean="0"/>
              <a:t>树的遍历</a:t>
            </a:r>
          </a:p>
        </p:txBody>
      </p:sp>
      <p:sp>
        <p:nvSpPr>
          <p:cNvPr id="98308" name="Rectangle 58"/>
          <p:cNvSpPr>
            <a:spLocks noGrp="1" noChangeArrowheads="1"/>
          </p:cNvSpPr>
          <p:nvPr>
            <p:ph type="body" idx="1"/>
          </p:nvPr>
        </p:nvSpPr>
        <p:spPr>
          <a:xfrm>
            <a:off x="457200" y="1371600"/>
            <a:ext cx="4876800" cy="2914650"/>
          </a:xfrm>
        </p:spPr>
        <p:txBody>
          <a:bodyPr/>
          <a:lstStyle/>
          <a:p>
            <a:pPr eaLnBrk="1" hangingPunct="1"/>
            <a:r>
              <a:rPr lang="zh-CN" altLang="en-US" dirty="0" smtClean="0"/>
              <a:t>先根遍历顶点的访问次序</a:t>
            </a:r>
          </a:p>
          <a:p>
            <a:pPr lvl="1" eaLnBrk="1" hangingPunct="1"/>
            <a:endParaRPr lang="zh-CN" altLang="en-US" dirty="0" smtClean="0"/>
          </a:p>
          <a:p>
            <a:pPr eaLnBrk="1" hangingPunct="1"/>
            <a:r>
              <a:rPr lang="zh-CN" altLang="en-US" dirty="0" smtClean="0"/>
              <a:t>后根遍历顶点的访问次序</a:t>
            </a:r>
          </a:p>
          <a:p>
            <a:pPr lvl="1" eaLnBrk="1" hangingPunct="1"/>
            <a:endParaRPr lang="zh-CN" altLang="en-US" dirty="0" smtClean="0"/>
          </a:p>
          <a:p>
            <a:pPr eaLnBrk="1" hangingPunct="1"/>
            <a:r>
              <a:rPr lang="zh-CN" altLang="en-US" dirty="0" smtClean="0"/>
              <a:t>层次遍历时顶点的访问次序</a:t>
            </a:r>
          </a:p>
          <a:p>
            <a:pPr eaLnBrk="1" hangingPunct="1"/>
            <a:endParaRPr lang="en-US" altLang="zh-CN" dirty="0" smtClean="0"/>
          </a:p>
        </p:txBody>
      </p:sp>
      <p:grpSp>
        <p:nvGrpSpPr>
          <p:cNvPr id="98309" name="Group 59"/>
          <p:cNvGrpSpPr/>
          <p:nvPr/>
        </p:nvGrpSpPr>
        <p:grpSpPr bwMode="auto">
          <a:xfrm>
            <a:off x="5334000" y="1600200"/>
            <a:ext cx="3657600" cy="4038600"/>
            <a:chOff x="3408" y="1008"/>
            <a:chExt cx="2304" cy="2544"/>
          </a:xfrm>
        </p:grpSpPr>
        <p:sp>
          <p:nvSpPr>
            <p:cNvPr id="98319" name="Line 35"/>
            <p:cNvSpPr>
              <a:spLocks noChangeShapeType="1"/>
            </p:cNvSpPr>
            <p:nvPr/>
          </p:nvSpPr>
          <p:spPr bwMode="auto">
            <a:xfrm>
              <a:off x="4080" y="1968"/>
              <a:ext cx="192"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0" name="Line 34"/>
            <p:cNvSpPr>
              <a:spLocks noChangeShapeType="1"/>
            </p:cNvSpPr>
            <p:nvPr/>
          </p:nvSpPr>
          <p:spPr bwMode="auto">
            <a:xfrm flipH="1">
              <a:off x="3648" y="1968"/>
              <a:ext cx="288"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1" name="Line 5"/>
            <p:cNvSpPr>
              <a:spLocks noChangeShapeType="1"/>
            </p:cNvSpPr>
            <p:nvPr/>
          </p:nvSpPr>
          <p:spPr bwMode="auto">
            <a:xfrm>
              <a:off x="4608" y="139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2" name="Line 6"/>
            <p:cNvSpPr>
              <a:spLocks noChangeShapeType="1"/>
            </p:cNvSpPr>
            <p:nvPr/>
          </p:nvSpPr>
          <p:spPr bwMode="auto">
            <a:xfrm>
              <a:off x="4800" y="129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3" name="Line 7"/>
            <p:cNvSpPr>
              <a:spLocks noChangeShapeType="1"/>
            </p:cNvSpPr>
            <p:nvPr/>
          </p:nvSpPr>
          <p:spPr bwMode="auto">
            <a:xfrm flipH="1">
              <a:off x="3984" y="129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Line 8"/>
            <p:cNvSpPr>
              <a:spLocks noChangeShapeType="1"/>
            </p:cNvSpPr>
            <p:nvPr/>
          </p:nvSpPr>
          <p:spPr bwMode="auto">
            <a:xfrm flipH="1">
              <a:off x="4992"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5" name="Line 9"/>
            <p:cNvSpPr>
              <a:spLocks noChangeShapeType="1"/>
            </p:cNvSpPr>
            <p:nvPr/>
          </p:nvSpPr>
          <p:spPr bwMode="auto">
            <a:xfrm>
              <a:off x="5280"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6" name="Line 10"/>
            <p:cNvSpPr>
              <a:spLocks noChangeShapeType="1"/>
            </p:cNvSpPr>
            <p:nvPr/>
          </p:nvSpPr>
          <p:spPr bwMode="auto">
            <a:xfrm>
              <a:off x="5472"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7" name="Oval 11"/>
            <p:cNvSpPr>
              <a:spLocks noChangeArrowheads="1"/>
            </p:cNvSpPr>
            <p:nvPr/>
          </p:nvSpPr>
          <p:spPr bwMode="auto">
            <a:xfrm>
              <a:off x="4416" y="100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98328" name="Oval 12"/>
            <p:cNvSpPr>
              <a:spLocks noChangeArrowheads="1"/>
            </p:cNvSpPr>
            <p:nvPr/>
          </p:nvSpPr>
          <p:spPr bwMode="auto">
            <a:xfrm>
              <a:off x="4416"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98329" name="Oval 13"/>
            <p:cNvSpPr>
              <a:spLocks noChangeArrowheads="1"/>
            </p:cNvSpPr>
            <p:nvPr/>
          </p:nvSpPr>
          <p:spPr bwMode="auto">
            <a:xfrm>
              <a:off x="3792"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8330" name="Oval 14"/>
            <p:cNvSpPr>
              <a:spLocks noChangeArrowheads="1"/>
            </p:cNvSpPr>
            <p:nvPr/>
          </p:nvSpPr>
          <p:spPr bwMode="auto">
            <a:xfrm>
              <a:off x="5040"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8331" name="Oval 15"/>
            <p:cNvSpPr>
              <a:spLocks noChangeArrowheads="1"/>
            </p:cNvSpPr>
            <p:nvPr/>
          </p:nvSpPr>
          <p:spPr bwMode="auto">
            <a:xfrm>
              <a:off x="475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98332" name="Oval 16"/>
            <p:cNvSpPr>
              <a:spLocks noChangeArrowheads="1"/>
            </p:cNvSpPr>
            <p:nvPr/>
          </p:nvSpPr>
          <p:spPr bwMode="auto">
            <a:xfrm>
              <a:off x="532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98333" name="Oval 17"/>
            <p:cNvSpPr>
              <a:spLocks noChangeArrowheads="1"/>
            </p:cNvSpPr>
            <p:nvPr/>
          </p:nvSpPr>
          <p:spPr bwMode="auto">
            <a:xfrm>
              <a:off x="5280" y="316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98334" name="Oval 32"/>
            <p:cNvSpPr>
              <a:spLocks noChangeArrowheads="1"/>
            </p:cNvSpPr>
            <p:nvPr/>
          </p:nvSpPr>
          <p:spPr bwMode="auto">
            <a:xfrm>
              <a:off x="340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8335" name="Oval 33"/>
            <p:cNvSpPr>
              <a:spLocks noChangeArrowheads="1"/>
            </p:cNvSpPr>
            <p:nvPr/>
          </p:nvSpPr>
          <p:spPr bwMode="auto">
            <a:xfrm>
              <a:off x="403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grpSp>
      <p:sp>
        <p:nvSpPr>
          <p:cNvPr id="422972" name="Rectangle 60"/>
          <p:cNvSpPr>
            <a:spLocks noChangeArrowheads="1"/>
          </p:cNvSpPr>
          <p:nvPr/>
        </p:nvSpPr>
        <p:spPr bwMode="auto">
          <a:xfrm>
            <a:off x="457200" y="19050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ABEFCDGHI</a:t>
            </a:r>
          </a:p>
        </p:txBody>
      </p:sp>
      <p:sp>
        <p:nvSpPr>
          <p:cNvPr id="422973" name="Rectangle 61"/>
          <p:cNvSpPr>
            <a:spLocks noChangeArrowheads="1"/>
          </p:cNvSpPr>
          <p:nvPr/>
        </p:nvSpPr>
        <p:spPr bwMode="auto">
          <a:xfrm>
            <a:off x="457200" y="28956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EFBCGIHDA</a:t>
            </a:r>
          </a:p>
        </p:txBody>
      </p:sp>
      <p:sp>
        <p:nvSpPr>
          <p:cNvPr id="422974" name="Rectangle 62"/>
          <p:cNvSpPr>
            <a:spLocks noChangeArrowheads="1"/>
          </p:cNvSpPr>
          <p:nvPr/>
        </p:nvSpPr>
        <p:spPr bwMode="auto">
          <a:xfrm>
            <a:off x="457200" y="3886200"/>
            <a:ext cx="295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lvl="1">
              <a:buClr>
                <a:srgbClr val="FF9900"/>
              </a:buClr>
              <a:buFontTx/>
              <a:buChar char="¶"/>
            </a:pPr>
            <a:r>
              <a:rPr lang="en-US" altLang="zh-CN" dirty="0">
                <a:solidFill>
                  <a:srgbClr val="400080"/>
                </a:solidFill>
                <a:ea typeface="楷体_GB2312" pitchFamily="49" charset="-122"/>
              </a:rPr>
              <a:t>ABCDEFGHI</a:t>
            </a:r>
          </a:p>
        </p:txBody>
      </p:sp>
      <p:grpSp>
        <p:nvGrpSpPr>
          <p:cNvPr id="2" name="组合 1"/>
          <p:cNvGrpSpPr/>
          <p:nvPr/>
        </p:nvGrpSpPr>
        <p:grpSpPr>
          <a:xfrm>
            <a:off x="642938" y="4643438"/>
            <a:ext cx="4002087" cy="1595437"/>
            <a:chOff x="642938" y="4643438"/>
            <a:chExt cx="4002087" cy="1595437"/>
          </a:xfrm>
        </p:grpSpPr>
        <p:sp>
          <p:nvSpPr>
            <p:cNvPr id="26" name="Text Box 4"/>
            <p:cNvSpPr txBox="1">
              <a:spLocks noChangeArrowheads="1"/>
            </p:cNvSpPr>
            <p:nvPr/>
          </p:nvSpPr>
          <p:spPr bwMode="auto">
            <a:xfrm>
              <a:off x="642938" y="5180013"/>
              <a:ext cx="2001837" cy="522287"/>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先序遍历</a:t>
              </a:r>
            </a:p>
          </p:txBody>
        </p:sp>
        <p:sp>
          <p:nvSpPr>
            <p:cNvPr id="27" name="Text Box 5"/>
            <p:cNvSpPr txBox="1">
              <a:spLocks noChangeArrowheads="1"/>
            </p:cNvSpPr>
            <p:nvPr/>
          </p:nvSpPr>
          <p:spPr bwMode="auto">
            <a:xfrm>
              <a:off x="642938" y="5715000"/>
              <a:ext cx="2001837" cy="523875"/>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后序遍历</a:t>
              </a:r>
            </a:p>
          </p:txBody>
        </p:sp>
        <p:sp>
          <p:nvSpPr>
            <p:cNvPr id="28" name="Rectangle 6"/>
            <p:cNvSpPr>
              <a:spLocks noChangeArrowheads="1"/>
            </p:cNvSpPr>
            <p:nvPr/>
          </p:nvSpPr>
          <p:spPr bwMode="auto">
            <a:xfrm>
              <a:off x="642938" y="4643438"/>
              <a:ext cx="2001837" cy="523875"/>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树</a:t>
              </a:r>
            </a:p>
          </p:txBody>
        </p:sp>
        <p:sp>
          <p:nvSpPr>
            <p:cNvPr id="32" name="Rectangle 7"/>
            <p:cNvSpPr>
              <a:spLocks noChangeArrowheads="1"/>
            </p:cNvSpPr>
            <p:nvPr/>
          </p:nvSpPr>
          <p:spPr bwMode="auto">
            <a:xfrm>
              <a:off x="2643188" y="4643438"/>
              <a:ext cx="2001837" cy="523875"/>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对应二叉树</a:t>
              </a:r>
            </a:p>
          </p:txBody>
        </p:sp>
        <p:sp>
          <p:nvSpPr>
            <p:cNvPr id="33" name="Text Box 10"/>
            <p:cNvSpPr txBox="1">
              <a:spLocks noChangeArrowheads="1"/>
            </p:cNvSpPr>
            <p:nvPr/>
          </p:nvSpPr>
          <p:spPr bwMode="auto">
            <a:xfrm>
              <a:off x="2643188" y="5180013"/>
              <a:ext cx="2001837" cy="522287"/>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先序遍历</a:t>
              </a:r>
            </a:p>
          </p:txBody>
        </p:sp>
        <p:sp>
          <p:nvSpPr>
            <p:cNvPr id="34" name="Text Box 12"/>
            <p:cNvSpPr txBox="1">
              <a:spLocks noChangeArrowheads="1"/>
            </p:cNvSpPr>
            <p:nvPr/>
          </p:nvSpPr>
          <p:spPr bwMode="auto">
            <a:xfrm>
              <a:off x="2643188" y="5715000"/>
              <a:ext cx="2001837" cy="523875"/>
            </a:xfrm>
            <a:prstGeom prst="rect">
              <a:avLst/>
            </a:prstGeom>
            <a:noFill/>
            <a:ln w="12700" cap="sq">
              <a:solidFill>
                <a:schemeClr val="tx2">
                  <a:lumMod val="75000"/>
                </a:schemeClr>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中序遍历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72"/>
                                        </p:tgtEl>
                                        <p:attrNameLst>
                                          <p:attrName>style.visibility</p:attrName>
                                        </p:attrNameLst>
                                      </p:cBhvr>
                                      <p:to>
                                        <p:strVal val="visible"/>
                                      </p:to>
                                    </p:set>
                                    <p:animEffect transition="in" filter="wipe(left)">
                                      <p:cBhvr>
                                        <p:cTn id="7" dur="500"/>
                                        <p:tgtEl>
                                          <p:spTgt spid="422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2973"/>
                                        </p:tgtEl>
                                        <p:attrNameLst>
                                          <p:attrName>style.visibility</p:attrName>
                                        </p:attrNameLst>
                                      </p:cBhvr>
                                      <p:to>
                                        <p:strVal val="visible"/>
                                      </p:to>
                                    </p:set>
                                    <p:animEffect transition="in" filter="wipe(left)">
                                      <p:cBhvr>
                                        <p:cTn id="12" dur="500"/>
                                        <p:tgtEl>
                                          <p:spTgt spid="422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2974"/>
                                        </p:tgtEl>
                                        <p:attrNameLst>
                                          <p:attrName>style.visibility</p:attrName>
                                        </p:attrNameLst>
                                      </p:cBhvr>
                                      <p:to>
                                        <p:strVal val="visible"/>
                                      </p:to>
                                    </p:set>
                                    <p:animEffect transition="in" filter="wipe(left)">
                                      <p:cBhvr>
                                        <p:cTn id="17" dur="500"/>
                                        <p:tgtEl>
                                          <p:spTgt spid="42297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2" grpId="0" autoUpdateAnimBg="0"/>
      <p:bldP spid="422973" grpId="0" autoUpdateAnimBg="0"/>
      <p:bldP spid="42297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124200" y="6374803"/>
            <a:ext cx="1905000" cy="457200"/>
          </a:xfrm>
        </p:spPr>
        <p:txBody>
          <a:bodyPr/>
          <a:lstStyle/>
          <a:p>
            <a:pPr>
              <a:defRPr/>
            </a:pPr>
            <a:fld id="{9E4FDE78-BF40-4F0E-A1BC-BC7A5638AE81}" type="slidenum">
              <a:rPr lang="en-US" altLang="zh-CN" smtClean="0"/>
              <a:t>108</a:t>
            </a:fld>
            <a:endParaRPr lang="en-US" altLang="zh-CN"/>
          </a:p>
        </p:txBody>
      </p:sp>
      <p:grpSp>
        <p:nvGrpSpPr>
          <p:cNvPr id="5" name="Group 59"/>
          <p:cNvGrpSpPr/>
          <p:nvPr/>
        </p:nvGrpSpPr>
        <p:grpSpPr bwMode="auto">
          <a:xfrm>
            <a:off x="391333" y="404664"/>
            <a:ext cx="3657600" cy="4038600"/>
            <a:chOff x="3408" y="1008"/>
            <a:chExt cx="2304" cy="2544"/>
          </a:xfrm>
        </p:grpSpPr>
        <p:sp>
          <p:nvSpPr>
            <p:cNvPr id="6" name="Line 35"/>
            <p:cNvSpPr>
              <a:spLocks noChangeShapeType="1"/>
            </p:cNvSpPr>
            <p:nvPr/>
          </p:nvSpPr>
          <p:spPr bwMode="auto">
            <a:xfrm>
              <a:off x="4080" y="1968"/>
              <a:ext cx="192"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 name="Line 34"/>
            <p:cNvSpPr>
              <a:spLocks noChangeShapeType="1"/>
            </p:cNvSpPr>
            <p:nvPr/>
          </p:nvSpPr>
          <p:spPr bwMode="auto">
            <a:xfrm flipH="1">
              <a:off x="3648" y="1968"/>
              <a:ext cx="288"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 name="Line 5"/>
            <p:cNvSpPr>
              <a:spLocks noChangeShapeType="1"/>
            </p:cNvSpPr>
            <p:nvPr/>
          </p:nvSpPr>
          <p:spPr bwMode="auto">
            <a:xfrm>
              <a:off x="4608" y="139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p:cNvSpPr>
              <a:spLocks noChangeShapeType="1"/>
            </p:cNvSpPr>
            <p:nvPr/>
          </p:nvSpPr>
          <p:spPr bwMode="auto">
            <a:xfrm>
              <a:off x="4800" y="129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p:cNvSpPr>
              <a:spLocks noChangeShapeType="1"/>
            </p:cNvSpPr>
            <p:nvPr/>
          </p:nvSpPr>
          <p:spPr bwMode="auto">
            <a:xfrm flipH="1">
              <a:off x="3984" y="129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p:cNvSpPr>
              <a:spLocks noChangeShapeType="1"/>
            </p:cNvSpPr>
            <p:nvPr/>
          </p:nvSpPr>
          <p:spPr bwMode="auto">
            <a:xfrm flipH="1">
              <a:off x="4992"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p:cNvSpPr>
              <a:spLocks noChangeShapeType="1"/>
            </p:cNvSpPr>
            <p:nvPr/>
          </p:nvSpPr>
          <p:spPr bwMode="auto">
            <a:xfrm>
              <a:off x="5280"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a:off x="5472"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1"/>
            <p:cNvSpPr>
              <a:spLocks noChangeArrowheads="1"/>
            </p:cNvSpPr>
            <p:nvPr/>
          </p:nvSpPr>
          <p:spPr bwMode="auto">
            <a:xfrm>
              <a:off x="4416" y="100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15" name="Oval 12"/>
            <p:cNvSpPr>
              <a:spLocks noChangeArrowheads="1"/>
            </p:cNvSpPr>
            <p:nvPr/>
          </p:nvSpPr>
          <p:spPr bwMode="auto">
            <a:xfrm>
              <a:off x="4416"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16" name="Oval 13"/>
            <p:cNvSpPr>
              <a:spLocks noChangeArrowheads="1"/>
            </p:cNvSpPr>
            <p:nvPr/>
          </p:nvSpPr>
          <p:spPr bwMode="auto">
            <a:xfrm>
              <a:off x="3792"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7" name="Oval 14"/>
            <p:cNvSpPr>
              <a:spLocks noChangeArrowheads="1"/>
            </p:cNvSpPr>
            <p:nvPr/>
          </p:nvSpPr>
          <p:spPr bwMode="auto">
            <a:xfrm>
              <a:off x="5040" y="168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8" name="Oval 15"/>
            <p:cNvSpPr>
              <a:spLocks noChangeArrowheads="1"/>
            </p:cNvSpPr>
            <p:nvPr/>
          </p:nvSpPr>
          <p:spPr bwMode="auto">
            <a:xfrm>
              <a:off x="475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9" name="Oval 16"/>
            <p:cNvSpPr>
              <a:spLocks noChangeArrowheads="1"/>
            </p:cNvSpPr>
            <p:nvPr/>
          </p:nvSpPr>
          <p:spPr bwMode="auto">
            <a:xfrm>
              <a:off x="532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20" name="Oval 17"/>
            <p:cNvSpPr>
              <a:spLocks noChangeArrowheads="1"/>
            </p:cNvSpPr>
            <p:nvPr/>
          </p:nvSpPr>
          <p:spPr bwMode="auto">
            <a:xfrm>
              <a:off x="5280" y="316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21" name="Oval 32"/>
            <p:cNvSpPr>
              <a:spLocks noChangeArrowheads="1"/>
            </p:cNvSpPr>
            <p:nvPr/>
          </p:nvSpPr>
          <p:spPr bwMode="auto">
            <a:xfrm>
              <a:off x="3408"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22" name="Oval 33"/>
            <p:cNvSpPr>
              <a:spLocks noChangeArrowheads="1"/>
            </p:cNvSpPr>
            <p:nvPr/>
          </p:nvSpPr>
          <p:spPr bwMode="auto">
            <a:xfrm>
              <a:off x="4032" y="24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grpSp>
      <p:grpSp>
        <p:nvGrpSpPr>
          <p:cNvPr id="41" name="组合 40"/>
          <p:cNvGrpSpPr/>
          <p:nvPr/>
        </p:nvGrpSpPr>
        <p:grpSpPr>
          <a:xfrm>
            <a:off x="4815198" y="441725"/>
            <a:ext cx="3285200" cy="4211411"/>
            <a:chOff x="4864395" y="3378198"/>
            <a:chExt cx="2622255" cy="3361560"/>
          </a:xfrm>
        </p:grpSpPr>
        <p:sp>
          <p:nvSpPr>
            <p:cNvPr id="42" name="Line 33"/>
            <p:cNvSpPr>
              <a:spLocks noChangeShapeType="1"/>
            </p:cNvSpPr>
            <p:nvPr/>
          </p:nvSpPr>
          <p:spPr bwMode="auto">
            <a:xfrm flipH="1">
              <a:off x="6710363" y="5181600"/>
              <a:ext cx="376237" cy="280988"/>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3" name="Line 34"/>
            <p:cNvSpPr>
              <a:spLocks noChangeShapeType="1"/>
            </p:cNvSpPr>
            <p:nvPr/>
          </p:nvSpPr>
          <p:spPr bwMode="auto">
            <a:xfrm>
              <a:off x="6686550" y="5732463"/>
              <a:ext cx="323850" cy="211137"/>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4" name="Oval 19"/>
            <p:cNvSpPr>
              <a:spLocks noChangeArrowheads="1"/>
            </p:cNvSpPr>
            <p:nvPr/>
          </p:nvSpPr>
          <p:spPr bwMode="auto">
            <a:xfrm>
              <a:off x="6316663" y="5373688"/>
              <a:ext cx="476250" cy="441325"/>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46" name="Line 31"/>
            <p:cNvSpPr>
              <a:spLocks noChangeShapeType="1"/>
            </p:cNvSpPr>
            <p:nvPr/>
          </p:nvSpPr>
          <p:spPr bwMode="auto">
            <a:xfrm flipH="1">
              <a:off x="5105399" y="4195763"/>
              <a:ext cx="507893" cy="376237"/>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7" name="Line 32"/>
            <p:cNvSpPr>
              <a:spLocks noChangeShapeType="1"/>
            </p:cNvSpPr>
            <p:nvPr/>
          </p:nvSpPr>
          <p:spPr bwMode="auto">
            <a:xfrm>
              <a:off x="5867401" y="4038600"/>
              <a:ext cx="609600" cy="53340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48" name="Line 35"/>
            <p:cNvSpPr>
              <a:spLocks noChangeShapeType="1"/>
            </p:cNvSpPr>
            <p:nvPr/>
          </p:nvSpPr>
          <p:spPr bwMode="auto">
            <a:xfrm>
              <a:off x="6705600" y="4724400"/>
              <a:ext cx="381000" cy="304800"/>
            </a:xfrm>
            <a:prstGeom prst="line">
              <a:avLst/>
            </a:prstGeom>
            <a:noFill/>
            <a:ln w="28575" cap="rnd">
              <a:solidFill>
                <a:srgbClr val="FF33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0" name="Line 37"/>
            <p:cNvSpPr>
              <a:spLocks noChangeShapeType="1"/>
            </p:cNvSpPr>
            <p:nvPr/>
          </p:nvSpPr>
          <p:spPr bwMode="auto">
            <a:xfrm>
              <a:off x="5105400" y="4697413"/>
              <a:ext cx="249238" cy="23812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1" name="Line 86"/>
            <p:cNvSpPr>
              <a:spLocks noChangeShapeType="1"/>
            </p:cNvSpPr>
            <p:nvPr/>
          </p:nvSpPr>
          <p:spPr bwMode="auto">
            <a:xfrm flipH="1">
              <a:off x="6780240" y="6095999"/>
              <a:ext cx="306359" cy="225972"/>
            </a:xfrm>
            <a:prstGeom prst="line">
              <a:avLst/>
            </a:prstGeom>
            <a:noFill/>
            <a:ln w="28575" cap="rnd">
              <a:solidFill>
                <a:srgbClr val="0066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nvGrpSpPr>
            <p:cNvPr id="52" name="Group 90"/>
            <p:cNvGrpSpPr/>
            <p:nvPr/>
          </p:nvGrpSpPr>
          <p:grpSpPr bwMode="auto">
            <a:xfrm>
              <a:off x="6181725" y="3378198"/>
              <a:ext cx="552450" cy="441434"/>
              <a:chOff x="2880" y="1104"/>
              <a:chExt cx="367" cy="336"/>
            </a:xfrm>
          </p:grpSpPr>
          <p:sp>
            <p:nvSpPr>
              <p:cNvPr id="76" name="Oval 91"/>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77" name="Text Box 92"/>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latin typeface="Arial" panose="020B0604020202020204" pitchFamily="34" charset="0"/>
                    <a:ea typeface="隶书" pitchFamily="49" charset="-122"/>
                  </a:rPr>
                  <a:t>A</a:t>
                </a:r>
              </a:p>
            </p:txBody>
          </p:sp>
        </p:grpSp>
        <p:sp>
          <p:nvSpPr>
            <p:cNvPr id="53" name="Line 93"/>
            <p:cNvSpPr>
              <a:spLocks noChangeShapeType="1"/>
            </p:cNvSpPr>
            <p:nvPr/>
          </p:nvSpPr>
          <p:spPr bwMode="auto">
            <a:xfrm flipH="1">
              <a:off x="5867400" y="3738563"/>
              <a:ext cx="360363" cy="300037"/>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nvGrpSpPr>
            <p:cNvPr id="54" name="Group 7"/>
            <p:cNvGrpSpPr/>
            <p:nvPr/>
          </p:nvGrpSpPr>
          <p:grpSpPr bwMode="auto">
            <a:xfrm>
              <a:off x="6858000" y="5791198"/>
              <a:ext cx="552450" cy="441434"/>
              <a:chOff x="2880" y="1104"/>
              <a:chExt cx="367" cy="336"/>
            </a:xfrm>
          </p:grpSpPr>
          <p:sp>
            <p:nvSpPr>
              <p:cNvPr id="74" name="Oval 8"/>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75" name="Text Box 9"/>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dirty="0">
                    <a:latin typeface="Arial" panose="020B0604020202020204" pitchFamily="34" charset="0"/>
                    <a:ea typeface="隶书" pitchFamily="49" charset="-122"/>
                  </a:rPr>
                  <a:t>H</a:t>
                </a:r>
              </a:p>
            </p:txBody>
          </p:sp>
        </p:grpSp>
        <p:grpSp>
          <p:nvGrpSpPr>
            <p:cNvPr id="55" name="Group 83"/>
            <p:cNvGrpSpPr/>
            <p:nvPr/>
          </p:nvGrpSpPr>
          <p:grpSpPr bwMode="auto">
            <a:xfrm>
              <a:off x="6421976" y="6232634"/>
              <a:ext cx="597609" cy="507124"/>
              <a:chOff x="2236" y="1150"/>
              <a:chExt cx="397" cy="386"/>
            </a:xfrm>
          </p:grpSpPr>
          <p:sp>
            <p:nvSpPr>
              <p:cNvPr id="72" name="Oval 84"/>
              <p:cNvSpPr>
                <a:spLocks noChangeArrowheads="1"/>
              </p:cNvSpPr>
              <p:nvPr/>
            </p:nvSpPr>
            <p:spPr bwMode="auto">
              <a:xfrm>
                <a:off x="2236" y="1150"/>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73" name="Text Box 85"/>
              <p:cNvSpPr txBox="1">
                <a:spLocks noChangeArrowheads="1"/>
              </p:cNvSpPr>
              <p:nvPr/>
            </p:nvSpPr>
            <p:spPr bwMode="auto">
              <a:xfrm>
                <a:off x="2315" y="1218"/>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dirty="0">
                    <a:latin typeface="Arial" panose="020B0604020202020204" pitchFamily="34" charset="0"/>
                    <a:ea typeface="隶书" pitchFamily="49" charset="-122"/>
                  </a:rPr>
                  <a:t>I</a:t>
                </a:r>
              </a:p>
            </p:txBody>
          </p:sp>
        </p:grpSp>
        <p:sp>
          <p:nvSpPr>
            <p:cNvPr id="56" name="Text Box 20"/>
            <p:cNvSpPr txBox="1">
              <a:spLocks noChangeArrowheads="1"/>
            </p:cNvSpPr>
            <p:nvPr/>
          </p:nvSpPr>
          <p:spPr bwMode="auto">
            <a:xfrm>
              <a:off x="6348413" y="5373688"/>
              <a:ext cx="479425" cy="41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dirty="0">
                  <a:latin typeface="Arial" panose="020B0604020202020204" pitchFamily="34" charset="0"/>
                  <a:ea typeface="隶书" pitchFamily="49" charset="-122"/>
                </a:rPr>
                <a:t>G</a:t>
              </a:r>
            </a:p>
          </p:txBody>
        </p:sp>
        <p:grpSp>
          <p:nvGrpSpPr>
            <p:cNvPr id="57" name="Group 4"/>
            <p:cNvGrpSpPr/>
            <p:nvPr/>
          </p:nvGrpSpPr>
          <p:grpSpPr bwMode="auto">
            <a:xfrm>
              <a:off x="5181600" y="4881561"/>
              <a:ext cx="552450" cy="441434"/>
              <a:chOff x="2880" y="1104"/>
              <a:chExt cx="367" cy="336"/>
            </a:xfrm>
          </p:grpSpPr>
          <p:sp>
            <p:nvSpPr>
              <p:cNvPr id="70" name="Oval 5"/>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71" name="Text Box 6"/>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latin typeface="Arial" panose="020B0604020202020204" pitchFamily="34" charset="0"/>
                    <a:ea typeface="隶书" pitchFamily="49" charset="-122"/>
                  </a:rPr>
                  <a:t>F</a:t>
                </a:r>
              </a:p>
            </p:txBody>
          </p:sp>
        </p:grpSp>
        <p:grpSp>
          <p:nvGrpSpPr>
            <p:cNvPr id="58" name="Group 27"/>
            <p:cNvGrpSpPr/>
            <p:nvPr/>
          </p:nvGrpSpPr>
          <p:grpSpPr bwMode="auto">
            <a:xfrm>
              <a:off x="4864395" y="4343398"/>
              <a:ext cx="552450" cy="441434"/>
              <a:chOff x="2973" y="1104"/>
              <a:chExt cx="367" cy="336"/>
            </a:xfrm>
          </p:grpSpPr>
          <p:sp>
            <p:nvSpPr>
              <p:cNvPr id="68" name="Oval 28"/>
              <p:cNvSpPr>
                <a:spLocks noChangeArrowheads="1"/>
              </p:cNvSpPr>
              <p:nvPr/>
            </p:nvSpPr>
            <p:spPr bwMode="auto">
              <a:xfrm>
                <a:off x="2973"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69" name="Text Box 29"/>
              <p:cNvSpPr txBox="1">
                <a:spLocks noChangeArrowheads="1"/>
              </p:cNvSpPr>
              <p:nvPr/>
            </p:nvSpPr>
            <p:spPr bwMode="auto">
              <a:xfrm>
                <a:off x="3021"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latin typeface="Arial" panose="020B0604020202020204" pitchFamily="34" charset="0"/>
                    <a:ea typeface="隶书" pitchFamily="49" charset="-122"/>
                  </a:rPr>
                  <a:t>E</a:t>
                </a:r>
              </a:p>
            </p:txBody>
          </p:sp>
        </p:grpSp>
        <p:grpSp>
          <p:nvGrpSpPr>
            <p:cNvPr id="59" name="Group 16"/>
            <p:cNvGrpSpPr/>
            <p:nvPr/>
          </p:nvGrpSpPr>
          <p:grpSpPr bwMode="auto">
            <a:xfrm>
              <a:off x="6934200" y="4876798"/>
              <a:ext cx="552450" cy="441434"/>
              <a:chOff x="2880" y="1104"/>
              <a:chExt cx="367" cy="336"/>
            </a:xfrm>
          </p:grpSpPr>
          <p:sp>
            <p:nvSpPr>
              <p:cNvPr id="66" name="Oval 17"/>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67" name="Text Box 18"/>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latin typeface="Arial" panose="020B0604020202020204" pitchFamily="34" charset="0"/>
                    <a:ea typeface="隶书" pitchFamily="49" charset="-122"/>
                  </a:rPr>
                  <a:t>D</a:t>
                </a:r>
              </a:p>
            </p:txBody>
          </p:sp>
        </p:grpSp>
        <p:grpSp>
          <p:nvGrpSpPr>
            <p:cNvPr id="60" name="Group 24"/>
            <p:cNvGrpSpPr/>
            <p:nvPr/>
          </p:nvGrpSpPr>
          <p:grpSpPr bwMode="auto">
            <a:xfrm>
              <a:off x="6261100" y="4343398"/>
              <a:ext cx="552450" cy="441434"/>
              <a:chOff x="2880" y="1104"/>
              <a:chExt cx="367" cy="336"/>
            </a:xfrm>
          </p:grpSpPr>
          <p:sp>
            <p:nvSpPr>
              <p:cNvPr id="64" name="Oval 25"/>
              <p:cNvSpPr>
                <a:spLocks noChangeArrowheads="1"/>
              </p:cNvSpPr>
              <p:nvPr/>
            </p:nvSpPr>
            <p:spPr bwMode="auto">
              <a:xfrm>
                <a:off x="2880" y="1104"/>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65" name="Text Box 26"/>
              <p:cNvSpPr txBox="1">
                <a:spLocks noChangeArrowheads="1"/>
              </p:cNvSpPr>
              <p:nvPr/>
            </p:nvSpPr>
            <p:spPr bwMode="auto">
              <a:xfrm>
                <a:off x="2928" y="1104"/>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dirty="0">
                    <a:latin typeface="Arial" panose="020B0604020202020204" pitchFamily="34" charset="0"/>
                    <a:ea typeface="隶书" pitchFamily="49" charset="-122"/>
                  </a:rPr>
                  <a:t>C</a:t>
                </a:r>
              </a:p>
            </p:txBody>
          </p:sp>
        </p:grpSp>
        <p:grpSp>
          <p:nvGrpSpPr>
            <p:cNvPr id="61" name="Group 13"/>
            <p:cNvGrpSpPr/>
            <p:nvPr/>
          </p:nvGrpSpPr>
          <p:grpSpPr bwMode="auto">
            <a:xfrm>
              <a:off x="5528995" y="3817061"/>
              <a:ext cx="564493" cy="441434"/>
              <a:chOff x="2864" y="1055"/>
              <a:chExt cx="375" cy="336"/>
            </a:xfrm>
          </p:grpSpPr>
          <p:sp>
            <p:nvSpPr>
              <p:cNvPr id="62" name="Oval 14"/>
              <p:cNvSpPr>
                <a:spLocks noChangeArrowheads="1"/>
              </p:cNvSpPr>
              <p:nvPr/>
            </p:nvSpPr>
            <p:spPr bwMode="auto">
              <a:xfrm>
                <a:off x="2864" y="1055"/>
                <a:ext cx="317" cy="336"/>
              </a:xfrm>
              <a:prstGeom prst="ellipse">
                <a:avLst/>
              </a:prstGeom>
              <a:solidFill>
                <a:srgbClr val="DBE0B4"/>
              </a:solidFill>
              <a:ln w="12700" cap="rnd">
                <a:solidFill>
                  <a:srgbClr val="000000"/>
                </a:solidFill>
                <a:round/>
              </a:ln>
            </p:spPr>
            <p:txBody>
              <a:bodyPr wrap="none" anchor="ctr"/>
              <a:lstStyle/>
              <a:p>
                <a:pPr algn="l" eaLnBrk="0" hangingPunct="0">
                  <a:spcBef>
                    <a:spcPct val="0"/>
                  </a:spcBef>
                </a:pPr>
                <a:endParaRPr lang="zh-CN" altLang="zh-CN">
                  <a:latin typeface="Arial" panose="020B0604020202020204" pitchFamily="34" charset="0"/>
                  <a:ea typeface="隶书" pitchFamily="49" charset="-122"/>
                </a:endParaRPr>
              </a:p>
            </p:txBody>
          </p:sp>
          <p:sp>
            <p:nvSpPr>
              <p:cNvPr id="63" name="Text Box 15"/>
              <p:cNvSpPr txBox="1">
                <a:spLocks noChangeArrowheads="1"/>
              </p:cNvSpPr>
              <p:nvPr/>
            </p:nvSpPr>
            <p:spPr bwMode="auto">
              <a:xfrm>
                <a:off x="2920" y="1057"/>
                <a:ext cx="31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dirty="0">
                    <a:latin typeface="Arial" panose="020B0604020202020204" pitchFamily="34" charset="0"/>
                    <a:ea typeface="隶书" pitchFamily="49" charset="-122"/>
                  </a:rPr>
                  <a:t>B</a:t>
                </a:r>
              </a:p>
            </p:txBody>
          </p:sp>
        </p:grpSp>
      </p:grpSp>
      <p:sp>
        <p:nvSpPr>
          <p:cNvPr id="80" name="Rectangle 58"/>
          <p:cNvSpPr txBox="1">
            <a:spLocks noChangeArrowheads="1"/>
          </p:cNvSpPr>
          <p:nvPr/>
        </p:nvSpPr>
        <p:spPr>
          <a:xfrm>
            <a:off x="294486" y="4570839"/>
            <a:ext cx="4876800" cy="2170364"/>
          </a:xfrm>
          <a:prstGeom prst="rect">
            <a:avLst/>
          </a:prstGeom>
        </p:spPr>
        <p:txBody>
          <a:bodyPr/>
          <a:lstStyle>
            <a:lvl1pPr marL="342900" indent="-342900" algn="l" rtl="0" eaLnBrk="0" fontAlgn="base" hangingPunct="0">
              <a:spcBef>
                <a:spcPct val="20000"/>
              </a:spcBef>
              <a:spcAft>
                <a:spcPct val="0"/>
              </a:spcAft>
              <a:buClr>
                <a:schemeClr val="tx2"/>
              </a:buClr>
              <a:buSzPct val="110000"/>
              <a:buFont typeface="Symbol" panose="05050102010706020507"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a:lstStyle>
          <a:p>
            <a:pPr marL="342900" lvl="1" indent="-342900" eaLnBrk="1" hangingPunct="1">
              <a:buClr>
                <a:schemeClr val="tx2"/>
              </a:buClr>
              <a:buSzPct val="110000"/>
              <a:buFont typeface="Symbol" panose="05050102010706020507" pitchFamily="18" charset="2"/>
              <a:buChar char="¨"/>
            </a:pPr>
            <a:r>
              <a:rPr lang="zh-CN" altLang="en-US" dirty="0" smtClean="0">
                <a:solidFill>
                  <a:schemeClr val="tx2">
                    <a:lumMod val="50000"/>
                  </a:schemeClr>
                </a:solidFill>
              </a:rPr>
              <a:t>树</a:t>
            </a:r>
            <a:endParaRPr lang="en-US" altLang="zh-CN" dirty="0" smtClean="0">
              <a:solidFill>
                <a:schemeClr val="tx2">
                  <a:lumMod val="50000"/>
                </a:schemeClr>
              </a:solidFill>
            </a:endParaRPr>
          </a:p>
          <a:p>
            <a:pPr marL="342900" lvl="1" indent="-342900" eaLnBrk="1" hangingPunct="1">
              <a:buClr>
                <a:schemeClr val="tx2"/>
              </a:buClr>
              <a:buSzPct val="110000"/>
              <a:buFont typeface="Symbol" panose="05050102010706020507" pitchFamily="18" charset="2"/>
              <a:buChar char="¨"/>
            </a:pPr>
            <a:r>
              <a:rPr lang="zh-CN" altLang="en-US" dirty="0" smtClean="0">
                <a:solidFill>
                  <a:schemeClr val="tx2">
                    <a:lumMod val="50000"/>
                  </a:schemeClr>
                </a:solidFill>
              </a:rPr>
              <a:t>先序</a:t>
            </a:r>
            <a:r>
              <a:rPr lang="en-US" altLang="zh-CN" dirty="0" smtClean="0">
                <a:solidFill>
                  <a:schemeClr val="tx2">
                    <a:lumMod val="50000"/>
                  </a:schemeClr>
                </a:solidFill>
              </a:rPr>
              <a:t>:</a:t>
            </a:r>
            <a:r>
              <a:rPr lang="en-US" altLang="zh-CN" dirty="0">
                <a:solidFill>
                  <a:schemeClr val="tx2">
                    <a:lumMod val="50000"/>
                  </a:schemeClr>
                </a:solidFill>
                <a:ea typeface="楷体_GB2312" pitchFamily="49" charset="-122"/>
              </a:rPr>
              <a:t>ABEFCDGHI</a:t>
            </a:r>
          </a:p>
          <a:p>
            <a:pPr eaLnBrk="1" hangingPunct="1"/>
            <a:r>
              <a:rPr lang="zh-CN" altLang="en-US" dirty="0" smtClean="0">
                <a:solidFill>
                  <a:schemeClr val="tx2">
                    <a:lumMod val="50000"/>
                  </a:schemeClr>
                </a:solidFill>
              </a:rPr>
              <a:t>后序</a:t>
            </a:r>
            <a:r>
              <a:rPr lang="en-US" altLang="zh-CN" dirty="0">
                <a:solidFill>
                  <a:schemeClr val="tx2">
                    <a:lumMod val="50000"/>
                  </a:schemeClr>
                </a:solidFill>
              </a:rPr>
              <a:t>:</a:t>
            </a:r>
            <a:r>
              <a:rPr lang="en-US" altLang="zh-CN" dirty="0" smtClean="0">
                <a:solidFill>
                  <a:schemeClr val="tx2">
                    <a:lumMod val="50000"/>
                  </a:schemeClr>
                </a:solidFill>
              </a:rPr>
              <a:t>EFBCGIHDA</a:t>
            </a:r>
            <a:endParaRPr lang="en-US" altLang="zh-CN" dirty="0">
              <a:solidFill>
                <a:schemeClr val="tx2">
                  <a:lumMod val="50000"/>
                </a:schemeClr>
              </a:solidFill>
            </a:endParaRPr>
          </a:p>
        </p:txBody>
      </p:sp>
      <p:sp>
        <p:nvSpPr>
          <p:cNvPr id="86" name="Rectangle 58"/>
          <p:cNvSpPr txBox="1">
            <a:spLocks noChangeArrowheads="1"/>
          </p:cNvSpPr>
          <p:nvPr/>
        </p:nvSpPr>
        <p:spPr>
          <a:xfrm>
            <a:off x="4235993" y="4570839"/>
            <a:ext cx="4876800" cy="2170364"/>
          </a:xfrm>
          <a:prstGeom prst="rect">
            <a:avLst/>
          </a:prstGeom>
        </p:spPr>
        <p:txBody>
          <a:bodyPr/>
          <a:lstStyle>
            <a:lvl1pPr marL="342900" indent="-342900" algn="l" rtl="0" eaLnBrk="0" fontAlgn="base" hangingPunct="0">
              <a:spcBef>
                <a:spcPct val="20000"/>
              </a:spcBef>
              <a:spcAft>
                <a:spcPct val="0"/>
              </a:spcAft>
              <a:buClr>
                <a:schemeClr val="tx2"/>
              </a:buClr>
              <a:buSzPct val="110000"/>
              <a:buFont typeface="Symbol" panose="05050102010706020507" pitchFamily="18" charset="2"/>
              <a:buChar char="¨"/>
              <a:defRPr kumimoji="1" sz="28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8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a:lstStyle>
          <a:p>
            <a:pPr marL="342900" lvl="1" indent="-342900" eaLnBrk="1" hangingPunct="1">
              <a:buClr>
                <a:schemeClr val="tx2"/>
              </a:buClr>
              <a:buSzPct val="110000"/>
              <a:buFont typeface="Symbol" panose="05050102010706020507" pitchFamily="18" charset="2"/>
              <a:buChar char="¨"/>
            </a:pPr>
            <a:r>
              <a:rPr lang="zh-CN" altLang="en-US" dirty="0" smtClean="0">
                <a:solidFill>
                  <a:srgbClr val="FF0000"/>
                </a:solidFill>
              </a:rPr>
              <a:t>对应二叉树</a:t>
            </a:r>
            <a:endParaRPr lang="en-US" altLang="zh-CN" dirty="0" smtClean="0">
              <a:solidFill>
                <a:srgbClr val="FF0000"/>
              </a:solidFill>
            </a:endParaRPr>
          </a:p>
          <a:p>
            <a:pPr marL="342900" lvl="1" indent="-342900" eaLnBrk="1" hangingPunct="1">
              <a:buClr>
                <a:schemeClr val="tx2"/>
              </a:buClr>
              <a:buSzPct val="110000"/>
              <a:buFont typeface="Symbol" panose="05050102010706020507" pitchFamily="18" charset="2"/>
              <a:buChar char="¨"/>
            </a:pPr>
            <a:r>
              <a:rPr lang="zh-CN" altLang="en-US" dirty="0" smtClean="0">
                <a:solidFill>
                  <a:srgbClr val="FF0000"/>
                </a:solidFill>
              </a:rPr>
              <a:t>先序</a:t>
            </a:r>
            <a:r>
              <a:rPr lang="en-US" altLang="zh-CN" dirty="0" smtClean="0">
                <a:solidFill>
                  <a:srgbClr val="FF0000"/>
                </a:solidFill>
              </a:rPr>
              <a:t>:</a:t>
            </a:r>
            <a:r>
              <a:rPr lang="en-US" altLang="zh-CN" dirty="0">
                <a:solidFill>
                  <a:srgbClr val="FF0000"/>
                </a:solidFill>
                <a:ea typeface="楷体_GB2312" pitchFamily="49" charset="-122"/>
              </a:rPr>
              <a:t>ABEFCDGHI</a:t>
            </a:r>
          </a:p>
          <a:p>
            <a:pPr eaLnBrk="1" hangingPunct="1"/>
            <a:r>
              <a:rPr lang="zh-CN" altLang="en-US" dirty="0">
                <a:solidFill>
                  <a:srgbClr val="FF0000"/>
                </a:solidFill>
              </a:rPr>
              <a:t>中</a:t>
            </a:r>
            <a:r>
              <a:rPr lang="zh-CN" altLang="en-US" dirty="0" smtClean="0">
                <a:solidFill>
                  <a:srgbClr val="FF0000"/>
                </a:solidFill>
              </a:rPr>
              <a:t>序</a:t>
            </a:r>
            <a:r>
              <a:rPr lang="en-US" altLang="zh-CN" dirty="0">
                <a:solidFill>
                  <a:srgbClr val="FF0000"/>
                </a:solidFill>
              </a:rPr>
              <a:t>:</a:t>
            </a:r>
            <a:r>
              <a:rPr lang="en-US" altLang="zh-CN" dirty="0" smtClean="0">
                <a:solidFill>
                  <a:srgbClr val="FF0000"/>
                </a:solidFill>
              </a:rPr>
              <a:t>EFBCGIHDA</a:t>
            </a:r>
            <a:endParaRPr lang="en-US" altLang="zh-CN" dirty="0">
              <a:solidFill>
                <a:srgbClr val="FF0000"/>
              </a:solidFill>
            </a:endParaRPr>
          </a:p>
        </p:txBody>
      </p:sp>
      <p:sp>
        <p:nvSpPr>
          <p:cNvPr id="87" name="TextBox 86"/>
          <p:cNvSpPr txBox="1"/>
          <p:nvPr/>
        </p:nvSpPr>
        <p:spPr>
          <a:xfrm>
            <a:off x="611560" y="441725"/>
            <a:ext cx="770373" cy="523220"/>
          </a:xfrm>
          <a:prstGeom prst="rect">
            <a:avLst/>
          </a:prstGeom>
          <a:noFill/>
        </p:spPr>
        <p:txBody>
          <a:bodyPr wrap="square" rtlCol="0">
            <a:spAutoFit/>
          </a:bodyPr>
          <a:lstStyle/>
          <a:p>
            <a:r>
              <a:rPr lang="zh-CN" altLang="en-US" dirty="0" smtClean="0"/>
              <a:t>树</a:t>
            </a:r>
            <a:endParaRPr lang="zh-CN" altLang="en-US" dirty="0"/>
          </a:p>
        </p:txBody>
      </p:sp>
      <p:sp>
        <p:nvSpPr>
          <p:cNvPr id="88" name="TextBox 87"/>
          <p:cNvSpPr txBox="1"/>
          <p:nvPr/>
        </p:nvSpPr>
        <p:spPr>
          <a:xfrm>
            <a:off x="3995936" y="332656"/>
            <a:ext cx="2404699" cy="523220"/>
          </a:xfrm>
          <a:prstGeom prst="rect">
            <a:avLst/>
          </a:prstGeom>
          <a:noFill/>
        </p:spPr>
        <p:txBody>
          <a:bodyPr wrap="square" rtlCol="0">
            <a:spAutoFit/>
          </a:bodyPr>
          <a:lstStyle/>
          <a:p>
            <a:r>
              <a:rPr lang="zh-CN" altLang="en-US" dirty="0"/>
              <a:t>对应二叉树</a:t>
            </a:r>
          </a:p>
        </p:txBody>
      </p:sp>
      <p:grpSp>
        <p:nvGrpSpPr>
          <p:cNvPr id="78" name="组合 77"/>
          <p:cNvGrpSpPr/>
          <p:nvPr/>
        </p:nvGrpSpPr>
        <p:grpSpPr>
          <a:xfrm>
            <a:off x="2514794" y="2462064"/>
            <a:ext cx="4002087" cy="1595437"/>
            <a:chOff x="642938" y="4643438"/>
            <a:chExt cx="4002087" cy="1595437"/>
          </a:xfrm>
          <a:solidFill>
            <a:schemeClr val="bg1">
              <a:lumMod val="95000"/>
            </a:schemeClr>
          </a:solidFill>
        </p:grpSpPr>
        <p:sp>
          <p:nvSpPr>
            <p:cNvPr id="79" name="Text Box 4"/>
            <p:cNvSpPr txBox="1">
              <a:spLocks noChangeArrowheads="1"/>
            </p:cNvSpPr>
            <p:nvPr/>
          </p:nvSpPr>
          <p:spPr bwMode="auto">
            <a:xfrm>
              <a:off x="64293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先序遍历</a:t>
              </a:r>
            </a:p>
          </p:txBody>
        </p:sp>
        <p:sp>
          <p:nvSpPr>
            <p:cNvPr id="81" name="Text Box 5"/>
            <p:cNvSpPr txBox="1">
              <a:spLocks noChangeArrowheads="1"/>
            </p:cNvSpPr>
            <p:nvPr/>
          </p:nvSpPr>
          <p:spPr bwMode="auto">
            <a:xfrm>
              <a:off x="642938" y="5715000"/>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后序遍历</a:t>
              </a:r>
            </a:p>
          </p:txBody>
        </p:sp>
        <p:sp>
          <p:nvSpPr>
            <p:cNvPr id="82" name="Rectangle 6"/>
            <p:cNvSpPr>
              <a:spLocks noChangeArrowheads="1"/>
            </p:cNvSpPr>
            <p:nvPr/>
          </p:nvSpPr>
          <p:spPr bwMode="auto">
            <a:xfrm>
              <a:off x="64293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ea typeface="楷体_GB2312" pitchFamily="49" charset="-122"/>
                </a:rPr>
                <a:t>树</a:t>
              </a:r>
            </a:p>
          </p:txBody>
        </p:sp>
        <p:sp>
          <p:nvSpPr>
            <p:cNvPr id="83" name="Rectangle 7"/>
            <p:cNvSpPr>
              <a:spLocks noChangeArrowheads="1"/>
            </p:cNvSpPr>
            <p:nvPr/>
          </p:nvSpPr>
          <p:spPr bwMode="auto">
            <a:xfrm>
              <a:off x="2643188" y="4643438"/>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对应二叉树</a:t>
              </a:r>
            </a:p>
          </p:txBody>
        </p:sp>
        <p:sp>
          <p:nvSpPr>
            <p:cNvPr id="84" name="Text Box 10"/>
            <p:cNvSpPr txBox="1">
              <a:spLocks noChangeArrowheads="1"/>
            </p:cNvSpPr>
            <p:nvPr/>
          </p:nvSpPr>
          <p:spPr bwMode="auto">
            <a:xfrm>
              <a:off x="2643188" y="5180013"/>
              <a:ext cx="2001837" cy="522287"/>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先序遍历</a:t>
              </a:r>
            </a:p>
          </p:txBody>
        </p:sp>
        <p:sp>
          <p:nvSpPr>
            <p:cNvPr id="85" name="Text Box 12"/>
            <p:cNvSpPr txBox="1">
              <a:spLocks noChangeArrowheads="1"/>
            </p:cNvSpPr>
            <p:nvPr/>
          </p:nvSpPr>
          <p:spPr bwMode="auto">
            <a:xfrm>
              <a:off x="2643188" y="5715000"/>
              <a:ext cx="2001837" cy="523875"/>
            </a:xfrm>
            <a:prstGeom prst="rect">
              <a:avLst/>
            </a:prstGeom>
            <a:grpFill/>
            <a:ln w="12700" cap="sq">
              <a:solidFill>
                <a:srgbClr val="990000"/>
              </a:solidFill>
              <a:miter lim="800000"/>
              <a:headEnd type="none" w="sm" len="sm"/>
              <a:tailEnd type="none" w="sm" len="sm"/>
            </a:ln>
          </p:spPr>
          <p:txBody>
            <a:bodyPr>
              <a:spAutoFit/>
            </a:bodyPr>
            <a:lstStyle/>
            <a:p>
              <a:pPr>
                <a:spcBef>
                  <a:spcPct val="0"/>
                </a:spcBef>
                <a:defRPr/>
              </a:pPr>
              <a:r>
                <a:rPr lang="zh-CN" altLang="en-US" dirty="0">
                  <a:solidFill>
                    <a:srgbClr val="FF3300"/>
                  </a:solidFill>
                  <a:ea typeface="楷体_GB2312" pitchFamily="49" charset="-122"/>
                </a:rPr>
                <a:t>中序遍历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6">
                                            <p:txEl>
                                              <p:pRg st="0" end="0"/>
                                            </p:txEl>
                                          </p:spTgt>
                                        </p:tgtEl>
                                        <p:attrNameLst>
                                          <p:attrName>style.visibility</p:attrName>
                                        </p:attrNameLst>
                                      </p:cBhvr>
                                      <p:to>
                                        <p:strVal val="visible"/>
                                      </p:to>
                                    </p:set>
                                    <p:animEffect transition="in" filter="wipe(down)">
                                      <p:cBhvr>
                                        <p:cTn id="14" dur="500"/>
                                        <p:tgtEl>
                                          <p:spTgt spid="86">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6">
                                            <p:txEl>
                                              <p:pRg st="1" end="1"/>
                                            </p:txEl>
                                          </p:spTgt>
                                        </p:tgtEl>
                                        <p:attrNameLst>
                                          <p:attrName>style.visibility</p:attrName>
                                        </p:attrNameLst>
                                      </p:cBhvr>
                                      <p:to>
                                        <p:strVal val="visible"/>
                                      </p:to>
                                    </p:set>
                                    <p:animEffect transition="in" filter="wipe(down)">
                                      <p:cBhvr>
                                        <p:cTn id="17" dur="500"/>
                                        <p:tgtEl>
                                          <p:spTgt spid="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6">
                                            <p:txEl>
                                              <p:pRg st="2" end="2"/>
                                            </p:txEl>
                                          </p:spTgt>
                                        </p:tgtEl>
                                        <p:attrNameLst>
                                          <p:attrName>style.visibility</p:attrName>
                                        </p:attrNameLst>
                                      </p:cBhvr>
                                      <p:to>
                                        <p:strVal val="visible"/>
                                      </p:to>
                                    </p:set>
                                    <p:animEffect transition="in" filter="wipe(down)">
                                      <p:cBhvr>
                                        <p:cTn id="22" dur="500"/>
                                        <p:tgtEl>
                                          <p:spTgt spid="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507BD88-A2BA-4491-BC2E-C2CD97547760}" type="slidenum">
              <a:rPr kumimoji="0" lang="en-US" altLang="zh-CN" sz="1400" b="0" smtClean="0">
                <a:solidFill>
                  <a:schemeClr val="tx1"/>
                </a:solidFill>
              </a:rPr>
              <a:t>109</a:t>
            </a:fld>
            <a:endParaRPr kumimoji="0" lang="en-US" altLang="zh-CN" sz="1400" b="0" smtClean="0">
              <a:solidFill>
                <a:schemeClr val="tx1"/>
              </a:solidFill>
            </a:endParaRPr>
          </a:p>
        </p:txBody>
      </p:sp>
      <p:sp>
        <p:nvSpPr>
          <p:cNvPr id="99331" name="Rectangle 19"/>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99332" name="Rectangle 20"/>
          <p:cNvSpPr>
            <a:spLocks noGrp="1" noChangeArrowheads="1"/>
          </p:cNvSpPr>
          <p:nvPr>
            <p:ph type="body" idx="1"/>
          </p:nvPr>
        </p:nvSpPr>
        <p:spPr>
          <a:xfrm>
            <a:off x="457200" y="1371600"/>
            <a:ext cx="4495800" cy="4953000"/>
          </a:xfrm>
        </p:spPr>
        <p:txBody>
          <a:bodyPr/>
          <a:lstStyle/>
          <a:p>
            <a:pPr marL="533400" indent="-533400" eaLnBrk="1" hangingPunct="1"/>
            <a:r>
              <a:rPr lang="zh-CN" altLang="en-US" smtClean="0"/>
              <a:t>森林由三部分构成：</a:t>
            </a:r>
          </a:p>
          <a:p>
            <a:pPr marL="990600" lvl="1" indent="-533400" eaLnBrk="1" hangingPunct="1">
              <a:buFont typeface="Symbol" panose="05050102010706020507" pitchFamily="18" charset="2"/>
              <a:buAutoNum type="arabicPeriod"/>
            </a:pPr>
            <a:r>
              <a:rPr lang="zh-CN" altLang="en-US" smtClean="0"/>
              <a:t>第一棵树的根结点；</a:t>
            </a:r>
          </a:p>
          <a:p>
            <a:pPr marL="990600" lvl="1" indent="-533400" eaLnBrk="1" hangingPunct="1">
              <a:buFont typeface="Symbol" panose="05050102010706020507" pitchFamily="18" charset="2"/>
              <a:buAutoNum type="arabicPeriod"/>
            </a:pPr>
            <a:r>
              <a:rPr lang="zh-CN" altLang="en-US" smtClean="0"/>
              <a:t>第一棵树的子树森林；</a:t>
            </a:r>
          </a:p>
          <a:p>
            <a:pPr marL="990600" lvl="1" indent="-533400" eaLnBrk="1" hangingPunct="1">
              <a:buFont typeface="Symbol" panose="05050102010706020507" pitchFamily="18" charset="2"/>
              <a:buAutoNum type="arabicPeriod"/>
            </a:pPr>
            <a:r>
              <a:rPr lang="zh-CN" altLang="en-US" smtClean="0"/>
              <a:t>其它</a:t>
            </a:r>
            <a:r>
              <a:rPr lang="en-US" altLang="zh-CN" smtClean="0"/>
              <a:t>(</a:t>
            </a:r>
            <a:r>
              <a:rPr lang="zh-CN" altLang="en-US" smtClean="0"/>
              <a:t>除第一棵树外的</a:t>
            </a:r>
            <a:r>
              <a:rPr lang="en-US" altLang="zh-CN" smtClean="0"/>
              <a:t>)</a:t>
            </a:r>
            <a:r>
              <a:rPr lang="zh-CN" altLang="en-US" smtClean="0"/>
              <a:t>树构成的森林。</a:t>
            </a:r>
          </a:p>
        </p:txBody>
      </p:sp>
      <p:grpSp>
        <p:nvGrpSpPr>
          <p:cNvPr id="99333" name="Group 24"/>
          <p:cNvGrpSpPr/>
          <p:nvPr/>
        </p:nvGrpSpPr>
        <p:grpSpPr bwMode="auto">
          <a:xfrm>
            <a:off x="4800600" y="2667000"/>
            <a:ext cx="4114800" cy="2971800"/>
            <a:chOff x="3024" y="1680"/>
            <a:chExt cx="2592" cy="1872"/>
          </a:xfrm>
        </p:grpSpPr>
        <p:sp>
          <p:nvSpPr>
            <p:cNvPr id="99334" name="Oval 4"/>
            <p:cNvSpPr>
              <a:spLocks noChangeArrowheads="1"/>
            </p:cNvSpPr>
            <p:nvPr/>
          </p:nvSpPr>
          <p:spPr bwMode="auto">
            <a:xfrm>
              <a:off x="393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99335" name="Group 5"/>
            <p:cNvGrpSpPr/>
            <p:nvPr/>
          </p:nvGrpSpPr>
          <p:grpSpPr bwMode="auto">
            <a:xfrm>
              <a:off x="4656" y="1680"/>
              <a:ext cx="960" cy="1872"/>
              <a:chOff x="4368" y="1680"/>
              <a:chExt cx="960" cy="1872"/>
            </a:xfrm>
          </p:grpSpPr>
          <p:sp>
            <p:nvSpPr>
              <p:cNvPr id="99342" name="Line 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3" name="Line 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4" name="Line 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5" name="Oval 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99346" name="Oval 1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99347" name="Oval 1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99348" name="Oval 1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99336" name="Line 14"/>
            <p:cNvSpPr>
              <a:spLocks noChangeShapeType="1"/>
            </p:cNvSpPr>
            <p:nvPr/>
          </p:nvSpPr>
          <p:spPr bwMode="auto">
            <a:xfrm>
              <a:off x="3696" y="1968"/>
              <a:ext cx="192"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7" name="Line 15"/>
            <p:cNvSpPr>
              <a:spLocks noChangeShapeType="1"/>
            </p:cNvSpPr>
            <p:nvPr/>
          </p:nvSpPr>
          <p:spPr bwMode="auto">
            <a:xfrm flipH="1">
              <a:off x="3264" y="1968"/>
              <a:ext cx="288" cy="57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9338" name="Oval 16"/>
            <p:cNvSpPr>
              <a:spLocks noChangeArrowheads="1"/>
            </p:cNvSpPr>
            <p:nvPr/>
          </p:nvSpPr>
          <p:spPr bwMode="auto">
            <a:xfrm>
              <a:off x="3408" y="1680"/>
              <a:ext cx="384" cy="384"/>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99339" name="Oval 17"/>
            <p:cNvSpPr>
              <a:spLocks noChangeArrowheads="1"/>
            </p:cNvSpPr>
            <p:nvPr/>
          </p:nvSpPr>
          <p:spPr bwMode="auto">
            <a:xfrm>
              <a:off x="3024" y="2448"/>
              <a:ext cx="384" cy="38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99340" name="Oval 18"/>
            <p:cNvSpPr>
              <a:spLocks noChangeArrowheads="1"/>
            </p:cNvSpPr>
            <p:nvPr/>
          </p:nvSpPr>
          <p:spPr bwMode="auto">
            <a:xfrm>
              <a:off x="3648" y="2448"/>
              <a:ext cx="384" cy="38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99341" name="Oval 22"/>
            <p:cNvSpPr>
              <a:spLocks noChangeArrowheads="1"/>
            </p:cNvSpPr>
            <p:nvPr/>
          </p:nvSpPr>
          <p:spPr bwMode="auto">
            <a:xfrm>
              <a:off x="4464"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1952A48-21F6-4417-AF6F-F1B99EF1E035}" type="slidenum">
              <a:rPr kumimoji="0" lang="en-US" altLang="zh-CN" sz="1400" b="0" smtClean="0">
                <a:solidFill>
                  <a:schemeClr val="tx1"/>
                </a:solidFill>
              </a:rPr>
              <a:t>11</a:t>
            </a:fld>
            <a:endParaRPr kumimoji="0" lang="en-US" altLang="zh-CN" sz="1400" b="0" smtClean="0">
              <a:solidFill>
                <a:schemeClr val="tx1"/>
              </a:solidFill>
            </a:endParaRPr>
          </a:p>
        </p:txBody>
      </p:sp>
      <p:sp>
        <p:nvSpPr>
          <p:cNvPr id="15363" name="Rectangle 6"/>
          <p:cNvSpPr>
            <a:spLocks noGrp="1" noChangeArrowheads="1"/>
          </p:cNvSpPr>
          <p:nvPr>
            <p:ph type="title"/>
          </p:nvPr>
        </p:nvSpPr>
        <p:spPr/>
        <p:txBody>
          <a:bodyPr/>
          <a:lstStyle/>
          <a:p>
            <a:pPr eaLnBrk="1" hangingPunct="1"/>
            <a:r>
              <a:rPr lang="zh-CN" altLang="en-US" smtClean="0">
                <a:solidFill>
                  <a:srgbClr val="9C4E00"/>
                </a:solidFill>
              </a:rPr>
              <a:t>对比</a:t>
            </a:r>
            <a:r>
              <a:rPr lang="zh-CN" altLang="en-US" smtClean="0">
                <a:solidFill>
                  <a:srgbClr val="FF0000"/>
                </a:solidFill>
              </a:rPr>
              <a:t>树型结构</a:t>
            </a:r>
            <a:r>
              <a:rPr lang="zh-CN" altLang="en-US" smtClean="0">
                <a:solidFill>
                  <a:srgbClr val="9C4E00"/>
                </a:solidFill>
              </a:rPr>
              <a:t>和</a:t>
            </a:r>
            <a:r>
              <a:rPr lang="zh-CN" altLang="en-US" smtClean="0">
                <a:solidFill>
                  <a:srgbClr val="FF0000"/>
                </a:solidFill>
              </a:rPr>
              <a:t>线性结构</a:t>
            </a:r>
            <a:r>
              <a:rPr lang="zh-CN" altLang="en-US" smtClean="0">
                <a:solidFill>
                  <a:srgbClr val="9C4E00"/>
                </a:solidFill>
              </a:rPr>
              <a:t>的结构特点</a:t>
            </a:r>
            <a:endParaRPr lang="zh-CN" altLang="en-US" b="0" smtClean="0">
              <a:solidFill>
                <a:srgbClr val="9C4E00"/>
              </a:solidFill>
            </a:endParaRPr>
          </a:p>
        </p:txBody>
      </p:sp>
      <p:graphicFrame>
        <p:nvGraphicFramePr>
          <p:cNvPr id="35928" name="Group 88"/>
          <p:cNvGraphicFramePr>
            <a:graphicFrameLocks noGrp="1"/>
          </p:cNvGraphicFramePr>
          <p:nvPr/>
        </p:nvGraphicFramePr>
        <p:xfrm>
          <a:off x="533400" y="2057400"/>
          <a:ext cx="8216900" cy="3509963"/>
        </p:xfrm>
        <a:graphic>
          <a:graphicData uri="http://schemas.openxmlformats.org/drawingml/2006/table">
            <a:tbl>
              <a:tblPr/>
              <a:tblGrid>
                <a:gridCol w="2743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63900">
                  <a:extLst>
                    <a:ext uri="{9D8B030D-6E8A-4147-A177-3AD203B41FA5}">
                      <a16:colId xmlns:a16="http://schemas.microsoft.com/office/drawing/2014/main" val="20002"/>
                    </a:ext>
                  </a:extLst>
                </a:gridCol>
              </a:tblGrid>
              <a:tr h="6032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dirty="0" smtClean="0">
                        <a:ln>
                          <a:noFill/>
                        </a:ln>
                        <a:solidFill>
                          <a:srgbClr val="000000"/>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线性结构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树型结构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第一个数据元素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无前驱</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无前驱</a:t>
                      </a:r>
                      <a:r>
                        <a:rPr kumimoji="1" lang="en-US" altLang="zh-CN" sz="2800" b="1" i="0" u="none" strike="noStrike" cap="none" normalizeH="0" baseline="0" smtClean="0">
                          <a:ln>
                            <a:noFill/>
                          </a:ln>
                          <a:solidFill>
                            <a:srgbClr val="990000"/>
                          </a:solidFill>
                          <a:effectLst/>
                          <a:latin typeface="楷体_GB2312" pitchFamily="49" charset="-122"/>
                          <a:ea typeface="楷体_GB2312" pitchFamily="49" charset="-122"/>
                        </a:rPr>
                        <a:t>(</a:t>
                      </a:r>
                      <a:r>
                        <a:rPr kumimoji="1" lang="zh-CN" altLang="en-US" sz="2800" b="1" i="0" u="none" strike="noStrike" cap="none" normalizeH="0" baseline="0" smtClean="0">
                          <a:ln>
                            <a:noFill/>
                          </a:ln>
                          <a:solidFill>
                            <a:srgbClr val="990000"/>
                          </a:solidFill>
                          <a:effectLst/>
                          <a:latin typeface="楷体_GB2312" pitchFamily="49" charset="-122"/>
                          <a:ea typeface="楷体_GB2312" pitchFamily="49" charset="-122"/>
                        </a:rPr>
                        <a:t>根结点 </a:t>
                      </a:r>
                      <a:r>
                        <a:rPr kumimoji="1" lang="en-US" altLang="zh-CN" sz="2800" b="1" i="0" u="none" strike="noStrike" cap="none" normalizeH="0" baseline="0" smtClean="0">
                          <a:ln>
                            <a:noFill/>
                          </a:ln>
                          <a:solidFill>
                            <a:srgbClr val="9900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最后数据元素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chemeClr val="tx2"/>
                          </a:solidFill>
                          <a:effectLst/>
                          <a:latin typeface="楷体_GB2312" pitchFamily="49" charset="-122"/>
                          <a:ea typeface="楷体_GB2312" pitchFamily="49" charset="-122"/>
                        </a:rPr>
                        <a:t>唯一，</a:t>
                      </a:r>
                      <a:endParaRPr kumimoji="1" lang="en-US" altLang="zh-CN" sz="2800" b="1" i="0" u="none" strike="noStrike" cap="none" normalizeH="0" baseline="0" dirty="0" smtClean="0">
                        <a:ln>
                          <a:noFill/>
                        </a:ln>
                        <a:solidFill>
                          <a:schemeClr val="tx2"/>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chemeClr val="tx2"/>
                          </a:solidFill>
                          <a:effectLst/>
                          <a:latin typeface="楷体_GB2312" pitchFamily="49" charset="-122"/>
                          <a:ea typeface="楷体_GB2312" pitchFamily="49" charset="-122"/>
                        </a:rPr>
                        <a:t>无后继</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多个叶子结点</a:t>
                      </a:r>
                      <a:endParaRPr kumimoji="1" lang="en-US" altLang="zh-CN" sz="2800" b="1" i="0" u="none" strike="noStrike" cap="none" normalizeH="0" baseline="0" dirty="0" smtClean="0">
                        <a:ln>
                          <a:noFill/>
                        </a:ln>
                        <a:solidFill>
                          <a:srgbClr val="990000"/>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无后继</a:t>
                      </a:r>
                      <a:endParaRPr kumimoji="1" lang="en-US" altLang="zh-CN" sz="2800" b="1" i="0" u="none" strike="noStrike" cap="none" normalizeH="0" baseline="0" dirty="0" smtClean="0">
                        <a:ln>
                          <a:noFill/>
                        </a:ln>
                        <a:solidFill>
                          <a:srgbClr val="990000"/>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01738">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1"/>
                          </a:solidFill>
                          <a:effectLst/>
                          <a:latin typeface="楷体_GB2312" pitchFamily="49" charset="-122"/>
                          <a:ea typeface="楷体_GB2312" pitchFamily="49" charset="-122"/>
                        </a:rPr>
                        <a:t>其它数据元素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smtClean="0">
                          <a:ln>
                            <a:noFill/>
                          </a:ln>
                          <a:solidFill>
                            <a:schemeClr val="tx2"/>
                          </a:solidFill>
                          <a:effectLst/>
                          <a:latin typeface="楷体_GB2312" pitchFamily="49" charset="-122"/>
                          <a:ea typeface="楷体_GB2312" pitchFamily="49" charset="-122"/>
                        </a:rPr>
                        <a:t>一个后继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800" b="1" i="0" u="none" strike="noStrike" cap="none" normalizeH="0" baseline="0" dirty="0" smtClean="0">
                          <a:ln>
                            <a:noFill/>
                          </a:ln>
                          <a:solidFill>
                            <a:srgbClr val="990000"/>
                          </a:solidFill>
                          <a:effectLst/>
                          <a:latin typeface="楷体_GB2312" pitchFamily="49" charset="-122"/>
                          <a:ea typeface="楷体_GB2312" pitchFamily="49" charset="-122"/>
                        </a:rPr>
                        <a:t>多个后继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928"/>
                                        </p:tgtEl>
                                        <p:attrNameLst>
                                          <p:attrName>style.visibility</p:attrName>
                                        </p:attrNameLst>
                                      </p:cBhvr>
                                      <p:to>
                                        <p:strVal val="visible"/>
                                      </p:to>
                                    </p:set>
                                    <p:animEffect transition="in" filter="wipe(left)">
                                      <p:cBhvr>
                                        <p:cTn id="7" dur="500"/>
                                        <p:tgtEl>
                                          <p:spTgt spid="3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234CA73-90F8-4A25-9C36-82AFE965F23D}" type="slidenum">
              <a:rPr kumimoji="0" lang="en-US" altLang="zh-CN" sz="1400" b="0" smtClean="0">
                <a:solidFill>
                  <a:schemeClr val="tx1"/>
                </a:solidFill>
              </a:rPr>
              <a:t>110</a:t>
            </a:fld>
            <a:endParaRPr kumimoji="0" lang="en-US" altLang="zh-CN" sz="1400" b="0" smtClean="0">
              <a:solidFill>
                <a:schemeClr val="tx1"/>
              </a:solidFill>
            </a:endParaRPr>
          </a:p>
        </p:txBody>
      </p:sp>
      <p:sp>
        <p:nvSpPr>
          <p:cNvPr id="100355" name="Rectangle 4"/>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100356" name="Rectangle 5"/>
          <p:cNvSpPr>
            <a:spLocks noGrp="1" noChangeArrowheads="1"/>
          </p:cNvSpPr>
          <p:nvPr>
            <p:ph type="body" idx="1"/>
          </p:nvPr>
        </p:nvSpPr>
        <p:spPr/>
        <p:txBody>
          <a:bodyPr/>
          <a:lstStyle/>
          <a:p>
            <a:pPr eaLnBrk="1" hangingPunct="1"/>
            <a:r>
              <a:rPr lang="en-US" altLang="zh-CN" dirty="0" smtClean="0"/>
              <a:t>1.  </a:t>
            </a:r>
            <a:r>
              <a:rPr lang="zh-CN" altLang="en-US" dirty="0" smtClean="0">
                <a:solidFill>
                  <a:srgbClr val="FF3300"/>
                </a:solidFill>
              </a:rPr>
              <a:t>先序遍历</a:t>
            </a:r>
            <a:r>
              <a:rPr lang="zh-CN" altLang="en-US" dirty="0" smtClean="0"/>
              <a:t>：若森林不空，则</a:t>
            </a:r>
          </a:p>
          <a:p>
            <a:pPr lvl="1" eaLnBrk="1" hangingPunct="1"/>
            <a:r>
              <a:rPr lang="zh-CN" altLang="en-US" dirty="0" smtClean="0"/>
              <a:t>访问森林中</a:t>
            </a:r>
            <a:r>
              <a:rPr lang="zh-CN" altLang="en-US" dirty="0" smtClean="0">
                <a:solidFill>
                  <a:srgbClr val="FF3300"/>
                </a:solidFill>
              </a:rPr>
              <a:t>第一棵树的根结点</a:t>
            </a:r>
            <a:r>
              <a:rPr lang="zh-CN" altLang="en-US" dirty="0" smtClean="0"/>
              <a:t>；</a:t>
            </a:r>
          </a:p>
          <a:p>
            <a:pPr lvl="1" eaLnBrk="1" hangingPunct="1"/>
            <a:r>
              <a:rPr lang="zh-CN" altLang="en-US" dirty="0" smtClean="0"/>
              <a:t>先序遍历森林中</a:t>
            </a:r>
            <a:r>
              <a:rPr lang="zh-CN" altLang="en-US" dirty="0" smtClean="0">
                <a:solidFill>
                  <a:srgbClr val="FF3300"/>
                </a:solidFill>
              </a:rPr>
              <a:t>第一棵树的子树森林</a:t>
            </a:r>
            <a:r>
              <a:rPr lang="zh-CN" altLang="en-US" dirty="0" smtClean="0"/>
              <a:t>；</a:t>
            </a:r>
          </a:p>
          <a:p>
            <a:pPr lvl="1" eaLnBrk="1" hangingPunct="1"/>
            <a:r>
              <a:rPr lang="zh-CN" altLang="en-US" dirty="0" smtClean="0"/>
              <a:t>先序遍历森林中</a:t>
            </a:r>
            <a:r>
              <a:rPr lang="zh-CN" altLang="en-US" dirty="0" smtClean="0">
                <a:solidFill>
                  <a:srgbClr val="FF3300"/>
                </a:solidFill>
              </a:rPr>
              <a:t>其余树</a:t>
            </a:r>
            <a:r>
              <a:rPr lang="zh-CN" altLang="en-US" dirty="0" smtClean="0"/>
              <a:t>构成的森林</a:t>
            </a:r>
          </a:p>
          <a:p>
            <a:pPr eaLnBrk="1" hangingPunct="1"/>
            <a:r>
              <a:rPr lang="zh-CN" altLang="en-US" dirty="0" smtClean="0">
                <a:solidFill>
                  <a:srgbClr val="FF3300"/>
                </a:solidFill>
              </a:rPr>
              <a:t>即：依次对森林中的每一棵树进行先根遍历。</a:t>
            </a:r>
          </a:p>
        </p:txBody>
      </p:sp>
      <p:sp>
        <p:nvSpPr>
          <p:cNvPr id="424981" name="Rectangle 21"/>
          <p:cNvSpPr>
            <a:spLocks noChangeArrowheads="1"/>
          </p:cNvSpPr>
          <p:nvPr/>
        </p:nvSpPr>
        <p:spPr bwMode="auto">
          <a:xfrm>
            <a:off x="5018088" y="4495800"/>
            <a:ext cx="3427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dirty="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grpSp>
        <p:nvGrpSpPr>
          <p:cNvPr id="100358" name="Group 38"/>
          <p:cNvGrpSpPr/>
          <p:nvPr/>
        </p:nvGrpSpPr>
        <p:grpSpPr bwMode="auto">
          <a:xfrm>
            <a:off x="990600" y="4038600"/>
            <a:ext cx="4038600" cy="2590800"/>
            <a:chOff x="624" y="2544"/>
            <a:chExt cx="2544" cy="1632"/>
          </a:xfrm>
        </p:grpSpPr>
        <p:sp>
          <p:nvSpPr>
            <p:cNvPr id="100359" name="Oval 23"/>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100360" name="Group 24"/>
            <p:cNvGrpSpPr/>
            <p:nvPr/>
          </p:nvGrpSpPr>
          <p:grpSpPr bwMode="auto">
            <a:xfrm>
              <a:off x="2350" y="2544"/>
              <a:ext cx="818" cy="1632"/>
              <a:chOff x="4368" y="1680"/>
              <a:chExt cx="960" cy="1872"/>
            </a:xfrm>
          </p:grpSpPr>
          <p:sp>
            <p:nvSpPr>
              <p:cNvPr id="100367" name="Line 25"/>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26"/>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27"/>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Oval 28"/>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00371" name="Oval 29"/>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00372" name="Oval 30"/>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100373" name="Oval 31"/>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100361" name="Line 32"/>
            <p:cNvSpPr>
              <a:spLocks noChangeShapeType="1"/>
            </p:cNvSpPr>
            <p:nvPr/>
          </p:nvSpPr>
          <p:spPr bwMode="auto">
            <a:xfrm>
              <a:off x="1196" y="2795"/>
              <a:ext cx="164"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0362" name="Line 33"/>
            <p:cNvSpPr>
              <a:spLocks noChangeShapeType="1"/>
            </p:cNvSpPr>
            <p:nvPr/>
          </p:nvSpPr>
          <p:spPr bwMode="auto">
            <a:xfrm flipH="1">
              <a:off x="828" y="2795"/>
              <a:ext cx="246"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0363" name="Oval 34"/>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00364" name="Oval 35"/>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00365" name="Oval 36"/>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00366" name="Oval 37"/>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81"/>
                                        </p:tgtEl>
                                        <p:attrNameLst>
                                          <p:attrName>style.visibility</p:attrName>
                                        </p:attrNameLst>
                                      </p:cBhvr>
                                      <p:to>
                                        <p:strVal val="visible"/>
                                      </p:to>
                                    </p:set>
                                    <p:anim calcmode="lin" valueType="num">
                                      <p:cBhvr additive="base">
                                        <p:cTn id="7" dur="500" fill="hold"/>
                                        <p:tgtEl>
                                          <p:spTgt spid="424981"/>
                                        </p:tgtEl>
                                        <p:attrNameLst>
                                          <p:attrName>ppt_x</p:attrName>
                                        </p:attrNameLst>
                                      </p:cBhvr>
                                      <p:tavLst>
                                        <p:tav tm="0">
                                          <p:val>
                                            <p:strVal val="0-#ppt_w/2"/>
                                          </p:val>
                                        </p:tav>
                                        <p:tav tm="100000">
                                          <p:val>
                                            <p:strVal val="#ppt_x"/>
                                          </p:val>
                                        </p:tav>
                                      </p:tavLst>
                                    </p:anim>
                                    <p:anim calcmode="lin" valueType="num">
                                      <p:cBhvr additive="base">
                                        <p:cTn id="8" dur="500" fill="hold"/>
                                        <p:tgtEl>
                                          <p:spTgt spid="42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1"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CF143A3B-B538-49A9-862F-14252D177839}" type="slidenum">
              <a:rPr kumimoji="0" lang="en-US" altLang="zh-CN" sz="1400" b="0" smtClean="0">
                <a:solidFill>
                  <a:schemeClr val="tx1"/>
                </a:solidFill>
              </a:rPr>
              <a:t>111</a:t>
            </a:fld>
            <a:endParaRPr kumimoji="0" lang="en-US" altLang="zh-CN" sz="1400" b="0" smtClean="0">
              <a:solidFill>
                <a:schemeClr val="tx1"/>
              </a:solidFill>
            </a:endParaRPr>
          </a:p>
        </p:txBody>
      </p:sp>
      <p:sp>
        <p:nvSpPr>
          <p:cNvPr id="101379" name="Rectangle 2"/>
          <p:cNvSpPr>
            <a:spLocks noGrp="1" noChangeArrowheads="1"/>
          </p:cNvSpPr>
          <p:nvPr>
            <p:ph type="title"/>
          </p:nvPr>
        </p:nvSpPr>
        <p:spPr/>
        <p:txBody>
          <a:bodyPr/>
          <a:lstStyle/>
          <a:p>
            <a:pPr eaLnBrk="1" hangingPunct="1"/>
            <a:r>
              <a:rPr lang="en-US" altLang="zh-CN" smtClean="0"/>
              <a:t>6.7.2 </a:t>
            </a:r>
            <a:r>
              <a:rPr lang="zh-CN" altLang="en-US" smtClean="0"/>
              <a:t>森林的遍历</a:t>
            </a:r>
          </a:p>
        </p:txBody>
      </p:sp>
      <p:sp>
        <p:nvSpPr>
          <p:cNvPr id="101380" name="Rectangle 3"/>
          <p:cNvSpPr>
            <a:spLocks noGrp="1" noChangeArrowheads="1"/>
          </p:cNvSpPr>
          <p:nvPr>
            <p:ph type="body" idx="1"/>
          </p:nvPr>
        </p:nvSpPr>
        <p:spPr/>
        <p:txBody>
          <a:bodyPr/>
          <a:lstStyle/>
          <a:p>
            <a:pPr eaLnBrk="1" hangingPunct="1"/>
            <a:r>
              <a:rPr lang="en-US" altLang="zh-CN" dirty="0" smtClean="0"/>
              <a:t>2.  </a:t>
            </a:r>
            <a:r>
              <a:rPr lang="zh-CN" altLang="en-US" dirty="0" smtClean="0">
                <a:solidFill>
                  <a:srgbClr val="FF3300"/>
                </a:solidFill>
              </a:rPr>
              <a:t>中序遍历</a:t>
            </a:r>
            <a:r>
              <a:rPr lang="zh-CN" altLang="en-US" dirty="0" smtClean="0"/>
              <a:t>：若森林不空，则</a:t>
            </a:r>
          </a:p>
          <a:p>
            <a:pPr lvl="1" eaLnBrk="1" hangingPunct="1"/>
            <a:r>
              <a:rPr lang="zh-CN" altLang="en-US" dirty="0" smtClean="0"/>
              <a:t>中序遍历森林中</a:t>
            </a:r>
            <a:r>
              <a:rPr lang="zh-CN" altLang="en-US" dirty="0" smtClean="0">
                <a:solidFill>
                  <a:srgbClr val="FF3300"/>
                </a:solidFill>
              </a:rPr>
              <a:t>第一棵树的子树森林</a:t>
            </a:r>
            <a:r>
              <a:rPr lang="zh-CN" altLang="en-US" dirty="0" smtClean="0"/>
              <a:t>；</a:t>
            </a:r>
          </a:p>
          <a:p>
            <a:pPr lvl="1" eaLnBrk="1" hangingPunct="1"/>
            <a:r>
              <a:rPr lang="zh-CN" altLang="en-US" dirty="0" smtClean="0"/>
              <a:t>访问森林中</a:t>
            </a:r>
            <a:r>
              <a:rPr lang="zh-CN" altLang="en-US" dirty="0" smtClean="0">
                <a:solidFill>
                  <a:srgbClr val="FF3300"/>
                </a:solidFill>
              </a:rPr>
              <a:t>第一棵树的根结点</a:t>
            </a:r>
            <a:r>
              <a:rPr lang="zh-CN" altLang="en-US" dirty="0" smtClean="0"/>
              <a:t>；</a:t>
            </a:r>
          </a:p>
          <a:p>
            <a:pPr lvl="1" eaLnBrk="1" hangingPunct="1"/>
            <a:r>
              <a:rPr lang="zh-CN" altLang="en-US" dirty="0" smtClean="0"/>
              <a:t>中序遍历森林中</a:t>
            </a:r>
            <a:r>
              <a:rPr lang="zh-CN" altLang="en-US" dirty="0" smtClean="0">
                <a:solidFill>
                  <a:srgbClr val="FF3300"/>
                </a:solidFill>
              </a:rPr>
              <a:t>其余树</a:t>
            </a:r>
            <a:r>
              <a:rPr lang="zh-CN" altLang="en-US" dirty="0" smtClean="0"/>
              <a:t>构成的森林</a:t>
            </a:r>
          </a:p>
          <a:p>
            <a:pPr eaLnBrk="1" hangingPunct="1"/>
            <a:r>
              <a:rPr lang="zh-CN" altLang="en-US" dirty="0" smtClean="0">
                <a:solidFill>
                  <a:srgbClr val="FF3300"/>
                </a:solidFill>
              </a:rPr>
              <a:t>即：依次对森林中的每一棵树进行中序遍历。</a:t>
            </a:r>
          </a:p>
          <a:p>
            <a:pPr eaLnBrk="1" hangingPunct="1"/>
            <a:endParaRPr lang="en-US" altLang="zh-CN" dirty="0" smtClean="0"/>
          </a:p>
        </p:txBody>
      </p:sp>
      <p:sp>
        <p:nvSpPr>
          <p:cNvPr id="101381" name="Rectangle 19"/>
          <p:cNvSpPr>
            <a:spLocks noChangeArrowheads="1"/>
          </p:cNvSpPr>
          <p:nvPr/>
        </p:nvSpPr>
        <p:spPr bwMode="auto">
          <a:xfrm>
            <a:off x="5105400" y="4495800"/>
            <a:ext cx="342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dirty="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grpSp>
        <p:nvGrpSpPr>
          <p:cNvPr id="101382" name="Group 23"/>
          <p:cNvGrpSpPr/>
          <p:nvPr/>
        </p:nvGrpSpPr>
        <p:grpSpPr bwMode="auto">
          <a:xfrm>
            <a:off x="990600" y="4038600"/>
            <a:ext cx="4038600" cy="2590800"/>
            <a:chOff x="624" y="2544"/>
            <a:chExt cx="2544" cy="1632"/>
          </a:xfrm>
        </p:grpSpPr>
        <p:sp>
          <p:nvSpPr>
            <p:cNvPr id="101383" name="Oval 24"/>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101384" name="Group 25"/>
            <p:cNvGrpSpPr/>
            <p:nvPr/>
          </p:nvGrpSpPr>
          <p:grpSpPr bwMode="auto">
            <a:xfrm>
              <a:off x="2350" y="2544"/>
              <a:ext cx="818" cy="1632"/>
              <a:chOff x="4368" y="1680"/>
              <a:chExt cx="960" cy="1872"/>
            </a:xfrm>
          </p:grpSpPr>
          <p:sp>
            <p:nvSpPr>
              <p:cNvPr id="101391" name="Line 2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Line 2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3" name="Line 2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4" name="Oval 2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01395" name="Oval 3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01396" name="Oval 3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101397" name="Oval 3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101385" name="Line 33"/>
            <p:cNvSpPr>
              <a:spLocks noChangeShapeType="1"/>
            </p:cNvSpPr>
            <p:nvPr/>
          </p:nvSpPr>
          <p:spPr bwMode="auto">
            <a:xfrm>
              <a:off x="1196" y="2795"/>
              <a:ext cx="164"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1386" name="Line 34"/>
            <p:cNvSpPr>
              <a:spLocks noChangeShapeType="1"/>
            </p:cNvSpPr>
            <p:nvPr/>
          </p:nvSpPr>
          <p:spPr bwMode="auto">
            <a:xfrm flipH="1">
              <a:off x="828" y="2795"/>
              <a:ext cx="246"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1387" name="Oval 35"/>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01388" name="Oval 36"/>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01389" name="Oval 37"/>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01390" name="Oval 38"/>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t>112</a:t>
            </a:fld>
            <a:endParaRPr lang="en-US" altLang="zh-CN"/>
          </a:p>
        </p:txBody>
      </p:sp>
      <p:grpSp>
        <p:nvGrpSpPr>
          <p:cNvPr id="5" name="Group 23"/>
          <p:cNvGrpSpPr/>
          <p:nvPr/>
        </p:nvGrpSpPr>
        <p:grpSpPr bwMode="auto">
          <a:xfrm>
            <a:off x="347354" y="332904"/>
            <a:ext cx="4038600" cy="2590800"/>
            <a:chOff x="624" y="2544"/>
            <a:chExt cx="2544" cy="1632"/>
          </a:xfrm>
        </p:grpSpPr>
        <p:sp>
          <p:nvSpPr>
            <p:cNvPr id="6" name="Oval 24"/>
            <p:cNvSpPr>
              <a:spLocks noChangeArrowheads="1"/>
            </p:cNvSpPr>
            <p:nvPr/>
          </p:nvSpPr>
          <p:spPr bwMode="auto">
            <a:xfrm>
              <a:off x="1536"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grpSp>
          <p:nvGrpSpPr>
            <p:cNvPr id="7" name="Group 25"/>
            <p:cNvGrpSpPr/>
            <p:nvPr/>
          </p:nvGrpSpPr>
          <p:grpSpPr bwMode="auto">
            <a:xfrm>
              <a:off x="2350" y="2544"/>
              <a:ext cx="818" cy="1632"/>
              <a:chOff x="4368" y="1680"/>
              <a:chExt cx="960" cy="1872"/>
            </a:xfrm>
          </p:grpSpPr>
          <p:sp>
            <p:nvSpPr>
              <p:cNvPr id="14" name="Line 2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29"/>
              <p:cNvSpPr>
                <a:spLocks noChangeArrowheads="1"/>
              </p:cNvSpPr>
              <p:nvPr/>
            </p:nvSpPr>
            <p:spPr bwMode="auto">
              <a:xfrm>
                <a:off x="4656" y="1680"/>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18" name="Oval 30"/>
              <p:cNvSpPr>
                <a:spLocks noChangeArrowheads="1"/>
              </p:cNvSpPr>
              <p:nvPr/>
            </p:nvSpPr>
            <p:spPr bwMode="auto">
              <a:xfrm>
                <a:off x="4368"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19" name="Oval 31"/>
              <p:cNvSpPr>
                <a:spLocks noChangeArrowheads="1"/>
              </p:cNvSpPr>
              <p:nvPr/>
            </p:nvSpPr>
            <p:spPr bwMode="auto">
              <a:xfrm>
                <a:off x="4944" y="2496"/>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H</a:t>
                </a:r>
              </a:p>
            </p:txBody>
          </p:sp>
          <p:sp>
            <p:nvSpPr>
              <p:cNvPr id="20" name="Oval 32"/>
              <p:cNvSpPr>
                <a:spLocks noChangeArrowheads="1"/>
              </p:cNvSpPr>
              <p:nvPr/>
            </p:nvSpPr>
            <p:spPr bwMode="auto">
              <a:xfrm>
                <a:off x="4896" y="3168"/>
                <a:ext cx="384" cy="384"/>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grpSp>
        <p:sp>
          <p:nvSpPr>
            <p:cNvPr id="8" name="Line 33"/>
            <p:cNvSpPr>
              <a:spLocks noChangeShapeType="1"/>
            </p:cNvSpPr>
            <p:nvPr/>
          </p:nvSpPr>
          <p:spPr bwMode="auto">
            <a:xfrm>
              <a:off x="1196" y="2795"/>
              <a:ext cx="164"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 name="Line 34"/>
            <p:cNvSpPr>
              <a:spLocks noChangeShapeType="1"/>
            </p:cNvSpPr>
            <p:nvPr/>
          </p:nvSpPr>
          <p:spPr bwMode="auto">
            <a:xfrm flipH="1">
              <a:off x="828" y="2795"/>
              <a:ext cx="246" cy="50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 name="Oval 35"/>
            <p:cNvSpPr>
              <a:spLocks noChangeArrowheads="1"/>
            </p:cNvSpPr>
            <p:nvPr/>
          </p:nvSpPr>
          <p:spPr bwMode="auto">
            <a:xfrm>
              <a:off x="951" y="2544"/>
              <a:ext cx="327" cy="335"/>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11" name="Oval 36"/>
            <p:cNvSpPr>
              <a:spLocks noChangeArrowheads="1"/>
            </p:cNvSpPr>
            <p:nvPr/>
          </p:nvSpPr>
          <p:spPr bwMode="auto">
            <a:xfrm>
              <a:off x="624"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12" name="Oval 37"/>
            <p:cNvSpPr>
              <a:spLocks noChangeArrowheads="1"/>
            </p:cNvSpPr>
            <p:nvPr/>
          </p:nvSpPr>
          <p:spPr bwMode="auto">
            <a:xfrm>
              <a:off x="1156" y="3214"/>
              <a:ext cx="327" cy="334"/>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13" name="Oval 38"/>
            <p:cNvSpPr>
              <a:spLocks noChangeArrowheads="1"/>
            </p:cNvSpPr>
            <p:nvPr/>
          </p:nvSpPr>
          <p:spPr bwMode="auto">
            <a:xfrm>
              <a:off x="2064" y="2544"/>
              <a:ext cx="327" cy="335"/>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K</a:t>
              </a:r>
            </a:p>
          </p:txBody>
        </p:sp>
      </p:grpSp>
      <p:grpSp>
        <p:nvGrpSpPr>
          <p:cNvPr id="40" name="组合 39"/>
          <p:cNvGrpSpPr/>
          <p:nvPr/>
        </p:nvGrpSpPr>
        <p:grpSpPr>
          <a:xfrm>
            <a:off x="609895" y="2223496"/>
            <a:ext cx="2954803" cy="4229840"/>
            <a:chOff x="1213779" y="2631330"/>
            <a:chExt cx="2954803" cy="4229840"/>
          </a:xfrm>
        </p:grpSpPr>
        <p:sp>
          <p:nvSpPr>
            <p:cNvPr id="37" name="Line 33"/>
            <p:cNvSpPr>
              <a:spLocks noChangeShapeType="1"/>
            </p:cNvSpPr>
            <p:nvPr/>
          </p:nvSpPr>
          <p:spPr bwMode="auto">
            <a:xfrm>
              <a:off x="2214857" y="3029794"/>
              <a:ext cx="1719263" cy="183329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2" name="Oval 24"/>
            <p:cNvSpPr>
              <a:spLocks noChangeArrowheads="1"/>
            </p:cNvSpPr>
            <p:nvPr/>
          </p:nvSpPr>
          <p:spPr bwMode="auto">
            <a:xfrm>
              <a:off x="2452696" y="3341557"/>
              <a:ext cx="519113" cy="531813"/>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30" name="Line 26"/>
            <p:cNvSpPr>
              <a:spLocks noChangeShapeType="1"/>
            </p:cNvSpPr>
            <p:nvPr/>
          </p:nvSpPr>
          <p:spPr bwMode="auto">
            <a:xfrm flipH="1">
              <a:off x="3303851" y="4829870"/>
              <a:ext cx="597804" cy="3913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7"/>
            <p:cNvSpPr>
              <a:spLocks noChangeShapeType="1"/>
            </p:cNvSpPr>
            <p:nvPr/>
          </p:nvSpPr>
          <p:spPr bwMode="auto">
            <a:xfrm>
              <a:off x="3303851" y="5371274"/>
              <a:ext cx="435482" cy="47170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8"/>
            <p:cNvSpPr>
              <a:spLocks noChangeShapeType="1"/>
            </p:cNvSpPr>
            <p:nvPr/>
          </p:nvSpPr>
          <p:spPr bwMode="auto">
            <a:xfrm flipH="1">
              <a:off x="3349760" y="5975838"/>
              <a:ext cx="454499" cy="47749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Oval 29"/>
            <p:cNvSpPr>
              <a:spLocks noChangeArrowheads="1"/>
            </p:cNvSpPr>
            <p:nvPr/>
          </p:nvSpPr>
          <p:spPr bwMode="auto">
            <a:xfrm>
              <a:off x="3635675" y="4597363"/>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D</a:t>
              </a:r>
            </a:p>
          </p:txBody>
        </p:sp>
        <p:sp>
          <p:nvSpPr>
            <p:cNvPr id="34" name="Oval 30"/>
            <p:cNvSpPr>
              <a:spLocks noChangeArrowheads="1"/>
            </p:cNvSpPr>
            <p:nvPr/>
          </p:nvSpPr>
          <p:spPr bwMode="auto">
            <a:xfrm>
              <a:off x="2937451" y="5105552"/>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sp>
          <p:nvSpPr>
            <p:cNvPr id="35" name="Oval 31"/>
            <p:cNvSpPr>
              <a:spLocks noChangeArrowheads="1"/>
            </p:cNvSpPr>
            <p:nvPr/>
          </p:nvSpPr>
          <p:spPr bwMode="auto">
            <a:xfrm>
              <a:off x="3649152" y="5710115"/>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H</a:t>
              </a:r>
            </a:p>
          </p:txBody>
        </p:sp>
        <p:sp>
          <p:nvSpPr>
            <p:cNvPr id="36" name="Oval 32"/>
            <p:cNvSpPr>
              <a:spLocks noChangeArrowheads="1"/>
            </p:cNvSpPr>
            <p:nvPr/>
          </p:nvSpPr>
          <p:spPr bwMode="auto">
            <a:xfrm>
              <a:off x="3024800" y="6329724"/>
              <a:ext cx="519430" cy="531446"/>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I</a:t>
              </a:r>
            </a:p>
          </p:txBody>
        </p:sp>
        <p:sp>
          <p:nvSpPr>
            <p:cNvPr id="24" name="Line 33"/>
            <p:cNvSpPr>
              <a:spLocks noChangeShapeType="1"/>
            </p:cNvSpPr>
            <p:nvPr/>
          </p:nvSpPr>
          <p:spPr bwMode="auto">
            <a:xfrm>
              <a:off x="1392474" y="3511708"/>
              <a:ext cx="599727" cy="7535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5" name="Line 34"/>
            <p:cNvSpPr>
              <a:spLocks noChangeShapeType="1"/>
            </p:cNvSpPr>
            <p:nvPr/>
          </p:nvSpPr>
          <p:spPr bwMode="auto">
            <a:xfrm flipH="1">
              <a:off x="1323316" y="3029793"/>
              <a:ext cx="719485" cy="7397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26" name="Oval 35"/>
            <p:cNvSpPr>
              <a:spLocks noChangeArrowheads="1"/>
            </p:cNvSpPr>
            <p:nvPr/>
          </p:nvSpPr>
          <p:spPr bwMode="auto">
            <a:xfrm>
              <a:off x="1847541" y="2631330"/>
              <a:ext cx="519113" cy="531813"/>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27" name="Oval 36"/>
            <p:cNvSpPr>
              <a:spLocks noChangeArrowheads="1"/>
            </p:cNvSpPr>
            <p:nvPr/>
          </p:nvSpPr>
          <p:spPr bwMode="auto">
            <a:xfrm>
              <a:off x="1213779" y="3379911"/>
              <a:ext cx="519113" cy="530225"/>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28" name="Oval 37"/>
            <p:cNvSpPr>
              <a:spLocks noChangeArrowheads="1"/>
            </p:cNvSpPr>
            <p:nvPr/>
          </p:nvSpPr>
          <p:spPr bwMode="auto">
            <a:xfrm>
              <a:off x="1732768" y="4000096"/>
              <a:ext cx="519113" cy="530225"/>
            </a:xfrm>
            <a:prstGeom prst="ellipse">
              <a:avLst/>
            </a:prstGeom>
            <a:solidFill>
              <a:srgbClr val="FFFFCC"/>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29" name="Oval 38"/>
            <p:cNvSpPr>
              <a:spLocks noChangeArrowheads="1"/>
            </p:cNvSpPr>
            <p:nvPr/>
          </p:nvSpPr>
          <p:spPr bwMode="auto">
            <a:xfrm>
              <a:off x="3025117" y="4000096"/>
              <a:ext cx="519113" cy="531813"/>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dirty="0">
                  <a:solidFill>
                    <a:schemeClr val="tx1"/>
                  </a:solidFill>
                  <a:ea typeface="楷体_GB2312" pitchFamily="49" charset="-122"/>
                </a:rPr>
                <a:t>K</a:t>
              </a:r>
            </a:p>
          </p:txBody>
        </p:sp>
      </p:grpSp>
      <p:sp>
        <p:nvSpPr>
          <p:cNvPr id="41" name="Rectangle 21"/>
          <p:cNvSpPr>
            <a:spLocks noChangeArrowheads="1"/>
          </p:cNvSpPr>
          <p:nvPr/>
        </p:nvSpPr>
        <p:spPr bwMode="auto">
          <a:xfrm>
            <a:off x="5000295" y="211224"/>
            <a:ext cx="3459601"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panose="02020603050405020304"/>
                <a:ea typeface="楷体_GB2312"/>
              </a:rPr>
              <a:t>森林：先</a:t>
            </a:r>
            <a:r>
              <a:rPr lang="zh-CN" altLang="en-US" kern="0" dirty="0">
                <a:solidFill>
                  <a:srgbClr val="FF3300"/>
                </a:solidFill>
                <a:latin typeface="Times New Roman" panose="02020603050405020304"/>
                <a:ea typeface="楷体_GB2312"/>
              </a:rPr>
              <a:t>序</a:t>
            </a:r>
            <a:r>
              <a:rPr lang="zh-CN" altLang="en-US" kern="0" dirty="0" smtClean="0">
                <a:solidFill>
                  <a:srgbClr val="FF3300"/>
                </a:solidFill>
                <a:latin typeface="Times New Roman" panose="02020603050405020304"/>
                <a:ea typeface="楷体_GB2312"/>
              </a:rPr>
              <a:t>遍历</a:t>
            </a:r>
            <a:endParaRPr lang="en-US" altLang="zh-CN" kern="0" dirty="0" smtClean="0">
              <a:solidFill>
                <a:srgbClr val="FF3300"/>
              </a:solidFill>
              <a:latin typeface="Times New Roman" panose="02020603050405020304"/>
              <a:ea typeface="楷体_GB2312"/>
            </a:endParaRPr>
          </a:p>
          <a:p>
            <a:r>
              <a:rPr lang="en-US" altLang="zh-CN" dirty="0" smtClean="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sp>
        <p:nvSpPr>
          <p:cNvPr id="42" name="Rectangle 19"/>
          <p:cNvSpPr>
            <a:spLocks noChangeArrowheads="1"/>
          </p:cNvSpPr>
          <p:nvPr/>
        </p:nvSpPr>
        <p:spPr bwMode="auto">
          <a:xfrm>
            <a:off x="5000294" y="1570334"/>
            <a:ext cx="3459601"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panose="02020603050405020304"/>
                <a:ea typeface="楷体_GB2312"/>
              </a:rPr>
              <a:t>森林：中</a:t>
            </a:r>
            <a:r>
              <a:rPr lang="zh-CN" altLang="en-US" kern="0" dirty="0">
                <a:solidFill>
                  <a:srgbClr val="FF3300"/>
                </a:solidFill>
                <a:latin typeface="Times New Roman" panose="02020603050405020304"/>
                <a:ea typeface="楷体_GB2312"/>
              </a:rPr>
              <a:t>序</a:t>
            </a:r>
            <a:r>
              <a:rPr lang="zh-CN" altLang="en-US" kern="0" dirty="0" smtClean="0">
                <a:solidFill>
                  <a:srgbClr val="FF3300"/>
                </a:solidFill>
                <a:latin typeface="Times New Roman" panose="02020603050405020304"/>
                <a:ea typeface="楷体_GB2312"/>
              </a:rPr>
              <a:t>遍历</a:t>
            </a:r>
            <a:endParaRPr lang="en-US" altLang="zh-CN" kern="0" dirty="0" smtClean="0">
              <a:solidFill>
                <a:srgbClr val="FF3300"/>
              </a:solidFill>
              <a:latin typeface="Times New Roman" panose="02020603050405020304"/>
              <a:ea typeface="楷体_GB2312"/>
            </a:endParaRPr>
          </a:p>
          <a:p>
            <a:r>
              <a:rPr lang="en-US" altLang="zh-CN" dirty="0" smtClean="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sp>
        <p:nvSpPr>
          <p:cNvPr id="44" name="Rectangle 21"/>
          <p:cNvSpPr>
            <a:spLocks noChangeArrowheads="1"/>
          </p:cNvSpPr>
          <p:nvPr/>
        </p:nvSpPr>
        <p:spPr bwMode="auto">
          <a:xfrm>
            <a:off x="4745279" y="3496018"/>
            <a:ext cx="3911648"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kern="0" dirty="0" smtClean="0">
                <a:solidFill>
                  <a:srgbClr val="FF3300"/>
                </a:solidFill>
                <a:latin typeface="Times New Roman" panose="02020603050405020304"/>
                <a:ea typeface="楷体_GB2312"/>
              </a:rPr>
              <a:t>对应二叉树：先</a:t>
            </a:r>
            <a:r>
              <a:rPr lang="zh-CN" altLang="en-US" kern="0" dirty="0">
                <a:solidFill>
                  <a:srgbClr val="FF3300"/>
                </a:solidFill>
                <a:latin typeface="Times New Roman" panose="02020603050405020304"/>
                <a:ea typeface="楷体_GB2312"/>
              </a:rPr>
              <a:t>序</a:t>
            </a:r>
            <a:r>
              <a:rPr lang="zh-CN" altLang="en-US" kern="0" dirty="0" smtClean="0">
                <a:solidFill>
                  <a:srgbClr val="FF3300"/>
                </a:solidFill>
                <a:latin typeface="Times New Roman" panose="02020603050405020304"/>
                <a:ea typeface="楷体_GB2312"/>
              </a:rPr>
              <a:t>遍历</a:t>
            </a:r>
            <a:endParaRPr lang="en-US" altLang="zh-CN" kern="0" dirty="0" smtClean="0">
              <a:solidFill>
                <a:srgbClr val="FF3300"/>
              </a:solidFill>
              <a:latin typeface="Times New Roman" panose="02020603050405020304"/>
              <a:ea typeface="楷体_GB2312"/>
            </a:endParaRPr>
          </a:p>
          <a:p>
            <a:r>
              <a:rPr lang="en-US" altLang="zh-CN" dirty="0" smtClean="0">
                <a:solidFill>
                  <a:srgbClr val="400080"/>
                </a:solidFill>
                <a:ea typeface="楷体_GB2312" pitchFamily="49" charset="-122"/>
              </a:rPr>
              <a:t>BEF</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DGHI</a:t>
            </a:r>
          </a:p>
        </p:txBody>
      </p:sp>
      <p:sp>
        <p:nvSpPr>
          <p:cNvPr id="45" name="Rectangle 19"/>
          <p:cNvSpPr>
            <a:spLocks noChangeArrowheads="1"/>
          </p:cNvSpPr>
          <p:nvPr/>
        </p:nvSpPr>
        <p:spPr bwMode="auto">
          <a:xfrm>
            <a:off x="4755551" y="4617712"/>
            <a:ext cx="3911648"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kern="0" dirty="0">
                <a:solidFill>
                  <a:srgbClr val="FF3300"/>
                </a:solidFill>
                <a:latin typeface="Times New Roman" panose="02020603050405020304"/>
                <a:ea typeface="楷体_GB2312"/>
              </a:rPr>
              <a:t>对应二叉树：</a:t>
            </a:r>
            <a:r>
              <a:rPr lang="zh-CN" altLang="en-US" kern="0" dirty="0" smtClean="0">
                <a:solidFill>
                  <a:srgbClr val="FF3300"/>
                </a:solidFill>
                <a:latin typeface="Times New Roman" panose="02020603050405020304"/>
                <a:ea typeface="楷体_GB2312"/>
              </a:rPr>
              <a:t>中</a:t>
            </a:r>
            <a:r>
              <a:rPr lang="zh-CN" altLang="en-US" kern="0" dirty="0">
                <a:solidFill>
                  <a:srgbClr val="FF3300"/>
                </a:solidFill>
                <a:latin typeface="Times New Roman" panose="02020603050405020304"/>
                <a:ea typeface="楷体_GB2312"/>
              </a:rPr>
              <a:t>序</a:t>
            </a:r>
            <a:r>
              <a:rPr lang="zh-CN" altLang="en-US" kern="0" dirty="0" smtClean="0">
                <a:solidFill>
                  <a:srgbClr val="FF3300"/>
                </a:solidFill>
                <a:latin typeface="Times New Roman" panose="02020603050405020304"/>
                <a:ea typeface="楷体_GB2312"/>
              </a:rPr>
              <a:t>遍历</a:t>
            </a:r>
            <a:endParaRPr lang="en-US" altLang="zh-CN" kern="0" dirty="0" smtClean="0">
              <a:solidFill>
                <a:srgbClr val="FF3300"/>
              </a:solidFill>
              <a:latin typeface="Times New Roman" panose="02020603050405020304"/>
              <a:ea typeface="楷体_GB2312"/>
            </a:endParaRPr>
          </a:p>
          <a:p>
            <a:r>
              <a:rPr lang="en-US" altLang="zh-CN" dirty="0" smtClean="0">
                <a:solidFill>
                  <a:srgbClr val="400080"/>
                </a:solidFill>
                <a:ea typeface="楷体_GB2312" pitchFamily="49" charset="-122"/>
              </a:rPr>
              <a:t>EFB</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C</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K</a:t>
            </a:r>
            <a:r>
              <a:rPr lang="zh-CN" altLang="en-US" dirty="0">
                <a:solidFill>
                  <a:srgbClr val="400080"/>
                </a:solidFill>
                <a:ea typeface="楷体_GB2312" pitchFamily="49" charset="-122"/>
              </a:rPr>
              <a:t>－</a:t>
            </a:r>
            <a:r>
              <a:rPr lang="en-US" altLang="zh-CN" dirty="0">
                <a:solidFill>
                  <a:srgbClr val="400080"/>
                </a:solidFill>
                <a:ea typeface="楷体_GB2312" pitchFamily="49" charset="-122"/>
              </a:rPr>
              <a:t>GIHD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ppt_x"/>
                                          </p:val>
                                        </p:tav>
                                        <p:tav tm="100000">
                                          <p:val>
                                            <p:strVal val="#ppt_x"/>
                                          </p:val>
                                        </p:tav>
                                      </p:tavLst>
                                    </p:anim>
                                    <p:anim calcmode="lin" valueType="num">
                                      <p:cBhvr additive="base">
                                        <p:cTn id="2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C922DA3-DBC2-4858-9138-EFBF08DCA75C}" type="slidenum">
              <a:rPr kumimoji="0" lang="en-US" altLang="zh-CN" sz="1400" b="0" smtClean="0">
                <a:solidFill>
                  <a:schemeClr val="tx1"/>
                </a:solidFill>
              </a:rPr>
              <a:t>113</a:t>
            </a:fld>
            <a:endParaRPr kumimoji="0" lang="en-US" altLang="zh-CN" sz="1400" b="0" smtClean="0">
              <a:solidFill>
                <a:schemeClr val="tx1"/>
              </a:solidFill>
            </a:endParaRPr>
          </a:p>
        </p:txBody>
      </p:sp>
      <p:sp>
        <p:nvSpPr>
          <p:cNvPr id="102403" name="Rectangle 3"/>
          <p:cNvSpPr>
            <a:spLocks noGrp="1" noChangeArrowheads="1"/>
          </p:cNvSpPr>
          <p:nvPr>
            <p:ph type="body" idx="1"/>
          </p:nvPr>
        </p:nvSpPr>
        <p:spPr>
          <a:xfrm>
            <a:off x="228600" y="1447800"/>
            <a:ext cx="8731250" cy="720725"/>
          </a:xfrm>
        </p:spPr>
        <p:txBody>
          <a:bodyPr/>
          <a:lstStyle/>
          <a:p>
            <a:pPr eaLnBrk="1" hangingPunct="1"/>
            <a:r>
              <a:rPr lang="zh-CN" altLang="en-US" smtClean="0"/>
              <a:t>树、森林与二叉树遍历的关系</a:t>
            </a:r>
          </a:p>
        </p:txBody>
      </p:sp>
      <p:sp>
        <p:nvSpPr>
          <p:cNvPr id="102404" name="Text Box 4"/>
          <p:cNvSpPr txBox="1">
            <a:spLocks noChangeArrowheads="1"/>
          </p:cNvSpPr>
          <p:nvPr/>
        </p:nvSpPr>
        <p:spPr bwMode="auto">
          <a:xfrm>
            <a:off x="454025" y="3446463"/>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ea typeface="楷体_GB2312" pitchFamily="49" charset="-122"/>
              </a:rPr>
              <a:t>先序遍历</a:t>
            </a:r>
            <a:endParaRPr lang="zh-CN" altLang="en-US" sz="2400">
              <a:ea typeface="楷体_GB2312" pitchFamily="49" charset="-122"/>
            </a:endParaRPr>
          </a:p>
        </p:txBody>
      </p:sp>
      <p:sp>
        <p:nvSpPr>
          <p:cNvPr id="102405" name="Text Box 5"/>
          <p:cNvSpPr txBox="1">
            <a:spLocks noChangeArrowheads="1"/>
          </p:cNvSpPr>
          <p:nvPr/>
        </p:nvSpPr>
        <p:spPr bwMode="auto">
          <a:xfrm>
            <a:off x="454025" y="4605338"/>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ea typeface="楷体_GB2312" pitchFamily="49" charset="-122"/>
              </a:rPr>
              <a:t>后序遍历</a:t>
            </a:r>
          </a:p>
        </p:txBody>
      </p:sp>
      <p:sp>
        <p:nvSpPr>
          <p:cNvPr id="102406" name="Rectangle 6"/>
          <p:cNvSpPr>
            <a:spLocks noChangeArrowheads="1"/>
          </p:cNvSpPr>
          <p:nvPr/>
        </p:nvSpPr>
        <p:spPr bwMode="auto">
          <a:xfrm>
            <a:off x="1219200" y="2286000"/>
            <a:ext cx="790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spcBef>
                <a:spcPct val="0"/>
              </a:spcBef>
            </a:pPr>
            <a:r>
              <a:rPr lang="zh-CN" altLang="en-US" sz="4000" dirty="0">
                <a:ea typeface="楷体_GB2312" pitchFamily="49" charset="-122"/>
              </a:rPr>
              <a:t>树</a:t>
            </a:r>
          </a:p>
        </p:txBody>
      </p:sp>
      <p:sp>
        <p:nvSpPr>
          <p:cNvPr id="102407" name="Rectangle 7"/>
          <p:cNvSpPr>
            <a:spLocks noChangeArrowheads="1"/>
          </p:cNvSpPr>
          <p:nvPr/>
        </p:nvSpPr>
        <p:spPr bwMode="auto">
          <a:xfrm>
            <a:off x="2928938" y="2286000"/>
            <a:ext cx="2857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spcBef>
                <a:spcPct val="0"/>
              </a:spcBef>
            </a:pPr>
            <a:r>
              <a:rPr lang="zh-CN" altLang="en-US" sz="4000">
                <a:solidFill>
                  <a:srgbClr val="FF3300"/>
                </a:solidFill>
                <a:ea typeface="楷体_GB2312" pitchFamily="49" charset="-122"/>
              </a:rPr>
              <a:t>对应二叉树</a:t>
            </a:r>
          </a:p>
        </p:txBody>
      </p:sp>
      <p:sp>
        <p:nvSpPr>
          <p:cNvPr id="102408" name="Text Box 10"/>
          <p:cNvSpPr txBox="1">
            <a:spLocks noChangeArrowheads="1"/>
          </p:cNvSpPr>
          <p:nvPr/>
        </p:nvSpPr>
        <p:spPr bwMode="auto">
          <a:xfrm>
            <a:off x="3127375" y="3429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solidFill>
                  <a:srgbClr val="FF3300"/>
                </a:solidFill>
                <a:ea typeface="楷体_GB2312" pitchFamily="49" charset="-122"/>
              </a:rPr>
              <a:t>先序遍历</a:t>
            </a:r>
            <a:endParaRPr lang="zh-CN" altLang="en-US" sz="2400">
              <a:solidFill>
                <a:srgbClr val="FF3300"/>
              </a:solidFill>
              <a:ea typeface="楷体_GB2312" pitchFamily="49" charset="-122"/>
            </a:endParaRPr>
          </a:p>
        </p:txBody>
      </p:sp>
      <p:sp>
        <p:nvSpPr>
          <p:cNvPr id="102409" name="Text Box 12"/>
          <p:cNvSpPr txBox="1">
            <a:spLocks noChangeArrowheads="1"/>
          </p:cNvSpPr>
          <p:nvPr/>
        </p:nvSpPr>
        <p:spPr bwMode="auto">
          <a:xfrm>
            <a:off x="3101975" y="4572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solidFill>
                  <a:srgbClr val="FF3300"/>
                </a:solidFill>
                <a:ea typeface="楷体_GB2312" pitchFamily="49" charset="-122"/>
              </a:rPr>
              <a:t>中序遍历</a:t>
            </a:r>
            <a:endParaRPr lang="zh-CN" altLang="en-US" sz="2400">
              <a:solidFill>
                <a:srgbClr val="FF3300"/>
              </a:solidFill>
              <a:ea typeface="楷体_GB2312" pitchFamily="49" charset="-122"/>
            </a:endParaRPr>
          </a:p>
        </p:txBody>
      </p:sp>
      <p:sp>
        <p:nvSpPr>
          <p:cNvPr id="102410" name="Rectangle 13"/>
          <p:cNvSpPr>
            <a:spLocks noGrp="1" noChangeArrowheads="1"/>
          </p:cNvSpPr>
          <p:nvPr>
            <p:ph type="title"/>
          </p:nvPr>
        </p:nvSpPr>
        <p:spPr/>
        <p:txBody>
          <a:bodyPr/>
          <a:lstStyle/>
          <a:p>
            <a:pPr eaLnBrk="1" hangingPunct="1"/>
            <a:endParaRPr lang="zh-CN" altLang="zh-CN" smtClean="0"/>
          </a:p>
        </p:txBody>
      </p:sp>
      <p:sp>
        <p:nvSpPr>
          <p:cNvPr id="102411" name="Rectangle 8"/>
          <p:cNvSpPr>
            <a:spLocks noChangeArrowheads="1"/>
          </p:cNvSpPr>
          <p:nvPr/>
        </p:nvSpPr>
        <p:spPr bwMode="auto">
          <a:xfrm>
            <a:off x="6400800" y="22860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spcBef>
                <a:spcPct val="0"/>
              </a:spcBef>
            </a:pPr>
            <a:r>
              <a:rPr lang="zh-CN" altLang="en-US" sz="4000">
                <a:solidFill>
                  <a:schemeClr val="tx1"/>
                </a:solidFill>
                <a:ea typeface="楷体_GB2312" pitchFamily="49" charset="-122"/>
              </a:rPr>
              <a:t>森林</a:t>
            </a:r>
          </a:p>
        </p:txBody>
      </p:sp>
      <p:sp>
        <p:nvSpPr>
          <p:cNvPr id="15" name="Text Box 9"/>
          <p:cNvSpPr txBox="1">
            <a:spLocks noChangeArrowheads="1"/>
          </p:cNvSpPr>
          <p:nvPr/>
        </p:nvSpPr>
        <p:spPr bwMode="auto">
          <a:xfrm>
            <a:off x="5857875" y="3429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solidFill>
                  <a:schemeClr val="tx1"/>
                </a:solidFill>
                <a:ea typeface="楷体_GB2312" pitchFamily="49" charset="-122"/>
              </a:rPr>
              <a:t>先序遍历</a:t>
            </a:r>
            <a:endParaRPr lang="zh-CN" altLang="en-US" sz="2400">
              <a:solidFill>
                <a:schemeClr val="tx1"/>
              </a:solidFill>
              <a:ea typeface="楷体_GB2312" pitchFamily="49" charset="-122"/>
            </a:endParaRPr>
          </a:p>
        </p:txBody>
      </p:sp>
      <p:sp>
        <p:nvSpPr>
          <p:cNvPr id="16" name="Text Box 11"/>
          <p:cNvSpPr txBox="1">
            <a:spLocks noChangeArrowheads="1"/>
          </p:cNvSpPr>
          <p:nvPr/>
        </p:nvSpPr>
        <p:spPr bwMode="auto">
          <a:xfrm>
            <a:off x="5857875" y="4572000"/>
            <a:ext cx="2532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solidFill>
                  <a:schemeClr val="tx1"/>
                </a:solidFill>
                <a:ea typeface="楷体_GB2312" pitchFamily="49" charset="-122"/>
              </a:rPr>
              <a:t>中序遍历</a:t>
            </a:r>
            <a:endParaRPr lang="zh-CN" altLang="en-US" sz="240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1875DE6-52E0-4EDD-97FE-8E5D4052EB90}" type="slidenum">
              <a:rPr kumimoji="0" lang="en-US" altLang="zh-CN" sz="1400" b="0" smtClean="0">
                <a:solidFill>
                  <a:schemeClr val="tx1"/>
                </a:solidFill>
              </a:rPr>
              <a:t>114</a:t>
            </a:fld>
            <a:endParaRPr kumimoji="0" lang="en-US" altLang="zh-CN" sz="1400" b="0" smtClean="0">
              <a:solidFill>
                <a:schemeClr val="tx1"/>
              </a:solidFill>
            </a:endParaRPr>
          </a:p>
        </p:txBody>
      </p:sp>
      <p:sp>
        <p:nvSpPr>
          <p:cNvPr id="106499" name="Rectangle 2"/>
          <p:cNvSpPr>
            <a:spLocks noGrp="1" noChangeArrowheads="1"/>
          </p:cNvSpPr>
          <p:nvPr>
            <p:ph type="title"/>
          </p:nvPr>
        </p:nvSpPr>
        <p:spPr/>
        <p:txBody>
          <a:bodyPr/>
          <a:lstStyle/>
          <a:p>
            <a:pPr eaLnBrk="1" hangingPunct="1"/>
            <a:r>
              <a:rPr lang="en-US" altLang="zh-CN" smtClean="0"/>
              <a:t>6.8  </a:t>
            </a:r>
            <a:r>
              <a:rPr lang="zh-CN" altLang="en-US" smtClean="0"/>
              <a:t>哈夫曼树与哈夫曼编码</a:t>
            </a:r>
          </a:p>
        </p:txBody>
      </p:sp>
      <p:sp>
        <p:nvSpPr>
          <p:cNvPr id="106500" name="Rectangle 3"/>
          <p:cNvSpPr>
            <a:spLocks noGrp="1" noChangeArrowheads="1"/>
          </p:cNvSpPr>
          <p:nvPr>
            <p:ph type="body" idx="1"/>
          </p:nvPr>
        </p:nvSpPr>
        <p:spPr/>
        <p:txBody>
          <a:bodyPr/>
          <a:lstStyle/>
          <a:p>
            <a:pPr eaLnBrk="1" hangingPunct="1"/>
            <a:r>
              <a:rPr lang="en-US" altLang="zh-CN" smtClean="0"/>
              <a:t> 6.8.1 </a:t>
            </a:r>
            <a:r>
              <a:rPr lang="zh-CN" altLang="en-US" smtClean="0"/>
              <a:t>最优树的定义</a:t>
            </a:r>
          </a:p>
          <a:p>
            <a:pPr eaLnBrk="1" hangingPunct="1"/>
            <a:r>
              <a:rPr lang="zh-CN" altLang="en-US" smtClean="0"/>
              <a:t> </a:t>
            </a:r>
            <a:r>
              <a:rPr lang="en-US" altLang="zh-CN" smtClean="0"/>
              <a:t>6.8.2 </a:t>
            </a:r>
            <a:r>
              <a:rPr lang="zh-CN" altLang="en-US" smtClean="0"/>
              <a:t>如何构造哈夫曼树</a:t>
            </a:r>
          </a:p>
          <a:p>
            <a:pPr eaLnBrk="1" hangingPunct="1"/>
            <a:r>
              <a:rPr lang="zh-CN" altLang="en-US" smtClean="0"/>
              <a:t> </a:t>
            </a:r>
            <a:r>
              <a:rPr lang="en-US" altLang="zh-CN" smtClean="0"/>
              <a:t>6.8.3</a:t>
            </a:r>
            <a:r>
              <a:rPr lang="zh-CN" altLang="en-US" smtClean="0"/>
              <a:t>前缀编码</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54987F8-650F-48DD-BD27-5A5F88756C6A}" type="slidenum">
              <a:rPr kumimoji="0" lang="en-US" altLang="zh-CN" sz="1400" b="0" smtClean="0">
                <a:solidFill>
                  <a:schemeClr val="tx1"/>
                </a:solidFill>
              </a:rPr>
              <a:t>115</a:t>
            </a:fld>
            <a:endParaRPr kumimoji="0" lang="en-US" altLang="zh-CN" sz="1400" b="0" smtClean="0">
              <a:solidFill>
                <a:schemeClr val="tx1"/>
              </a:solidFill>
            </a:endParaRPr>
          </a:p>
        </p:txBody>
      </p:sp>
      <p:sp>
        <p:nvSpPr>
          <p:cNvPr id="107523" name="Rectangle 4"/>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sp>
        <p:nvSpPr>
          <p:cNvPr id="107524" name="Rectangle 5"/>
          <p:cNvSpPr>
            <a:spLocks noGrp="1" noChangeArrowheads="1"/>
          </p:cNvSpPr>
          <p:nvPr>
            <p:ph type="body" idx="1"/>
          </p:nvPr>
        </p:nvSpPr>
        <p:spPr/>
        <p:txBody>
          <a:bodyPr/>
          <a:lstStyle/>
          <a:p>
            <a:pPr eaLnBrk="1" hangingPunct="1"/>
            <a:r>
              <a:rPr lang="en-US" altLang="zh-CN" smtClean="0"/>
              <a:t> </a:t>
            </a:r>
            <a:r>
              <a:rPr lang="zh-CN" altLang="en-US" smtClean="0">
                <a:solidFill>
                  <a:srgbClr val="FF3300"/>
                </a:solidFill>
              </a:rPr>
              <a:t>结点的路径长度</a:t>
            </a:r>
            <a:r>
              <a:rPr lang="zh-CN" altLang="en-US" smtClean="0"/>
              <a:t>定义为：</a:t>
            </a:r>
          </a:p>
          <a:p>
            <a:pPr lvl="1" eaLnBrk="1" hangingPunct="1"/>
            <a:r>
              <a:rPr lang="zh-CN" altLang="en-US" smtClean="0"/>
              <a:t>从根结点到该结点的路径上分支的数目。</a:t>
            </a:r>
            <a:r>
              <a:rPr lang="zh-CN" altLang="en-US" smtClean="0">
                <a:solidFill>
                  <a:srgbClr val="FF3300"/>
                </a:solidFill>
              </a:rPr>
              <a:t> </a:t>
            </a:r>
            <a:endParaRPr lang="zh-CN" altLang="en-US" smtClean="0"/>
          </a:p>
        </p:txBody>
      </p:sp>
      <p:grpSp>
        <p:nvGrpSpPr>
          <p:cNvPr id="2" name="Group 39"/>
          <p:cNvGrpSpPr/>
          <p:nvPr/>
        </p:nvGrpSpPr>
        <p:grpSpPr bwMode="auto">
          <a:xfrm>
            <a:off x="457200" y="3505200"/>
            <a:ext cx="3505200" cy="2743200"/>
            <a:chOff x="480" y="2160"/>
            <a:chExt cx="2208" cy="1728"/>
          </a:xfrm>
        </p:grpSpPr>
        <p:sp>
          <p:nvSpPr>
            <p:cNvPr id="107557" name="Oval 8"/>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7558" name="Oval 13"/>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7559" name="Oval 14"/>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7560" name="Oval 15"/>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7561" name="Oval 16"/>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7562" name="Line 17"/>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3" name="Line 18"/>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4" name="Line 19"/>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5" name="Line 20"/>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6" name="Line 21"/>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7" name="Line 22"/>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8" name="Line 23"/>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9" name="Line 24"/>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0" name="Oval 9"/>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1" name="Oval 10"/>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2" name="Oval 12"/>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7573" name="Oval 11"/>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3" name="Group 38"/>
          <p:cNvGrpSpPr/>
          <p:nvPr/>
        </p:nvGrpSpPr>
        <p:grpSpPr bwMode="auto">
          <a:xfrm>
            <a:off x="457200" y="5334000"/>
            <a:ext cx="3810000" cy="1143000"/>
            <a:chOff x="480" y="3312"/>
            <a:chExt cx="2400" cy="720"/>
          </a:xfrm>
        </p:grpSpPr>
        <p:sp>
          <p:nvSpPr>
            <p:cNvPr id="107552" name="Oval 32"/>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7</a:t>
              </a:r>
            </a:p>
          </p:txBody>
        </p:sp>
        <p:sp>
          <p:nvSpPr>
            <p:cNvPr id="107553" name="Oval 33"/>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5</a:t>
              </a:r>
            </a:p>
          </p:txBody>
        </p:sp>
        <p:sp>
          <p:nvSpPr>
            <p:cNvPr id="107554" name="Oval 35"/>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7555" name="Oval 36"/>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4</a:t>
              </a:r>
            </a:p>
          </p:txBody>
        </p:sp>
        <p:sp>
          <p:nvSpPr>
            <p:cNvPr id="107556" name="Oval 37"/>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9</a:t>
              </a:r>
            </a:p>
          </p:txBody>
        </p:sp>
      </p:grpSp>
      <p:sp>
        <p:nvSpPr>
          <p:cNvPr id="428072" name="Rectangle 40"/>
          <p:cNvSpPr>
            <a:spLocks noChangeArrowheads="1"/>
          </p:cNvSpPr>
          <p:nvPr/>
        </p:nvSpPr>
        <p:spPr bwMode="auto">
          <a:xfrm>
            <a:off x="457200" y="2438400"/>
            <a:ext cx="81534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spcBef>
                <a:spcPct val="30000"/>
              </a:spcBef>
              <a:buClr>
                <a:schemeClr val="tx2"/>
              </a:buClr>
              <a:buSzPct val="110000"/>
              <a:buFont typeface="Symbol" panose="05050102010706020507" pitchFamily="18" charset="2"/>
              <a:buChar char="¨"/>
            </a:pPr>
            <a:r>
              <a:rPr lang="zh-CN" altLang="en-US">
                <a:solidFill>
                  <a:srgbClr val="FF3300"/>
                </a:solidFill>
                <a:ea typeface="楷体_GB2312" pitchFamily="49" charset="-122"/>
              </a:rPr>
              <a:t>结点的</a:t>
            </a:r>
            <a:r>
              <a:rPr lang="zh-CN" altLang="en-US" u="sng">
                <a:solidFill>
                  <a:srgbClr val="FF3300"/>
                </a:solidFill>
                <a:ea typeface="楷体_GB2312" pitchFamily="49" charset="-122"/>
              </a:rPr>
              <a:t>带权</a:t>
            </a:r>
            <a:r>
              <a:rPr lang="zh-CN" altLang="en-US">
                <a:solidFill>
                  <a:srgbClr val="FF3300"/>
                </a:solidFill>
                <a:ea typeface="楷体_GB2312" pitchFamily="49" charset="-122"/>
              </a:rPr>
              <a:t>路径长度</a:t>
            </a:r>
            <a:r>
              <a:rPr lang="zh-CN" altLang="en-US">
                <a:solidFill>
                  <a:srgbClr val="000000"/>
                </a:solidFill>
                <a:ea typeface="楷体_GB2312" pitchFamily="49" charset="-122"/>
              </a:rPr>
              <a:t>定义为：</a:t>
            </a:r>
          </a:p>
          <a:p>
            <a:pPr lvl="1" algn="l">
              <a:spcBef>
                <a:spcPct val="30000"/>
              </a:spcBef>
              <a:buClr>
                <a:srgbClr val="FF9900"/>
              </a:buClr>
              <a:buFontTx/>
              <a:buChar char="¶"/>
            </a:pPr>
            <a:r>
              <a:rPr lang="zh-CN" altLang="en-US">
                <a:solidFill>
                  <a:srgbClr val="400080"/>
                </a:solidFill>
                <a:ea typeface="楷体_GB2312" pitchFamily="49" charset="-122"/>
              </a:rPr>
              <a:t>结点的路径长度乘以该结点的权值。</a:t>
            </a:r>
          </a:p>
        </p:txBody>
      </p:sp>
      <p:grpSp>
        <p:nvGrpSpPr>
          <p:cNvPr id="4" name="Group 67"/>
          <p:cNvGrpSpPr/>
          <p:nvPr/>
        </p:nvGrpSpPr>
        <p:grpSpPr bwMode="auto">
          <a:xfrm>
            <a:off x="4724400" y="4114800"/>
            <a:ext cx="4324350" cy="2438400"/>
            <a:chOff x="2976" y="2592"/>
            <a:chExt cx="2724" cy="1536"/>
          </a:xfrm>
        </p:grpSpPr>
        <p:sp>
          <p:nvSpPr>
            <p:cNvPr id="107547" name="Oval 62"/>
            <p:cNvSpPr>
              <a:spLocks noChangeArrowheads="1"/>
            </p:cNvSpPr>
            <p:nvPr/>
          </p:nvSpPr>
          <p:spPr bwMode="auto">
            <a:xfrm>
              <a:off x="2976" y="384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solidFill>
                    <a:schemeClr val="tx1"/>
                  </a:solidFill>
                </a:rPr>
                <a:t>7</a:t>
              </a:r>
            </a:p>
          </p:txBody>
        </p:sp>
        <p:sp>
          <p:nvSpPr>
            <p:cNvPr id="107548" name="Oval 63"/>
            <p:cNvSpPr>
              <a:spLocks noChangeArrowheads="1"/>
            </p:cNvSpPr>
            <p:nvPr/>
          </p:nvSpPr>
          <p:spPr bwMode="auto">
            <a:xfrm>
              <a:off x="3840" y="379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7549" name="Text Box 64"/>
            <p:cNvSpPr txBox="1">
              <a:spLocks noChangeArrowheads="1"/>
            </p:cNvSpPr>
            <p:nvPr/>
          </p:nvSpPr>
          <p:spPr bwMode="auto">
            <a:xfrm>
              <a:off x="4367" y="332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smtClean="0">
                  <a:solidFill>
                    <a:schemeClr val="tx1"/>
                  </a:solidFill>
                </a:rPr>
                <a:t>2</a:t>
              </a:r>
              <a:endParaRPr lang="en-US" altLang="zh-CN" dirty="0">
                <a:solidFill>
                  <a:schemeClr val="tx1"/>
                </a:solidFill>
              </a:endParaRPr>
            </a:p>
          </p:txBody>
        </p:sp>
        <p:sp>
          <p:nvSpPr>
            <p:cNvPr id="107550" name="Text Box 65"/>
            <p:cNvSpPr txBox="1">
              <a:spLocks noChangeArrowheads="1"/>
            </p:cNvSpPr>
            <p:nvPr/>
          </p:nvSpPr>
          <p:spPr bwMode="auto">
            <a:xfrm>
              <a:off x="4944" y="29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chemeClr val="tx1"/>
                  </a:solidFill>
                </a:rPr>
                <a:t>4</a:t>
              </a:r>
            </a:p>
          </p:txBody>
        </p:sp>
        <p:sp>
          <p:nvSpPr>
            <p:cNvPr id="107551" name="Text Box 66"/>
            <p:cNvSpPr txBox="1">
              <a:spLocks noChangeArrowheads="1"/>
            </p:cNvSpPr>
            <p:nvPr/>
          </p:nvSpPr>
          <p:spPr bwMode="auto">
            <a:xfrm>
              <a:off x="5471" y="259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5" name="Group 68"/>
          <p:cNvGrpSpPr/>
          <p:nvPr/>
        </p:nvGrpSpPr>
        <p:grpSpPr bwMode="auto">
          <a:xfrm>
            <a:off x="4343400" y="3124200"/>
            <a:ext cx="4572000" cy="3124200"/>
            <a:chOff x="2736" y="1968"/>
            <a:chExt cx="2880" cy="1968"/>
          </a:xfrm>
        </p:grpSpPr>
        <p:sp>
          <p:nvSpPr>
            <p:cNvPr id="107530" name="Oval 42"/>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1" name="Oval 43"/>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2" name="Oval 44"/>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7533" name="Oval 45"/>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7534" name="Oval 46"/>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7535" name="Oval 49"/>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7536" name="Line 53"/>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Line 54"/>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8" name="Line 55"/>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9" name="Line 56"/>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0" name="Line 57"/>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1" name="Line 58"/>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2" name="Line 59"/>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3" name="Line 60"/>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4" name="Oval 61"/>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7545" name="Oval 48"/>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7546" name="Oval 47"/>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8072">
                                            <p:txEl>
                                              <p:pRg st="0" end="0"/>
                                            </p:txEl>
                                          </p:spTgt>
                                        </p:tgtEl>
                                        <p:attrNameLst>
                                          <p:attrName>style.visibility</p:attrName>
                                        </p:attrNameLst>
                                      </p:cBhvr>
                                      <p:to>
                                        <p:strVal val="visible"/>
                                      </p:to>
                                    </p:set>
                                    <p:anim calcmode="lin" valueType="num">
                                      <p:cBhvr additive="base">
                                        <p:cTn id="19" dur="500" fill="hold"/>
                                        <p:tgtEl>
                                          <p:spTgt spid="4280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80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8072">
                                            <p:txEl>
                                              <p:pRg st="1" end="1"/>
                                            </p:txEl>
                                          </p:spTgt>
                                        </p:tgtEl>
                                        <p:attrNameLst>
                                          <p:attrName>style.visibility</p:attrName>
                                        </p:attrNameLst>
                                      </p:cBhvr>
                                      <p:to>
                                        <p:strVal val="visible"/>
                                      </p:to>
                                    </p:set>
                                    <p:anim calcmode="lin" valueType="num">
                                      <p:cBhvr additive="base">
                                        <p:cTn id="25" dur="500" fill="hold"/>
                                        <p:tgtEl>
                                          <p:spTgt spid="42807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80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2" grpId="0" build="p" bldLvl="2"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9E2512D0-3C97-406F-AF11-95DE90288667}" type="slidenum">
              <a:rPr kumimoji="0" lang="en-US" altLang="zh-CN" sz="1400" b="0" smtClean="0">
                <a:solidFill>
                  <a:schemeClr val="tx1"/>
                </a:solidFill>
              </a:rPr>
              <a:t>116</a:t>
            </a:fld>
            <a:endParaRPr kumimoji="0" lang="en-US" altLang="zh-CN" sz="1400" b="0" smtClean="0">
              <a:solidFill>
                <a:schemeClr val="tx1"/>
              </a:solidFill>
            </a:endParaRPr>
          </a:p>
        </p:txBody>
      </p:sp>
      <p:sp>
        <p:nvSpPr>
          <p:cNvPr id="108547" name="Rectangle 2"/>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sp>
        <p:nvSpPr>
          <p:cNvPr id="108548" name="Rectangle 3"/>
          <p:cNvSpPr>
            <a:spLocks noGrp="1" noChangeArrowheads="1"/>
          </p:cNvSpPr>
          <p:nvPr>
            <p:ph type="body" idx="1"/>
          </p:nvPr>
        </p:nvSpPr>
        <p:spPr/>
        <p:txBody>
          <a:bodyPr/>
          <a:lstStyle/>
          <a:p>
            <a:pPr eaLnBrk="1" hangingPunct="1"/>
            <a:r>
              <a:rPr lang="zh-CN" altLang="en-US" u="sng" smtClean="0">
                <a:solidFill>
                  <a:srgbClr val="FF3300"/>
                </a:solidFill>
              </a:rPr>
              <a:t>树</a:t>
            </a:r>
            <a:r>
              <a:rPr lang="zh-CN" altLang="en-US" smtClean="0">
                <a:solidFill>
                  <a:srgbClr val="FF3300"/>
                </a:solidFill>
              </a:rPr>
              <a:t>的带权路径长度</a:t>
            </a:r>
            <a:r>
              <a:rPr lang="zh-CN" altLang="en-US" smtClean="0"/>
              <a:t>定义为：</a:t>
            </a:r>
          </a:p>
          <a:p>
            <a:pPr lvl="1" eaLnBrk="1" hangingPunct="1"/>
            <a:r>
              <a:rPr lang="zh-CN" altLang="en-US" smtClean="0"/>
              <a:t>树中所有</a:t>
            </a:r>
            <a:r>
              <a:rPr lang="zh-CN" altLang="en-US" smtClean="0">
                <a:solidFill>
                  <a:srgbClr val="FF3300"/>
                </a:solidFill>
              </a:rPr>
              <a:t>叶子结点</a:t>
            </a:r>
            <a:r>
              <a:rPr lang="zh-CN" altLang="en-US" smtClean="0"/>
              <a:t>的带权路径长度之和</a:t>
            </a:r>
          </a:p>
          <a:p>
            <a:pPr lvl="1" eaLnBrk="1" hangingPunct="1"/>
            <a:r>
              <a:rPr lang="en-US" altLang="zh-CN" smtClean="0"/>
              <a:t>WPL(T) = </a:t>
            </a:r>
            <a:r>
              <a:rPr lang="en-US" altLang="zh-CN" b="0" smtClean="0">
                <a:solidFill>
                  <a:schemeClr val="tx1"/>
                </a:solidFill>
                <a:sym typeface="Symbol" panose="05050102010706020507" pitchFamily="18" charset="2"/>
              </a:rPr>
              <a:t></a:t>
            </a:r>
            <a:r>
              <a:rPr lang="en-US" altLang="zh-CN" smtClean="0">
                <a:solidFill>
                  <a:schemeClr val="tx1"/>
                </a:solidFill>
              </a:rPr>
              <a:t> </a:t>
            </a:r>
            <a:r>
              <a:rPr lang="en-US" altLang="zh-CN" i="1" smtClean="0"/>
              <a:t>w</a:t>
            </a:r>
            <a:r>
              <a:rPr lang="en-US" altLang="zh-CN" i="1" baseline="-25000" smtClean="0"/>
              <a:t>k</a:t>
            </a:r>
            <a:r>
              <a:rPr lang="en-US" altLang="zh-CN" i="1" smtClean="0"/>
              <a:t>l</a:t>
            </a:r>
            <a:r>
              <a:rPr lang="en-US" altLang="zh-CN" i="1" baseline="-25000" smtClean="0"/>
              <a:t>k</a:t>
            </a:r>
            <a:r>
              <a:rPr lang="en-US" altLang="zh-CN" i="1" smtClean="0"/>
              <a:t> </a:t>
            </a:r>
            <a:r>
              <a:rPr lang="en-US" altLang="zh-CN" smtClean="0"/>
              <a:t>(</a:t>
            </a:r>
            <a:r>
              <a:rPr lang="zh-CN" altLang="en-US" smtClean="0"/>
              <a:t>对所有叶子结点</a:t>
            </a:r>
            <a:r>
              <a:rPr lang="en-US" altLang="zh-CN" smtClean="0"/>
              <a:t>)</a:t>
            </a:r>
            <a:r>
              <a:rPr lang="zh-CN" altLang="en-US" smtClean="0"/>
              <a:t>。</a:t>
            </a:r>
          </a:p>
          <a:p>
            <a:pPr eaLnBrk="1" hangingPunct="1"/>
            <a:endParaRPr lang="en-US" altLang="zh-CN" smtClean="0"/>
          </a:p>
        </p:txBody>
      </p:sp>
      <p:grpSp>
        <p:nvGrpSpPr>
          <p:cNvPr id="2" name="Group 54"/>
          <p:cNvGrpSpPr/>
          <p:nvPr/>
        </p:nvGrpSpPr>
        <p:grpSpPr bwMode="auto">
          <a:xfrm>
            <a:off x="457200" y="2895600"/>
            <a:ext cx="3810000" cy="2971800"/>
            <a:chOff x="288" y="1824"/>
            <a:chExt cx="2400" cy="1872"/>
          </a:xfrm>
        </p:grpSpPr>
        <p:grpSp>
          <p:nvGrpSpPr>
            <p:cNvPr id="108577" name="Group 4"/>
            <p:cNvGrpSpPr/>
            <p:nvPr/>
          </p:nvGrpSpPr>
          <p:grpSpPr bwMode="auto">
            <a:xfrm>
              <a:off x="288" y="1824"/>
              <a:ext cx="2208" cy="1728"/>
              <a:chOff x="480" y="2160"/>
              <a:chExt cx="2208" cy="1728"/>
            </a:xfrm>
          </p:grpSpPr>
          <p:sp>
            <p:nvSpPr>
              <p:cNvPr id="108584" name="Oval 5"/>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8585" name="Oval 6"/>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8586" name="Oval 7"/>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8587" name="Oval 8"/>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8588" name="Oval 9"/>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8589" name="Line 10"/>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0" name="Line 11"/>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1" name="Line 12"/>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2" name="Line 13"/>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3" name="Line 14"/>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4" name="Line 15"/>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5" name="Line 16"/>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6" name="Line 17"/>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7" name="Oval 18"/>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598" name="Oval 19"/>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599" name="Oval 20"/>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8600" name="Oval 21"/>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108578" name="Group 22"/>
            <p:cNvGrpSpPr/>
            <p:nvPr/>
          </p:nvGrpSpPr>
          <p:grpSpPr bwMode="auto">
            <a:xfrm>
              <a:off x="288" y="2976"/>
              <a:ext cx="2400" cy="720"/>
              <a:chOff x="480" y="3312"/>
              <a:chExt cx="2400" cy="720"/>
            </a:xfrm>
          </p:grpSpPr>
          <p:sp>
            <p:nvSpPr>
              <p:cNvPr id="108579" name="Oval 23"/>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7</a:t>
                </a:r>
              </a:p>
            </p:txBody>
          </p:sp>
          <p:sp>
            <p:nvSpPr>
              <p:cNvPr id="108580" name="Oval 24"/>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5</a:t>
                </a:r>
              </a:p>
            </p:txBody>
          </p:sp>
          <p:sp>
            <p:nvSpPr>
              <p:cNvPr id="108581" name="Oval 25"/>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8582" name="Oval 26"/>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4</a:t>
                </a:r>
              </a:p>
            </p:txBody>
          </p:sp>
          <p:sp>
            <p:nvSpPr>
              <p:cNvPr id="108583" name="Oval 27"/>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9</a:t>
                </a:r>
              </a:p>
            </p:txBody>
          </p:sp>
        </p:grpSp>
      </p:grpSp>
      <p:grpSp>
        <p:nvGrpSpPr>
          <p:cNvPr id="5" name="Group 55"/>
          <p:cNvGrpSpPr/>
          <p:nvPr/>
        </p:nvGrpSpPr>
        <p:grpSpPr bwMode="auto">
          <a:xfrm>
            <a:off x="4343400" y="2438400"/>
            <a:ext cx="4705350" cy="3429000"/>
            <a:chOff x="2736" y="1584"/>
            <a:chExt cx="2964" cy="2160"/>
          </a:xfrm>
        </p:grpSpPr>
        <p:grpSp>
          <p:nvGrpSpPr>
            <p:cNvPr id="108553" name="Group 28"/>
            <p:cNvGrpSpPr/>
            <p:nvPr/>
          </p:nvGrpSpPr>
          <p:grpSpPr bwMode="auto">
            <a:xfrm>
              <a:off x="2976" y="2208"/>
              <a:ext cx="2724" cy="1536"/>
              <a:chOff x="2976" y="2592"/>
              <a:chExt cx="2724" cy="1536"/>
            </a:xfrm>
          </p:grpSpPr>
          <p:sp>
            <p:nvSpPr>
              <p:cNvPr id="108572" name="Oval 29"/>
              <p:cNvSpPr>
                <a:spLocks noChangeArrowheads="1"/>
              </p:cNvSpPr>
              <p:nvPr/>
            </p:nvSpPr>
            <p:spPr bwMode="auto">
              <a:xfrm>
                <a:off x="2976" y="384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solidFill>
                      <a:schemeClr val="tx1"/>
                    </a:solidFill>
                  </a:rPr>
                  <a:t>7</a:t>
                </a:r>
              </a:p>
            </p:txBody>
          </p:sp>
          <p:sp>
            <p:nvSpPr>
              <p:cNvPr id="108573" name="Oval 30"/>
              <p:cNvSpPr>
                <a:spLocks noChangeArrowheads="1"/>
              </p:cNvSpPr>
              <p:nvPr/>
            </p:nvSpPr>
            <p:spPr bwMode="auto">
              <a:xfrm>
                <a:off x="3744"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8574" name="Text Box 31"/>
              <p:cNvSpPr txBox="1">
                <a:spLocks noChangeArrowheads="1"/>
              </p:cNvSpPr>
              <p:nvPr/>
            </p:nvSpPr>
            <p:spPr bwMode="auto">
              <a:xfrm>
                <a:off x="4369" y="332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chemeClr val="tx1"/>
                    </a:solidFill>
                  </a:rPr>
                  <a:t>2</a:t>
                </a:r>
              </a:p>
            </p:txBody>
          </p:sp>
          <p:sp>
            <p:nvSpPr>
              <p:cNvPr id="108575" name="Text Box 32"/>
              <p:cNvSpPr txBox="1">
                <a:spLocks noChangeArrowheads="1"/>
              </p:cNvSpPr>
              <p:nvPr/>
            </p:nvSpPr>
            <p:spPr bwMode="auto">
              <a:xfrm>
                <a:off x="4944" y="29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chemeClr val="tx1"/>
                    </a:solidFill>
                  </a:rPr>
                  <a:t>4</a:t>
                </a:r>
              </a:p>
            </p:txBody>
          </p:sp>
          <p:sp>
            <p:nvSpPr>
              <p:cNvPr id="108576" name="Text Box 33"/>
              <p:cNvSpPr txBox="1">
                <a:spLocks noChangeArrowheads="1"/>
              </p:cNvSpPr>
              <p:nvPr/>
            </p:nvSpPr>
            <p:spPr bwMode="auto">
              <a:xfrm>
                <a:off x="5471" y="2592"/>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108554" name="Group 34"/>
            <p:cNvGrpSpPr/>
            <p:nvPr/>
          </p:nvGrpSpPr>
          <p:grpSpPr bwMode="auto">
            <a:xfrm>
              <a:off x="2736" y="1584"/>
              <a:ext cx="2880" cy="1968"/>
              <a:chOff x="2736" y="1968"/>
              <a:chExt cx="2880" cy="1968"/>
            </a:xfrm>
          </p:grpSpPr>
          <p:sp>
            <p:nvSpPr>
              <p:cNvPr id="108555" name="Oval 35"/>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6" name="Oval 36"/>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7" name="Oval 37"/>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8558" name="Oval 38"/>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8559" name="Oval 39"/>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8560" name="Oval 40"/>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8561" name="Line 41"/>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2" name="Line 42"/>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3" name="Line 43"/>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44"/>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Line 45"/>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6" name="Line 46"/>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7" name="Line 47"/>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8" name="Line 48"/>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9" name="Oval 49"/>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8570" name="Oval 50"/>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8571" name="Oval 51"/>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grpSp>
      <p:sp>
        <p:nvSpPr>
          <p:cNvPr id="464948" name="Text Box 52"/>
          <p:cNvSpPr txBox="1">
            <a:spLocks noChangeArrowheads="1"/>
          </p:cNvSpPr>
          <p:nvPr/>
        </p:nvSpPr>
        <p:spPr bwMode="auto">
          <a:xfrm>
            <a:off x="228600" y="5826125"/>
            <a:ext cx="4267200" cy="1031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tx1"/>
                </a:solidFill>
              </a:rPr>
              <a:t>WPL(T)= 7</a:t>
            </a:r>
            <a:r>
              <a:rPr lang="en-US" altLang="zh-CN">
                <a:solidFill>
                  <a:schemeClr val="tx1"/>
                </a:solidFill>
                <a:sym typeface="Symbol" panose="05050102010706020507" pitchFamily="18" charset="2"/>
              </a:rPr>
              <a:t>2+52+23+</a:t>
            </a:r>
          </a:p>
          <a:p>
            <a:pPr algn="l" eaLnBrk="1" hangingPunct="1"/>
            <a:r>
              <a:rPr lang="en-US" altLang="zh-CN">
                <a:solidFill>
                  <a:schemeClr val="tx1"/>
                </a:solidFill>
                <a:sym typeface="Symbol" panose="05050102010706020507" pitchFamily="18" charset="2"/>
              </a:rPr>
              <a:t>+43+92  =  60</a:t>
            </a:r>
            <a:endParaRPr lang="en-US" altLang="zh-CN">
              <a:solidFill>
                <a:schemeClr val="tx1"/>
              </a:solidFill>
            </a:endParaRPr>
          </a:p>
        </p:txBody>
      </p:sp>
      <p:sp>
        <p:nvSpPr>
          <p:cNvPr id="464949" name="Text Box 53"/>
          <p:cNvSpPr txBox="1">
            <a:spLocks noChangeArrowheads="1"/>
          </p:cNvSpPr>
          <p:nvPr/>
        </p:nvSpPr>
        <p:spPr bwMode="auto">
          <a:xfrm>
            <a:off x="4495800" y="5791200"/>
            <a:ext cx="4648200" cy="1031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dirty="0">
                <a:solidFill>
                  <a:srgbClr val="990033"/>
                </a:solidFill>
              </a:rPr>
              <a:t>WPL(T)=7</a:t>
            </a:r>
            <a:r>
              <a:rPr lang="en-US" altLang="zh-CN" dirty="0">
                <a:solidFill>
                  <a:srgbClr val="990033"/>
                </a:solidFill>
                <a:sym typeface="Symbol" panose="05050102010706020507" pitchFamily="18" charset="2"/>
              </a:rPr>
              <a:t></a:t>
            </a:r>
            <a:r>
              <a:rPr lang="en-US" altLang="zh-CN" dirty="0" smtClean="0">
                <a:solidFill>
                  <a:srgbClr val="990033"/>
                </a:solidFill>
                <a:sym typeface="Symbol" panose="05050102010706020507" pitchFamily="18" charset="2"/>
              </a:rPr>
              <a:t>4+54+2</a:t>
            </a:r>
            <a:r>
              <a:rPr lang="en-US" altLang="zh-CN" dirty="0">
                <a:solidFill>
                  <a:srgbClr val="990033"/>
                </a:solidFill>
                <a:sym typeface="Symbol" panose="05050102010706020507" pitchFamily="18" charset="2"/>
              </a:rPr>
              <a:t>3+</a:t>
            </a:r>
          </a:p>
          <a:p>
            <a:pPr algn="l" eaLnBrk="1" hangingPunct="1"/>
            <a:r>
              <a:rPr lang="en-US" altLang="zh-CN" dirty="0">
                <a:solidFill>
                  <a:srgbClr val="990033"/>
                </a:solidFill>
                <a:sym typeface="Symbol" panose="05050102010706020507" pitchFamily="18" charset="2"/>
              </a:rPr>
              <a:t>+4</a:t>
            </a:r>
            <a:r>
              <a:rPr lang="en-US" altLang="zh-CN" dirty="0" smtClean="0">
                <a:solidFill>
                  <a:srgbClr val="990033"/>
                </a:solidFill>
                <a:sym typeface="Symbol" panose="05050102010706020507" pitchFamily="18" charset="2"/>
              </a:rPr>
              <a:t>2+9</a:t>
            </a:r>
            <a:r>
              <a:rPr lang="en-US" altLang="zh-CN" dirty="0">
                <a:solidFill>
                  <a:srgbClr val="990033"/>
                </a:solidFill>
                <a:sym typeface="Symbol" panose="05050102010706020507" pitchFamily="18" charset="2"/>
              </a:rPr>
              <a:t>1  = </a:t>
            </a:r>
            <a:r>
              <a:rPr lang="en-US" altLang="zh-CN" dirty="0" smtClean="0">
                <a:solidFill>
                  <a:srgbClr val="990033"/>
                </a:solidFill>
                <a:sym typeface="Symbol" panose="05050102010706020507" pitchFamily="18" charset="2"/>
              </a:rPr>
              <a:t>69 </a:t>
            </a:r>
            <a:endParaRPr lang="en-US" altLang="zh-CN" dirty="0">
              <a:solidFill>
                <a:srgbClr val="99003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464948"/>
                                        </p:tgtEl>
                                        <p:attrNameLst>
                                          <p:attrName>style.visibility</p:attrName>
                                        </p:attrNameLst>
                                      </p:cBhvr>
                                      <p:to>
                                        <p:strVal val="visible"/>
                                      </p:to>
                                    </p:set>
                                    <p:anim calcmode="lin" valueType="num">
                                      <p:cBhvr>
                                        <p:cTn id="13" dur="500" fill="hold"/>
                                        <p:tgtEl>
                                          <p:spTgt spid="464948"/>
                                        </p:tgtEl>
                                        <p:attrNameLst>
                                          <p:attrName>ppt_x</p:attrName>
                                        </p:attrNameLst>
                                      </p:cBhvr>
                                      <p:tavLst>
                                        <p:tav tm="0">
                                          <p:val>
                                            <p:strVal val="#ppt_x"/>
                                          </p:val>
                                        </p:tav>
                                        <p:tav tm="100000">
                                          <p:val>
                                            <p:strVal val="#ppt_x"/>
                                          </p:val>
                                        </p:tav>
                                      </p:tavLst>
                                    </p:anim>
                                    <p:anim calcmode="lin" valueType="num">
                                      <p:cBhvr>
                                        <p:cTn id="14" dur="500" fill="hold"/>
                                        <p:tgtEl>
                                          <p:spTgt spid="464948"/>
                                        </p:tgtEl>
                                        <p:attrNameLst>
                                          <p:attrName>ppt_y</p:attrName>
                                        </p:attrNameLst>
                                      </p:cBhvr>
                                      <p:tavLst>
                                        <p:tav tm="0">
                                          <p:val>
                                            <p:strVal val="#ppt_y-#ppt_h/2"/>
                                          </p:val>
                                        </p:tav>
                                        <p:tav tm="100000">
                                          <p:val>
                                            <p:strVal val="#ppt_y"/>
                                          </p:val>
                                        </p:tav>
                                      </p:tavLst>
                                    </p:anim>
                                    <p:anim calcmode="lin" valueType="num">
                                      <p:cBhvr>
                                        <p:cTn id="15" dur="500" fill="hold"/>
                                        <p:tgtEl>
                                          <p:spTgt spid="464948"/>
                                        </p:tgtEl>
                                        <p:attrNameLst>
                                          <p:attrName>ppt_w</p:attrName>
                                        </p:attrNameLst>
                                      </p:cBhvr>
                                      <p:tavLst>
                                        <p:tav tm="0">
                                          <p:val>
                                            <p:strVal val="#ppt_w"/>
                                          </p:val>
                                        </p:tav>
                                        <p:tav tm="100000">
                                          <p:val>
                                            <p:strVal val="#ppt_w"/>
                                          </p:val>
                                        </p:tav>
                                      </p:tavLst>
                                    </p:anim>
                                    <p:anim calcmode="lin" valueType="num">
                                      <p:cBhvr>
                                        <p:cTn id="16" dur="500" fill="hold"/>
                                        <p:tgtEl>
                                          <p:spTgt spid="46494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464949"/>
                                        </p:tgtEl>
                                        <p:attrNameLst>
                                          <p:attrName>style.visibility</p:attrName>
                                        </p:attrNameLst>
                                      </p:cBhvr>
                                      <p:to>
                                        <p:strVal val="visible"/>
                                      </p:to>
                                    </p:set>
                                    <p:anim calcmode="lin" valueType="num">
                                      <p:cBhvr>
                                        <p:cTn id="27" dur="500" fill="hold"/>
                                        <p:tgtEl>
                                          <p:spTgt spid="464949"/>
                                        </p:tgtEl>
                                        <p:attrNameLst>
                                          <p:attrName>ppt_x</p:attrName>
                                        </p:attrNameLst>
                                      </p:cBhvr>
                                      <p:tavLst>
                                        <p:tav tm="0">
                                          <p:val>
                                            <p:strVal val="#ppt_x"/>
                                          </p:val>
                                        </p:tav>
                                        <p:tav tm="100000">
                                          <p:val>
                                            <p:strVal val="#ppt_x"/>
                                          </p:val>
                                        </p:tav>
                                      </p:tavLst>
                                    </p:anim>
                                    <p:anim calcmode="lin" valueType="num">
                                      <p:cBhvr>
                                        <p:cTn id="28" dur="500" fill="hold"/>
                                        <p:tgtEl>
                                          <p:spTgt spid="464949"/>
                                        </p:tgtEl>
                                        <p:attrNameLst>
                                          <p:attrName>ppt_y</p:attrName>
                                        </p:attrNameLst>
                                      </p:cBhvr>
                                      <p:tavLst>
                                        <p:tav tm="0">
                                          <p:val>
                                            <p:strVal val="#ppt_y-#ppt_h/2"/>
                                          </p:val>
                                        </p:tav>
                                        <p:tav tm="100000">
                                          <p:val>
                                            <p:strVal val="#ppt_y"/>
                                          </p:val>
                                        </p:tav>
                                      </p:tavLst>
                                    </p:anim>
                                    <p:anim calcmode="lin" valueType="num">
                                      <p:cBhvr>
                                        <p:cTn id="29" dur="500" fill="hold"/>
                                        <p:tgtEl>
                                          <p:spTgt spid="464949"/>
                                        </p:tgtEl>
                                        <p:attrNameLst>
                                          <p:attrName>ppt_w</p:attrName>
                                        </p:attrNameLst>
                                      </p:cBhvr>
                                      <p:tavLst>
                                        <p:tav tm="0">
                                          <p:val>
                                            <p:strVal val="#ppt_w"/>
                                          </p:val>
                                        </p:tav>
                                        <p:tav tm="100000">
                                          <p:val>
                                            <p:strVal val="#ppt_w"/>
                                          </p:val>
                                        </p:tav>
                                      </p:tavLst>
                                    </p:anim>
                                    <p:anim calcmode="lin" valueType="num">
                                      <p:cBhvr>
                                        <p:cTn id="30" dur="500" fill="hold"/>
                                        <p:tgtEl>
                                          <p:spTgt spid="464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48" grpId="0" animBg="1" autoUpdateAnimBg="0"/>
      <p:bldP spid="464949"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466EA3A-0774-4410-B936-D8A58B8863D7}" type="slidenum">
              <a:rPr kumimoji="0" lang="en-US" altLang="zh-CN" sz="1400" b="0" smtClean="0">
                <a:solidFill>
                  <a:schemeClr val="tx1"/>
                </a:solidFill>
              </a:rPr>
              <a:t>117</a:t>
            </a:fld>
            <a:endParaRPr kumimoji="0" lang="en-US" altLang="zh-CN" sz="1400" b="0" smtClean="0">
              <a:solidFill>
                <a:schemeClr val="tx1"/>
              </a:solidFill>
            </a:endParaRPr>
          </a:p>
        </p:txBody>
      </p:sp>
      <p:sp>
        <p:nvSpPr>
          <p:cNvPr id="109571" name="Rectangle 2"/>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grpSp>
        <p:nvGrpSpPr>
          <p:cNvPr id="109572" name="Group 4"/>
          <p:cNvGrpSpPr/>
          <p:nvPr/>
        </p:nvGrpSpPr>
        <p:grpSpPr bwMode="auto">
          <a:xfrm>
            <a:off x="381000" y="3138488"/>
            <a:ext cx="2819400" cy="2362200"/>
            <a:chOff x="288" y="1824"/>
            <a:chExt cx="2400" cy="1872"/>
          </a:xfrm>
        </p:grpSpPr>
        <p:grpSp>
          <p:nvGrpSpPr>
            <p:cNvPr id="109627" name="Group 5"/>
            <p:cNvGrpSpPr/>
            <p:nvPr/>
          </p:nvGrpSpPr>
          <p:grpSpPr bwMode="auto">
            <a:xfrm>
              <a:off x="288" y="1824"/>
              <a:ext cx="2208" cy="1728"/>
              <a:chOff x="480" y="2160"/>
              <a:chExt cx="2208" cy="1728"/>
            </a:xfrm>
          </p:grpSpPr>
          <p:sp>
            <p:nvSpPr>
              <p:cNvPr id="109634" name="Oval 6"/>
              <p:cNvSpPr>
                <a:spLocks noChangeArrowheads="1"/>
              </p:cNvSpPr>
              <p:nvPr/>
            </p:nvSpPr>
            <p:spPr bwMode="auto">
              <a:xfrm>
                <a:off x="1296"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9635" name="Oval 7"/>
              <p:cNvSpPr>
                <a:spLocks noChangeArrowheads="1"/>
              </p:cNvSpPr>
              <p:nvPr/>
            </p:nvSpPr>
            <p:spPr bwMode="auto">
              <a:xfrm>
                <a:off x="24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E</a:t>
                </a:r>
              </a:p>
            </p:txBody>
          </p:sp>
          <p:sp>
            <p:nvSpPr>
              <p:cNvPr id="109636" name="Oval 8"/>
              <p:cNvSpPr>
                <a:spLocks noChangeArrowheads="1"/>
              </p:cNvSpPr>
              <p:nvPr/>
            </p:nvSpPr>
            <p:spPr bwMode="auto">
              <a:xfrm>
                <a:off x="1968" y="360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D</a:t>
                </a:r>
              </a:p>
            </p:txBody>
          </p:sp>
          <p:sp>
            <p:nvSpPr>
              <p:cNvPr id="109637" name="Oval 9"/>
              <p:cNvSpPr>
                <a:spLocks noChangeArrowheads="1"/>
              </p:cNvSpPr>
              <p:nvPr/>
            </p:nvSpPr>
            <p:spPr bwMode="auto">
              <a:xfrm>
                <a:off x="4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A</a:t>
                </a:r>
              </a:p>
            </p:txBody>
          </p:sp>
          <p:sp>
            <p:nvSpPr>
              <p:cNvPr id="109638" name="Oval 10"/>
              <p:cNvSpPr>
                <a:spLocks noChangeArrowheads="1"/>
              </p:cNvSpPr>
              <p:nvPr/>
            </p:nvSpPr>
            <p:spPr bwMode="auto">
              <a:xfrm>
                <a:off x="120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r>
                  <a:rPr lang="en-US" altLang="zh-CN"/>
                  <a:t>B</a:t>
                </a:r>
              </a:p>
            </p:txBody>
          </p:sp>
          <p:sp>
            <p:nvSpPr>
              <p:cNvPr id="109639" name="Line 11"/>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0" name="Line 12"/>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1" name="Line 13"/>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2" name="Line 14"/>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3" name="Line 15"/>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4" name="Line 16"/>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5" name="Line 17"/>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6" name="Line 18"/>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47" name="Oval 19"/>
              <p:cNvSpPr>
                <a:spLocks noChangeArrowheads="1"/>
              </p:cNvSpPr>
              <p:nvPr/>
            </p:nvSpPr>
            <p:spPr bwMode="auto">
              <a:xfrm>
                <a:off x="864"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48" name="Oval 20"/>
              <p:cNvSpPr>
                <a:spLocks noChangeArrowheads="1"/>
              </p:cNvSpPr>
              <p:nvPr/>
            </p:nvSpPr>
            <p:spPr bwMode="auto">
              <a:xfrm>
                <a:off x="2016" y="259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49" name="Oval 21"/>
              <p:cNvSpPr>
                <a:spLocks noChangeArrowheads="1"/>
              </p:cNvSpPr>
              <p:nvPr/>
            </p:nvSpPr>
            <p:spPr bwMode="auto">
              <a:xfrm>
                <a:off x="1680" y="3072"/>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sp>
            <p:nvSpPr>
              <p:cNvPr id="109650" name="Oval 22"/>
              <p:cNvSpPr>
                <a:spLocks noChangeArrowheads="1"/>
              </p:cNvSpPr>
              <p:nvPr/>
            </p:nvSpPr>
            <p:spPr bwMode="auto">
              <a:xfrm>
                <a:off x="1440" y="2160"/>
                <a:ext cx="288" cy="288"/>
              </a:xfrm>
              <a:prstGeom prst="ellipse">
                <a:avLst/>
              </a:prstGeom>
              <a:solidFill>
                <a:schemeClr val="hlink"/>
              </a:solidFill>
              <a:ln w="28575" cap="sq">
                <a:solidFill>
                  <a:schemeClr val="tx1"/>
                </a:solidFill>
                <a:round/>
                <a:headEnd type="none" w="sm" len="sm"/>
                <a:tailEnd type="none" w="sm" len="sm"/>
              </a:ln>
            </p:spPr>
            <p:txBody>
              <a:bodyPr wrap="none" anchor="ctr"/>
              <a:lstStyle/>
              <a:p>
                <a:endParaRPr lang="zh-CN" altLang="en-US"/>
              </a:p>
            </p:txBody>
          </p:sp>
        </p:grpSp>
        <p:grpSp>
          <p:nvGrpSpPr>
            <p:cNvPr id="109628" name="Group 23"/>
            <p:cNvGrpSpPr/>
            <p:nvPr/>
          </p:nvGrpSpPr>
          <p:grpSpPr bwMode="auto">
            <a:xfrm>
              <a:off x="288" y="2976"/>
              <a:ext cx="2400" cy="720"/>
              <a:chOff x="480" y="3312"/>
              <a:chExt cx="2400" cy="720"/>
            </a:xfrm>
          </p:grpSpPr>
          <p:sp>
            <p:nvSpPr>
              <p:cNvPr id="109629" name="Oval 24"/>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7</a:t>
                </a:r>
              </a:p>
            </p:txBody>
          </p:sp>
          <p:sp>
            <p:nvSpPr>
              <p:cNvPr id="109630" name="Oval 25"/>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5</a:t>
                </a:r>
              </a:p>
            </p:txBody>
          </p:sp>
          <p:sp>
            <p:nvSpPr>
              <p:cNvPr id="109631" name="Oval 26"/>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9632" name="Oval 27"/>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4</a:t>
                </a:r>
              </a:p>
            </p:txBody>
          </p:sp>
          <p:sp>
            <p:nvSpPr>
              <p:cNvPr id="109633" name="Oval 28"/>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9</a:t>
                </a:r>
              </a:p>
            </p:txBody>
          </p:sp>
        </p:grpSp>
      </p:grpSp>
      <p:sp>
        <p:nvSpPr>
          <p:cNvPr id="109573" name="Rectangle 29"/>
          <p:cNvSpPr>
            <a:spLocks noChangeArrowheads="1"/>
          </p:cNvSpPr>
          <p:nvPr/>
        </p:nvSpPr>
        <p:spPr bwMode="auto">
          <a:xfrm>
            <a:off x="1676400" y="59578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a:solidFill>
                  <a:schemeClr val="tx1"/>
                </a:solidFill>
                <a:sym typeface="Symbol" panose="05050102010706020507" pitchFamily="18" charset="2"/>
              </a:rPr>
              <a:t>60</a:t>
            </a:r>
          </a:p>
        </p:txBody>
      </p:sp>
      <p:grpSp>
        <p:nvGrpSpPr>
          <p:cNvPr id="109574" name="Group 30"/>
          <p:cNvGrpSpPr/>
          <p:nvPr/>
        </p:nvGrpSpPr>
        <p:grpSpPr bwMode="auto">
          <a:xfrm>
            <a:off x="2895600" y="3138488"/>
            <a:ext cx="3429000" cy="2743200"/>
            <a:chOff x="2736" y="1584"/>
            <a:chExt cx="3010" cy="2160"/>
          </a:xfrm>
        </p:grpSpPr>
        <p:grpSp>
          <p:nvGrpSpPr>
            <p:cNvPr id="109603" name="Group 31"/>
            <p:cNvGrpSpPr/>
            <p:nvPr/>
          </p:nvGrpSpPr>
          <p:grpSpPr bwMode="auto">
            <a:xfrm>
              <a:off x="2976" y="2208"/>
              <a:ext cx="2770" cy="1536"/>
              <a:chOff x="2976" y="2592"/>
              <a:chExt cx="2770" cy="1536"/>
            </a:xfrm>
          </p:grpSpPr>
          <p:sp>
            <p:nvSpPr>
              <p:cNvPr id="109622" name="Oval 32"/>
              <p:cNvSpPr>
                <a:spLocks noChangeArrowheads="1"/>
              </p:cNvSpPr>
              <p:nvPr/>
            </p:nvSpPr>
            <p:spPr bwMode="auto">
              <a:xfrm>
                <a:off x="2976" y="384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solidFill>
                      <a:schemeClr val="tx1"/>
                    </a:solidFill>
                  </a:rPr>
                  <a:t>7</a:t>
                </a:r>
              </a:p>
            </p:txBody>
          </p:sp>
          <p:sp>
            <p:nvSpPr>
              <p:cNvPr id="109623" name="Oval 33"/>
              <p:cNvSpPr>
                <a:spLocks noChangeArrowheads="1"/>
              </p:cNvSpPr>
              <p:nvPr/>
            </p:nvSpPr>
            <p:spPr bwMode="auto">
              <a:xfrm>
                <a:off x="3840" y="379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dirty="0" smtClean="0">
                    <a:solidFill>
                      <a:schemeClr val="tx1"/>
                    </a:solidFill>
                  </a:rPr>
                  <a:t>5</a:t>
                </a:r>
                <a:endParaRPr lang="en-US" altLang="zh-CN" dirty="0">
                  <a:solidFill>
                    <a:schemeClr val="tx1"/>
                  </a:solidFill>
                </a:endParaRPr>
              </a:p>
            </p:txBody>
          </p:sp>
          <p:sp>
            <p:nvSpPr>
              <p:cNvPr id="109624" name="Text Box 34"/>
              <p:cNvSpPr txBox="1">
                <a:spLocks noChangeArrowheads="1"/>
              </p:cNvSpPr>
              <p:nvPr/>
            </p:nvSpPr>
            <p:spPr bwMode="auto">
              <a:xfrm>
                <a:off x="4322" y="3326"/>
                <a:ext cx="32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smtClean="0">
                    <a:solidFill>
                      <a:schemeClr val="tx1"/>
                    </a:solidFill>
                  </a:rPr>
                  <a:t>2</a:t>
                </a:r>
                <a:endParaRPr lang="en-US" altLang="zh-CN" dirty="0">
                  <a:solidFill>
                    <a:schemeClr val="tx1"/>
                  </a:solidFill>
                </a:endParaRPr>
              </a:p>
            </p:txBody>
          </p:sp>
          <p:sp>
            <p:nvSpPr>
              <p:cNvPr id="109625" name="Text Box 35"/>
              <p:cNvSpPr txBox="1">
                <a:spLocks noChangeArrowheads="1"/>
              </p:cNvSpPr>
              <p:nvPr/>
            </p:nvSpPr>
            <p:spPr bwMode="auto">
              <a:xfrm>
                <a:off x="4898" y="2942"/>
                <a:ext cx="32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chemeClr val="tx1"/>
                    </a:solidFill>
                  </a:rPr>
                  <a:t>4</a:t>
                </a:r>
              </a:p>
            </p:txBody>
          </p:sp>
          <p:sp>
            <p:nvSpPr>
              <p:cNvPr id="109626" name="Text Box 36"/>
              <p:cNvSpPr txBox="1">
                <a:spLocks noChangeArrowheads="1"/>
              </p:cNvSpPr>
              <p:nvPr/>
            </p:nvSpPr>
            <p:spPr bwMode="auto">
              <a:xfrm>
                <a:off x="5426" y="2592"/>
                <a:ext cx="320"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smtClean="0">
                    <a:solidFill>
                      <a:schemeClr val="tx1"/>
                    </a:solidFill>
                  </a:rPr>
                  <a:t>9</a:t>
                </a:r>
                <a:endParaRPr lang="en-US" altLang="zh-CN" dirty="0">
                  <a:solidFill>
                    <a:schemeClr val="tx1"/>
                  </a:solidFill>
                </a:endParaRPr>
              </a:p>
            </p:txBody>
          </p:sp>
        </p:grpSp>
        <p:grpSp>
          <p:nvGrpSpPr>
            <p:cNvPr id="109604" name="Group 37"/>
            <p:cNvGrpSpPr/>
            <p:nvPr/>
          </p:nvGrpSpPr>
          <p:grpSpPr bwMode="auto">
            <a:xfrm>
              <a:off x="2736" y="1584"/>
              <a:ext cx="2880" cy="1968"/>
              <a:chOff x="2736" y="1968"/>
              <a:chExt cx="2880" cy="1968"/>
            </a:xfrm>
          </p:grpSpPr>
          <p:sp>
            <p:nvSpPr>
              <p:cNvPr id="109605" name="Oval 38"/>
              <p:cNvSpPr>
                <a:spLocks noChangeArrowheads="1"/>
              </p:cNvSpPr>
              <p:nvPr/>
            </p:nvSpPr>
            <p:spPr bwMode="auto">
              <a:xfrm>
                <a:off x="4656" y="19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6" name="Oval 39"/>
              <p:cNvSpPr>
                <a:spLocks noChangeArrowheads="1"/>
              </p:cNvSpPr>
              <p:nvPr/>
            </p:nvSpPr>
            <p:spPr bwMode="auto">
              <a:xfrm>
                <a:off x="4080"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7" name="Oval 40"/>
              <p:cNvSpPr>
                <a:spLocks noChangeArrowheads="1"/>
              </p:cNvSpPr>
              <p:nvPr/>
            </p:nvSpPr>
            <p:spPr bwMode="auto">
              <a:xfrm>
                <a:off x="5328" y="2352"/>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E</a:t>
                </a:r>
              </a:p>
            </p:txBody>
          </p:sp>
          <p:sp>
            <p:nvSpPr>
              <p:cNvPr id="109608" name="Oval 41"/>
              <p:cNvSpPr>
                <a:spLocks noChangeArrowheads="1"/>
              </p:cNvSpPr>
              <p:nvPr/>
            </p:nvSpPr>
            <p:spPr bwMode="auto">
              <a:xfrm>
                <a:off x="3552"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endParaRPr lang="zh-CN" altLang="en-US"/>
              </a:p>
            </p:txBody>
          </p:sp>
          <p:sp>
            <p:nvSpPr>
              <p:cNvPr id="109609" name="Oval 42"/>
              <p:cNvSpPr>
                <a:spLocks noChangeArrowheads="1"/>
              </p:cNvSpPr>
              <p:nvPr/>
            </p:nvSpPr>
            <p:spPr bwMode="auto">
              <a:xfrm>
                <a:off x="4656" y="2736"/>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D</a:t>
                </a:r>
              </a:p>
            </p:txBody>
          </p:sp>
          <p:sp>
            <p:nvSpPr>
              <p:cNvPr id="109610" name="Oval 43"/>
              <p:cNvSpPr>
                <a:spLocks noChangeArrowheads="1"/>
              </p:cNvSpPr>
              <p:nvPr/>
            </p:nvSpPr>
            <p:spPr bwMode="auto">
              <a:xfrm>
                <a:off x="2736"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109611" name="Line 44"/>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2" name="Line 45"/>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3" name="Line 46"/>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4" name="Line 47"/>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5" name="Line 48"/>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6" name="Line 49"/>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7" name="Line 50"/>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8" name="Line 51"/>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19" name="Oval 52"/>
              <p:cNvSpPr>
                <a:spLocks noChangeArrowheads="1"/>
              </p:cNvSpPr>
              <p:nvPr/>
            </p:nvSpPr>
            <p:spPr bwMode="auto">
              <a:xfrm>
                <a:off x="3504" y="364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109620" name="Oval 53"/>
              <p:cNvSpPr>
                <a:spLocks noChangeArrowheads="1"/>
              </p:cNvSpPr>
              <p:nvPr/>
            </p:nvSpPr>
            <p:spPr bwMode="auto">
              <a:xfrm>
                <a:off x="4032"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r>
                  <a:rPr lang="en-US" altLang="zh-CN">
                    <a:solidFill>
                      <a:schemeClr val="tx1"/>
                    </a:solidFill>
                  </a:rPr>
                  <a:t>C</a:t>
                </a:r>
              </a:p>
            </p:txBody>
          </p:sp>
          <p:sp>
            <p:nvSpPr>
              <p:cNvPr id="109621" name="Oval 54"/>
              <p:cNvSpPr>
                <a:spLocks noChangeArrowheads="1"/>
              </p:cNvSpPr>
              <p:nvPr/>
            </p:nvSpPr>
            <p:spPr bwMode="auto">
              <a:xfrm>
                <a:off x="3120" y="3168"/>
                <a:ext cx="288" cy="288"/>
              </a:xfrm>
              <a:prstGeom prst="ellipse">
                <a:avLst/>
              </a:prstGeom>
              <a:solidFill>
                <a:schemeClr val="bg2"/>
              </a:solidFill>
              <a:ln w="28575" cap="sq">
                <a:solidFill>
                  <a:schemeClr val="tx1"/>
                </a:solidFill>
                <a:round/>
                <a:headEnd type="none" w="sm" len="sm"/>
                <a:tailEnd type="none" w="sm" len="sm"/>
              </a:ln>
            </p:spPr>
            <p:txBody>
              <a:bodyPr wrap="none" anchor="ctr"/>
              <a:lstStyle/>
              <a:p>
                <a:pPr>
                  <a:lnSpc>
                    <a:spcPct val="110000"/>
                  </a:lnSpc>
                  <a:spcBef>
                    <a:spcPct val="0"/>
                  </a:spcBef>
                </a:pPr>
                <a:endParaRPr lang="zh-CN" altLang="zh-CN">
                  <a:solidFill>
                    <a:schemeClr val="tx1"/>
                  </a:solidFill>
                  <a:ea typeface="楷体_GB2312" pitchFamily="49" charset="-122"/>
                </a:endParaRPr>
              </a:p>
            </p:txBody>
          </p:sp>
        </p:grpSp>
      </p:grpSp>
      <p:sp>
        <p:nvSpPr>
          <p:cNvPr id="109575" name="Rectangle 55"/>
          <p:cNvSpPr>
            <a:spLocks noChangeArrowheads="1"/>
          </p:cNvSpPr>
          <p:nvPr/>
        </p:nvSpPr>
        <p:spPr bwMode="auto">
          <a:xfrm>
            <a:off x="4265205" y="5957888"/>
            <a:ext cx="5437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dirty="0" smtClean="0">
                <a:solidFill>
                  <a:schemeClr val="tx1"/>
                </a:solidFill>
                <a:sym typeface="Symbol" panose="05050102010706020507" pitchFamily="18" charset="2"/>
              </a:rPr>
              <a:t>69</a:t>
            </a:r>
            <a:endParaRPr lang="en-US" altLang="zh-CN" dirty="0">
              <a:solidFill>
                <a:schemeClr val="tx1"/>
              </a:solidFill>
              <a:sym typeface="Symbol" panose="05050102010706020507" pitchFamily="18" charset="2"/>
            </a:endParaRPr>
          </a:p>
        </p:txBody>
      </p:sp>
      <p:sp>
        <p:nvSpPr>
          <p:cNvPr id="467028" name="Rectangle 84"/>
          <p:cNvSpPr>
            <a:spLocks noChangeArrowheads="1"/>
          </p:cNvSpPr>
          <p:nvPr/>
        </p:nvSpPr>
        <p:spPr bwMode="auto">
          <a:xfrm>
            <a:off x="7239000" y="59578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a:solidFill>
                  <a:schemeClr val="tx1"/>
                </a:solidFill>
                <a:sym typeface="Symbol" panose="05050102010706020507" pitchFamily="18" charset="2"/>
              </a:rPr>
              <a:t>60</a:t>
            </a:r>
          </a:p>
        </p:txBody>
      </p:sp>
      <p:grpSp>
        <p:nvGrpSpPr>
          <p:cNvPr id="8" name="Group 111"/>
          <p:cNvGrpSpPr/>
          <p:nvPr/>
        </p:nvGrpSpPr>
        <p:grpSpPr bwMode="auto">
          <a:xfrm>
            <a:off x="6248400" y="3290888"/>
            <a:ext cx="2819400" cy="2362200"/>
            <a:chOff x="3696" y="1920"/>
            <a:chExt cx="1776" cy="1488"/>
          </a:xfrm>
        </p:grpSpPr>
        <p:grpSp>
          <p:nvGrpSpPr>
            <p:cNvPr id="109579" name="Group 86"/>
            <p:cNvGrpSpPr/>
            <p:nvPr/>
          </p:nvGrpSpPr>
          <p:grpSpPr bwMode="auto">
            <a:xfrm>
              <a:off x="3696" y="1920"/>
              <a:ext cx="1634" cy="1374"/>
              <a:chOff x="480" y="2160"/>
              <a:chExt cx="2208" cy="1728"/>
            </a:xfrm>
          </p:grpSpPr>
          <p:sp>
            <p:nvSpPr>
              <p:cNvPr id="109586" name="Oval 87"/>
              <p:cNvSpPr>
                <a:spLocks noChangeArrowheads="1"/>
              </p:cNvSpPr>
              <p:nvPr/>
            </p:nvSpPr>
            <p:spPr bwMode="auto">
              <a:xfrm>
                <a:off x="1296"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09587" name="Oval 88"/>
              <p:cNvSpPr>
                <a:spLocks noChangeArrowheads="1"/>
              </p:cNvSpPr>
              <p:nvPr/>
            </p:nvSpPr>
            <p:spPr bwMode="auto">
              <a:xfrm>
                <a:off x="24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B</a:t>
                </a:r>
              </a:p>
            </p:txBody>
          </p:sp>
          <p:sp>
            <p:nvSpPr>
              <p:cNvPr id="109588" name="Oval 89"/>
              <p:cNvSpPr>
                <a:spLocks noChangeArrowheads="1"/>
              </p:cNvSpPr>
              <p:nvPr/>
            </p:nvSpPr>
            <p:spPr bwMode="auto">
              <a:xfrm>
                <a:off x="1968"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D</a:t>
                </a:r>
              </a:p>
            </p:txBody>
          </p:sp>
          <p:sp>
            <p:nvSpPr>
              <p:cNvPr id="109589" name="Oval 90"/>
              <p:cNvSpPr>
                <a:spLocks noChangeArrowheads="1"/>
              </p:cNvSpPr>
              <p:nvPr/>
            </p:nvSpPr>
            <p:spPr bwMode="auto">
              <a:xfrm>
                <a:off x="4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109590" name="Oval 91"/>
              <p:cNvSpPr>
                <a:spLocks noChangeArrowheads="1"/>
              </p:cNvSpPr>
              <p:nvPr/>
            </p:nvSpPr>
            <p:spPr bwMode="auto">
              <a:xfrm>
                <a:off x="12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E</a:t>
                </a:r>
              </a:p>
            </p:txBody>
          </p:sp>
          <p:sp>
            <p:nvSpPr>
              <p:cNvPr id="109591" name="Line 92"/>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2" name="Line 93"/>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3" name="Line 94"/>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4" name="Line 95"/>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5" name="Line 96"/>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6" name="Line 97"/>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7" name="Line 98"/>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8" name="Line 99"/>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9" name="Oval 100"/>
              <p:cNvSpPr>
                <a:spLocks noChangeArrowheads="1"/>
              </p:cNvSpPr>
              <p:nvPr/>
            </p:nvSpPr>
            <p:spPr bwMode="auto">
              <a:xfrm>
                <a:off x="864"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0" name="Oval 101"/>
              <p:cNvSpPr>
                <a:spLocks noChangeArrowheads="1"/>
              </p:cNvSpPr>
              <p:nvPr/>
            </p:nvSpPr>
            <p:spPr bwMode="auto">
              <a:xfrm>
                <a:off x="2016"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1" name="Oval 102"/>
              <p:cNvSpPr>
                <a:spLocks noChangeArrowheads="1"/>
              </p:cNvSpPr>
              <p:nvPr/>
            </p:nvSpPr>
            <p:spPr bwMode="auto">
              <a:xfrm>
                <a:off x="16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09602" name="Oval 103"/>
              <p:cNvSpPr>
                <a:spLocks noChangeArrowheads="1"/>
              </p:cNvSpPr>
              <p:nvPr/>
            </p:nvSpPr>
            <p:spPr bwMode="auto">
              <a:xfrm>
                <a:off x="1440" y="216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grpSp>
          <p:nvGrpSpPr>
            <p:cNvPr id="109580" name="Group 104"/>
            <p:cNvGrpSpPr/>
            <p:nvPr/>
          </p:nvGrpSpPr>
          <p:grpSpPr bwMode="auto">
            <a:xfrm>
              <a:off x="3696" y="2836"/>
              <a:ext cx="1776" cy="572"/>
              <a:chOff x="480" y="3312"/>
              <a:chExt cx="2400" cy="720"/>
            </a:xfrm>
          </p:grpSpPr>
          <p:sp>
            <p:nvSpPr>
              <p:cNvPr id="109581" name="Oval 105"/>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7</a:t>
                </a:r>
              </a:p>
            </p:txBody>
          </p:sp>
          <p:sp>
            <p:nvSpPr>
              <p:cNvPr id="109582" name="Oval 106"/>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9</a:t>
                </a:r>
              </a:p>
            </p:txBody>
          </p:sp>
          <p:sp>
            <p:nvSpPr>
              <p:cNvPr id="109583" name="Oval 107"/>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09584" name="Oval 108"/>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4</a:t>
                </a:r>
              </a:p>
            </p:txBody>
          </p:sp>
          <p:sp>
            <p:nvSpPr>
              <p:cNvPr id="109585" name="Oval 109"/>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5</a:t>
                </a:r>
              </a:p>
            </p:txBody>
          </p:sp>
        </p:grpSp>
      </p:grpSp>
      <p:sp>
        <p:nvSpPr>
          <p:cNvPr id="109578" name="Rectangle 112"/>
          <p:cNvSpPr>
            <a:spLocks noChangeArrowheads="1"/>
          </p:cNvSpPr>
          <p:nvPr/>
        </p:nvSpPr>
        <p:spPr bwMode="auto">
          <a:xfrm>
            <a:off x="457200" y="1371600"/>
            <a:ext cx="86868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spcBef>
                <a:spcPct val="30000"/>
              </a:spcBef>
              <a:buClr>
                <a:schemeClr val="tx2"/>
              </a:buClr>
              <a:buSzPct val="110000"/>
              <a:buFont typeface="Symbol" panose="05050102010706020507" pitchFamily="18" charset="2"/>
              <a:buChar char="¨"/>
            </a:pPr>
            <a:r>
              <a:rPr lang="zh-CN" altLang="en-US" u="sng">
                <a:solidFill>
                  <a:srgbClr val="FF3300"/>
                </a:solidFill>
                <a:ea typeface="楷体_GB2312" pitchFamily="49" charset="-122"/>
              </a:rPr>
              <a:t>树</a:t>
            </a:r>
            <a:r>
              <a:rPr lang="zh-CN" altLang="en-US">
                <a:solidFill>
                  <a:srgbClr val="FF3300"/>
                </a:solidFill>
                <a:ea typeface="楷体_GB2312" pitchFamily="49" charset="-122"/>
              </a:rPr>
              <a:t>的带权路径长度</a:t>
            </a:r>
          </a:p>
          <a:p>
            <a:pPr lvl="1" algn="l">
              <a:spcBef>
                <a:spcPct val="30000"/>
              </a:spcBef>
              <a:buClr>
                <a:srgbClr val="FF9900"/>
              </a:buClr>
              <a:buFontTx/>
              <a:buChar char="¶"/>
            </a:pPr>
            <a:r>
              <a:rPr lang="zh-CN" altLang="en-US">
                <a:solidFill>
                  <a:srgbClr val="400080"/>
                </a:solidFill>
                <a:ea typeface="楷体_GB2312" pitchFamily="49" charset="-122"/>
              </a:rPr>
              <a:t>树中所有</a:t>
            </a:r>
            <a:r>
              <a:rPr lang="zh-CN" altLang="en-US">
                <a:solidFill>
                  <a:srgbClr val="FF3300"/>
                </a:solidFill>
                <a:ea typeface="楷体_GB2312" pitchFamily="49" charset="-122"/>
              </a:rPr>
              <a:t>叶子结点</a:t>
            </a:r>
            <a:r>
              <a:rPr lang="zh-CN" altLang="en-US">
                <a:solidFill>
                  <a:srgbClr val="400080"/>
                </a:solidFill>
                <a:ea typeface="楷体_GB2312" pitchFamily="49" charset="-122"/>
              </a:rPr>
              <a:t>的带权路径长度之和</a:t>
            </a:r>
          </a:p>
          <a:p>
            <a:pPr lvl="1" algn="l">
              <a:spcBef>
                <a:spcPct val="30000"/>
              </a:spcBef>
              <a:buClr>
                <a:srgbClr val="FF9900"/>
              </a:buClr>
              <a:buFontTx/>
              <a:buChar char="¶"/>
            </a:pPr>
            <a:r>
              <a:rPr lang="en-US" altLang="zh-CN">
                <a:solidFill>
                  <a:srgbClr val="400080"/>
                </a:solidFill>
                <a:ea typeface="楷体_GB2312" pitchFamily="49" charset="-122"/>
              </a:rPr>
              <a:t>WPL(T) = </a:t>
            </a:r>
            <a:r>
              <a:rPr lang="en-US" altLang="zh-CN" b="0">
                <a:solidFill>
                  <a:schemeClr val="tx1"/>
                </a:solidFill>
                <a:ea typeface="楷体_GB2312" pitchFamily="49" charset="-122"/>
                <a:sym typeface="Symbol" panose="05050102010706020507" pitchFamily="18" charset="2"/>
              </a:rPr>
              <a:t></a:t>
            </a:r>
            <a:r>
              <a:rPr lang="en-US" altLang="zh-CN">
                <a:solidFill>
                  <a:schemeClr val="tx1"/>
                </a:solidFill>
                <a:ea typeface="楷体_GB2312" pitchFamily="49" charset="-122"/>
              </a:rPr>
              <a:t> </a:t>
            </a:r>
            <a:r>
              <a:rPr lang="en-US" altLang="zh-CN" i="1">
                <a:solidFill>
                  <a:srgbClr val="400080"/>
                </a:solidFill>
                <a:ea typeface="楷体_GB2312" pitchFamily="49" charset="-122"/>
              </a:rPr>
              <a:t>w</a:t>
            </a:r>
            <a:r>
              <a:rPr lang="en-US" altLang="zh-CN" i="1" baseline="-25000">
                <a:solidFill>
                  <a:srgbClr val="400080"/>
                </a:solidFill>
                <a:ea typeface="楷体_GB2312" pitchFamily="49" charset="-122"/>
              </a:rPr>
              <a:t>k</a:t>
            </a:r>
            <a:r>
              <a:rPr lang="en-US" altLang="zh-CN" i="1">
                <a:solidFill>
                  <a:srgbClr val="400080"/>
                </a:solidFill>
                <a:ea typeface="楷体_GB2312" pitchFamily="49" charset="-122"/>
              </a:rPr>
              <a:t>l</a:t>
            </a:r>
            <a:r>
              <a:rPr lang="en-US" altLang="zh-CN" i="1" baseline="-25000">
                <a:solidFill>
                  <a:srgbClr val="400080"/>
                </a:solidFill>
                <a:ea typeface="楷体_GB2312" pitchFamily="49" charset="-122"/>
              </a:rPr>
              <a:t>k</a:t>
            </a:r>
            <a:r>
              <a:rPr lang="en-US" altLang="zh-CN" i="1">
                <a:solidFill>
                  <a:srgbClr val="400080"/>
                </a:solidFill>
                <a:ea typeface="楷体_GB2312" pitchFamily="49" charset="-122"/>
              </a:rPr>
              <a:t> </a:t>
            </a:r>
            <a:r>
              <a:rPr lang="en-US" altLang="zh-CN">
                <a:solidFill>
                  <a:srgbClr val="400080"/>
                </a:solidFill>
                <a:ea typeface="楷体_GB2312" pitchFamily="49" charset="-122"/>
              </a:rPr>
              <a:t>(</a:t>
            </a:r>
            <a:r>
              <a:rPr lang="zh-CN" altLang="en-US">
                <a:solidFill>
                  <a:srgbClr val="400080"/>
                </a:solidFill>
                <a:ea typeface="楷体_GB2312" pitchFamily="49" charset="-122"/>
              </a:rPr>
              <a:t>对所有叶子结点</a:t>
            </a:r>
            <a:r>
              <a:rPr lang="en-US" altLang="zh-CN">
                <a:solidFill>
                  <a:srgbClr val="400080"/>
                </a:solidFill>
                <a:ea typeface="楷体_GB2312" pitchFamily="49" charset="-122"/>
              </a:rPr>
              <a:t>)</a:t>
            </a:r>
            <a:r>
              <a:rPr lang="zh-CN" altLang="en-US">
                <a:solidFill>
                  <a:srgbClr val="40008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7028"/>
                                        </p:tgtEl>
                                        <p:attrNameLst>
                                          <p:attrName>style.visibility</p:attrName>
                                        </p:attrNameLst>
                                      </p:cBhvr>
                                      <p:to>
                                        <p:strVal val="visible"/>
                                      </p:to>
                                    </p:set>
                                    <p:anim calcmode="lin" valueType="num">
                                      <p:cBhvr additive="base">
                                        <p:cTn id="13" dur="500" fill="hold"/>
                                        <p:tgtEl>
                                          <p:spTgt spid="467028"/>
                                        </p:tgtEl>
                                        <p:attrNameLst>
                                          <p:attrName>ppt_x</p:attrName>
                                        </p:attrNameLst>
                                      </p:cBhvr>
                                      <p:tavLst>
                                        <p:tav tm="0">
                                          <p:val>
                                            <p:strVal val="#ppt_x"/>
                                          </p:val>
                                        </p:tav>
                                        <p:tav tm="100000">
                                          <p:val>
                                            <p:strVal val="#ppt_x"/>
                                          </p:val>
                                        </p:tav>
                                      </p:tavLst>
                                    </p:anim>
                                    <p:anim calcmode="lin" valueType="num">
                                      <p:cBhvr additive="base">
                                        <p:cTn id="14" dur="500" fill="hold"/>
                                        <p:tgtEl>
                                          <p:spTgt spid="467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028"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C76BB0D-F10F-48CB-989B-22F9814E5584}" type="slidenum">
              <a:rPr kumimoji="0" lang="en-US" altLang="zh-CN" sz="1400" b="0" smtClean="0">
                <a:solidFill>
                  <a:schemeClr val="tx1"/>
                </a:solidFill>
              </a:rPr>
              <a:t>118</a:t>
            </a:fld>
            <a:endParaRPr kumimoji="0" lang="en-US" altLang="zh-CN" sz="1400" b="0" smtClean="0">
              <a:solidFill>
                <a:schemeClr val="tx1"/>
              </a:solidFill>
            </a:endParaRPr>
          </a:p>
        </p:txBody>
      </p:sp>
      <p:sp>
        <p:nvSpPr>
          <p:cNvPr id="110595" name="Rectangle 2"/>
          <p:cNvSpPr>
            <a:spLocks noGrp="1" noChangeArrowheads="1"/>
          </p:cNvSpPr>
          <p:nvPr>
            <p:ph type="title"/>
          </p:nvPr>
        </p:nvSpPr>
        <p:spPr/>
        <p:txBody>
          <a:bodyPr/>
          <a:lstStyle/>
          <a:p>
            <a:pPr eaLnBrk="1" hangingPunct="1"/>
            <a:r>
              <a:rPr lang="en-US" altLang="zh-CN" smtClean="0"/>
              <a:t>6.8.1 </a:t>
            </a:r>
            <a:r>
              <a:rPr lang="zh-CN" altLang="en-US" smtClean="0"/>
              <a:t>最优树的定义</a:t>
            </a:r>
          </a:p>
        </p:txBody>
      </p:sp>
      <p:sp>
        <p:nvSpPr>
          <p:cNvPr id="110596" name="Rectangle 3"/>
          <p:cNvSpPr>
            <a:spLocks noGrp="1" noChangeArrowheads="1"/>
          </p:cNvSpPr>
          <p:nvPr>
            <p:ph type="body" idx="1"/>
          </p:nvPr>
        </p:nvSpPr>
        <p:spPr/>
        <p:txBody>
          <a:bodyPr/>
          <a:lstStyle/>
          <a:p>
            <a:pPr eaLnBrk="1" hangingPunct="1"/>
            <a:r>
              <a:rPr lang="zh-CN" altLang="en-US" smtClean="0">
                <a:solidFill>
                  <a:srgbClr val="FF3300"/>
                </a:solidFill>
              </a:rPr>
              <a:t>最优树</a:t>
            </a:r>
            <a:r>
              <a:rPr lang="zh-CN" altLang="en-US" smtClean="0"/>
              <a:t>：</a:t>
            </a:r>
          </a:p>
          <a:p>
            <a:pPr lvl="1" eaLnBrk="1" hangingPunct="1"/>
            <a:r>
              <a:rPr lang="zh-CN" altLang="en-US" smtClean="0"/>
              <a:t>在所有含 </a:t>
            </a:r>
            <a:r>
              <a:rPr lang="en-US" altLang="zh-CN" smtClean="0"/>
              <a:t>n </a:t>
            </a:r>
            <a:r>
              <a:rPr lang="zh-CN" altLang="en-US" smtClean="0"/>
              <a:t>个叶子结点、并带相同权值的 </a:t>
            </a:r>
            <a:r>
              <a:rPr lang="en-US" altLang="zh-CN" smtClean="0">
                <a:solidFill>
                  <a:srgbClr val="FF3300"/>
                </a:solidFill>
              </a:rPr>
              <a:t>m</a:t>
            </a:r>
            <a:r>
              <a:rPr lang="zh-CN" altLang="en-US" smtClean="0">
                <a:solidFill>
                  <a:srgbClr val="FF3300"/>
                </a:solidFill>
              </a:rPr>
              <a:t>叉树</a:t>
            </a:r>
            <a:r>
              <a:rPr lang="zh-CN" altLang="en-US" smtClean="0"/>
              <a:t>中，必存在</a:t>
            </a:r>
            <a:r>
              <a:rPr lang="zh-CN" altLang="en-US" smtClean="0">
                <a:solidFill>
                  <a:srgbClr val="FF3300"/>
                </a:solidFill>
              </a:rPr>
              <a:t>带权路径长度取最小值</a:t>
            </a:r>
            <a:r>
              <a:rPr lang="zh-CN" altLang="en-US" smtClean="0"/>
              <a:t>的树。</a:t>
            </a:r>
          </a:p>
          <a:p>
            <a:pPr eaLnBrk="1" hangingPunct="1"/>
            <a:r>
              <a:rPr lang="zh-CN" altLang="en-US" smtClean="0">
                <a:solidFill>
                  <a:srgbClr val="FF3300"/>
                </a:solidFill>
              </a:rPr>
              <a:t>哈夫曼树</a:t>
            </a:r>
            <a:r>
              <a:rPr lang="en-US" altLang="zh-CN" smtClean="0"/>
              <a:t>:</a:t>
            </a:r>
          </a:p>
          <a:p>
            <a:pPr lvl="1" eaLnBrk="1" hangingPunct="1"/>
            <a:r>
              <a:rPr lang="zh-CN" altLang="en-US" smtClean="0"/>
              <a:t>假设有</a:t>
            </a:r>
            <a:r>
              <a:rPr lang="en-US" altLang="zh-CN" smtClean="0"/>
              <a:t>n</a:t>
            </a:r>
            <a:r>
              <a:rPr lang="zh-CN" altLang="en-US" smtClean="0"/>
              <a:t>个权值</a:t>
            </a:r>
            <a:r>
              <a:rPr lang="en-US" altLang="zh-CN" smtClean="0">
                <a:solidFill>
                  <a:schemeClr val="tx2"/>
                </a:solidFill>
              </a:rPr>
              <a:t>{</a:t>
            </a:r>
            <a:r>
              <a:rPr lang="en-US" altLang="zh-CN" i="1" smtClean="0">
                <a:solidFill>
                  <a:schemeClr val="tx2"/>
                </a:solidFill>
              </a:rPr>
              <a:t>w</a:t>
            </a:r>
            <a:r>
              <a:rPr lang="en-US" altLang="zh-CN" i="1" baseline="-25000" smtClean="0">
                <a:solidFill>
                  <a:schemeClr val="tx2"/>
                </a:solidFill>
              </a:rPr>
              <a:t>1</a:t>
            </a:r>
            <a:r>
              <a:rPr lang="en-US" altLang="zh-CN" i="1" smtClean="0">
                <a:solidFill>
                  <a:schemeClr val="tx2"/>
                </a:solidFill>
              </a:rPr>
              <a:t>, w</a:t>
            </a:r>
            <a:r>
              <a:rPr lang="en-US" altLang="zh-CN" i="1" baseline="-25000" smtClean="0">
                <a:solidFill>
                  <a:schemeClr val="tx2"/>
                </a:solidFill>
              </a:rPr>
              <a:t>2</a:t>
            </a:r>
            <a:r>
              <a:rPr lang="en-US" altLang="zh-CN" i="1" smtClean="0">
                <a:solidFill>
                  <a:schemeClr val="tx2"/>
                </a:solidFill>
              </a:rPr>
              <a:t>, …, w</a:t>
            </a:r>
            <a:r>
              <a:rPr lang="en-US" altLang="zh-CN" i="1" baseline="-25000" smtClean="0">
                <a:solidFill>
                  <a:schemeClr val="tx2"/>
                </a:solidFill>
              </a:rPr>
              <a:t>n</a:t>
            </a:r>
            <a:r>
              <a:rPr lang="en-US" altLang="zh-CN" smtClean="0">
                <a:solidFill>
                  <a:schemeClr val="tx2"/>
                </a:solidFill>
              </a:rPr>
              <a:t>}</a:t>
            </a:r>
            <a:r>
              <a:rPr lang="en-US" altLang="zh-CN" smtClean="0"/>
              <a:t> </a:t>
            </a:r>
            <a:r>
              <a:rPr lang="zh-CN" altLang="en-US" smtClean="0"/>
              <a:t>，构造有</a:t>
            </a:r>
            <a:r>
              <a:rPr lang="en-US" altLang="zh-CN" smtClean="0"/>
              <a:t>n</a:t>
            </a:r>
            <a:r>
              <a:rPr lang="zh-CN" altLang="en-US" smtClean="0"/>
              <a:t>个叶子结点的</a:t>
            </a:r>
            <a:r>
              <a:rPr lang="zh-CN" altLang="en-US" smtClean="0">
                <a:solidFill>
                  <a:srgbClr val="FF3300"/>
                </a:solidFill>
              </a:rPr>
              <a:t>二叉树</a:t>
            </a:r>
            <a:r>
              <a:rPr lang="zh-CN" altLang="en-US" smtClean="0"/>
              <a:t>，每个叶子结点有一个 </a:t>
            </a:r>
            <a:r>
              <a:rPr lang="en-US" altLang="zh-CN" i="1" smtClean="0"/>
              <a:t>w</a:t>
            </a:r>
            <a:r>
              <a:rPr lang="en-US" altLang="zh-CN" i="1" baseline="-25000" smtClean="0"/>
              <a:t>i</a:t>
            </a:r>
            <a:r>
              <a:rPr lang="en-US" altLang="zh-CN" smtClean="0"/>
              <a:t> </a:t>
            </a:r>
            <a:r>
              <a:rPr lang="zh-CN" altLang="en-US" smtClean="0"/>
              <a:t>作为它的权值。则</a:t>
            </a:r>
            <a:r>
              <a:rPr lang="zh-CN" altLang="en-US" smtClean="0">
                <a:solidFill>
                  <a:srgbClr val="FF3300"/>
                </a:solidFill>
              </a:rPr>
              <a:t>带权路径长度最小</a:t>
            </a:r>
            <a:r>
              <a:rPr lang="zh-CN" altLang="en-US" smtClean="0"/>
              <a:t>的</a:t>
            </a:r>
            <a:r>
              <a:rPr lang="zh-CN" altLang="en-US" smtClean="0">
                <a:solidFill>
                  <a:srgbClr val="FF3300"/>
                </a:solidFill>
              </a:rPr>
              <a:t>二叉树</a:t>
            </a:r>
            <a:r>
              <a:rPr lang="zh-CN" altLang="en-US" smtClean="0"/>
              <a:t>称为哈夫曼树。</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B11FC4E-1D3A-4B4B-9E7B-3CD6C70144C4}" type="slidenum">
              <a:rPr kumimoji="0" lang="en-US" altLang="zh-CN" sz="1400" b="0" smtClean="0">
                <a:solidFill>
                  <a:schemeClr val="tx1"/>
                </a:solidFill>
              </a:rPr>
              <a:t>119</a:t>
            </a:fld>
            <a:endParaRPr kumimoji="0" lang="en-US" altLang="zh-CN" sz="1400" b="0" smtClean="0">
              <a:solidFill>
                <a:schemeClr val="tx1"/>
              </a:solidFill>
            </a:endParaRPr>
          </a:p>
        </p:txBody>
      </p:sp>
      <p:sp>
        <p:nvSpPr>
          <p:cNvPr id="111619" name="Rectangle 2"/>
          <p:cNvSpPr>
            <a:spLocks noGrp="1" noChangeArrowheads="1"/>
          </p:cNvSpPr>
          <p:nvPr>
            <p:ph type="title"/>
          </p:nvPr>
        </p:nvSpPr>
        <p:spPr/>
        <p:txBody>
          <a:bodyPr/>
          <a:lstStyle/>
          <a:p>
            <a:pPr eaLnBrk="1" hangingPunct="1"/>
            <a:r>
              <a:rPr lang="en-US" altLang="zh-CN" smtClean="0"/>
              <a:t>6.8.2 </a:t>
            </a:r>
            <a:r>
              <a:rPr lang="zh-CN" altLang="en-US" smtClean="0"/>
              <a:t>如何构造哈夫曼树</a:t>
            </a:r>
          </a:p>
        </p:txBody>
      </p:sp>
      <p:sp>
        <p:nvSpPr>
          <p:cNvPr id="111620" name="Rectangle 3"/>
          <p:cNvSpPr>
            <a:spLocks noGrp="1" noChangeArrowheads="1"/>
          </p:cNvSpPr>
          <p:nvPr>
            <p:ph type="body" idx="1"/>
          </p:nvPr>
        </p:nvSpPr>
        <p:spPr/>
        <p:txBody>
          <a:bodyPr/>
          <a:lstStyle/>
          <a:p>
            <a:pPr marL="533400" indent="-533400" eaLnBrk="1" hangingPunct="1"/>
            <a:r>
              <a:rPr lang="zh-CN" altLang="en-US" sz="3600" smtClean="0">
                <a:solidFill>
                  <a:srgbClr val="990000"/>
                </a:solidFill>
              </a:rPr>
              <a:t>哈夫曼算法</a:t>
            </a:r>
          </a:p>
          <a:p>
            <a:pPr marL="533400" indent="-533400" eaLnBrk="1" hangingPunct="1">
              <a:buFont typeface="Symbol" panose="05050102010706020507" pitchFamily="18" charset="2"/>
              <a:buAutoNum type="arabicPeriod"/>
            </a:pPr>
            <a:r>
              <a:rPr lang="zh-CN" altLang="en-US" smtClean="0">
                <a:solidFill>
                  <a:schemeClr val="tx1"/>
                </a:solidFill>
              </a:rPr>
              <a:t>根据给定的 </a:t>
            </a:r>
            <a:r>
              <a:rPr lang="en-US" altLang="zh-CN" i="1" smtClean="0">
                <a:solidFill>
                  <a:schemeClr val="tx1"/>
                </a:solidFill>
              </a:rPr>
              <a:t>n </a:t>
            </a:r>
            <a:r>
              <a:rPr lang="zh-CN" altLang="en-US" smtClean="0">
                <a:solidFill>
                  <a:schemeClr val="tx1"/>
                </a:solidFill>
              </a:rPr>
              <a:t>个权值 </a:t>
            </a:r>
            <a:r>
              <a:rPr lang="en-US" altLang="zh-CN" smtClean="0">
                <a:solidFill>
                  <a:schemeClr val="tx1"/>
                </a:solidFill>
              </a:rPr>
              <a:t>{</a:t>
            </a:r>
            <a:r>
              <a:rPr lang="en-US" altLang="zh-CN" i="1" smtClean="0">
                <a:solidFill>
                  <a:schemeClr val="tx1"/>
                </a:solidFill>
              </a:rPr>
              <a:t>w</a:t>
            </a:r>
            <a:r>
              <a:rPr lang="en-US" altLang="zh-CN" i="1" baseline="-25000" smtClean="0">
                <a:solidFill>
                  <a:schemeClr val="tx1"/>
                </a:solidFill>
              </a:rPr>
              <a:t>1</a:t>
            </a:r>
            <a:r>
              <a:rPr lang="en-US" altLang="zh-CN" i="1" smtClean="0">
                <a:solidFill>
                  <a:schemeClr val="tx1"/>
                </a:solidFill>
              </a:rPr>
              <a:t>, w</a:t>
            </a:r>
            <a:r>
              <a:rPr lang="en-US" altLang="zh-CN" i="1" baseline="-25000" smtClean="0">
                <a:solidFill>
                  <a:schemeClr val="tx1"/>
                </a:solidFill>
              </a:rPr>
              <a:t>2</a:t>
            </a:r>
            <a:r>
              <a:rPr lang="en-US" altLang="zh-CN" i="1" smtClean="0">
                <a:solidFill>
                  <a:schemeClr val="tx1"/>
                </a:solidFill>
              </a:rPr>
              <a:t>, …, w</a:t>
            </a:r>
            <a:r>
              <a:rPr lang="en-US" altLang="zh-CN" i="1" baseline="-25000" smtClean="0">
                <a:solidFill>
                  <a:schemeClr val="tx1"/>
                </a:solidFill>
              </a:rPr>
              <a:t>n</a:t>
            </a:r>
            <a:r>
              <a:rPr lang="en-US" altLang="zh-CN" smtClean="0">
                <a:solidFill>
                  <a:schemeClr val="tx1"/>
                </a:solidFill>
              </a:rPr>
              <a:t>}</a:t>
            </a:r>
            <a:r>
              <a:rPr lang="zh-CN" altLang="en-US" smtClean="0">
                <a:solidFill>
                  <a:schemeClr val="tx1"/>
                </a:solidFill>
              </a:rPr>
              <a:t>，构造 </a:t>
            </a:r>
            <a:r>
              <a:rPr lang="en-US" altLang="zh-CN" i="1" smtClean="0">
                <a:solidFill>
                  <a:schemeClr val="tx1"/>
                </a:solidFill>
              </a:rPr>
              <a:t>n </a:t>
            </a:r>
            <a:r>
              <a:rPr lang="zh-CN" altLang="en-US" smtClean="0">
                <a:solidFill>
                  <a:schemeClr val="tx1"/>
                </a:solidFill>
              </a:rPr>
              <a:t>棵二叉树的集合</a:t>
            </a:r>
            <a:r>
              <a:rPr lang="en-US" altLang="zh-CN" smtClean="0">
                <a:solidFill>
                  <a:schemeClr val="tx1"/>
                </a:solidFill>
              </a:rPr>
              <a:t>:</a:t>
            </a:r>
          </a:p>
          <a:p>
            <a:pPr marL="990600" lvl="1" indent="-533400" eaLnBrk="1" hangingPunct="1"/>
            <a:r>
              <a:rPr lang="en-US" altLang="zh-CN" i="1" smtClean="0">
                <a:solidFill>
                  <a:schemeClr val="tx2"/>
                </a:solidFill>
              </a:rPr>
              <a:t>F</a:t>
            </a:r>
            <a:r>
              <a:rPr lang="en-US" altLang="zh-CN" smtClean="0">
                <a:solidFill>
                  <a:schemeClr val="tx2"/>
                </a:solidFill>
              </a:rPr>
              <a:t> = {T</a:t>
            </a:r>
            <a:r>
              <a:rPr lang="en-US" altLang="zh-CN" baseline="-25000" smtClean="0">
                <a:solidFill>
                  <a:schemeClr val="tx2"/>
                </a:solidFill>
              </a:rPr>
              <a:t>1</a:t>
            </a:r>
            <a:r>
              <a:rPr lang="en-US" altLang="zh-CN" smtClean="0">
                <a:solidFill>
                  <a:schemeClr val="tx2"/>
                </a:solidFill>
              </a:rPr>
              <a:t>,   T</a:t>
            </a:r>
            <a:r>
              <a:rPr lang="en-US" altLang="zh-CN" baseline="-25000" smtClean="0">
                <a:solidFill>
                  <a:schemeClr val="tx2"/>
                </a:solidFill>
              </a:rPr>
              <a:t>2</a:t>
            </a:r>
            <a:r>
              <a:rPr lang="en-US" altLang="zh-CN" smtClean="0">
                <a:solidFill>
                  <a:schemeClr val="tx2"/>
                </a:solidFill>
              </a:rPr>
              <a:t>,  … , T</a:t>
            </a:r>
            <a:r>
              <a:rPr lang="en-US" altLang="zh-CN" baseline="-25000" smtClean="0">
                <a:solidFill>
                  <a:schemeClr val="tx2"/>
                </a:solidFill>
              </a:rPr>
              <a:t>n</a:t>
            </a:r>
            <a:r>
              <a:rPr lang="en-US" altLang="zh-CN" smtClean="0">
                <a:solidFill>
                  <a:schemeClr val="tx2"/>
                </a:solidFill>
              </a:rPr>
              <a:t>}</a:t>
            </a:r>
            <a:r>
              <a:rPr lang="zh-CN" altLang="en-US" smtClean="0">
                <a:solidFill>
                  <a:schemeClr val="tx2"/>
                </a:solidFill>
              </a:rPr>
              <a:t>，</a:t>
            </a:r>
          </a:p>
          <a:p>
            <a:pPr marL="990600" lvl="1" indent="-533400" eaLnBrk="1" hangingPunct="1"/>
            <a:r>
              <a:rPr lang="zh-CN" altLang="en-US" smtClean="0">
                <a:solidFill>
                  <a:schemeClr val="tx2"/>
                </a:solidFill>
              </a:rPr>
              <a:t>其中每棵二叉树中均只含一个带权值为 </a:t>
            </a:r>
            <a:r>
              <a:rPr lang="en-US" altLang="zh-CN" i="1" smtClean="0">
                <a:solidFill>
                  <a:schemeClr val="tx2"/>
                </a:solidFill>
              </a:rPr>
              <a:t>w</a:t>
            </a:r>
            <a:r>
              <a:rPr lang="en-US" altLang="zh-CN" i="1" baseline="-25000" smtClean="0">
                <a:solidFill>
                  <a:schemeClr val="tx2"/>
                </a:solidFill>
              </a:rPr>
              <a:t>i </a:t>
            </a:r>
            <a:r>
              <a:rPr lang="zh-CN" altLang="en-US" smtClean="0">
                <a:solidFill>
                  <a:schemeClr val="tx2"/>
                </a:solidFill>
              </a:rPr>
              <a:t>的根结点，其左、右子树为空树；</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B2AFB49-CB35-4373-B490-8539378C5F7D}" type="slidenum">
              <a:rPr kumimoji="0" lang="en-US" altLang="zh-CN" sz="1400" b="0" smtClean="0">
                <a:solidFill>
                  <a:schemeClr val="tx1"/>
                </a:solidFill>
              </a:rPr>
              <a:t>12</a:t>
            </a:fld>
            <a:endParaRPr kumimoji="0" lang="en-US" altLang="zh-CN" sz="1400" b="0" smtClean="0">
              <a:solidFill>
                <a:schemeClr val="tx1"/>
              </a:solidFill>
            </a:endParaRPr>
          </a:p>
        </p:txBody>
      </p:sp>
      <p:sp>
        <p:nvSpPr>
          <p:cNvPr id="17411" name="Rectangle 12"/>
          <p:cNvSpPr>
            <a:spLocks noGrp="1" noChangeArrowheads="1"/>
          </p:cNvSpPr>
          <p:nvPr>
            <p:ph type="title"/>
          </p:nvPr>
        </p:nvSpPr>
        <p:spPr/>
        <p:txBody>
          <a:bodyPr/>
          <a:lstStyle/>
          <a:p>
            <a:pPr eaLnBrk="1" hangingPunct="1"/>
            <a:r>
              <a:rPr lang="en-US" altLang="zh-CN" smtClean="0"/>
              <a:t>6.2</a:t>
            </a:r>
            <a:r>
              <a:rPr lang="zh-CN" altLang="en-US" smtClean="0"/>
              <a:t>二叉树</a:t>
            </a:r>
          </a:p>
        </p:txBody>
      </p:sp>
      <p:sp>
        <p:nvSpPr>
          <p:cNvPr id="17412" name="Rectangle 13"/>
          <p:cNvSpPr>
            <a:spLocks noGrp="1" noChangeArrowheads="1"/>
          </p:cNvSpPr>
          <p:nvPr>
            <p:ph type="body" idx="1"/>
          </p:nvPr>
        </p:nvSpPr>
        <p:spPr/>
        <p:txBody>
          <a:bodyPr/>
          <a:lstStyle/>
          <a:p>
            <a:pPr eaLnBrk="1" hangingPunct="1"/>
            <a:r>
              <a:rPr lang="en-US" altLang="zh-CN" smtClean="0"/>
              <a:t>6.2.1 </a:t>
            </a:r>
            <a:r>
              <a:rPr lang="zh-CN" altLang="en-US" smtClean="0"/>
              <a:t>二叉树的类型定义</a:t>
            </a:r>
          </a:p>
          <a:p>
            <a:pPr eaLnBrk="1" hangingPunct="1"/>
            <a:r>
              <a:rPr lang="zh-CN" altLang="en-US" smtClean="0"/>
              <a:t>二叉树</a:t>
            </a:r>
            <a:r>
              <a:rPr lang="zh-CN" altLang="en-US" smtClean="0">
                <a:solidFill>
                  <a:srgbClr val="FF3300"/>
                </a:solidFill>
              </a:rPr>
              <a:t>或为空树</a:t>
            </a:r>
            <a:r>
              <a:rPr lang="zh-CN" altLang="en-US" smtClean="0"/>
              <a:t>，或是由一个根结点加上两棵分别称为</a:t>
            </a:r>
            <a:r>
              <a:rPr lang="zh-CN" altLang="en-US" smtClean="0">
                <a:solidFill>
                  <a:srgbClr val="FF3300"/>
                </a:solidFill>
              </a:rPr>
              <a:t>左子树</a:t>
            </a:r>
            <a:r>
              <a:rPr lang="zh-CN" altLang="en-US" smtClean="0"/>
              <a:t>和</a:t>
            </a:r>
            <a:r>
              <a:rPr lang="zh-CN" altLang="en-US" smtClean="0">
                <a:solidFill>
                  <a:srgbClr val="FF3300"/>
                </a:solidFill>
              </a:rPr>
              <a:t>右子树</a:t>
            </a:r>
            <a:r>
              <a:rPr lang="zh-CN" altLang="en-US" smtClean="0"/>
              <a:t>的、互不交的二叉树组成。</a:t>
            </a:r>
          </a:p>
        </p:txBody>
      </p:sp>
      <p:grpSp>
        <p:nvGrpSpPr>
          <p:cNvPr id="17413" name="Group 40"/>
          <p:cNvGrpSpPr/>
          <p:nvPr/>
        </p:nvGrpSpPr>
        <p:grpSpPr bwMode="auto">
          <a:xfrm>
            <a:off x="1979613" y="2974975"/>
            <a:ext cx="4537075" cy="3044825"/>
            <a:chOff x="1247" y="1706"/>
            <a:chExt cx="2858" cy="1918"/>
          </a:xfrm>
        </p:grpSpPr>
        <p:sp>
          <p:nvSpPr>
            <p:cNvPr id="17414" name="Line 15"/>
            <p:cNvSpPr>
              <a:spLocks noChangeShapeType="1"/>
            </p:cNvSpPr>
            <p:nvPr/>
          </p:nvSpPr>
          <p:spPr bwMode="auto">
            <a:xfrm flipH="1">
              <a:off x="3651" y="3021"/>
              <a:ext cx="272" cy="409"/>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Line 16"/>
            <p:cNvSpPr>
              <a:spLocks noChangeShapeType="1"/>
            </p:cNvSpPr>
            <p:nvPr/>
          </p:nvSpPr>
          <p:spPr bwMode="auto">
            <a:xfrm>
              <a:off x="3606" y="247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18"/>
            <p:cNvSpPr>
              <a:spLocks noChangeShapeType="1"/>
            </p:cNvSpPr>
            <p:nvPr/>
          </p:nvSpPr>
          <p:spPr bwMode="auto">
            <a:xfrm flipH="1">
              <a:off x="3107" y="247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7" name="Line 20"/>
            <p:cNvSpPr>
              <a:spLocks noChangeShapeType="1"/>
            </p:cNvSpPr>
            <p:nvPr/>
          </p:nvSpPr>
          <p:spPr bwMode="auto">
            <a:xfrm>
              <a:off x="1837" y="252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Line 21"/>
            <p:cNvSpPr>
              <a:spLocks noChangeShapeType="1"/>
            </p:cNvSpPr>
            <p:nvPr/>
          </p:nvSpPr>
          <p:spPr bwMode="auto">
            <a:xfrm flipH="1">
              <a:off x="1474" y="252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22"/>
            <p:cNvSpPr>
              <a:spLocks noChangeShapeType="1"/>
            </p:cNvSpPr>
            <p:nvPr/>
          </p:nvSpPr>
          <p:spPr bwMode="auto">
            <a:xfrm>
              <a:off x="2199" y="298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23"/>
            <p:cNvSpPr>
              <a:spLocks noChangeShapeType="1"/>
            </p:cNvSpPr>
            <p:nvPr/>
          </p:nvSpPr>
          <p:spPr bwMode="auto">
            <a:xfrm flipH="1">
              <a:off x="1882" y="298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24"/>
            <p:cNvSpPr>
              <a:spLocks noChangeShapeType="1"/>
            </p:cNvSpPr>
            <p:nvPr/>
          </p:nvSpPr>
          <p:spPr bwMode="auto">
            <a:xfrm flipH="1">
              <a:off x="1837" y="192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Oval 25"/>
            <p:cNvSpPr>
              <a:spLocks noChangeArrowheads="1"/>
            </p:cNvSpPr>
            <p:nvPr/>
          </p:nvSpPr>
          <p:spPr bwMode="auto">
            <a:xfrm>
              <a:off x="2472" y="170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17423" name="Oval 26"/>
            <p:cNvSpPr>
              <a:spLocks noChangeArrowheads="1"/>
            </p:cNvSpPr>
            <p:nvPr/>
          </p:nvSpPr>
          <p:spPr bwMode="auto">
            <a:xfrm>
              <a:off x="1655" y="225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17424" name="Oval 28"/>
            <p:cNvSpPr>
              <a:spLocks noChangeArrowheads="1"/>
            </p:cNvSpPr>
            <p:nvPr/>
          </p:nvSpPr>
          <p:spPr bwMode="auto">
            <a:xfrm>
              <a:off x="3336" y="225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17425" name="Oval 29"/>
            <p:cNvSpPr>
              <a:spLocks noChangeArrowheads="1"/>
            </p:cNvSpPr>
            <p:nvPr/>
          </p:nvSpPr>
          <p:spPr bwMode="auto">
            <a:xfrm>
              <a:off x="1247" y="274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17426" name="Oval 30"/>
            <p:cNvSpPr>
              <a:spLocks noChangeArrowheads="1"/>
            </p:cNvSpPr>
            <p:nvPr/>
          </p:nvSpPr>
          <p:spPr bwMode="auto">
            <a:xfrm>
              <a:off x="1992" y="274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17427" name="Oval 32"/>
            <p:cNvSpPr>
              <a:spLocks noChangeArrowheads="1"/>
            </p:cNvSpPr>
            <p:nvPr/>
          </p:nvSpPr>
          <p:spPr bwMode="auto">
            <a:xfrm>
              <a:off x="2904" y="274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17428" name="Oval 34"/>
            <p:cNvSpPr>
              <a:spLocks noChangeArrowheads="1"/>
            </p:cNvSpPr>
            <p:nvPr/>
          </p:nvSpPr>
          <p:spPr bwMode="auto">
            <a:xfrm>
              <a:off x="3768" y="274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17429" name="Oval 35"/>
            <p:cNvSpPr>
              <a:spLocks noChangeArrowheads="1"/>
            </p:cNvSpPr>
            <p:nvPr/>
          </p:nvSpPr>
          <p:spPr bwMode="auto">
            <a:xfrm>
              <a:off x="3515" y="329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17430" name="Oval 36"/>
            <p:cNvSpPr>
              <a:spLocks noChangeArrowheads="1"/>
            </p:cNvSpPr>
            <p:nvPr/>
          </p:nvSpPr>
          <p:spPr bwMode="auto">
            <a:xfrm>
              <a:off x="1700" y="329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17431" name="Oval 37"/>
            <p:cNvSpPr>
              <a:spLocks noChangeArrowheads="1"/>
            </p:cNvSpPr>
            <p:nvPr/>
          </p:nvSpPr>
          <p:spPr bwMode="auto">
            <a:xfrm>
              <a:off x="2290" y="329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17432" name="Line 39"/>
            <p:cNvSpPr>
              <a:spLocks noChangeShapeType="1"/>
            </p:cNvSpPr>
            <p:nvPr/>
          </p:nvSpPr>
          <p:spPr bwMode="auto">
            <a:xfrm>
              <a:off x="2808" y="192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B58B9CD-B68E-46F8-83E0-D1C22D90AC68}" type="slidenum">
              <a:rPr kumimoji="0" lang="en-US" altLang="zh-CN" sz="1400" b="0" smtClean="0">
                <a:solidFill>
                  <a:schemeClr val="tx1"/>
                </a:solidFill>
              </a:rPr>
              <a:t>120</a:t>
            </a:fld>
            <a:endParaRPr kumimoji="0" lang="en-US" altLang="zh-CN" sz="1400" b="0" smtClean="0">
              <a:solidFill>
                <a:schemeClr val="tx1"/>
              </a:solidFill>
            </a:endParaRPr>
          </a:p>
        </p:txBody>
      </p:sp>
      <p:sp>
        <p:nvSpPr>
          <p:cNvPr id="112643" name="Rectangle 2"/>
          <p:cNvSpPr>
            <a:spLocks noGrp="1" noChangeArrowheads="1"/>
          </p:cNvSpPr>
          <p:nvPr>
            <p:ph type="title"/>
          </p:nvPr>
        </p:nvSpPr>
        <p:spPr/>
        <p:txBody>
          <a:bodyPr/>
          <a:lstStyle/>
          <a:p>
            <a:pPr eaLnBrk="1" hangingPunct="1"/>
            <a:r>
              <a:rPr lang="en-US" altLang="zh-CN" smtClean="0"/>
              <a:t>6.8.2 </a:t>
            </a:r>
            <a:r>
              <a:rPr lang="zh-CN" altLang="en-US" smtClean="0"/>
              <a:t>如何构造哈夫曼树</a:t>
            </a:r>
          </a:p>
        </p:txBody>
      </p:sp>
      <p:sp>
        <p:nvSpPr>
          <p:cNvPr id="112644" name="Rectangle 3"/>
          <p:cNvSpPr>
            <a:spLocks noGrp="1" noChangeArrowheads="1"/>
          </p:cNvSpPr>
          <p:nvPr>
            <p:ph type="body" idx="1"/>
          </p:nvPr>
        </p:nvSpPr>
        <p:spPr/>
        <p:txBody>
          <a:bodyPr/>
          <a:lstStyle/>
          <a:p>
            <a:pPr marL="533400" indent="-533400" eaLnBrk="1" hangingPunct="1">
              <a:buFont typeface="Symbol" panose="05050102010706020507" pitchFamily="18" charset="2"/>
              <a:buAutoNum type="arabicPeriod" startAt="2"/>
            </a:pPr>
            <a:r>
              <a:rPr lang="zh-CN" altLang="en-US" dirty="0" smtClean="0">
                <a:solidFill>
                  <a:schemeClr val="tx1"/>
                </a:solidFill>
              </a:rPr>
              <a:t>在 </a:t>
            </a:r>
            <a:r>
              <a:rPr lang="en-US" altLang="zh-CN" dirty="0" smtClean="0">
                <a:solidFill>
                  <a:schemeClr val="tx1"/>
                </a:solidFill>
              </a:rPr>
              <a:t>F </a:t>
            </a:r>
            <a:r>
              <a:rPr lang="zh-CN" altLang="en-US" dirty="0" smtClean="0">
                <a:solidFill>
                  <a:schemeClr val="tx1"/>
                </a:solidFill>
              </a:rPr>
              <a:t>中选取其</a:t>
            </a:r>
            <a:r>
              <a:rPr lang="zh-CN" altLang="en-US" dirty="0" smtClean="0">
                <a:solidFill>
                  <a:srgbClr val="990000"/>
                </a:solidFill>
              </a:rPr>
              <a:t>根结点</a:t>
            </a:r>
            <a:r>
              <a:rPr lang="zh-CN" altLang="en-US" dirty="0" smtClean="0">
                <a:solidFill>
                  <a:schemeClr val="tx1"/>
                </a:solidFill>
              </a:rPr>
              <a:t>的权值为</a:t>
            </a:r>
            <a:r>
              <a:rPr lang="zh-CN" altLang="en-US" dirty="0" smtClean="0">
                <a:solidFill>
                  <a:srgbClr val="990000"/>
                </a:solidFill>
              </a:rPr>
              <a:t>最小</a:t>
            </a:r>
            <a:r>
              <a:rPr lang="zh-CN" altLang="en-US" dirty="0" smtClean="0">
                <a:solidFill>
                  <a:schemeClr val="tx1"/>
                </a:solidFill>
              </a:rPr>
              <a:t>的两棵二叉树，</a:t>
            </a:r>
          </a:p>
          <a:p>
            <a:pPr marL="990600" lvl="1" indent="-533400" eaLnBrk="1" hangingPunct="1">
              <a:buFont typeface="Symbol" panose="05050102010706020507" pitchFamily="18" charset="2"/>
              <a:buChar char="¨"/>
            </a:pPr>
            <a:r>
              <a:rPr lang="zh-CN" altLang="en-US" dirty="0" smtClean="0">
                <a:solidFill>
                  <a:schemeClr val="tx2"/>
                </a:solidFill>
              </a:rPr>
              <a:t>分别作为左、右子树构造一棵新的二叉树</a:t>
            </a:r>
          </a:p>
          <a:p>
            <a:pPr marL="990600" lvl="1" indent="-533400" eaLnBrk="1" hangingPunct="1">
              <a:buFont typeface="Symbol" panose="05050102010706020507" pitchFamily="18" charset="2"/>
              <a:buChar char="¨"/>
            </a:pPr>
            <a:r>
              <a:rPr lang="zh-CN" altLang="en-US" dirty="0" smtClean="0">
                <a:solidFill>
                  <a:schemeClr val="tx2"/>
                </a:solidFill>
              </a:rPr>
              <a:t>并置这棵新的二叉树根结点的权值为其左、右子</a:t>
            </a:r>
            <a:r>
              <a:rPr lang="zh-CN" altLang="en-US" u="sng" dirty="0" smtClean="0">
                <a:solidFill>
                  <a:schemeClr val="tx2"/>
                </a:solidFill>
              </a:rPr>
              <a:t>树根结点的权值</a:t>
            </a:r>
            <a:r>
              <a:rPr lang="zh-CN" altLang="en-US" dirty="0" smtClean="0">
                <a:solidFill>
                  <a:schemeClr val="tx2"/>
                </a:solidFill>
              </a:rPr>
              <a:t>之和；</a:t>
            </a:r>
          </a:p>
          <a:p>
            <a:pPr marL="533400" indent="-533400" eaLnBrk="1" hangingPunct="1">
              <a:buFont typeface="Symbol" panose="05050102010706020507" pitchFamily="18" charset="2"/>
              <a:buAutoNum type="arabicPeriod" startAt="3"/>
            </a:pPr>
            <a:r>
              <a:rPr lang="zh-CN" altLang="en-US" dirty="0" smtClean="0">
                <a:solidFill>
                  <a:schemeClr val="tx1"/>
                </a:solidFill>
              </a:rPr>
              <a:t>从</a:t>
            </a:r>
            <a:r>
              <a:rPr lang="en-US" altLang="zh-CN" dirty="0" smtClean="0">
                <a:solidFill>
                  <a:schemeClr val="tx1"/>
                </a:solidFill>
              </a:rPr>
              <a:t>F</a:t>
            </a:r>
            <a:r>
              <a:rPr lang="zh-CN" altLang="en-US" dirty="0" smtClean="0">
                <a:solidFill>
                  <a:schemeClr val="tx1"/>
                </a:solidFill>
              </a:rPr>
              <a:t>中删去这两棵树，同时加入刚生成的新树；</a:t>
            </a:r>
          </a:p>
          <a:p>
            <a:pPr marL="533400" indent="-533400" eaLnBrk="1" hangingPunct="1">
              <a:buFont typeface="Symbol" panose="05050102010706020507" pitchFamily="18" charset="2"/>
              <a:buAutoNum type="arabicPeriod" startAt="3"/>
            </a:pPr>
            <a:r>
              <a:rPr lang="zh-CN" altLang="en-US" dirty="0" smtClean="0">
                <a:solidFill>
                  <a:schemeClr val="tx1"/>
                </a:solidFill>
              </a:rPr>
              <a:t>重复 </a:t>
            </a:r>
            <a:r>
              <a:rPr lang="en-US" altLang="zh-CN" dirty="0" smtClean="0">
                <a:solidFill>
                  <a:schemeClr val="tx1"/>
                </a:solidFill>
              </a:rPr>
              <a:t>(2) </a:t>
            </a:r>
            <a:r>
              <a:rPr lang="zh-CN" altLang="en-US" dirty="0" smtClean="0">
                <a:solidFill>
                  <a:schemeClr val="tx1"/>
                </a:solidFill>
              </a:rPr>
              <a:t>和 </a:t>
            </a:r>
            <a:r>
              <a:rPr lang="en-US" altLang="zh-CN" dirty="0" smtClean="0">
                <a:solidFill>
                  <a:schemeClr val="tx1"/>
                </a:solidFill>
              </a:rPr>
              <a:t>(3) </a:t>
            </a:r>
            <a:r>
              <a:rPr lang="zh-CN" altLang="en-US" dirty="0" smtClean="0">
                <a:solidFill>
                  <a:schemeClr val="tx1"/>
                </a:solidFill>
              </a:rPr>
              <a:t>两步，直至 </a:t>
            </a:r>
            <a:r>
              <a:rPr lang="en-US" altLang="zh-CN" dirty="0" smtClean="0">
                <a:solidFill>
                  <a:schemeClr val="tx1"/>
                </a:solidFill>
              </a:rPr>
              <a:t>F </a:t>
            </a:r>
            <a:r>
              <a:rPr lang="zh-CN" altLang="en-US" dirty="0" smtClean="0">
                <a:solidFill>
                  <a:schemeClr val="tx1"/>
                </a:solidFill>
              </a:rPr>
              <a:t>中只含一棵树为止。</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87E8CA6-D014-45E5-914D-0E52B5C41E39}" type="slidenum">
              <a:rPr kumimoji="0" lang="en-US" altLang="zh-CN" sz="1400" b="0" smtClean="0">
                <a:solidFill>
                  <a:schemeClr val="tx1"/>
                </a:solidFill>
              </a:rPr>
              <a:t>121</a:t>
            </a:fld>
            <a:endParaRPr kumimoji="0" lang="en-US" altLang="zh-CN" sz="1400" b="0" smtClean="0">
              <a:solidFill>
                <a:schemeClr val="tx1"/>
              </a:solidFill>
            </a:endParaRPr>
          </a:p>
        </p:txBody>
      </p:sp>
      <p:sp>
        <p:nvSpPr>
          <p:cNvPr id="113667" name="Rectangle 4"/>
          <p:cNvSpPr>
            <a:spLocks noChangeArrowheads="1"/>
          </p:cNvSpPr>
          <p:nvPr/>
        </p:nvSpPr>
        <p:spPr bwMode="auto">
          <a:xfrm>
            <a:off x="533400" y="457200"/>
            <a:ext cx="6989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a:spcBef>
                <a:spcPct val="0"/>
              </a:spcBef>
            </a:pPr>
            <a:r>
              <a:rPr lang="zh-CN" altLang="en-US" sz="3600">
                <a:solidFill>
                  <a:srgbClr val="990000"/>
                </a:solidFill>
                <a:latin typeface="楷体_GB2312" pitchFamily="49" charset="-122"/>
                <a:ea typeface="楷体_GB2312" pitchFamily="49" charset="-122"/>
              </a:rPr>
              <a:t>例如</a:t>
            </a:r>
            <a:r>
              <a:rPr lang="en-US" altLang="zh-CN" sz="3600">
                <a:solidFill>
                  <a:srgbClr val="990000"/>
                </a:solidFill>
                <a:latin typeface="楷体_GB2312" pitchFamily="49" charset="-122"/>
                <a:ea typeface="楷体_GB2312" pitchFamily="49" charset="-122"/>
              </a:rPr>
              <a:t>: </a:t>
            </a:r>
            <a:r>
              <a:rPr lang="zh-CN" altLang="en-US" sz="3600">
                <a:solidFill>
                  <a:srgbClr val="990000"/>
                </a:solidFill>
                <a:latin typeface="楷体_GB2312" pitchFamily="49" charset="-122"/>
                <a:ea typeface="楷体_GB2312" pitchFamily="49" charset="-122"/>
              </a:rPr>
              <a:t>已知权值 </a:t>
            </a:r>
            <a:r>
              <a:rPr lang="en-US" altLang="zh-CN" sz="3600">
                <a:solidFill>
                  <a:srgbClr val="990000"/>
                </a:solidFill>
                <a:ea typeface="楷体_GB2312" pitchFamily="49" charset="-122"/>
              </a:rPr>
              <a:t>W={ 5, 6, 2, 9, 7 }</a:t>
            </a:r>
          </a:p>
        </p:txBody>
      </p:sp>
      <p:grpSp>
        <p:nvGrpSpPr>
          <p:cNvPr id="2" name="Group 32"/>
          <p:cNvGrpSpPr/>
          <p:nvPr/>
        </p:nvGrpSpPr>
        <p:grpSpPr bwMode="auto">
          <a:xfrm>
            <a:off x="1371600" y="1600200"/>
            <a:ext cx="4343400" cy="609600"/>
            <a:chOff x="864" y="1008"/>
            <a:chExt cx="2736" cy="384"/>
          </a:xfrm>
        </p:grpSpPr>
        <p:sp>
          <p:nvSpPr>
            <p:cNvPr id="113695" name="Oval 7"/>
            <p:cNvSpPr>
              <a:spLocks noChangeArrowheads="1"/>
            </p:cNvSpPr>
            <p:nvPr/>
          </p:nvSpPr>
          <p:spPr bwMode="auto">
            <a:xfrm>
              <a:off x="2640"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96" name="Oval 8"/>
            <p:cNvSpPr>
              <a:spLocks noChangeArrowheads="1"/>
            </p:cNvSpPr>
            <p:nvPr/>
          </p:nvSpPr>
          <p:spPr bwMode="auto">
            <a:xfrm>
              <a:off x="864" y="1008"/>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5</a:t>
              </a:r>
              <a:endParaRPr lang="en-US" altLang="zh-CN" sz="2400" b="0" dirty="0">
                <a:solidFill>
                  <a:schemeClr val="tx1"/>
                </a:solidFill>
              </a:endParaRPr>
            </a:p>
          </p:txBody>
        </p:sp>
        <p:sp>
          <p:nvSpPr>
            <p:cNvPr id="113697" name="Oval 9"/>
            <p:cNvSpPr>
              <a:spLocks noChangeArrowheads="1"/>
            </p:cNvSpPr>
            <p:nvPr/>
          </p:nvSpPr>
          <p:spPr bwMode="auto">
            <a:xfrm>
              <a:off x="1440"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3698" name="Oval 10"/>
            <p:cNvSpPr>
              <a:spLocks noChangeArrowheads="1"/>
            </p:cNvSpPr>
            <p:nvPr/>
          </p:nvSpPr>
          <p:spPr bwMode="auto">
            <a:xfrm>
              <a:off x="2016" y="1008"/>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2</a:t>
              </a:r>
              <a:endParaRPr lang="en-US" altLang="zh-CN" sz="2400" b="0" dirty="0">
                <a:solidFill>
                  <a:schemeClr val="tx1"/>
                </a:solidFill>
              </a:endParaRPr>
            </a:p>
          </p:txBody>
        </p:sp>
        <p:sp>
          <p:nvSpPr>
            <p:cNvPr id="113699" name="Oval 11"/>
            <p:cNvSpPr>
              <a:spLocks noChangeArrowheads="1"/>
            </p:cNvSpPr>
            <p:nvPr/>
          </p:nvSpPr>
          <p:spPr bwMode="auto">
            <a:xfrm>
              <a:off x="3216" y="100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grpSp>
      <p:grpSp>
        <p:nvGrpSpPr>
          <p:cNvPr id="3" name="Group 34"/>
          <p:cNvGrpSpPr/>
          <p:nvPr/>
        </p:nvGrpSpPr>
        <p:grpSpPr bwMode="auto">
          <a:xfrm>
            <a:off x="4022725" y="2743200"/>
            <a:ext cx="1828800" cy="1447800"/>
            <a:chOff x="2534" y="1728"/>
            <a:chExt cx="1152" cy="912"/>
          </a:xfrm>
        </p:grpSpPr>
        <p:sp>
          <p:nvSpPr>
            <p:cNvPr id="113690" name="Line 5"/>
            <p:cNvSpPr>
              <a:spLocks noChangeShapeType="1"/>
            </p:cNvSpPr>
            <p:nvPr/>
          </p:nvSpPr>
          <p:spPr bwMode="auto">
            <a:xfrm flipH="1">
              <a:off x="2726" y="2160"/>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1" name="Line 6"/>
            <p:cNvSpPr>
              <a:spLocks noChangeShapeType="1"/>
            </p:cNvSpPr>
            <p:nvPr/>
          </p:nvSpPr>
          <p:spPr bwMode="auto">
            <a:xfrm>
              <a:off x="3254" y="2160"/>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2" name="Oval 12"/>
            <p:cNvSpPr>
              <a:spLocks noChangeArrowheads="1"/>
            </p:cNvSpPr>
            <p:nvPr/>
          </p:nvSpPr>
          <p:spPr bwMode="auto">
            <a:xfrm>
              <a:off x="2534" y="2256"/>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5</a:t>
              </a:r>
              <a:endParaRPr lang="en-US" altLang="zh-CN" sz="2400" b="0">
                <a:solidFill>
                  <a:schemeClr val="tx1"/>
                </a:solidFill>
              </a:endParaRPr>
            </a:p>
          </p:txBody>
        </p:sp>
        <p:sp>
          <p:nvSpPr>
            <p:cNvPr id="113693" name="Oval 13"/>
            <p:cNvSpPr>
              <a:spLocks noChangeArrowheads="1"/>
            </p:cNvSpPr>
            <p:nvPr/>
          </p:nvSpPr>
          <p:spPr bwMode="auto">
            <a:xfrm>
              <a:off x="3302" y="2256"/>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2</a:t>
              </a:r>
              <a:endParaRPr lang="en-US" altLang="zh-CN" sz="2400" b="0">
                <a:solidFill>
                  <a:schemeClr val="tx1"/>
                </a:solidFill>
              </a:endParaRPr>
            </a:p>
          </p:txBody>
        </p:sp>
        <p:sp>
          <p:nvSpPr>
            <p:cNvPr id="113694" name="Text Box 14"/>
            <p:cNvSpPr txBox="1">
              <a:spLocks noChangeArrowheads="1"/>
            </p:cNvSpPr>
            <p:nvPr/>
          </p:nvSpPr>
          <p:spPr bwMode="auto">
            <a:xfrm>
              <a:off x="2956" y="1728"/>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grpSp>
      <p:grpSp>
        <p:nvGrpSpPr>
          <p:cNvPr id="4" name="Group 33"/>
          <p:cNvGrpSpPr/>
          <p:nvPr/>
        </p:nvGrpSpPr>
        <p:grpSpPr bwMode="auto">
          <a:xfrm>
            <a:off x="1355725" y="2667000"/>
            <a:ext cx="2438400" cy="609600"/>
            <a:chOff x="854" y="1680"/>
            <a:chExt cx="1536" cy="384"/>
          </a:xfrm>
        </p:grpSpPr>
        <p:sp>
          <p:nvSpPr>
            <p:cNvPr id="113687" name="Oval 15"/>
            <p:cNvSpPr>
              <a:spLocks noChangeArrowheads="1"/>
            </p:cNvSpPr>
            <p:nvPr/>
          </p:nvSpPr>
          <p:spPr bwMode="auto">
            <a:xfrm>
              <a:off x="854" y="1680"/>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6</a:t>
              </a:r>
              <a:endParaRPr lang="en-US" altLang="zh-CN" sz="2400" b="0" dirty="0">
                <a:solidFill>
                  <a:schemeClr val="tx1"/>
                </a:solidFill>
              </a:endParaRPr>
            </a:p>
          </p:txBody>
        </p:sp>
        <p:sp>
          <p:nvSpPr>
            <p:cNvPr id="113688" name="Oval 16"/>
            <p:cNvSpPr>
              <a:spLocks noChangeArrowheads="1"/>
            </p:cNvSpPr>
            <p:nvPr/>
          </p:nvSpPr>
          <p:spPr bwMode="auto">
            <a:xfrm>
              <a:off x="1430" y="1680"/>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89" name="Oval 17"/>
            <p:cNvSpPr>
              <a:spLocks noChangeArrowheads="1"/>
            </p:cNvSpPr>
            <p:nvPr/>
          </p:nvSpPr>
          <p:spPr bwMode="auto">
            <a:xfrm>
              <a:off x="2006" y="1680"/>
              <a:ext cx="384" cy="384"/>
            </a:xfrm>
            <a:prstGeom prst="ellipse">
              <a:avLst/>
            </a:prstGeom>
            <a:solidFill>
              <a:schemeClr val="accent2"/>
            </a:solidFill>
            <a:ln w="25400" cap="sq">
              <a:solidFill>
                <a:schemeClr val="tx1"/>
              </a:solidFill>
              <a:round/>
              <a:headEnd type="none" w="sm" len="sm"/>
              <a:tailEnd type="none" w="sm" len="sm"/>
            </a:ln>
          </p:spPr>
          <p:txBody>
            <a:bodyPr wrap="none" anchor="ctr"/>
            <a:lstStyle/>
            <a:p>
              <a:pPr>
                <a:spcBef>
                  <a:spcPct val="0"/>
                </a:spcBef>
              </a:pPr>
              <a:r>
                <a:rPr lang="en-US" altLang="zh-CN" sz="3600" dirty="0">
                  <a:solidFill>
                    <a:schemeClr val="tx1"/>
                  </a:solidFill>
                </a:rPr>
                <a:t>7</a:t>
              </a:r>
              <a:endParaRPr lang="en-US" altLang="zh-CN" sz="2400" b="0" dirty="0">
                <a:solidFill>
                  <a:schemeClr val="tx1"/>
                </a:solidFill>
              </a:endParaRPr>
            </a:p>
          </p:txBody>
        </p:sp>
      </p:grpSp>
      <p:grpSp>
        <p:nvGrpSpPr>
          <p:cNvPr id="5" name="Group 36"/>
          <p:cNvGrpSpPr/>
          <p:nvPr/>
        </p:nvGrpSpPr>
        <p:grpSpPr bwMode="auto">
          <a:xfrm>
            <a:off x="4556125" y="4724400"/>
            <a:ext cx="1676400" cy="1447800"/>
            <a:chOff x="2870" y="2976"/>
            <a:chExt cx="1056" cy="912"/>
          </a:xfrm>
        </p:grpSpPr>
        <p:sp>
          <p:nvSpPr>
            <p:cNvPr id="113682" name="Line 21"/>
            <p:cNvSpPr>
              <a:spLocks noChangeShapeType="1"/>
            </p:cNvSpPr>
            <p:nvPr/>
          </p:nvSpPr>
          <p:spPr bwMode="auto">
            <a:xfrm flipH="1">
              <a:off x="3062" y="3360"/>
              <a:ext cx="25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3" name="Line 22"/>
            <p:cNvSpPr>
              <a:spLocks noChangeShapeType="1"/>
            </p:cNvSpPr>
            <p:nvPr/>
          </p:nvSpPr>
          <p:spPr bwMode="auto">
            <a:xfrm>
              <a:off x="3552" y="3408"/>
              <a:ext cx="182"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4" name="Oval 18"/>
            <p:cNvSpPr>
              <a:spLocks noChangeArrowheads="1"/>
            </p:cNvSpPr>
            <p:nvPr/>
          </p:nvSpPr>
          <p:spPr bwMode="auto">
            <a:xfrm>
              <a:off x="287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3685" name="Oval 19"/>
            <p:cNvSpPr>
              <a:spLocks noChangeArrowheads="1"/>
            </p:cNvSpPr>
            <p:nvPr/>
          </p:nvSpPr>
          <p:spPr bwMode="auto">
            <a:xfrm>
              <a:off x="354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sp>
          <p:nvSpPr>
            <p:cNvPr id="113686" name="Text Box 20"/>
            <p:cNvSpPr txBox="1">
              <a:spLocks noChangeArrowheads="1"/>
            </p:cNvSpPr>
            <p:nvPr/>
          </p:nvSpPr>
          <p:spPr bwMode="auto">
            <a:xfrm>
              <a:off x="3206" y="2976"/>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grpSp>
      <p:grpSp>
        <p:nvGrpSpPr>
          <p:cNvPr id="6" name="Group 35"/>
          <p:cNvGrpSpPr/>
          <p:nvPr/>
        </p:nvGrpSpPr>
        <p:grpSpPr bwMode="auto">
          <a:xfrm>
            <a:off x="1431925" y="4648200"/>
            <a:ext cx="2590800" cy="1524000"/>
            <a:chOff x="902" y="2928"/>
            <a:chExt cx="1632" cy="960"/>
          </a:xfrm>
        </p:grpSpPr>
        <p:sp>
          <p:nvSpPr>
            <p:cNvPr id="113676" name="Line 26"/>
            <p:cNvSpPr>
              <a:spLocks noChangeShapeType="1"/>
            </p:cNvSpPr>
            <p:nvPr/>
          </p:nvSpPr>
          <p:spPr bwMode="auto">
            <a:xfrm flipH="1">
              <a:off x="1574" y="3408"/>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7" name="Line 27"/>
            <p:cNvSpPr>
              <a:spLocks noChangeShapeType="1"/>
            </p:cNvSpPr>
            <p:nvPr/>
          </p:nvSpPr>
          <p:spPr bwMode="auto">
            <a:xfrm>
              <a:off x="2102" y="3408"/>
              <a:ext cx="240"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Oval 23"/>
            <p:cNvSpPr>
              <a:spLocks noChangeArrowheads="1"/>
            </p:cNvSpPr>
            <p:nvPr/>
          </p:nvSpPr>
          <p:spPr bwMode="auto">
            <a:xfrm>
              <a:off x="902" y="2928"/>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9</a:t>
              </a:r>
              <a:endParaRPr lang="en-US" altLang="zh-CN" sz="2400" b="0">
                <a:solidFill>
                  <a:schemeClr val="tx1"/>
                </a:solidFill>
              </a:endParaRPr>
            </a:p>
          </p:txBody>
        </p:sp>
        <p:sp>
          <p:nvSpPr>
            <p:cNvPr id="113679" name="Oval 24"/>
            <p:cNvSpPr>
              <a:spLocks noChangeArrowheads="1"/>
            </p:cNvSpPr>
            <p:nvPr/>
          </p:nvSpPr>
          <p:spPr bwMode="auto">
            <a:xfrm>
              <a:off x="138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5</a:t>
              </a:r>
              <a:endParaRPr lang="en-US" altLang="zh-CN" sz="2400" b="0">
                <a:solidFill>
                  <a:schemeClr val="tx1"/>
                </a:solidFill>
              </a:endParaRPr>
            </a:p>
          </p:txBody>
        </p:sp>
        <p:sp>
          <p:nvSpPr>
            <p:cNvPr id="113680" name="Oval 25"/>
            <p:cNvSpPr>
              <a:spLocks noChangeArrowheads="1"/>
            </p:cNvSpPr>
            <p:nvPr/>
          </p:nvSpPr>
          <p:spPr bwMode="auto">
            <a:xfrm>
              <a:off x="215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2</a:t>
              </a:r>
              <a:endParaRPr lang="en-US" altLang="zh-CN" sz="2400" b="0">
                <a:solidFill>
                  <a:schemeClr val="tx1"/>
                </a:solidFill>
              </a:endParaRPr>
            </a:p>
          </p:txBody>
        </p:sp>
        <p:sp>
          <p:nvSpPr>
            <p:cNvPr id="113681" name="Text Box 28"/>
            <p:cNvSpPr txBox="1">
              <a:spLocks noChangeArrowheads="1"/>
            </p:cNvSpPr>
            <p:nvPr/>
          </p:nvSpPr>
          <p:spPr bwMode="auto">
            <a:xfrm>
              <a:off x="1804" y="2976"/>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grpSp>
      <p:sp>
        <p:nvSpPr>
          <p:cNvPr id="113673" name="Text Box 29"/>
          <p:cNvSpPr txBox="1">
            <a:spLocks noChangeArrowheads="1"/>
          </p:cNvSpPr>
          <p:nvPr/>
        </p:nvSpPr>
        <p:spPr bwMode="auto">
          <a:xfrm>
            <a:off x="457200" y="16002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1</a:t>
            </a:r>
            <a:r>
              <a:rPr lang="zh-CN" altLang="en-US">
                <a:ea typeface="楷体_GB2312" pitchFamily="49" charset="-122"/>
              </a:rPr>
              <a:t>）</a:t>
            </a:r>
          </a:p>
        </p:txBody>
      </p:sp>
      <p:sp>
        <p:nvSpPr>
          <p:cNvPr id="113674" name="Text Box 30"/>
          <p:cNvSpPr txBox="1">
            <a:spLocks noChangeArrowheads="1"/>
          </p:cNvSpPr>
          <p:nvPr/>
        </p:nvSpPr>
        <p:spPr bwMode="auto">
          <a:xfrm>
            <a:off x="457200" y="26670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2</a:t>
            </a:r>
            <a:r>
              <a:rPr lang="zh-CN" altLang="en-US">
                <a:ea typeface="楷体_GB2312" pitchFamily="49" charset="-122"/>
              </a:rPr>
              <a:t>）</a:t>
            </a:r>
          </a:p>
        </p:txBody>
      </p:sp>
      <p:sp>
        <p:nvSpPr>
          <p:cNvPr id="113675" name="Text Box 31"/>
          <p:cNvSpPr txBox="1">
            <a:spLocks noChangeArrowheads="1"/>
          </p:cNvSpPr>
          <p:nvPr/>
        </p:nvSpPr>
        <p:spPr bwMode="auto">
          <a:xfrm>
            <a:off x="457200" y="46482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3</a:t>
            </a:r>
            <a:r>
              <a:rPr lang="zh-CN" altLang="en-US">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F3D7DCA-6760-467C-B2E9-61531CAAE3B3}" type="slidenum">
              <a:rPr kumimoji="0" lang="en-US" altLang="zh-CN" sz="1400" b="0" smtClean="0">
                <a:solidFill>
                  <a:schemeClr val="tx1"/>
                </a:solidFill>
              </a:rPr>
              <a:t>122</a:t>
            </a:fld>
            <a:endParaRPr kumimoji="0" lang="en-US" altLang="zh-CN" sz="1400" b="0" smtClean="0">
              <a:solidFill>
                <a:schemeClr val="tx1"/>
              </a:solidFill>
            </a:endParaRPr>
          </a:p>
        </p:txBody>
      </p:sp>
      <p:grpSp>
        <p:nvGrpSpPr>
          <p:cNvPr id="2" name="Group 2"/>
          <p:cNvGrpSpPr/>
          <p:nvPr/>
        </p:nvGrpSpPr>
        <p:grpSpPr bwMode="auto">
          <a:xfrm>
            <a:off x="1600200" y="457200"/>
            <a:ext cx="1676400" cy="1447800"/>
            <a:chOff x="2870" y="2976"/>
            <a:chExt cx="1056" cy="912"/>
          </a:xfrm>
        </p:grpSpPr>
        <p:sp>
          <p:nvSpPr>
            <p:cNvPr id="114736" name="Line 3"/>
            <p:cNvSpPr>
              <a:spLocks noChangeShapeType="1"/>
            </p:cNvSpPr>
            <p:nvPr/>
          </p:nvSpPr>
          <p:spPr bwMode="auto">
            <a:xfrm flipH="1">
              <a:off x="3062" y="3360"/>
              <a:ext cx="25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7" name="Line 4"/>
            <p:cNvSpPr>
              <a:spLocks noChangeShapeType="1"/>
            </p:cNvSpPr>
            <p:nvPr/>
          </p:nvSpPr>
          <p:spPr bwMode="auto">
            <a:xfrm>
              <a:off x="3552" y="3408"/>
              <a:ext cx="182" cy="14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8" name="Oval 5"/>
            <p:cNvSpPr>
              <a:spLocks noChangeArrowheads="1"/>
            </p:cNvSpPr>
            <p:nvPr/>
          </p:nvSpPr>
          <p:spPr bwMode="auto">
            <a:xfrm>
              <a:off x="2870"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6</a:t>
              </a:r>
              <a:endParaRPr lang="en-US" altLang="zh-CN" sz="2400" b="0">
                <a:solidFill>
                  <a:schemeClr val="tx1"/>
                </a:solidFill>
              </a:endParaRPr>
            </a:p>
          </p:txBody>
        </p:sp>
        <p:sp>
          <p:nvSpPr>
            <p:cNvPr id="114739" name="Oval 6"/>
            <p:cNvSpPr>
              <a:spLocks noChangeArrowheads="1"/>
            </p:cNvSpPr>
            <p:nvPr/>
          </p:nvSpPr>
          <p:spPr bwMode="auto">
            <a:xfrm>
              <a:off x="3542" y="3504"/>
              <a:ext cx="384" cy="384"/>
            </a:xfrm>
            <a:prstGeom prst="ellipse">
              <a:avLst/>
            </a:prstGeom>
            <a:solidFill>
              <a:srgbClr val="FFFF99"/>
            </a:solidFill>
            <a:ln w="25400" cap="sq">
              <a:solidFill>
                <a:schemeClr val="tx1"/>
              </a:solidFill>
              <a:round/>
              <a:headEnd type="none" w="sm" len="sm"/>
              <a:tailEnd type="none" w="sm" len="sm"/>
            </a:ln>
          </p:spPr>
          <p:txBody>
            <a:bodyPr wrap="none" anchor="ctr"/>
            <a:lstStyle/>
            <a:p>
              <a:pPr>
                <a:spcBef>
                  <a:spcPct val="0"/>
                </a:spcBef>
              </a:pPr>
              <a:r>
                <a:rPr lang="en-US" altLang="zh-CN" sz="3600">
                  <a:solidFill>
                    <a:schemeClr val="tx1"/>
                  </a:solidFill>
                </a:rPr>
                <a:t>7</a:t>
              </a:r>
              <a:endParaRPr lang="en-US" altLang="zh-CN" sz="2400" b="0">
                <a:solidFill>
                  <a:schemeClr val="tx1"/>
                </a:solidFill>
              </a:endParaRPr>
            </a:p>
          </p:txBody>
        </p:sp>
        <p:sp>
          <p:nvSpPr>
            <p:cNvPr id="114740" name="Text Box 7"/>
            <p:cNvSpPr txBox="1">
              <a:spLocks noChangeArrowheads="1"/>
            </p:cNvSpPr>
            <p:nvPr/>
          </p:nvSpPr>
          <p:spPr bwMode="auto">
            <a:xfrm>
              <a:off x="3206" y="2976"/>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grpSp>
      <p:sp>
        <p:nvSpPr>
          <p:cNvPr id="114692" name="Text Box 15"/>
          <p:cNvSpPr txBox="1">
            <a:spLocks noChangeArrowheads="1"/>
          </p:cNvSpPr>
          <p:nvPr/>
        </p:nvSpPr>
        <p:spPr bwMode="auto">
          <a:xfrm>
            <a:off x="685800" y="5334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3</a:t>
            </a:r>
            <a:r>
              <a:rPr lang="zh-CN" altLang="en-US">
                <a:ea typeface="楷体_GB2312" pitchFamily="49" charset="-122"/>
              </a:rPr>
              <a:t>）</a:t>
            </a:r>
          </a:p>
        </p:txBody>
      </p:sp>
      <p:sp>
        <p:nvSpPr>
          <p:cNvPr id="114693" name="Text Box 16"/>
          <p:cNvSpPr txBox="1">
            <a:spLocks noChangeArrowheads="1"/>
          </p:cNvSpPr>
          <p:nvPr/>
        </p:nvSpPr>
        <p:spPr bwMode="auto">
          <a:xfrm>
            <a:off x="685800" y="3657600"/>
            <a:ext cx="60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4</a:t>
            </a:r>
            <a:r>
              <a:rPr lang="zh-CN" altLang="en-US">
                <a:ea typeface="楷体_GB2312" pitchFamily="49" charset="-122"/>
              </a:rPr>
              <a:t>）</a:t>
            </a:r>
          </a:p>
        </p:txBody>
      </p:sp>
      <p:grpSp>
        <p:nvGrpSpPr>
          <p:cNvPr id="3" name="Group 50"/>
          <p:cNvGrpSpPr/>
          <p:nvPr/>
        </p:nvGrpSpPr>
        <p:grpSpPr bwMode="auto">
          <a:xfrm>
            <a:off x="3657600" y="3492500"/>
            <a:ext cx="2743200" cy="2647950"/>
            <a:chOff x="2976" y="2124"/>
            <a:chExt cx="1728" cy="1668"/>
          </a:xfrm>
        </p:grpSpPr>
        <p:sp>
          <p:nvSpPr>
            <p:cNvPr id="114727" name="Oval 18"/>
            <p:cNvSpPr>
              <a:spLocks noChangeArrowheads="1"/>
            </p:cNvSpPr>
            <p:nvPr/>
          </p:nvSpPr>
          <p:spPr bwMode="auto">
            <a:xfrm>
              <a:off x="2976"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9</a:t>
              </a:r>
              <a:endParaRPr lang="en-US" altLang="zh-CN" sz="2400" b="0">
                <a:solidFill>
                  <a:schemeClr val="tx1"/>
                </a:solidFill>
              </a:endParaRPr>
            </a:p>
          </p:txBody>
        </p:sp>
        <p:sp>
          <p:nvSpPr>
            <p:cNvPr id="114728" name="Oval 19"/>
            <p:cNvSpPr>
              <a:spLocks noChangeArrowheads="1"/>
            </p:cNvSpPr>
            <p:nvPr/>
          </p:nvSpPr>
          <p:spPr bwMode="auto">
            <a:xfrm>
              <a:off x="3552"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5</a:t>
              </a:r>
              <a:endParaRPr lang="en-US" altLang="zh-CN" sz="2400" b="0">
                <a:solidFill>
                  <a:schemeClr val="tx1"/>
                </a:solidFill>
              </a:endParaRPr>
            </a:p>
          </p:txBody>
        </p:sp>
        <p:sp>
          <p:nvSpPr>
            <p:cNvPr id="114729" name="Oval 20"/>
            <p:cNvSpPr>
              <a:spLocks noChangeArrowheads="1"/>
            </p:cNvSpPr>
            <p:nvPr/>
          </p:nvSpPr>
          <p:spPr bwMode="auto">
            <a:xfrm>
              <a:off x="4320"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2</a:t>
              </a:r>
              <a:endParaRPr lang="en-US" altLang="zh-CN" sz="2400" b="0">
                <a:solidFill>
                  <a:schemeClr val="tx1"/>
                </a:solidFill>
              </a:endParaRPr>
            </a:p>
          </p:txBody>
        </p:sp>
        <p:sp>
          <p:nvSpPr>
            <p:cNvPr id="114730" name="Line 21"/>
            <p:cNvSpPr>
              <a:spLocks noChangeShapeType="1"/>
            </p:cNvSpPr>
            <p:nvPr/>
          </p:nvSpPr>
          <p:spPr bwMode="auto">
            <a:xfrm flipH="1">
              <a:off x="3744"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1" name="Line 22"/>
            <p:cNvSpPr>
              <a:spLocks noChangeShapeType="1"/>
            </p:cNvSpPr>
            <p:nvPr/>
          </p:nvSpPr>
          <p:spPr bwMode="auto">
            <a:xfrm>
              <a:off x="4272"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2" name="Text Box 23"/>
            <p:cNvSpPr txBox="1">
              <a:spLocks noChangeArrowheads="1"/>
            </p:cNvSpPr>
            <p:nvPr/>
          </p:nvSpPr>
          <p:spPr bwMode="auto">
            <a:xfrm>
              <a:off x="3974" y="2832"/>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sp>
          <p:nvSpPr>
            <p:cNvPr id="114733" name="Text Box 24"/>
            <p:cNvSpPr txBox="1">
              <a:spLocks noChangeArrowheads="1"/>
            </p:cNvSpPr>
            <p:nvPr/>
          </p:nvSpPr>
          <p:spPr bwMode="auto">
            <a:xfrm>
              <a:off x="3468" y="2124"/>
              <a:ext cx="420" cy="420"/>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16</a:t>
              </a:r>
              <a:endParaRPr lang="en-US" altLang="zh-CN" sz="2400" b="0">
                <a:solidFill>
                  <a:srgbClr val="990000"/>
                </a:solidFill>
              </a:endParaRPr>
            </a:p>
          </p:txBody>
        </p:sp>
        <p:sp>
          <p:nvSpPr>
            <p:cNvPr id="114734" name="Line 25"/>
            <p:cNvSpPr>
              <a:spLocks noChangeShapeType="1"/>
            </p:cNvSpPr>
            <p:nvPr/>
          </p:nvSpPr>
          <p:spPr bwMode="auto">
            <a:xfrm flipH="1">
              <a:off x="3168" y="2544"/>
              <a:ext cx="288"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5" name="Line 26"/>
            <p:cNvSpPr>
              <a:spLocks noChangeShapeType="1"/>
            </p:cNvSpPr>
            <p:nvPr/>
          </p:nvSpPr>
          <p:spPr bwMode="auto">
            <a:xfrm>
              <a:off x="3888" y="2544"/>
              <a:ext cx="240"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62"/>
          <p:cNvGrpSpPr/>
          <p:nvPr/>
        </p:nvGrpSpPr>
        <p:grpSpPr bwMode="auto">
          <a:xfrm>
            <a:off x="1524000" y="3473450"/>
            <a:ext cx="1676400" cy="1752600"/>
            <a:chOff x="1632" y="2112"/>
            <a:chExt cx="1056" cy="1104"/>
          </a:xfrm>
        </p:grpSpPr>
        <p:sp>
          <p:nvSpPr>
            <p:cNvPr id="114722" name="Text Box 29"/>
            <p:cNvSpPr txBox="1">
              <a:spLocks noChangeArrowheads="1"/>
            </p:cNvSpPr>
            <p:nvPr/>
          </p:nvSpPr>
          <p:spPr bwMode="auto">
            <a:xfrm>
              <a:off x="1968" y="2112"/>
              <a:ext cx="432"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13</a:t>
              </a:r>
              <a:endParaRPr lang="en-US" altLang="zh-CN" sz="2400" b="0">
                <a:solidFill>
                  <a:srgbClr val="990000"/>
                </a:solidFill>
              </a:endParaRPr>
            </a:p>
          </p:txBody>
        </p:sp>
        <p:sp>
          <p:nvSpPr>
            <p:cNvPr id="114723" name="Oval 27"/>
            <p:cNvSpPr>
              <a:spLocks noChangeArrowheads="1"/>
            </p:cNvSpPr>
            <p:nvPr/>
          </p:nvSpPr>
          <p:spPr bwMode="auto">
            <a:xfrm>
              <a:off x="1632"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6</a:t>
              </a:r>
              <a:endParaRPr lang="en-US" altLang="zh-CN" sz="2400" b="0">
                <a:solidFill>
                  <a:schemeClr val="tx1"/>
                </a:solidFill>
              </a:endParaRPr>
            </a:p>
          </p:txBody>
        </p:sp>
        <p:sp>
          <p:nvSpPr>
            <p:cNvPr id="114724" name="Oval 28"/>
            <p:cNvSpPr>
              <a:spLocks noChangeArrowheads="1"/>
            </p:cNvSpPr>
            <p:nvPr/>
          </p:nvSpPr>
          <p:spPr bwMode="auto">
            <a:xfrm>
              <a:off x="2304"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7</a:t>
              </a:r>
              <a:endParaRPr lang="en-US" altLang="zh-CN" sz="2400" b="0">
                <a:solidFill>
                  <a:schemeClr val="tx1"/>
                </a:solidFill>
              </a:endParaRPr>
            </a:p>
          </p:txBody>
        </p:sp>
        <p:sp>
          <p:nvSpPr>
            <p:cNvPr id="114725" name="Line 30"/>
            <p:cNvSpPr>
              <a:spLocks noChangeShapeType="1"/>
            </p:cNvSpPr>
            <p:nvPr/>
          </p:nvSpPr>
          <p:spPr bwMode="auto">
            <a:xfrm flipH="1">
              <a:off x="1824" y="2496"/>
              <a:ext cx="144" cy="336"/>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6" name="Line 31"/>
            <p:cNvSpPr>
              <a:spLocks noChangeShapeType="1"/>
            </p:cNvSpPr>
            <p:nvPr/>
          </p:nvSpPr>
          <p:spPr bwMode="auto">
            <a:xfrm>
              <a:off x="2400" y="2544"/>
              <a:ext cx="96"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9328" name="Text Box 32"/>
          <p:cNvSpPr txBox="1">
            <a:spLocks noChangeArrowheads="1"/>
          </p:cNvSpPr>
          <p:nvPr/>
        </p:nvSpPr>
        <p:spPr bwMode="auto">
          <a:xfrm>
            <a:off x="3200400" y="2330450"/>
            <a:ext cx="739775" cy="66675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a:solidFill>
                  <a:srgbClr val="990000"/>
                </a:solidFill>
              </a:rPr>
              <a:t>29</a:t>
            </a:r>
            <a:endParaRPr lang="en-US" altLang="zh-CN" sz="2400" b="0">
              <a:solidFill>
                <a:srgbClr val="990000"/>
              </a:solidFill>
            </a:endParaRPr>
          </a:p>
        </p:txBody>
      </p:sp>
      <p:sp>
        <p:nvSpPr>
          <p:cNvPr id="439329" name="Line 33"/>
          <p:cNvSpPr>
            <a:spLocks noChangeShapeType="1"/>
          </p:cNvSpPr>
          <p:nvPr/>
        </p:nvSpPr>
        <p:spPr bwMode="auto">
          <a:xfrm flipH="1">
            <a:off x="2362200" y="301625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0" name="Line 34"/>
          <p:cNvSpPr>
            <a:spLocks noChangeShapeType="1"/>
          </p:cNvSpPr>
          <p:nvPr/>
        </p:nvSpPr>
        <p:spPr bwMode="auto">
          <a:xfrm>
            <a:off x="3962400" y="301625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31" name="Text Box 35"/>
          <p:cNvSpPr txBox="1">
            <a:spLocks noChangeArrowheads="1"/>
          </p:cNvSpPr>
          <p:nvPr/>
        </p:nvSpPr>
        <p:spPr bwMode="auto">
          <a:xfrm>
            <a:off x="2559050" y="2711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2" name="Text Box 36"/>
          <p:cNvSpPr txBox="1">
            <a:spLocks noChangeArrowheads="1"/>
          </p:cNvSpPr>
          <p:nvPr/>
        </p:nvSpPr>
        <p:spPr bwMode="auto">
          <a:xfrm>
            <a:off x="1600200" y="38989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3" name="Text Box 37"/>
          <p:cNvSpPr txBox="1">
            <a:spLocks noChangeArrowheads="1"/>
          </p:cNvSpPr>
          <p:nvPr/>
        </p:nvSpPr>
        <p:spPr bwMode="auto">
          <a:xfrm>
            <a:off x="3930650" y="38989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4" name="Text Box 38"/>
          <p:cNvSpPr txBox="1">
            <a:spLocks noChangeArrowheads="1"/>
          </p:cNvSpPr>
          <p:nvPr/>
        </p:nvSpPr>
        <p:spPr bwMode="auto">
          <a:xfrm>
            <a:off x="4768850" y="4921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0</a:t>
            </a:r>
            <a:endParaRPr lang="en-US" altLang="zh-CN" sz="2400" b="0">
              <a:solidFill>
                <a:schemeClr val="tx1"/>
              </a:solidFill>
            </a:endParaRPr>
          </a:p>
        </p:txBody>
      </p:sp>
      <p:sp>
        <p:nvSpPr>
          <p:cNvPr id="439335" name="Text Box 39"/>
          <p:cNvSpPr txBox="1">
            <a:spLocks noChangeArrowheads="1"/>
          </p:cNvSpPr>
          <p:nvPr/>
        </p:nvSpPr>
        <p:spPr bwMode="auto">
          <a:xfrm>
            <a:off x="4235450" y="26797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6" name="Text Box 40"/>
          <p:cNvSpPr txBox="1">
            <a:spLocks noChangeArrowheads="1"/>
          </p:cNvSpPr>
          <p:nvPr/>
        </p:nvSpPr>
        <p:spPr bwMode="auto">
          <a:xfrm>
            <a:off x="2819400" y="39306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7" name="Text Box 41"/>
          <p:cNvSpPr txBox="1">
            <a:spLocks noChangeArrowheads="1"/>
          </p:cNvSpPr>
          <p:nvPr/>
        </p:nvSpPr>
        <p:spPr bwMode="auto">
          <a:xfrm>
            <a:off x="5226050" y="3854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8" name="Text Box 42"/>
          <p:cNvSpPr txBox="1">
            <a:spLocks noChangeArrowheads="1"/>
          </p:cNvSpPr>
          <p:nvPr/>
        </p:nvSpPr>
        <p:spPr bwMode="auto">
          <a:xfrm>
            <a:off x="5835650" y="48895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006666"/>
                </a:solidFill>
              </a:rPr>
              <a:t>1</a:t>
            </a:r>
            <a:endParaRPr lang="en-US" altLang="zh-CN" sz="2400" b="0">
              <a:solidFill>
                <a:schemeClr val="tx1"/>
              </a:solidFill>
            </a:endParaRPr>
          </a:p>
        </p:txBody>
      </p:sp>
      <p:sp>
        <p:nvSpPr>
          <p:cNvPr id="439339" name="Text Box 43"/>
          <p:cNvSpPr txBox="1">
            <a:spLocks noChangeArrowheads="1"/>
          </p:cNvSpPr>
          <p:nvPr/>
        </p:nvSpPr>
        <p:spPr bwMode="auto">
          <a:xfrm>
            <a:off x="152400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800080"/>
                </a:solidFill>
              </a:rPr>
              <a:t>00</a:t>
            </a:r>
            <a:endParaRPr lang="en-US" altLang="zh-CN" sz="2400" b="0">
              <a:solidFill>
                <a:schemeClr val="tx1"/>
              </a:solidFill>
            </a:endParaRPr>
          </a:p>
        </p:txBody>
      </p:sp>
      <p:sp>
        <p:nvSpPr>
          <p:cNvPr id="439340" name="Text Box 44"/>
          <p:cNvSpPr txBox="1">
            <a:spLocks noChangeArrowheads="1"/>
          </p:cNvSpPr>
          <p:nvPr/>
        </p:nvSpPr>
        <p:spPr bwMode="auto">
          <a:xfrm>
            <a:off x="259080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800080"/>
                </a:solidFill>
              </a:rPr>
              <a:t>01</a:t>
            </a:r>
            <a:endParaRPr lang="en-US" altLang="zh-CN" sz="2400" b="0">
              <a:solidFill>
                <a:schemeClr val="tx1"/>
              </a:solidFill>
            </a:endParaRPr>
          </a:p>
        </p:txBody>
      </p:sp>
      <p:sp>
        <p:nvSpPr>
          <p:cNvPr id="439341" name="Text Box 45"/>
          <p:cNvSpPr txBox="1">
            <a:spLocks noChangeArrowheads="1"/>
          </p:cNvSpPr>
          <p:nvPr/>
        </p:nvSpPr>
        <p:spPr bwMode="auto">
          <a:xfrm>
            <a:off x="3625850" y="5118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800080"/>
                </a:solidFill>
              </a:rPr>
              <a:t>10</a:t>
            </a:r>
            <a:endParaRPr lang="en-US" altLang="zh-CN" sz="2400" b="0">
              <a:solidFill>
                <a:schemeClr val="tx1"/>
              </a:solidFill>
            </a:endParaRPr>
          </a:p>
        </p:txBody>
      </p:sp>
      <p:sp>
        <p:nvSpPr>
          <p:cNvPr id="439342" name="Text Box 46"/>
          <p:cNvSpPr txBox="1">
            <a:spLocks noChangeArrowheads="1"/>
          </p:cNvSpPr>
          <p:nvPr/>
        </p:nvSpPr>
        <p:spPr bwMode="auto">
          <a:xfrm>
            <a:off x="441960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800080"/>
                </a:solidFill>
              </a:rPr>
              <a:t>110</a:t>
            </a:r>
            <a:endParaRPr lang="en-US" altLang="zh-CN" sz="2400" b="0">
              <a:solidFill>
                <a:schemeClr val="tx1"/>
              </a:solidFill>
            </a:endParaRPr>
          </a:p>
        </p:txBody>
      </p:sp>
      <p:sp>
        <p:nvSpPr>
          <p:cNvPr id="439343" name="Text Box 47"/>
          <p:cNvSpPr txBox="1">
            <a:spLocks noChangeArrowheads="1"/>
          </p:cNvSpPr>
          <p:nvPr/>
        </p:nvSpPr>
        <p:spPr bwMode="auto">
          <a:xfrm>
            <a:off x="568325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800080"/>
                </a:solidFill>
              </a:rPr>
              <a:t>111</a:t>
            </a:r>
            <a:endParaRPr lang="en-US" altLang="zh-CN" sz="2400" b="0">
              <a:solidFill>
                <a:schemeClr val="tx1"/>
              </a:solidFill>
            </a:endParaRPr>
          </a:p>
        </p:txBody>
      </p:sp>
      <p:grpSp>
        <p:nvGrpSpPr>
          <p:cNvPr id="5" name="Group 51"/>
          <p:cNvGrpSpPr/>
          <p:nvPr/>
        </p:nvGrpSpPr>
        <p:grpSpPr bwMode="auto">
          <a:xfrm>
            <a:off x="4800600" y="228600"/>
            <a:ext cx="2743200" cy="2647950"/>
            <a:chOff x="2976" y="2124"/>
            <a:chExt cx="1728" cy="1668"/>
          </a:xfrm>
        </p:grpSpPr>
        <p:sp>
          <p:nvSpPr>
            <p:cNvPr id="114713" name="Oval 52"/>
            <p:cNvSpPr>
              <a:spLocks noChangeArrowheads="1"/>
            </p:cNvSpPr>
            <p:nvPr/>
          </p:nvSpPr>
          <p:spPr bwMode="auto">
            <a:xfrm>
              <a:off x="2976" y="2832"/>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9</a:t>
              </a:r>
              <a:endParaRPr lang="en-US" altLang="zh-CN" sz="2400" b="0">
                <a:solidFill>
                  <a:schemeClr val="tx1"/>
                </a:solidFill>
              </a:endParaRPr>
            </a:p>
          </p:txBody>
        </p:sp>
        <p:sp>
          <p:nvSpPr>
            <p:cNvPr id="114714" name="Oval 53"/>
            <p:cNvSpPr>
              <a:spLocks noChangeArrowheads="1"/>
            </p:cNvSpPr>
            <p:nvPr/>
          </p:nvSpPr>
          <p:spPr bwMode="auto">
            <a:xfrm>
              <a:off x="3552"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5</a:t>
              </a:r>
              <a:endParaRPr lang="en-US" altLang="zh-CN" sz="2400" b="0">
                <a:solidFill>
                  <a:schemeClr val="tx1"/>
                </a:solidFill>
              </a:endParaRPr>
            </a:p>
          </p:txBody>
        </p:sp>
        <p:sp>
          <p:nvSpPr>
            <p:cNvPr id="114715" name="Oval 54"/>
            <p:cNvSpPr>
              <a:spLocks noChangeArrowheads="1"/>
            </p:cNvSpPr>
            <p:nvPr/>
          </p:nvSpPr>
          <p:spPr bwMode="auto">
            <a:xfrm>
              <a:off x="4320" y="3408"/>
              <a:ext cx="384" cy="384"/>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3600">
                  <a:solidFill>
                    <a:srgbClr val="990000"/>
                  </a:solidFill>
                </a:rPr>
                <a:t>2</a:t>
              </a:r>
              <a:endParaRPr lang="en-US" altLang="zh-CN" sz="2400" b="0">
                <a:solidFill>
                  <a:schemeClr val="tx1"/>
                </a:solidFill>
              </a:endParaRPr>
            </a:p>
          </p:txBody>
        </p:sp>
        <p:sp>
          <p:nvSpPr>
            <p:cNvPr id="114716" name="Line 55"/>
            <p:cNvSpPr>
              <a:spLocks noChangeShapeType="1"/>
            </p:cNvSpPr>
            <p:nvPr/>
          </p:nvSpPr>
          <p:spPr bwMode="auto">
            <a:xfrm flipH="1">
              <a:off x="3744"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7" name="Line 56"/>
            <p:cNvSpPr>
              <a:spLocks noChangeShapeType="1"/>
            </p:cNvSpPr>
            <p:nvPr/>
          </p:nvSpPr>
          <p:spPr bwMode="auto">
            <a:xfrm>
              <a:off x="4272" y="3264"/>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8" name="Text Box 57"/>
            <p:cNvSpPr txBox="1">
              <a:spLocks noChangeArrowheads="1"/>
            </p:cNvSpPr>
            <p:nvPr/>
          </p:nvSpPr>
          <p:spPr bwMode="auto">
            <a:xfrm>
              <a:off x="3974" y="2832"/>
              <a:ext cx="346" cy="420"/>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7</a:t>
              </a:r>
              <a:endParaRPr lang="en-US" altLang="zh-CN" sz="2400" b="0">
                <a:solidFill>
                  <a:srgbClr val="990000"/>
                </a:solidFill>
              </a:endParaRPr>
            </a:p>
          </p:txBody>
        </p:sp>
        <p:sp>
          <p:nvSpPr>
            <p:cNvPr id="114719" name="Text Box 58"/>
            <p:cNvSpPr txBox="1">
              <a:spLocks noChangeArrowheads="1"/>
            </p:cNvSpPr>
            <p:nvPr/>
          </p:nvSpPr>
          <p:spPr bwMode="auto">
            <a:xfrm>
              <a:off x="3468" y="2124"/>
              <a:ext cx="420" cy="420"/>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solidFill>
                    <a:srgbClr val="990000"/>
                  </a:solidFill>
                </a:rPr>
                <a:t>16</a:t>
              </a:r>
              <a:endParaRPr lang="en-US" altLang="zh-CN" sz="2400" b="0">
                <a:solidFill>
                  <a:srgbClr val="990000"/>
                </a:solidFill>
              </a:endParaRPr>
            </a:p>
          </p:txBody>
        </p:sp>
        <p:sp>
          <p:nvSpPr>
            <p:cNvPr id="114720" name="Line 59"/>
            <p:cNvSpPr>
              <a:spLocks noChangeShapeType="1"/>
            </p:cNvSpPr>
            <p:nvPr/>
          </p:nvSpPr>
          <p:spPr bwMode="auto">
            <a:xfrm flipH="1">
              <a:off x="3168" y="2544"/>
              <a:ext cx="288"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1" name="Line 60"/>
            <p:cNvSpPr>
              <a:spLocks noChangeShapeType="1"/>
            </p:cNvSpPr>
            <p:nvPr/>
          </p:nvSpPr>
          <p:spPr bwMode="auto">
            <a:xfrm>
              <a:off x="3888" y="2544"/>
              <a:ext cx="240"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7" presetClass="entr" presetSubtype="4" fill="hold" grpId="0" nodeType="clickEffect">
                                  <p:stCondLst>
                                    <p:cond delay="0"/>
                                  </p:stCondLst>
                                  <p:childTnLst>
                                    <p:set>
                                      <p:cBhvr>
                                        <p:cTn id="24" dur="1" fill="hold">
                                          <p:stCondLst>
                                            <p:cond delay="0"/>
                                          </p:stCondLst>
                                        </p:cTn>
                                        <p:tgtEl>
                                          <p:spTgt spid="439329"/>
                                        </p:tgtEl>
                                        <p:attrNameLst>
                                          <p:attrName>style.visibility</p:attrName>
                                        </p:attrNameLst>
                                      </p:cBhvr>
                                      <p:to>
                                        <p:strVal val="visible"/>
                                      </p:to>
                                    </p:set>
                                    <p:anim calcmode="lin" valueType="num">
                                      <p:cBhvr>
                                        <p:cTn id="25" dur="500" fill="hold"/>
                                        <p:tgtEl>
                                          <p:spTgt spid="439329"/>
                                        </p:tgtEl>
                                        <p:attrNameLst>
                                          <p:attrName>ppt_x</p:attrName>
                                        </p:attrNameLst>
                                      </p:cBhvr>
                                      <p:tavLst>
                                        <p:tav tm="0">
                                          <p:val>
                                            <p:strVal val="#ppt_x"/>
                                          </p:val>
                                        </p:tav>
                                        <p:tav tm="100000">
                                          <p:val>
                                            <p:strVal val="#ppt_x"/>
                                          </p:val>
                                        </p:tav>
                                      </p:tavLst>
                                    </p:anim>
                                    <p:anim calcmode="lin" valueType="num">
                                      <p:cBhvr>
                                        <p:cTn id="26" dur="500" fill="hold"/>
                                        <p:tgtEl>
                                          <p:spTgt spid="439329"/>
                                        </p:tgtEl>
                                        <p:attrNameLst>
                                          <p:attrName>ppt_y</p:attrName>
                                        </p:attrNameLst>
                                      </p:cBhvr>
                                      <p:tavLst>
                                        <p:tav tm="0">
                                          <p:val>
                                            <p:strVal val="#ppt_y+#ppt_h/2"/>
                                          </p:val>
                                        </p:tav>
                                        <p:tav tm="100000">
                                          <p:val>
                                            <p:strVal val="#ppt_y"/>
                                          </p:val>
                                        </p:tav>
                                      </p:tavLst>
                                    </p:anim>
                                    <p:anim calcmode="lin" valueType="num">
                                      <p:cBhvr>
                                        <p:cTn id="27" dur="500" fill="hold"/>
                                        <p:tgtEl>
                                          <p:spTgt spid="439329"/>
                                        </p:tgtEl>
                                        <p:attrNameLst>
                                          <p:attrName>ppt_w</p:attrName>
                                        </p:attrNameLst>
                                      </p:cBhvr>
                                      <p:tavLst>
                                        <p:tav tm="0">
                                          <p:val>
                                            <p:strVal val="#ppt_w"/>
                                          </p:val>
                                        </p:tav>
                                        <p:tav tm="100000">
                                          <p:val>
                                            <p:strVal val="#ppt_w"/>
                                          </p:val>
                                        </p:tav>
                                      </p:tavLst>
                                    </p:anim>
                                    <p:anim calcmode="lin" valueType="num">
                                      <p:cBhvr>
                                        <p:cTn id="28" dur="500" fill="hold"/>
                                        <p:tgtEl>
                                          <p:spTgt spid="439329"/>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7" presetClass="entr" presetSubtype="4" fill="hold" grpId="0" nodeType="afterEffect">
                                  <p:stCondLst>
                                    <p:cond delay="0"/>
                                  </p:stCondLst>
                                  <p:childTnLst>
                                    <p:set>
                                      <p:cBhvr>
                                        <p:cTn id="31" dur="1" fill="hold">
                                          <p:stCondLst>
                                            <p:cond delay="0"/>
                                          </p:stCondLst>
                                        </p:cTn>
                                        <p:tgtEl>
                                          <p:spTgt spid="439330"/>
                                        </p:tgtEl>
                                        <p:attrNameLst>
                                          <p:attrName>style.visibility</p:attrName>
                                        </p:attrNameLst>
                                      </p:cBhvr>
                                      <p:to>
                                        <p:strVal val="visible"/>
                                      </p:to>
                                    </p:set>
                                    <p:anim calcmode="lin" valueType="num">
                                      <p:cBhvr>
                                        <p:cTn id="32" dur="500" fill="hold"/>
                                        <p:tgtEl>
                                          <p:spTgt spid="439330"/>
                                        </p:tgtEl>
                                        <p:attrNameLst>
                                          <p:attrName>ppt_x</p:attrName>
                                        </p:attrNameLst>
                                      </p:cBhvr>
                                      <p:tavLst>
                                        <p:tav tm="0">
                                          <p:val>
                                            <p:strVal val="#ppt_x"/>
                                          </p:val>
                                        </p:tav>
                                        <p:tav tm="100000">
                                          <p:val>
                                            <p:strVal val="#ppt_x"/>
                                          </p:val>
                                        </p:tav>
                                      </p:tavLst>
                                    </p:anim>
                                    <p:anim calcmode="lin" valueType="num">
                                      <p:cBhvr>
                                        <p:cTn id="33" dur="500" fill="hold"/>
                                        <p:tgtEl>
                                          <p:spTgt spid="439330"/>
                                        </p:tgtEl>
                                        <p:attrNameLst>
                                          <p:attrName>ppt_y</p:attrName>
                                        </p:attrNameLst>
                                      </p:cBhvr>
                                      <p:tavLst>
                                        <p:tav tm="0">
                                          <p:val>
                                            <p:strVal val="#ppt_y+#ppt_h/2"/>
                                          </p:val>
                                        </p:tav>
                                        <p:tav tm="100000">
                                          <p:val>
                                            <p:strVal val="#ppt_y"/>
                                          </p:val>
                                        </p:tav>
                                      </p:tavLst>
                                    </p:anim>
                                    <p:anim calcmode="lin" valueType="num">
                                      <p:cBhvr>
                                        <p:cTn id="34" dur="500" fill="hold"/>
                                        <p:tgtEl>
                                          <p:spTgt spid="439330"/>
                                        </p:tgtEl>
                                        <p:attrNameLst>
                                          <p:attrName>ppt_w</p:attrName>
                                        </p:attrNameLst>
                                      </p:cBhvr>
                                      <p:tavLst>
                                        <p:tav tm="0">
                                          <p:val>
                                            <p:strVal val="#ppt_w"/>
                                          </p:val>
                                        </p:tav>
                                        <p:tav tm="100000">
                                          <p:val>
                                            <p:strVal val="#ppt_w"/>
                                          </p:val>
                                        </p:tav>
                                      </p:tavLst>
                                    </p:anim>
                                    <p:anim calcmode="lin" valueType="num">
                                      <p:cBhvr>
                                        <p:cTn id="35" dur="500" fill="hold"/>
                                        <p:tgtEl>
                                          <p:spTgt spid="439330"/>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17" presetClass="entr" presetSubtype="4" fill="hold" grpId="0" nodeType="afterEffect">
                                  <p:stCondLst>
                                    <p:cond delay="0"/>
                                  </p:stCondLst>
                                  <p:childTnLst>
                                    <p:set>
                                      <p:cBhvr>
                                        <p:cTn id="38" dur="1" fill="hold">
                                          <p:stCondLst>
                                            <p:cond delay="0"/>
                                          </p:stCondLst>
                                        </p:cTn>
                                        <p:tgtEl>
                                          <p:spTgt spid="439328"/>
                                        </p:tgtEl>
                                        <p:attrNameLst>
                                          <p:attrName>style.visibility</p:attrName>
                                        </p:attrNameLst>
                                      </p:cBhvr>
                                      <p:to>
                                        <p:strVal val="visible"/>
                                      </p:to>
                                    </p:set>
                                    <p:anim calcmode="lin" valueType="num">
                                      <p:cBhvr>
                                        <p:cTn id="39" dur="500" fill="hold"/>
                                        <p:tgtEl>
                                          <p:spTgt spid="439328"/>
                                        </p:tgtEl>
                                        <p:attrNameLst>
                                          <p:attrName>ppt_x</p:attrName>
                                        </p:attrNameLst>
                                      </p:cBhvr>
                                      <p:tavLst>
                                        <p:tav tm="0">
                                          <p:val>
                                            <p:strVal val="#ppt_x"/>
                                          </p:val>
                                        </p:tav>
                                        <p:tav tm="100000">
                                          <p:val>
                                            <p:strVal val="#ppt_x"/>
                                          </p:val>
                                        </p:tav>
                                      </p:tavLst>
                                    </p:anim>
                                    <p:anim calcmode="lin" valueType="num">
                                      <p:cBhvr>
                                        <p:cTn id="40" dur="500" fill="hold"/>
                                        <p:tgtEl>
                                          <p:spTgt spid="439328"/>
                                        </p:tgtEl>
                                        <p:attrNameLst>
                                          <p:attrName>ppt_y</p:attrName>
                                        </p:attrNameLst>
                                      </p:cBhvr>
                                      <p:tavLst>
                                        <p:tav tm="0">
                                          <p:val>
                                            <p:strVal val="#ppt_y+#ppt_h/2"/>
                                          </p:val>
                                        </p:tav>
                                        <p:tav tm="100000">
                                          <p:val>
                                            <p:strVal val="#ppt_y"/>
                                          </p:val>
                                        </p:tav>
                                      </p:tavLst>
                                    </p:anim>
                                    <p:anim calcmode="lin" valueType="num">
                                      <p:cBhvr>
                                        <p:cTn id="41" dur="500" fill="hold"/>
                                        <p:tgtEl>
                                          <p:spTgt spid="439328"/>
                                        </p:tgtEl>
                                        <p:attrNameLst>
                                          <p:attrName>ppt_w</p:attrName>
                                        </p:attrNameLst>
                                      </p:cBhvr>
                                      <p:tavLst>
                                        <p:tav tm="0">
                                          <p:val>
                                            <p:strVal val="#ppt_w"/>
                                          </p:val>
                                        </p:tav>
                                        <p:tav tm="100000">
                                          <p:val>
                                            <p:strVal val="#ppt_w"/>
                                          </p:val>
                                        </p:tav>
                                      </p:tavLst>
                                    </p:anim>
                                    <p:anim calcmode="lin" valueType="num">
                                      <p:cBhvr>
                                        <p:cTn id="42" dur="500" fill="hold"/>
                                        <p:tgtEl>
                                          <p:spTgt spid="439328"/>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439331"/>
                                        </p:tgtEl>
                                        <p:attrNameLst>
                                          <p:attrName>style.visibility</p:attrName>
                                        </p:attrNameLst>
                                      </p:cBhvr>
                                      <p:to>
                                        <p:strVal val="visible"/>
                                      </p:to>
                                    </p:set>
                                    <p:animEffect transition="in" filter="slide(fromLeft)">
                                      <p:cBhvr>
                                        <p:cTn id="47" dur="500"/>
                                        <p:tgtEl>
                                          <p:spTgt spid="439331"/>
                                        </p:tgtEl>
                                      </p:cBhvr>
                                    </p:animEffect>
                                  </p:childTnLst>
                                </p:cTn>
                              </p:par>
                            </p:childTnLst>
                          </p:cTn>
                        </p:par>
                        <p:par>
                          <p:cTn id="48" fill="hold">
                            <p:stCondLst>
                              <p:cond delay="500"/>
                            </p:stCondLst>
                            <p:childTnLst>
                              <p:par>
                                <p:cTn id="49" presetID="12" presetClass="entr" presetSubtype="8" fill="hold" grpId="0" nodeType="afterEffect">
                                  <p:stCondLst>
                                    <p:cond delay="0"/>
                                  </p:stCondLst>
                                  <p:childTnLst>
                                    <p:set>
                                      <p:cBhvr>
                                        <p:cTn id="50" dur="1" fill="hold">
                                          <p:stCondLst>
                                            <p:cond delay="0"/>
                                          </p:stCondLst>
                                        </p:cTn>
                                        <p:tgtEl>
                                          <p:spTgt spid="439332"/>
                                        </p:tgtEl>
                                        <p:attrNameLst>
                                          <p:attrName>style.visibility</p:attrName>
                                        </p:attrNameLst>
                                      </p:cBhvr>
                                      <p:to>
                                        <p:strVal val="visible"/>
                                      </p:to>
                                    </p:set>
                                    <p:animEffect transition="in" filter="slide(fromLeft)">
                                      <p:cBhvr>
                                        <p:cTn id="51" dur="500"/>
                                        <p:tgtEl>
                                          <p:spTgt spid="439332"/>
                                        </p:tgtEl>
                                      </p:cBhvr>
                                    </p:animEffect>
                                  </p:childTnLst>
                                </p:cTn>
                              </p:par>
                            </p:childTnLst>
                          </p:cTn>
                        </p:par>
                        <p:par>
                          <p:cTn id="52" fill="hold">
                            <p:stCondLst>
                              <p:cond delay="1000"/>
                            </p:stCondLst>
                            <p:childTnLst>
                              <p:par>
                                <p:cTn id="53" presetID="12" presetClass="entr" presetSubtype="8" fill="hold" grpId="0" nodeType="afterEffect">
                                  <p:stCondLst>
                                    <p:cond delay="0"/>
                                  </p:stCondLst>
                                  <p:childTnLst>
                                    <p:set>
                                      <p:cBhvr>
                                        <p:cTn id="54" dur="1" fill="hold">
                                          <p:stCondLst>
                                            <p:cond delay="0"/>
                                          </p:stCondLst>
                                        </p:cTn>
                                        <p:tgtEl>
                                          <p:spTgt spid="439333"/>
                                        </p:tgtEl>
                                        <p:attrNameLst>
                                          <p:attrName>style.visibility</p:attrName>
                                        </p:attrNameLst>
                                      </p:cBhvr>
                                      <p:to>
                                        <p:strVal val="visible"/>
                                      </p:to>
                                    </p:set>
                                    <p:animEffect transition="in" filter="slide(fromLeft)">
                                      <p:cBhvr>
                                        <p:cTn id="55" dur="500"/>
                                        <p:tgtEl>
                                          <p:spTgt spid="439333"/>
                                        </p:tgtEl>
                                      </p:cBhvr>
                                    </p:animEffect>
                                  </p:childTnLst>
                                </p:cTn>
                              </p:par>
                            </p:childTnLst>
                          </p:cTn>
                        </p:par>
                        <p:par>
                          <p:cTn id="56" fill="hold">
                            <p:stCondLst>
                              <p:cond delay="1500"/>
                            </p:stCondLst>
                            <p:childTnLst>
                              <p:par>
                                <p:cTn id="57" presetID="12" presetClass="entr" presetSubtype="8" fill="hold" grpId="0" nodeType="afterEffect">
                                  <p:stCondLst>
                                    <p:cond delay="0"/>
                                  </p:stCondLst>
                                  <p:childTnLst>
                                    <p:set>
                                      <p:cBhvr>
                                        <p:cTn id="58" dur="1" fill="hold">
                                          <p:stCondLst>
                                            <p:cond delay="0"/>
                                          </p:stCondLst>
                                        </p:cTn>
                                        <p:tgtEl>
                                          <p:spTgt spid="439334"/>
                                        </p:tgtEl>
                                        <p:attrNameLst>
                                          <p:attrName>style.visibility</p:attrName>
                                        </p:attrNameLst>
                                      </p:cBhvr>
                                      <p:to>
                                        <p:strVal val="visible"/>
                                      </p:to>
                                    </p:set>
                                    <p:animEffect transition="in" filter="slide(fromLeft)">
                                      <p:cBhvr>
                                        <p:cTn id="59" dur="500"/>
                                        <p:tgtEl>
                                          <p:spTgt spid="439334"/>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439335"/>
                                        </p:tgtEl>
                                        <p:attrNameLst>
                                          <p:attrName>style.visibility</p:attrName>
                                        </p:attrNameLst>
                                      </p:cBhvr>
                                      <p:to>
                                        <p:strVal val="visible"/>
                                      </p:to>
                                    </p:set>
                                    <p:animEffect transition="in" filter="slide(fromLeft)">
                                      <p:cBhvr>
                                        <p:cTn id="64" dur="500"/>
                                        <p:tgtEl>
                                          <p:spTgt spid="439335"/>
                                        </p:tgtEl>
                                      </p:cBhvr>
                                    </p:animEffect>
                                  </p:childTnLst>
                                </p:cTn>
                              </p:par>
                            </p:childTnLst>
                          </p:cTn>
                        </p:par>
                        <p:par>
                          <p:cTn id="65" fill="hold">
                            <p:stCondLst>
                              <p:cond delay="500"/>
                            </p:stCondLst>
                            <p:childTnLst>
                              <p:par>
                                <p:cTn id="66" presetID="12" presetClass="entr" presetSubtype="8" fill="hold" grpId="0" nodeType="afterEffect">
                                  <p:stCondLst>
                                    <p:cond delay="0"/>
                                  </p:stCondLst>
                                  <p:childTnLst>
                                    <p:set>
                                      <p:cBhvr>
                                        <p:cTn id="67" dur="1" fill="hold">
                                          <p:stCondLst>
                                            <p:cond delay="0"/>
                                          </p:stCondLst>
                                        </p:cTn>
                                        <p:tgtEl>
                                          <p:spTgt spid="439336"/>
                                        </p:tgtEl>
                                        <p:attrNameLst>
                                          <p:attrName>style.visibility</p:attrName>
                                        </p:attrNameLst>
                                      </p:cBhvr>
                                      <p:to>
                                        <p:strVal val="visible"/>
                                      </p:to>
                                    </p:set>
                                    <p:animEffect transition="in" filter="slide(fromLeft)">
                                      <p:cBhvr>
                                        <p:cTn id="68" dur="500"/>
                                        <p:tgtEl>
                                          <p:spTgt spid="439336"/>
                                        </p:tgtEl>
                                      </p:cBhvr>
                                    </p:animEffect>
                                  </p:childTnLst>
                                </p:cTn>
                              </p:par>
                            </p:childTnLst>
                          </p:cTn>
                        </p:par>
                        <p:par>
                          <p:cTn id="69" fill="hold">
                            <p:stCondLst>
                              <p:cond delay="1000"/>
                            </p:stCondLst>
                            <p:childTnLst>
                              <p:par>
                                <p:cTn id="70" presetID="12" presetClass="entr" presetSubtype="8" fill="hold" grpId="0" nodeType="afterEffect">
                                  <p:stCondLst>
                                    <p:cond delay="0"/>
                                  </p:stCondLst>
                                  <p:childTnLst>
                                    <p:set>
                                      <p:cBhvr>
                                        <p:cTn id="71" dur="1" fill="hold">
                                          <p:stCondLst>
                                            <p:cond delay="0"/>
                                          </p:stCondLst>
                                        </p:cTn>
                                        <p:tgtEl>
                                          <p:spTgt spid="439337"/>
                                        </p:tgtEl>
                                        <p:attrNameLst>
                                          <p:attrName>style.visibility</p:attrName>
                                        </p:attrNameLst>
                                      </p:cBhvr>
                                      <p:to>
                                        <p:strVal val="visible"/>
                                      </p:to>
                                    </p:set>
                                    <p:animEffect transition="in" filter="slide(fromLeft)">
                                      <p:cBhvr>
                                        <p:cTn id="72" dur="500"/>
                                        <p:tgtEl>
                                          <p:spTgt spid="439337"/>
                                        </p:tgtEl>
                                      </p:cBhvr>
                                    </p:animEffect>
                                  </p:childTnLst>
                                </p:cTn>
                              </p:par>
                            </p:childTnLst>
                          </p:cTn>
                        </p:par>
                        <p:par>
                          <p:cTn id="73" fill="hold">
                            <p:stCondLst>
                              <p:cond delay="1500"/>
                            </p:stCondLst>
                            <p:childTnLst>
                              <p:par>
                                <p:cTn id="74" presetID="12" presetClass="entr" presetSubtype="8" fill="hold" grpId="0" nodeType="afterEffect">
                                  <p:stCondLst>
                                    <p:cond delay="0"/>
                                  </p:stCondLst>
                                  <p:childTnLst>
                                    <p:set>
                                      <p:cBhvr>
                                        <p:cTn id="75" dur="1" fill="hold">
                                          <p:stCondLst>
                                            <p:cond delay="0"/>
                                          </p:stCondLst>
                                        </p:cTn>
                                        <p:tgtEl>
                                          <p:spTgt spid="439338"/>
                                        </p:tgtEl>
                                        <p:attrNameLst>
                                          <p:attrName>style.visibility</p:attrName>
                                        </p:attrNameLst>
                                      </p:cBhvr>
                                      <p:to>
                                        <p:strVal val="visible"/>
                                      </p:to>
                                    </p:set>
                                    <p:animEffect transition="in" filter="slide(fromLeft)">
                                      <p:cBhvr>
                                        <p:cTn id="76" dur="500"/>
                                        <p:tgtEl>
                                          <p:spTgt spid="43933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39339"/>
                                        </p:tgtEl>
                                        <p:attrNameLst>
                                          <p:attrName>style.visibility</p:attrName>
                                        </p:attrNameLst>
                                      </p:cBhvr>
                                      <p:to>
                                        <p:strVal val="visible"/>
                                      </p:to>
                                    </p:set>
                                    <p:animEffect transition="in" filter="wipe(left)">
                                      <p:cBhvr>
                                        <p:cTn id="81" dur="500"/>
                                        <p:tgtEl>
                                          <p:spTgt spid="43933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39340"/>
                                        </p:tgtEl>
                                        <p:attrNameLst>
                                          <p:attrName>style.visibility</p:attrName>
                                        </p:attrNameLst>
                                      </p:cBhvr>
                                      <p:to>
                                        <p:strVal val="visible"/>
                                      </p:to>
                                    </p:set>
                                    <p:animEffect transition="in" filter="wipe(left)">
                                      <p:cBhvr>
                                        <p:cTn id="86" dur="500"/>
                                        <p:tgtEl>
                                          <p:spTgt spid="43934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39341"/>
                                        </p:tgtEl>
                                        <p:attrNameLst>
                                          <p:attrName>style.visibility</p:attrName>
                                        </p:attrNameLst>
                                      </p:cBhvr>
                                      <p:to>
                                        <p:strVal val="visible"/>
                                      </p:to>
                                    </p:set>
                                    <p:animEffect transition="in" filter="wipe(left)">
                                      <p:cBhvr>
                                        <p:cTn id="91" dur="500"/>
                                        <p:tgtEl>
                                          <p:spTgt spid="43934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39342"/>
                                        </p:tgtEl>
                                        <p:attrNameLst>
                                          <p:attrName>style.visibility</p:attrName>
                                        </p:attrNameLst>
                                      </p:cBhvr>
                                      <p:to>
                                        <p:strVal val="visible"/>
                                      </p:to>
                                    </p:set>
                                    <p:animEffect transition="in" filter="wipe(left)">
                                      <p:cBhvr>
                                        <p:cTn id="96" dur="500"/>
                                        <p:tgtEl>
                                          <p:spTgt spid="43934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39343"/>
                                        </p:tgtEl>
                                        <p:attrNameLst>
                                          <p:attrName>style.visibility</p:attrName>
                                        </p:attrNameLst>
                                      </p:cBhvr>
                                      <p:to>
                                        <p:strVal val="visible"/>
                                      </p:to>
                                    </p:set>
                                    <p:animEffect transition="in" filter="wipe(left)">
                                      <p:cBhvr>
                                        <p:cTn id="101" dur="500"/>
                                        <p:tgtEl>
                                          <p:spTgt spid="439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28" grpId="0" animBg="1" autoUpdateAnimBg="0"/>
      <p:bldP spid="439329" grpId="0" animBg="1"/>
      <p:bldP spid="439330" grpId="0" animBg="1"/>
      <p:bldP spid="439331" grpId="0" autoUpdateAnimBg="0"/>
      <p:bldP spid="439332" grpId="0" autoUpdateAnimBg="0"/>
      <p:bldP spid="439333" grpId="0" autoUpdateAnimBg="0"/>
      <p:bldP spid="439334" grpId="0" autoUpdateAnimBg="0"/>
      <p:bldP spid="439335" grpId="0" autoUpdateAnimBg="0"/>
      <p:bldP spid="439336" grpId="0" autoUpdateAnimBg="0"/>
      <p:bldP spid="439337" grpId="0" autoUpdateAnimBg="0"/>
      <p:bldP spid="439338" grpId="0" autoUpdateAnimBg="0"/>
      <p:bldP spid="439339" grpId="0" autoUpdateAnimBg="0"/>
      <p:bldP spid="439340" grpId="0" autoUpdateAnimBg="0"/>
      <p:bldP spid="439341" grpId="0" autoUpdateAnimBg="0"/>
      <p:bldP spid="439342" grpId="0" autoUpdateAnimBg="0"/>
      <p:bldP spid="439343"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81C769B-2AFC-4908-97AA-6A1417E77794}" type="slidenum">
              <a:rPr kumimoji="0" lang="en-US" altLang="zh-CN" sz="1400" b="0" smtClean="0">
                <a:solidFill>
                  <a:schemeClr val="tx1"/>
                </a:solidFill>
              </a:rPr>
              <a:t>123</a:t>
            </a:fld>
            <a:endParaRPr kumimoji="0" lang="en-US" altLang="zh-CN" sz="1400" b="0" smtClean="0">
              <a:solidFill>
                <a:schemeClr val="tx1"/>
              </a:solidFill>
            </a:endParaRPr>
          </a:p>
        </p:txBody>
      </p:sp>
      <p:sp>
        <p:nvSpPr>
          <p:cNvPr id="115715" name="Rectangle 2"/>
          <p:cNvSpPr>
            <a:spLocks noGrp="1" noChangeArrowheads="1"/>
          </p:cNvSpPr>
          <p:nvPr>
            <p:ph type="title"/>
          </p:nvPr>
        </p:nvSpPr>
        <p:spPr/>
        <p:txBody>
          <a:bodyPr/>
          <a:lstStyle/>
          <a:p>
            <a:pPr eaLnBrk="1" hangingPunct="1"/>
            <a:r>
              <a:rPr lang="zh-CN" altLang="en-US" smtClean="0"/>
              <a:t>存储哈夫曼树</a:t>
            </a:r>
          </a:p>
        </p:txBody>
      </p:sp>
      <p:sp>
        <p:nvSpPr>
          <p:cNvPr id="115716" name="Rectangle 3"/>
          <p:cNvSpPr>
            <a:spLocks noGrp="1" noChangeArrowheads="1"/>
          </p:cNvSpPr>
          <p:nvPr>
            <p:ph type="body" idx="1"/>
          </p:nvPr>
        </p:nvSpPr>
        <p:spPr/>
        <p:txBody>
          <a:bodyPr/>
          <a:lstStyle/>
          <a:p>
            <a:pPr eaLnBrk="1" hangingPunct="1"/>
            <a:r>
              <a:rPr lang="zh-CN" altLang="en-US" sz="3200" smtClean="0">
                <a:solidFill>
                  <a:srgbClr val="990000"/>
                </a:solidFill>
              </a:rPr>
              <a:t>静态三叉链表</a:t>
            </a:r>
          </a:p>
        </p:txBody>
      </p:sp>
      <p:sp>
        <p:nvSpPr>
          <p:cNvPr id="440324" name="Text Box 4"/>
          <p:cNvSpPr txBox="1">
            <a:spLocks noChangeArrowheads="1"/>
          </p:cNvSpPr>
          <p:nvPr/>
        </p:nvSpPr>
        <p:spPr bwMode="auto">
          <a:xfrm>
            <a:off x="533400" y="3276600"/>
            <a:ext cx="8229600" cy="2557463"/>
          </a:xfrm>
          <a:prstGeom prst="rect">
            <a:avLst/>
          </a:prstGeom>
          <a:noFill/>
          <a:ln w="28575" cap="rnd">
            <a:solidFill>
              <a:schemeClr val="tx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sz="3200">
                <a:solidFill>
                  <a:srgbClr val="990000"/>
                </a:solidFill>
                <a:ea typeface="楷体_GB2312" pitchFamily="49" charset="-122"/>
              </a:rPr>
              <a:t>//</a:t>
            </a:r>
            <a:r>
              <a:rPr lang="zh-CN" altLang="en-US" sz="3200" u="sng">
                <a:solidFill>
                  <a:srgbClr val="FF3300"/>
                </a:solidFill>
                <a:ea typeface="楷体_GB2312" pitchFamily="49" charset="-122"/>
              </a:rPr>
              <a:t>静态</a:t>
            </a:r>
            <a:r>
              <a:rPr lang="zh-CN" altLang="en-US" sz="3200">
                <a:solidFill>
                  <a:srgbClr val="990000"/>
                </a:solidFill>
                <a:ea typeface="楷体_GB2312" pitchFamily="49" charset="-122"/>
              </a:rPr>
              <a:t>三叉链表类型定义</a:t>
            </a:r>
          </a:p>
          <a:p>
            <a:pPr algn="l">
              <a:spcBef>
                <a:spcPct val="0"/>
              </a:spcBef>
            </a:pPr>
            <a:r>
              <a:rPr lang="en-US" altLang="zh-CN" sz="3200">
                <a:solidFill>
                  <a:schemeClr val="tx1"/>
                </a:solidFill>
                <a:ea typeface="楷体_GB2312" pitchFamily="49" charset="-122"/>
              </a:rPr>
              <a:t>typedef struct {</a:t>
            </a:r>
          </a:p>
          <a:p>
            <a:pPr algn="l">
              <a:spcBef>
                <a:spcPct val="0"/>
              </a:spcBef>
            </a:pPr>
            <a:r>
              <a:rPr lang="en-US" altLang="zh-CN" sz="3200">
                <a:solidFill>
                  <a:schemeClr val="tx1"/>
                </a:solidFill>
                <a:ea typeface="楷体_GB2312" pitchFamily="49" charset="-122"/>
              </a:rPr>
              <a:t>	unsigned int weight;	</a:t>
            </a:r>
          </a:p>
          <a:p>
            <a:pPr algn="l">
              <a:spcBef>
                <a:spcPct val="0"/>
              </a:spcBef>
            </a:pPr>
            <a:r>
              <a:rPr lang="en-US" altLang="zh-CN" sz="3200">
                <a:solidFill>
                  <a:schemeClr val="tx1"/>
                </a:solidFill>
                <a:ea typeface="楷体_GB2312" pitchFamily="49" charset="-122"/>
              </a:rPr>
              <a:t>	unsigned int </a:t>
            </a:r>
            <a:r>
              <a:rPr lang="en-US" altLang="zh-CN" sz="3200">
                <a:solidFill>
                  <a:srgbClr val="FF3300"/>
                </a:solidFill>
                <a:ea typeface="楷体_GB2312" pitchFamily="49" charset="-122"/>
              </a:rPr>
              <a:t>parent, lchild, rchild</a:t>
            </a:r>
            <a:r>
              <a:rPr lang="en-US" altLang="zh-CN" sz="3200">
                <a:solidFill>
                  <a:schemeClr val="tx1"/>
                </a:solidFill>
                <a:ea typeface="楷体_GB2312" pitchFamily="49" charset="-122"/>
              </a:rPr>
              <a:t>;</a:t>
            </a:r>
          </a:p>
          <a:p>
            <a:pPr algn="l">
              <a:spcBef>
                <a:spcPct val="0"/>
              </a:spcBef>
            </a:pPr>
            <a:r>
              <a:rPr lang="en-US" altLang="zh-CN" sz="3200">
                <a:solidFill>
                  <a:schemeClr val="tx1"/>
                </a:solidFill>
                <a:ea typeface="楷体_GB2312" pitchFamily="49" charset="-122"/>
              </a:rPr>
              <a:t>}HTNode, *HuffmanTree;            </a:t>
            </a:r>
          </a:p>
        </p:txBody>
      </p:sp>
      <p:graphicFrame>
        <p:nvGraphicFramePr>
          <p:cNvPr id="440337" name="Group 17"/>
          <p:cNvGraphicFramePr>
            <a:graphicFrameLocks noGrp="1"/>
          </p:cNvGraphicFramePr>
          <p:nvPr/>
        </p:nvGraphicFramePr>
        <p:xfrm>
          <a:off x="1524000" y="2133600"/>
          <a:ext cx="6096000" cy="6604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chemeClr val="tx1"/>
                          </a:solidFill>
                          <a:effectLst/>
                          <a:latin typeface="Times New Roman" panose="02020603050405020304" pitchFamily="18" charset="0"/>
                          <a:ea typeface="楷体_GB2312" pitchFamily="49" charset="-122"/>
                        </a:rPr>
                        <a:t>weight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FF3300"/>
                          </a:solidFill>
                          <a:effectLst/>
                          <a:latin typeface="Times New Roman" panose="02020603050405020304" pitchFamily="18" charset="0"/>
                          <a:ea typeface="楷体_GB2312" pitchFamily="49"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dirty="0" smtClean="0">
                          <a:ln>
                            <a:noFill/>
                          </a:ln>
                          <a:solidFill>
                            <a:srgbClr val="FF3300"/>
                          </a:solidFill>
                          <a:effectLst/>
                          <a:latin typeface="Times New Roman" panose="02020603050405020304" pitchFamily="18" charset="0"/>
                          <a:ea typeface="楷体_GB2312" pitchFamily="49" charset="-122"/>
                        </a:rPr>
                        <a:t>lchild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FF3300"/>
                          </a:solidFill>
                          <a:effectLst/>
                          <a:latin typeface="Times New Roman" panose="02020603050405020304" pitchFamily="18" charset="0"/>
                          <a:ea typeface="楷体_GB2312" pitchFamily="49" charset="-122"/>
                        </a:rPr>
                        <a:t>rchild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37"/>
                                        </p:tgtEl>
                                        <p:attrNameLst>
                                          <p:attrName>style.visibility</p:attrName>
                                        </p:attrNameLst>
                                      </p:cBhvr>
                                      <p:to>
                                        <p:strVal val="visible"/>
                                      </p:to>
                                    </p:set>
                                    <p:animEffect transition="in" filter="wipe(left)">
                                      <p:cBhvr>
                                        <p:cTn id="7" dur="500"/>
                                        <p:tgtEl>
                                          <p:spTgt spid="4403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0324"/>
                                        </p:tgtEl>
                                        <p:attrNameLst>
                                          <p:attrName>style.visibility</p:attrName>
                                        </p:attrNameLst>
                                      </p:cBhvr>
                                      <p:to>
                                        <p:strVal val="visible"/>
                                      </p:to>
                                    </p:set>
                                    <p:anim calcmode="lin" valueType="num">
                                      <p:cBhvr additive="base">
                                        <p:cTn id="12" dur="500" fill="hold"/>
                                        <p:tgtEl>
                                          <p:spTgt spid="440324"/>
                                        </p:tgtEl>
                                        <p:attrNameLst>
                                          <p:attrName>ppt_x</p:attrName>
                                        </p:attrNameLst>
                                      </p:cBhvr>
                                      <p:tavLst>
                                        <p:tav tm="0">
                                          <p:val>
                                            <p:strVal val="0-#ppt_w/2"/>
                                          </p:val>
                                        </p:tav>
                                        <p:tav tm="100000">
                                          <p:val>
                                            <p:strVal val="#ppt_x"/>
                                          </p:val>
                                        </p:tav>
                                      </p:tavLst>
                                    </p:anim>
                                    <p:anim calcmode="lin" valueType="num">
                                      <p:cBhvr additive="base">
                                        <p:cTn id="13"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F752B5A-40A1-4BA4-A16E-65D9C1C261E0}" type="slidenum">
              <a:rPr kumimoji="0" lang="en-US" altLang="zh-CN" sz="1400" b="0" smtClean="0">
                <a:solidFill>
                  <a:schemeClr val="tx1"/>
                </a:solidFill>
              </a:rPr>
              <a:t>124</a:t>
            </a:fld>
            <a:endParaRPr kumimoji="0" lang="en-US" altLang="zh-CN" sz="1400" b="0" smtClean="0">
              <a:solidFill>
                <a:schemeClr val="tx1"/>
              </a:solidFill>
            </a:endParaRPr>
          </a:p>
        </p:txBody>
      </p:sp>
      <p:sp>
        <p:nvSpPr>
          <p:cNvPr id="116739" name="Rectangle 2"/>
          <p:cNvSpPr>
            <a:spLocks noGrp="1" noChangeArrowheads="1"/>
          </p:cNvSpPr>
          <p:nvPr>
            <p:ph type="title"/>
          </p:nvPr>
        </p:nvSpPr>
        <p:spPr/>
        <p:txBody>
          <a:bodyPr/>
          <a:lstStyle/>
          <a:p>
            <a:pPr eaLnBrk="1" hangingPunct="1"/>
            <a:r>
              <a:rPr lang="zh-CN" altLang="en-US" smtClean="0"/>
              <a:t>存储哈夫曼树</a:t>
            </a:r>
          </a:p>
        </p:txBody>
      </p:sp>
      <p:sp>
        <p:nvSpPr>
          <p:cNvPr id="116740" name="Rectangle 3"/>
          <p:cNvSpPr>
            <a:spLocks noGrp="1" noChangeArrowheads="1"/>
          </p:cNvSpPr>
          <p:nvPr>
            <p:ph type="body" idx="1"/>
          </p:nvPr>
        </p:nvSpPr>
        <p:spPr/>
        <p:txBody>
          <a:bodyPr/>
          <a:lstStyle/>
          <a:p>
            <a:pPr eaLnBrk="1" hangingPunct="1"/>
            <a:r>
              <a:rPr lang="zh-CN" altLang="en-US" dirty="0" smtClean="0">
                <a:solidFill>
                  <a:schemeClr val="tx2"/>
                </a:solidFill>
              </a:rPr>
              <a:t>哈夫曼树共有多少结点？（假设有</a:t>
            </a:r>
            <a:r>
              <a:rPr lang="en-US" altLang="zh-CN" i="1" dirty="0" smtClean="0">
                <a:solidFill>
                  <a:schemeClr val="tx2"/>
                </a:solidFill>
              </a:rPr>
              <a:t>n</a:t>
            </a:r>
            <a:r>
              <a:rPr lang="en-US" altLang="zh-CN" baseline="-25000" dirty="0" smtClean="0">
                <a:solidFill>
                  <a:schemeClr val="tx2"/>
                </a:solidFill>
              </a:rPr>
              <a:t>0</a:t>
            </a:r>
            <a:r>
              <a:rPr lang="zh-CN" altLang="en-US" dirty="0" smtClean="0">
                <a:solidFill>
                  <a:schemeClr val="tx2"/>
                </a:solidFill>
              </a:rPr>
              <a:t>个叶节点）</a:t>
            </a:r>
          </a:p>
          <a:p>
            <a:pPr eaLnBrk="1" hangingPunct="1"/>
            <a:r>
              <a:rPr lang="zh-CN" altLang="en-US" dirty="0" smtClean="0">
                <a:solidFill>
                  <a:schemeClr val="tx2"/>
                </a:solidFill>
              </a:rPr>
              <a:t>哈夫曼树是正则的二叉树：没有度为</a:t>
            </a:r>
            <a:r>
              <a:rPr lang="en-US" altLang="zh-CN" dirty="0" smtClean="0">
                <a:solidFill>
                  <a:schemeClr val="tx2"/>
                </a:solidFill>
              </a:rPr>
              <a:t>1</a:t>
            </a:r>
            <a:r>
              <a:rPr lang="zh-CN" altLang="en-US" dirty="0" smtClean="0">
                <a:solidFill>
                  <a:schemeClr val="tx2"/>
                </a:solidFill>
              </a:rPr>
              <a:t>的结点</a:t>
            </a:r>
          </a:p>
          <a:p>
            <a:pPr eaLnBrk="1" hangingPunct="1"/>
            <a:endParaRPr lang="en-US" altLang="zh-CN" dirty="0" smtClean="0">
              <a:solidFill>
                <a:schemeClr val="tx2"/>
              </a:solidFill>
            </a:endParaRPr>
          </a:p>
        </p:txBody>
      </p:sp>
      <p:grpSp>
        <p:nvGrpSpPr>
          <p:cNvPr id="116741" name="Group 4"/>
          <p:cNvGrpSpPr/>
          <p:nvPr/>
        </p:nvGrpSpPr>
        <p:grpSpPr bwMode="auto">
          <a:xfrm>
            <a:off x="914400" y="2667000"/>
            <a:ext cx="3657600" cy="2895600"/>
            <a:chOff x="3696" y="1920"/>
            <a:chExt cx="1776" cy="1488"/>
          </a:xfrm>
        </p:grpSpPr>
        <p:grpSp>
          <p:nvGrpSpPr>
            <p:cNvPr id="116762" name="Group 5"/>
            <p:cNvGrpSpPr/>
            <p:nvPr/>
          </p:nvGrpSpPr>
          <p:grpSpPr bwMode="auto">
            <a:xfrm>
              <a:off x="3696" y="1920"/>
              <a:ext cx="1634" cy="1374"/>
              <a:chOff x="480" y="2160"/>
              <a:chExt cx="2208" cy="1728"/>
            </a:xfrm>
          </p:grpSpPr>
          <p:sp>
            <p:nvSpPr>
              <p:cNvPr id="116769" name="Oval 6"/>
              <p:cNvSpPr>
                <a:spLocks noChangeArrowheads="1"/>
              </p:cNvSpPr>
              <p:nvPr/>
            </p:nvSpPr>
            <p:spPr bwMode="auto">
              <a:xfrm>
                <a:off x="1296"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pPr>
                  <a:spcBef>
                    <a:spcPct val="0"/>
                  </a:spcBef>
                </a:pPr>
                <a:r>
                  <a:rPr lang="en-US" altLang="zh-CN"/>
                  <a:t>C</a:t>
                </a:r>
              </a:p>
            </p:txBody>
          </p:sp>
          <p:sp>
            <p:nvSpPr>
              <p:cNvPr id="116770" name="Oval 7"/>
              <p:cNvSpPr>
                <a:spLocks noChangeArrowheads="1"/>
              </p:cNvSpPr>
              <p:nvPr/>
            </p:nvSpPr>
            <p:spPr bwMode="auto">
              <a:xfrm>
                <a:off x="24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B</a:t>
                </a:r>
              </a:p>
            </p:txBody>
          </p:sp>
          <p:sp>
            <p:nvSpPr>
              <p:cNvPr id="116771" name="Oval 8"/>
              <p:cNvSpPr>
                <a:spLocks noChangeArrowheads="1"/>
              </p:cNvSpPr>
              <p:nvPr/>
            </p:nvSpPr>
            <p:spPr bwMode="auto">
              <a:xfrm>
                <a:off x="1968" y="360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D</a:t>
                </a:r>
              </a:p>
            </p:txBody>
          </p:sp>
          <p:sp>
            <p:nvSpPr>
              <p:cNvPr id="116772" name="Oval 9"/>
              <p:cNvSpPr>
                <a:spLocks noChangeArrowheads="1"/>
              </p:cNvSpPr>
              <p:nvPr/>
            </p:nvSpPr>
            <p:spPr bwMode="auto">
              <a:xfrm>
                <a:off x="4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A</a:t>
                </a:r>
              </a:p>
            </p:txBody>
          </p:sp>
          <p:sp>
            <p:nvSpPr>
              <p:cNvPr id="116773" name="Oval 10"/>
              <p:cNvSpPr>
                <a:spLocks noChangeArrowheads="1"/>
              </p:cNvSpPr>
              <p:nvPr/>
            </p:nvSpPr>
            <p:spPr bwMode="auto">
              <a:xfrm>
                <a:off x="120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r>
                  <a:rPr lang="en-US" altLang="zh-CN"/>
                  <a:t>E</a:t>
                </a:r>
              </a:p>
            </p:txBody>
          </p:sp>
          <p:sp>
            <p:nvSpPr>
              <p:cNvPr id="116774" name="Line 11"/>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5" name="Line 12"/>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6" name="Line 13"/>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7" name="Line 14"/>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8" name="Line 15"/>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9" name="Line 16"/>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0" name="Line 17"/>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1" name="Line 18"/>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82" name="Oval 19"/>
              <p:cNvSpPr>
                <a:spLocks noChangeArrowheads="1"/>
              </p:cNvSpPr>
              <p:nvPr/>
            </p:nvSpPr>
            <p:spPr bwMode="auto">
              <a:xfrm>
                <a:off x="864"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3" name="Oval 20"/>
              <p:cNvSpPr>
                <a:spLocks noChangeArrowheads="1"/>
              </p:cNvSpPr>
              <p:nvPr/>
            </p:nvSpPr>
            <p:spPr bwMode="auto">
              <a:xfrm>
                <a:off x="2016" y="259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4" name="Oval 21"/>
              <p:cNvSpPr>
                <a:spLocks noChangeArrowheads="1"/>
              </p:cNvSpPr>
              <p:nvPr/>
            </p:nvSpPr>
            <p:spPr bwMode="auto">
              <a:xfrm>
                <a:off x="1680" y="3072"/>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sp>
            <p:nvSpPr>
              <p:cNvPr id="116785" name="Oval 22"/>
              <p:cNvSpPr>
                <a:spLocks noChangeArrowheads="1"/>
              </p:cNvSpPr>
              <p:nvPr/>
            </p:nvSpPr>
            <p:spPr bwMode="auto">
              <a:xfrm>
                <a:off x="1440" y="2160"/>
                <a:ext cx="288" cy="288"/>
              </a:xfrm>
              <a:prstGeom prst="ellipse">
                <a:avLst/>
              </a:prstGeom>
              <a:solidFill>
                <a:srgbClr val="CAF2CE"/>
              </a:solidFill>
              <a:ln w="28575" cap="sq">
                <a:solidFill>
                  <a:schemeClr val="tx1"/>
                </a:solidFill>
                <a:round/>
                <a:headEnd type="none" w="sm" len="sm"/>
                <a:tailEnd type="none" w="sm" len="sm"/>
              </a:ln>
            </p:spPr>
            <p:txBody>
              <a:bodyPr wrap="none" anchor="ctr"/>
              <a:lstStyle/>
              <a:p>
                <a:endParaRPr lang="zh-CN" altLang="en-US"/>
              </a:p>
            </p:txBody>
          </p:sp>
        </p:grpSp>
        <p:grpSp>
          <p:nvGrpSpPr>
            <p:cNvPr id="116763" name="Group 23"/>
            <p:cNvGrpSpPr/>
            <p:nvPr/>
          </p:nvGrpSpPr>
          <p:grpSpPr bwMode="auto">
            <a:xfrm>
              <a:off x="3696" y="2836"/>
              <a:ext cx="1776" cy="572"/>
              <a:chOff x="480" y="3312"/>
              <a:chExt cx="2400" cy="720"/>
            </a:xfrm>
          </p:grpSpPr>
          <p:sp>
            <p:nvSpPr>
              <p:cNvPr id="116764" name="Oval 24"/>
              <p:cNvSpPr>
                <a:spLocks noChangeArrowheads="1"/>
              </p:cNvSpPr>
              <p:nvPr/>
            </p:nvSpPr>
            <p:spPr bwMode="auto">
              <a:xfrm>
                <a:off x="480" y="3360"/>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7</a:t>
                </a:r>
              </a:p>
            </p:txBody>
          </p:sp>
          <p:sp>
            <p:nvSpPr>
              <p:cNvPr id="116765" name="Oval 25"/>
              <p:cNvSpPr>
                <a:spLocks noChangeArrowheads="1"/>
              </p:cNvSpPr>
              <p:nvPr/>
            </p:nvSpPr>
            <p:spPr bwMode="auto">
              <a:xfrm>
                <a:off x="1056"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9</a:t>
                </a:r>
              </a:p>
            </p:txBody>
          </p:sp>
          <p:sp>
            <p:nvSpPr>
              <p:cNvPr id="116766" name="Oval 26"/>
              <p:cNvSpPr>
                <a:spLocks noChangeArrowheads="1"/>
              </p:cNvSpPr>
              <p:nvPr/>
            </p:nvSpPr>
            <p:spPr bwMode="auto">
              <a:xfrm>
                <a:off x="1536" y="3744"/>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pPr>
                  <a:spcBef>
                    <a:spcPct val="0"/>
                  </a:spcBef>
                </a:pPr>
                <a:r>
                  <a:rPr lang="en-US" altLang="zh-CN"/>
                  <a:t>2</a:t>
                </a:r>
              </a:p>
            </p:txBody>
          </p:sp>
          <p:sp>
            <p:nvSpPr>
              <p:cNvPr id="116767" name="Oval 27"/>
              <p:cNvSpPr>
                <a:spLocks noChangeArrowheads="1"/>
              </p:cNvSpPr>
              <p:nvPr/>
            </p:nvSpPr>
            <p:spPr bwMode="auto">
              <a:xfrm>
                <a:off x="2256" y="3648"/>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4</a:t>
                </a:r>
              </a:p>
            </p:txBody>
          </p:sp>
          <p:sp>
            <p:nvSpPr>
              <p:cNvPr id="116768" name="Oval 28"/>
              <p:cNvSpPr>
                <a:spLocks noChangeArrowheads="1"/>
              </p:cNvSpPr>
              <p:nvPr/>
            </p:nvSpPr>
            <p:spPr bwMode="auto">
              <a:xfrm>
                <a:off x="2592" y="3312"/>
                <a:ext cx="288" cy="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p>
                <a:r>
                  <a:rPr lang="en-US" altLang="zh-CN"/>
                  <a:t>5</a:t>
                </a:r>
              </a:p>
            </p:txBody>
          </p:sp>
        </p:grpSp>
      </p:grpSp>
      <p:grpSp>
        <p:nvGrpSpPr>
          <p:cNvPr id="116742" name="Group 63"/>
          <p:cNvGrpSpPr/>
          <p:nvPr/>
        </p:nvGrpSpPr>
        <p:grpSpPr bwMode="auto">
          <a:xfrm>
            <a:off x="4876800" y="2667000"/>
            <a:ext cx="3487738" cy="2974975"/>
            <a:chOff x="3115" y="2112"/>
            <a:chExt cx="2197" cy="1874"/>
          </a:xfrm>
        </p:grpSpPr>
        <p:sp>
          <p:nvSpPr>
            <p:cNvPr id="116745" name="Oval 30"/>
            <p:cNvSpPr>
              <a:spLocks noChangeArrowheads="1"/>
            </p:cNvSpPr>
            <p:nvPr/>
          </p:nvSpPr>
          <p:spPr bwMode="auto">
            <a:xfrm>
              <a:off x="4139" y="3185"/>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9</a:t>
              </a:r>
              <a:endParaRPr lang="en-US" altLang="zh-CN" sz="2400" b="0">
                <a:solidFill>
                  <a:schemeClr val="tx1"/>
                </a:solidFill>
              </a:endParaRPr>
            </a:p>
          </p:txBody>
        </p:sp>
        <p:sp>
          <p:nvSpPr>
            <p:cNvPr id="116746" name="Oval 31"/>
            <p:cNvSpPr>
              <a:spLocks noChangeArrowheads="1"/>
            </p:cNvSpPr>
            <p:nvPr/>
          </p:nvSpPr>
          <p:spPr bwMode="auto">
            <a:xfrm>
              <a:off x="4416" y="3665"/>
              <a:ext cx="299" cy="321"/>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5</a:t>
              </a:r>
              <a:endParaRPr lang="en-US" altLang="zh-CN" sz="2400" b="0">
                <a:solidFill>
                  <a:schemeClr val="tx1"/>
                </a:solidFill>
              </a:endParaRPr>
            </a:p>
          </p:txBody>
        </p:sp>
        <p:sp>
          <p:nvSpPr>
            <p:cNvPr id="116747" name="Oval 32"/>
            <p:cNvSpPr>
              <a:spLocks noChangeArrowheads="1"/>
            </p:cNvSpPr>
            <p:nvPr/>
          </p:nvSpPr>
          <p:spPr bwMode="auto">
            <a:xfrm>
              <a:off x="5013" y="3665"/>
              <a:ext cx="299" cy="321"/>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2</a:t>
              </a:r>
              <a:endParaRPr lang="en-US" altLang="zh-CN" sz="2400" b="0">
                <a:solidFill>
                  <a:schemeClr val="tx1"/>
                </a:solidFill>
              </a:endParaRPr>
            </a:p>
          </p:txBody>
        </p:sp>
        <p:sp>
          <p:nvSpPr>
            <p:cNvPr id="116748" name="Line 33"/>
            <p:cNvSpPr>
              <a:spLocks noChangeShapeType="1"/>
            </p:cNvSpPr>
            <p:nvPr/>
          </p:nvSpPr>
          <p:spPr bwMode="auto">
            <a:xfrm flipH="1">
              <a:off x="4565" y="3456"/>
              <a:ext cx="266" cy="209"/>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Line 34"/>
            <p:cNvSpPr>
              <a:spLocks noChangeShapeType="1"/>
            </p:cNvSpPr>
            <p:nvPr/>
          </p:nvSpPr>
          <p:spPr bwMode="auto">
            <a:xfrm>
              <a:off x="4975" y="3504"/>
              <a:ext cx="188" cy="16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0" name="Line 37"/>
            <p:cNvSpPr>
              <a:spLocks noChangeShapeType="1"/>
            </p:cNvSpPr>
            <p:nvPr/>
          </p:nvSpPr>
          <p:spPr bwMode="auto">
            <a:xfrm flipH="1">
              <a:off x="4288" y="2944"/>
              <a:ext cx="224" cy="24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1" name="Line 38"/>
            <p:cNvSpPr>
              <a:spLocks noChangeShapeType="1"/>
            </p:cNvSpPr>
            <p:nvPr/>
          </p:nvSpPr>
          <p:spPr bwMode="auto">
            <a:xfrm>
              <a:off x="4677" y="2944"/>
              <a:ext cx="187" cy="241"/>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2" name="Oval 41"/>
            <p:cNvSpPr>
              <a:spLocks noChangeArrowheads="1"/>
            </p:cNvSpPr>
            <p:nvPr/>
          </p:nvSpPr>
          <p:spPr bwMode="auto">
            <a:xfrm>
              <a:off x="3115" y="3193"/>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6</a:t>
              </a:r>
              <a:endParaRPr lang="en-US" altLang="zh-CN" sz="2400" b="0">
                <a:solidFill>
                  <a:schemeClr val="tx1"/>
                </a:solidFill>
              </a:endParaRPr>
            </a:p>
          </p:txBody>
        </p:sp>
        <p:sp>
          <p:nvSpPr>
            <p:cNvPr id="116753" name="Oval 42"/>
            <p:cNvSpPr>
              <a:spLocks noChangeArrowheads="1"/>
            </p:cNvSpPr>
            <p:nvPr/>
          </p:nvSpPr>
          <p:spPr bwMode="auto">
            <a:xfrm>
              <a:off x="3637" y="3193"/>
              <a:ext cx="299" cy="320"/>
            </a:xfrm>
            <a:prstGeom prst="ellipse">
              <a:avLst/>
            </a:prstGeom>
            <a:solidFill>
              <a:srgbClr val="FFFF99"/>
            </a:solidFill>
            <a:ln w="25400" cap="sq">
              <a:solidFill>
                <a:srgbClr val="CC6600"/>
              </a:solidFill>
              <a:round/>
              <a:headEnd type="none" w="sm" len="sm"/>
              <a:tailEnd type="none" w="sm" len="sm"/>
            </a:ln>
          </p:spPr>
          <p:txBody>
            <a:bodyPr wrap="none" anchor="ctr"/>
            <a:lstStyle/>
            <a:p>
              <a:pPr>
                <a:spcBef>
                  <a:spcPct val="0"/>
                </a:spcBef>
              </a:pPr>
              <a:r>
                <a:rPr lang="en-US" altLang="zh-CN" sz="2400">
                  <a:solidFill>
                    <a:srgbClr val="990000"/>
                  </a:solidFill>
                </a:rPr>
                <a:t>7</a:t>
              </a:r>
              <a:endParaRPr lang="en-US" altLang="zh-CN" sz="2400" b="0">
                <a:solidFill>
                  <a:schemeClr val="tx1"/>
                </a:solidFill>
              </a:endParaRPr>
            </a:p>
          </p:txBody>
        </p:sp>
        <p:sp>
          <p:nvSpPr>
            <p:cNvPr id="116754" name="Line 43"/>
            <p:cNvSpPr>
              <a:spLocks noChangeShapeType="1"/>
            </p:cNvSpPr>
            <p:nvPr/>
          </p:nvSpPr>
          <p:spPr bwMode="auto">
            <a:xfrm flipH="1">
              <a:off x="3264" y="2880"/>
              <a:ext cx="283" cy="3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Line 44"/>
            <p:cNvSpPr>
              <a:spLocks noChangeShapeType="1"/>
            </p:cNvSpPr>
            <p:nvPr/>
          </p:nvSpPr>
          <p:spPr bwMode="auto">
            <a:xfrm>
              <a:off x="3547" y="2880"/>
              <a:ext cx="240" cy="3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6" name="Line 46"/>
            <p:cNvSpPr>
              <a:spLocks noChangeShapeType="1"/>
            </p:cNvSpPr>
            <p:nvPr/>
          </p:nvSpPr>
          <p:spPr bwMode="auto">
            <a:xfrm flipH="1">
              <a:off x="3552" y="2352"/>
              <a:ext cx="480" cy="43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7" name="Line 47"/>
            <p:cNvSpPr>
              <a:spLocks noChangeShapeType="1"/>
            </p:cNvSpPr>
            <p:nvPr/>
          </p:nvSpPr>
          <p:spPr bwMode="auto">
            <a:xfrm>
              <a:off x="4080" y="2304"/>
              <a:ext cx="432" cy="38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8" name="Text Box 35"/>
            <p:cNvSpPr txBox="1">
              <a:spLocks noChangeArrowheads="1"/>
            </p:cNvSpPr>
            <p:nvPr/>
          </p:nvSpPr>
          <p:spPr bwMode="auto">
            <a:xfrm>
              <a:off x="4744" y="3185"/>
              <a:ext cx="269"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a:solidFill>
                    <a:srgbClr val="990000"/>
                  </a:solidFill>
                </a:rPr>
                <a:t>7</a:t>
              </a:r>
              <a:endParaRPr lang="en-US" altLang="zh-CN" sz="2400" b="0">
                <a:solidFill>
                  <a:srgbClr val="990000"/>
                </a:solidFill>
              </a:endParaRPr>
            </a:p>
          </p:txBody>
        </p:sp>
        <p:sp>
          <p:nvSpPr>
            <p:cNvPr id="116759" name="Text Box 36"/>
            <p:cNvSpPr txBox="1">
              <a:spLocks noChangeArrowheads="1"/>
            </p:cNvSpPr>
            <p:nvPr/>
          </p:nvSpPr>
          <p:spPr bwMode="auto">
            <a:xfrm>
              <a:off x="4416" y="2688"/>
              <a:ext cx="324" cy="304"/>
            </a:xfrm>
            <a:prstGeom prst="rect">
              <a:avLst/>
            </a:prstGeom>
            <a:solidFill>
              <a:schemeClr val="bg2"/>
            </a:solidFill>
            <a:ln w="25400" cap="sq">
              <a:solidFill>
                <a:srgbClr val="003300"/>
              </a:solidFill>
              <a:miter lim="800000"/>
              <a:headEnd type="none" w="sm" len="sm"/>
              <a:tailEnd type="none" w="sm" len="sm"/>
            </a:ln>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a:solidFill>
                    <a:srgbClr val="990000"/>
                  </a:solidFill>
                </a:rPr>
                <a:t>16</a:t>
              </a:r>
              <a:endParaRPr lang="en-US" altLang="zh-CN" sz="2400" b="0">
                <a:solidFill>
                  <a:srgbClr val="990000"/>
                </a:solidFill>
              </a:endParaRPr>
            </a:p>
          </p:txBody>
        </p:sp>
        <p:sp>
          <p:nvSpPr>
            <p:cNvPr id="116760" name="Text Box 40"/>
            <p:cNvSpPr txBox="1">
              <a:spLocks noChangeArrowheads="1"/>
            </p:cNvSpPr>
            <p:nvPr/>
          </p:nvSpPr>
          <p:spPr bwMode="auto">
            <a:xfrm>
              <a:off x="3376" y="2688"/>
              <a:ext cx="336"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a:solidFill>
                    <a:srgbClr val="990000"/>
                  </a:solidFill>
                </a:rPr>
                <a:t>13</a:t>
              </a:r>
              <a:endParaRPr lang="en-US" altLang="zh-CN" sz="2400" b="0">
                <a:solidFill>
                  <a:srgbClr val="990000"/>
                </a:solidFill>
              </a:endParaRPr>
            </a:p>
          </p:txBody>
        </p:sp>
        <p:sp>
          <p:nvSpPr>
            <p:cNvPr id="116761" name="Text Box 45"/>
            <p:cNvSpPr txBox="1">
              <a:spLocks noChangeArrowheads="1"/>
            </p:cNvSpPr>
            <p:nvPr/>
          </p:nvSpPr>
          <p:spPr bwMode="auto">
            <a:xfrm>
              <a:off x="3910" y="2112"/>
              <a:ext cx="362" cy="304"/>
            </a:xfrm>
            <a:prstGeom prst="rect">
              <a:avLst/>
            </a:prstGeom>
            <a:solidFill>
              <a:schemeClr val="bg2"/>
            </a:solidFill>
            <a:ln w="25400" cap="sq">
              <a:solidFill>
                <a:srgbClr val="00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400">
                  <a:solidFill>
                    <a:srgbClr val="990000"/>
                  </a:solidFill>
                </a:rPr>
                <a:t>29</a:t>
              </a:r>
              <a:endParaRPr lang="en-US" altLang="zh-CN" sz="2400" b="0">
                <a:solidFill>
                  <a:srgbClr val="990000"/>
                </a:solidFill>
              </a:endParaRPr>
            </a:p>
          </p:txBody>
        </p:sp>
      </p:grpSp>
      <p:sp>
        <p:nvSpPr>
          <p:cNvPr id="469056" name="Rectangle 64"/>
          <p:cNvSpPr>
            <a:spLocks noChangeArrowheads="1"/>
          </p:cNvSpPr>
          <p:nvPr/>
        </p:nvSpPr>
        <p:spPr bwMode="auto">
          <a:xfrm>
            <a:off x="304800" y="5715000"/>
            <a:ext cx="8686800" cy="1060450"/>
          </a:xfrm>
          <a:prstGeom prst="rect">
            <a:avLst/>
          </a:prstGeom>
          <a:solidFill>
            <a:schemeClr val="bg1"/>
          </a:solidFill>
          <a:ln w="28575" cap="sq">
            <a:solidFill>
              <a:srgbClr val="CC6600"/>
            </a:solidFill>
            <a:miter lim="800000"/>
          </a:ln>
        </p:spPr>
        <p:txBody>
          <a:bodyPr>
            <a:spAutoFit/>
          </a:bodyPr>
          <a:lstStyle/>
          <a:p>
            <a:pPr algn="l">
              <a:buClr>
                <a:schemeClr val="tx2"/>
              </a:buClr>
              <a:buSzPct val="110000"/>
              <a:buFont typeface="Symbol" panose="05050102010706020507" pitchFamily="18" charset="2"/>
              <a:buNone/>
            </a:pPr>
            <a:r>
              <a:rPr lang="zh-CN" altLang="en-US">
                <a:ea typeface="楷体_GB2312" pitchFamily="49" charset="-122"/>
              </a:rPr>
              <a:t>性质 </a:t>
            </a:r>
            <a:r>
              <a:rPr lang="en-US" altLang="zh-CN">
                <a:ea typeface="楷体_GB2312" pitchFamily="49" charset="-122"/>
              </a:rPr>
              <a:t>3 </a:t>
            </a:r>
            <a:r>
              <a:rPr lang="zh-CN" altLang="en-US">
                <a:ea typeface="楷体_GB2312" pitchFamily="49" charset="-122"/>
              </a:rPr>
              <a:t>：</a:t>
            </a:r>
            <a:r>
              <a:rPr lang="zh-CN" altLang="en-US">
                <a:solidFill>
                  <a:srgbClr val="000000"/>
                </a:solidFill>
                <a:ea typeface="楷体_GB2312" pitchFamily="49" charset="-122"/>
              </a:rPr>
              <a:t>对任何一棵二叉树，</a:t>
            </a:r>
            <a:r>
              <a:rPr lang="zh-CN" altLang="en-US">
                <a:solidFill>
                  <a:srgbClr val="400080"/>
                </a:solidFill>
                <a:ea typeface="楷体_GB2312" pitchFamily="49" charset="-122"/>
              </a:rPr>
              <a:t>必存在关系式：</a:t>
            </a:r>
          </a:p>
          <a:p>
            <a:pPr algn="l">
              <a:buClr>
                <a:schemeClr val="tx2"/>
              </a:buClr>
              <a:buSzPct val="110000"/>
              <a:buFont typeface="Symbol" panose="05050102010706020507" pitchFamily="18" charset="2"/>
              <a:buNone/>
            </a:pPr>
            <a:r>
              <a:rPr lang="zh-CN" altLang="en-US">
                <a:solidFill>
                  <a:srgbClr val="400080"/>
                </a:solidFill>
                <a:ea typeface="楷体_GB2312" pitchFamily="49" charset="-122"/>
              </a:rPr>
              <a:t>                         </a:t>
            </a:r>
            <a:r>
              <a:rPr lang="en-US" altLang="zh-CN" i="1">
                <a:solidFill>
                  <a:srgbClr val="0000FF"/>
                </a:solidFill>
                <a:ea typeface="楷体_GB2312" pitchFamily="49" charset="-122"/>
              </a:rPr>
              <a:t>n</a:t>
            </a:r>
            <a:r>
              <a:rPr lang="en-US" altLang="zh-CN" i="1" baseline="-25000">
                <a:solidFill>
                  <a:srgbClr val="0000FF"/>
                </a:solidFill>
                <a:ea typeface="楷体_GB2312" pitchFamily="49" charset="-122"/>
              </a:rPr>
              <a:t>0</a:t>
            </a:r>
            <a:r>
              <a:rPr lang="en-US" altLang="zh-CN" i="1">
                <a:solidFill>
                  <a:srgbClr val="0000FF"/>
                </a:solidFill>
                <a:ea typeface="楷体_GB2312" pitchFamily="49" charset="-122"/>
              </a:rPr>
              <a:t> = n</a:t>
            </a:r>
            <a:r>
              <a:rPr lang="en-US" altLang="zh-CN" i="1" baseline="-25000">
                <a:solidFill>
                  <a:srgbClr val="0000FF"/>
                </a:solidFill>
                <a:ea typeface="楷体_GB2312" pitchFamily="49" charset="-122"/>
              </a:rPr>
              <a:t>2</a:t>
            </a:r>
            <a:r>
              <a:rPr lang="en-US" altLang="zh-CN">
                <a:solidFill>
                  <a:srgbClr val="0000FF"/>
                </a:solidFill>
                <a:ea typeface="楷体_GB2312" pitchFamily="49" charset="-122"/>
              </a:rPr>
              <a:t>+1</a:t>
            </a:r>
            <a:r>
              <a:rPr lang="zh-CN" altLang="en-US">
                <a:solidFill>
                  <a:srgbClr val="400080"/>
                </a:solidFill>
                <a:ea typeface="楷体_GB2312" pitchFamily="49" charset="-122"/>
              </a:rPr>
              <a:t>。</a:t>
            </a:r>
          </a:p>
        </p:txBody>
      </p:sp>
      <p:sp>
        <p:nvSpPr>
          <p:cNvPr id="469057" name="Rectangle 65"/>
          <p:cNvSpPr>
            <a:spLocks noChangeArrowheads="1"/>
          </p:cNvSpPr>
          <p:nvPr/>
        </p:nvSpPr>
        <p:spPr bwMode="auto">
          <a:xfrm>
            <a:off x="762000" y="3581400"/>
            <a:ext cx="7543800" cy="547688"/>
          </a:xfrm>
          <a:prstGeom prst="rect">
            <a:avLst/>
          </a:prstGeom>
          <a:solidFill>
            <a:schemeClr val="bg1"/>
          </a:solidFill>
          <a:ln w="28575" cap="sq">
            <a:solidFill>
              <a:srgbClr val="CC6600"/>
            </a:solidFill>
            <a:miter lim="800000"/>
          </a:ln>
        </p:spPr>
        <p:txBody>
          <a:bodyPr>
            <a:spAutoFit/>
          </a:bodyPr>
          <a:lstStyle/>
          <a:p>
            <a:pPr eaLnBrk="0" hangingPunct="0">
              <a:spcBef>
                <a:spcPct val="0"/>
              </a:spcBef>
            </a:pPr>
            <a:r>
              <a:rPr lang="zh-CN" altLang="en-US">
                <a:solidFill>
                  <a:srgbClr val="FF0000"/>
                </a:solidFill>
                <a:ea typeface="楷体_GB2312" pitchFamily="49" charset="-122"/>
              </a:rPr>
              <a:t>哈夫曼树共有</a:t>
            </a:r>
            <a:r>
              <a:rPr lang="en-US" altLang="zh-CN">
                <a:solidFill>
                  <a:srgbClr val="FF0000"/>
                </a:solidFill>
                <a:ea typeface="楷体_GB2312" pitchFamily="49" charset="-122"/>
              </a:rPr>
              <a:t>2</a:t>
            </a:r>
            <a:r>
              <a:rPr lang="en-US" altLang="zh-CN" i="1">
                <a:solidFill>
                  <a:srgbClr val="FF0000"/>
                </a:solidFill>
                <a:ea typeface="楷体_GB2312" pitchFamily="49" charset="-122"/>
              </a:rPr>
              <a:t>n</a:t>
            </a:r>
            <a:r>
              <a:rPr lang="en-US" altLang="zh-CN" i="1" baseline="-25000">
                <a:solidFill>
                  <a:srgbClr val="FF0000"/>
                </a:solidFill>
                <a:ea typeface="楷体_GB2312" pitchFamily="49" charset="-122"/>
              </a:rPr>
              <a:t>0</a:t>
            </a:r>
            <a:r>
              <a:rPr lang="en-US" altLang="zh-CN" i="1">
                <a:solidFill>
                  <a:srgbClr val="FF0000"/>
                </a:solidFill>
                <a:ea typeface="楷体_GB2312" pitchFamily="49" charset="-122"/>
              </a:rPr>
              <a:t> </a:t>
            </a:r>
            <a:r>
              <a:rPr lang="en-US" altLang="zh-CN">
                <a:solidFill>
                  <a:srgbClr val="FF0000"/>
                </a:solidFill>
                <a:ea typeface="楷体_GB2312" pitchFamily="49" charset="-122"/>
              </a:rPr>
              <a:t>–1 </a:t>
            </a:r>
            <a:r>
              <a:rPr lang="zh-CN" altLang="en-US">
                <a:solidFill>
                  <a:srgbClr val="FF0000"/>
                </a:solidFill>
                <a:ea typeface="楷体_GB2312" pitchFamily="49" charset="-122"/>
              </a:rPr>
              <a:t>个结点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9056"/>
                                        </p:tgtEl>
                                        <p:attrNameLst>
                                          <p:attrName>style.visibility</p:attrName>
                                        </p:attrNameLst>
                                      </p:cBhvr>
                                      <p:to>
                                        <p:strVal val="visible"/>
                                      </p:to>
                                    </p:set>
                                    <p:animEffect transition="in" filter="slide(fromBottom)">
                                      <p:cBhvr>
                                        <p:cTn id="7" dur="500"/>
                                        <p:tgtEl>
                                          <p:spTgt spid="4690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69057"/>
                                        </p:tgtEl>
                                        <p:attrNameLst>
                                          <p:attrName>style.visibility</p:attrName>
                                        </p:attrNameLst>
                                      </p:cBhvr>
                                      <p:to>
                                        <p:strVal val="visible"/>
                                      </p:to>
                                    </p:set>
                                    <p:animEffect transition="in" filter="barn(outVertical)">
                                      <p:cBhvr>
                                        <p:cTn id="12" dur="500"/>
                                        <p:tgtEl>
                                          <p:spTgt spid="469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56" grpId="0" animBg="1" autoUpdateAnimBg="0"/>
      <p:bldP spid="469057"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idx="1"/>
          </p:nvPr>
        </p:nvSpPr>
        <p:spPr>
          <a:xfrm>
            <a:off x="0" y="939800"/>
            <a:ext cx="9144000" cy="609600"/>
          </a:xfrm>
        </p:spPr>
        <p:txBody>
          <a:bodyPr vert="horz" wrap="square" lIns="91440" tIns="45720" rIns="91440" bIns="45720" anchor="t"/>
          <a:lstStyle/>
          <a:p>
            <a:pPr eaLnBrk="1" hangingPunct="1"/>
            <a:r>
              <a:rPr lang="zh-CN" altLang="en-US" dirty="0"/>
              <a:t>编码</a:t>
            </a:r>
          </a:p>
        </p:txBody>
      </p:sp>
      <p:sp>
        <p:nvSpPr>
          <p:cNvPr id="19459" name="Rectangle 3"/>
          <p:cNvSpPr/>
          <p:nvPr/>
        </p:nvSpPr>
        <p:spPr>
          <a:xfrm>
            <a:off x="0" y="1625600"/>
            <a:ext cx="9144000" cy="533400"/>
          </a:xfrm>
          <a:prstGeom prst="rect">
            <a:avLst/>
          </a:prstGeom>
          <a:noFill/>
          <a:ln w="9525">
            <a:noFill/>
          </a:ln>
        </p:spPr>
        <p:txBody>
          <a:bodyPr/>
          <a:lstStyle/>
          <a:p>
            <a:pPr marL="342900" indent="-342900" algn="l" eaLnBrk="1" hangingPunct="1">
              <a:spcBef>
                <a:spcPct val="0"/>
              </a:spcBef>
              <a:buClr>
                <a:srgbClr val="CC6600"/>
              </a:buClr>
              <a:buFont typeface="Wingdings 2" pitchFamily="18" charset="2"/>
              <a:buNone/>
            </a:pPr>
            <a:r>
              <a:rPr lang="en-US" altLang="zh-CN" sz="3200" dirty="0">
                <a:latin typeface="Times New Roman" panose="02020603050405020304" pitchFamily="18" charset="0"/>
              </a:rPr>
              <a:t>  </a:t>
            </a:r>
            <a:r>
              <a:rPr lang="zh-CN" altLang="en-US" sz="3200" dirty="0">
                <a:latin typeface="Times New Roman" panose="02020603050405020304" pitchFamily="18" charset="0"/>
              </a:rPr>
              <a:t>例  原文：</a:t>
            </a:r>
            <a:r>
              <a:rPr lang="en-US" altLang="zh-CN" sz="3200" dirty="0">
                <a:solidFill>
                  <a:srgbClr val="FF66FF"/>
                </a:solidFill>
                <a:latin typeface="Times New Roman" panose="02020603050405020304" pitchFamily="18" charset="0"/>
              </a:rPr>
              <a:t>A</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r>
              <a:rPr lang="en-US" altLang="zh-CN" sz="3200" dirty="0">
                <a:solidFill>
                  <a:srgbClr val="FF6699"/>
                </a:solidFill>
                <a:latin typeface="Times New Roman" panose="02020603050405020304" pitchFamily="18" charset="0"/>
              </a:rPr>
              <a:t>        </a:t>
            </a:r>
            <a:r>
              <a:rPr lang="zh-CN" altLang="en-US" sz="3200" dirty="0">
                <a:latin typeface="Times New Roman" panose="02020603050405020304" pitchFamily="18" charset="0"/>
              </a:rPr>
              <a:t>代码串</a:t>
            </a:r>
          </a:p>
        </p:txBody>
      </p:sp>
      <p:sp>
        <p:nvSpPr>
          <p:cNvPr id="19460" name="Line 4"/>
          <p:cNvSpPr/>
          <p:nvPr/>
        </p:nvSpPr>
        <p:spPr>
          <a:xfrm>
            <a:off x="5105400" y="1828800"/>
            <a:ext cx="609600" cy="0"/>
          </a:xfrm>
          <a:prstGeom prst="line">
            <a:avLst/>
          </a:prstGeom>
          <a:ln w="9525" cap="rnd" cmpd="sng">
            <a:solidFill>
              <a:schemeClr val="tx1"/>
            </a:solidFill>
            <a:prstDash val="solid"/>
            <a:headEnd type="none" w="med" len="med"/>
            <a:tailEnd type="triangle" w="med" len="med"/>
          </a:ln>
        </p:spPr>
      </p:sp>
      <p:sp>
        <p:nvSpPr>
          <p:cNvPr id="3040261" name="Text Box 5"/>
          <p:cNvSpPr txBox="1"/>
          <p:nvPr/>
        </p:nvSpPr>
        <p:spPr>
          <a:xfrm>
            <a:off x="0" y="3073400"/>
            <a:ext cx="9144000" cy="3403600"/>
          </a:xfrm>
          <a:prstGeom prst="rect">
            <a:avLst/>
          </a:prstGeom>
          <a:noFill/>
          <a:ln w="9525">
            <a:noFill/>
          </a:ln>
        </p:spPr>
        <p:txBody>
          <a:bodyPr>
            <a:spAutoFit/>
          </a:bodyPr>
          <a:lstStyle/>
          <a:p>
            <a:pPr algn="l">
              <a:spcBef>
                <a:spcPct val="20000"/>
              </a:spcBef>
            </a:pPr>
            <a:r>
              <a:rPr lang="en-US" altLang="zh-CN" sz="3200" dirty="0">
                <a:latin typeface="Times New Roman" panose="02020603050405020304" pitchFamily="18" charset="0"/>
              </a:rPr>
              <a:t>     A: 00    B: 01    C: 10    D: 11</a:t>
            </a:r>
          </a:p>
          <a:p>
            <a:pPr lvl="1" algn="l" eaLnBrk="1" hangingPunct="1">
              <a:spcBef>
                <a:spcPct val="20000"/>
              </a:spcBef>
              <a:buClr>
                <a:srgbClr val="CC6600"/>
              </a:buClr>
              <a:buSzPct val="90000"/>
              <a:buFont typeface="Wingdings" panose="05000000000000000000" pitchFamily="2" charset="2"/>
              <a:buNone/>
            </a:pPr>
            <a:r>
              <a:rPr lang="zh-CN" altLang="en-US" sz="3200" dirty="0">
                <a:solidFill>
                  <a:schemeClr val="accent2"/>
                </a:solidFill>
                <a:latin typeface="Times New Roman" panose="02020603050405020304" pitchFamily="18" charset="0"/>
              </a:rPr>
              <a:t>发送方</a:t>
            </a:r>
            <a:r>
              <a:rPr lang="zh-CN" altLang="en-US"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A</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r>
              <a:rPr lang="en-US" altLang="zh-CN"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00</a:t>
            </a:r>
            <a:r>
              <a:rPr lang="en-US" altLang="zh-CN" sz="3200" dirty="0">
                <a:solidFill>
                  <a:srgbClr val="0000FF"/>
                </a:solidFill>
                <a:latin typeface="Times New Roman" panose="02020603050405020304" pitchFamily="18" charset="0"/>
              </a:rPr>
              <a:t>11</a:t>
            </a:r>
            <a:r>
              <a:rPr lang="en-US" altLang="zh-CN" sz="3200" dirty="0">
                <a:solidFill>
                  <a:srgbClr val="66FF33"/>
                </a:solidFill>
                <a:latin typeface="Times New Roman" panose="02020603050405020304" pitchFamily="18" charset="0"/>
              </a:rPr>
              <a:t>01</a:t>
            </a:r>
            <a:r>
              <a:rPr lang="en-US" altLang="zh-CN" sz="3200" dirty="0">
                <a:solidFill>
                  <a:srgbClr val="0000FF"/>
                </a:solidFill>
                <a:latin typeface="Times New Roman" panose="02020603050405020304" pitchFamily="18" charset="0"/>
              </a:rPr>
              <a:t>11</a:t>
            </a:r>
            <a:r>
              <a:rPr lang="en-US" altLang="zh-CN" sz="3200" dirty="0">
                <a:solidFill>
                  <a:srgbClr val="FF3300"/>
                </a:solidFill>
                <a:latin typeface="Times New Roman" panose="02020603050405020304" pitchFamily="18" charset="0"/>
              </a:rPr>
              <a:t>10</a:t>
            </a:r>
            <a:r>
              <a:rPr lang="en-US" altLang="zh-CN" sz="3200" dirty="0">
                <a:solidFill>
                  <a:srgbClr val="0000FF"/>
                </a:solidFill>
                <a:latin typeface="Times New Roman" panose="02020603050405020304" pitchFamily="18" charset="0"/>
              </a:rPr>
              <a:t>11</a:t>
            </a:r>
            <a:r>
              <a:rPr lang="en-US" altLang="zh-CN" sz="3200" dirty="0">
                <a:solidFill>
                  <a:srgbClr val="FF3300"/>
                </a:solidFill>
                <a:latin typeface="Times New Roman" panose="02020603050405020304" pitchFamily="18" charset="0"/>
              </a:rPr>
              <a:t>10</a:t>
            </a:r>
            <a:r>
              <a:rPr lang="en-US" altLang="zh-CN" sz="3200" dirty="0">
                <a:solidFill>
                  <a:srgbClr val="0000FF"/>
                </a:solidFill>
                <a:latin typeface="Times New Roman" panose="02020603050405020304" pitchFamily="18" charset="0"/>
              </a:rPr>
              <a:t>111111</a:t>
            </a:r>
          </a:p>
          <a:p>
            <a:pPr algn="l" eaLnBrk="1" hangingPunct="1">
              <a:spcBef>
                <a:spcPct val="20000"/>
              </a:spcBef>
              <a:buClr>
                <a:srgbClr val="CC6600"/>
              </a:buClr>
              <a:buFont typeface="Wingdings 2" pitchFamily="18" charset="2"/>
              <a:buNone/>
            </a:pPr>
            <a:r>
              <a:rPr lang="en-US" altLang="zh-CN" sz="3200" dirty="0">
                <a:latin typeface="Times New Roman" panose="02020603050405020304" pitchFamily="18" charset="0"/>
              </a:rPr>
              <a:t>     </a:t>
            </a:r>
            <a:r>
              <a:rPr lang="zh-CN" altLang="en-US" sz="3200" dirty="0">
                <a:solidFill>
                  <a:schemeClr val="accent2"/>
                </a:solidFill>
                <a:latin typeface="Times New Roman" panose="02020603050405020304" pitchFamily="18" charset="0"/>
              </a:rPr>
              <a:t>接收方</a:t>
            </a:r>
            <a:r>
              <a:rPr lang="zh-CN" altLang="en-US" sz="3200" dirty="0">
                <a:latin typeface="Times New Roman" panose="02020603050405020304" pitchFamily="18" charset="0"/>
              </a:rPr>
              <a:t>：</a:t>
            </a:r>
          </a:p>
          <a:p>
            <a:pPr algn="l" eaLnBrk="1" hangingPunct="1">
              <a:spcBef>
                <a:spcPct val="20000"/>
              </a:spcBef>
              <a:buClr>
                <a:srgbClr val="CC6600"/>
              </a:buClr>
              <a:buFont typeface="Wingdings 2" pitchFamily="18" charset="2"/>
              <a:buNone/>
            </a:pPr>
            <a:r>
              <a:rPr lang="zh-CN" altLang="en-US"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00</a:t>
            </a:r>
            <a:r>
              <a:rPr lang="en-US" altLang="zh-CN" sz="3200" dirty="0">
                <a:solidFill>
                  <a:srgbClr val="0000FF"/>
                </a:solidFill>
                <a:latin typeface="Times New Roman" panose="02020603050405020304" pitchFamily="18" charset="0"/>
              </a:rPr>
              <a:t>11</a:t>
            </a:r>
            <a:r>
              <a:rPr lang="en-US" altLang="zh-CN" sz="3200" dirty="0">
                <a:solidFill>
                  <a:srgbClr val="66FF33"/>
                </a:solidFill>
                <a:latin typeface="Times New Roman" panose="02020603050405020304" pitchFamily="18" charset="0"/>
              </a:rPr>
              <a:t>01</a:t>
            </a:r>
            <a:r>
              <a:rPr lang="en-US" altLang="zh-CN" sz="3200" dirty="0">
                <a:solidFill>
                  <a:srgbClr val="0000FF"/>
                </a:solidFill>
                <a:latin typeface="Times New Roman" panose="02020603050405020304" pitchFamily="18" charset="0"/>
              </a:rPr>
              <a:t>11</a:t>
            </a:r>
            <a:r>
              <a:rPr lang="en-US" altLang="zh-CN" sz="3200" dirty="0">
                <a:solidFill>
                  <a:srgbClr val="FF3300"/>
                </a:solidFill>
                <a:latin typeface="Times New Roman" panose="02020603050405020304" pitchFamily="18" charset="0"/>
              </a:rPr>
              <a:t>10</a:t>
            </a:r>
            <a:r>
              <a:rPr lang="en-US" altLang="zh-CN" sz="3200" dirty="0">
                <a:solidFill>
                  <a:srgbClr val="0000FF"/>
                </a:solidFill>
                <a:latin typeface="Times New Roman" panose="02020603050405020304" pitchFamily="18" charset="0"/>
              </a:rPr>
              <a:t>11</a:t>
            </a:r>
            <a:r>
              <a:rPr lang="en-US" altLang="zh-CN" sz="3200" dirty="0">
                <a:solidFill>
                  <a:srgbClr val="FF3300"/>
                </a:solidFill>
                <a:latin typeface="Times New Roman" panose="02020603050405020304" pitchFamily="18" charset="0"/>
              </a:rPr>
              <a:t>10</a:t>
            </a:r>
            <a:r>
              <a:rPr lang="en-US" altLang="zh-CN" sz="3200" dirty="0">
                <a:solidFill>
                  <a:srgbClr val="0000FF"/>
                </a:solidFill>
                <a:latin typeface="Times New Roman" panose="02020603050405020304" pitchFamily="18" charset="0"/>
              </a:rPr>
              <a:t>111111</a:t>
            </a:r>
            <a:r>
              <a:rPr lang="en-US" altLang="zh-CN"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 A</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r>
              <a:rPr lang="en-US" altLang="zh-CN" sz="3200" dirty="0">
                <a:latin typeface="Times New Roman" panose="02020603050405020304" pitchFamily="18" charset="0"/>
              </a:rPr>
              <a:t> </a:t>
            </a:r>
            <a:endParaRPr lang="en-US" altLang="zh-CN" sz="3600" dirty="0">
              <a:latin typeface="宋体" panose="02010600030101010101" pitchFamily="2" charset="-122"/>
            </a:endParaRPr>
          </a:p>
          <a:p>
            <a:pPr algn="l" eaLnBrk="1" hangingPunct="1">
              <a:spcBef>
                <a:spcPct val="20000"/>
              </a:spcBef>
              <a:buClr>
                <a:srgbClr val="CC6600"/>
              </a:buClr>
              <a:buFont typeface="Wingdings 2" pitchFamily="18" charset="2"/>
              <a:buNone/>
            </a:pPr>
            <a:endParaRPr lang="en-US" altLang="zh-CN" sz="3200" dirty="0">
              <a:solidFill>
                <a:srgbClr val="0000FF"/>
              </a:solidFill>
              <a:latin typeface="Times New Roman" panose="02020603050405020304" pitchFamily="18" charset="0"/>
            </a:endParaRPr>
          </a:p>
        </p:txBody>
      </p:sp>
      <p:sp>
        <p:nvSpPr>
          <p:cNvPr id="19462" name="Rectangle 6"/>
          <p:cNvSpPr>
            <a:spLocks noGrp="1"/>
          </p:cNvSpPr>
          <p:nvPr>
            <p:ph type="title"/>
          </p:nvPr>
        </p:nvSpPr>
        <p:spPr/>
        <p:txBody>
          <a:bodyPr vert="horz" wrap="square" lIns="91440" tIns="108000" rIns="91440" bIns="108000" anchor="ctr"/>
          <a:lstStyle/>
          <a:p>
            <a:pPr eaLnBrk="1" hangingPunct="1"/>
            <a:r>
              <a:rPr lang="en-US" altLang="zh-CN" sz="3200" b="1" dirty="0">
                <a:solidFill>
                  <a:schemeClr val="tx1"/>
                </a:solidFill>
              </a:rPr>
              <a:t>6.6.2 </a:t>
            </a:r>
            <a:r>
              <a:rPr lang="zh-CN" altLang="en-US" sz="3200" b="1" dirty="0">
                <a:solidFill>
                  <a:schemeClr val="tx1"/>
                </a:solidFill>
                <a:latin typeface="宋体" panose="02010600030101010101" pitchFamily="2" charset="-122"/>
              </a:rPr>
              <a:t>哈夫曼编码</a:t>
            </a:r>
          </a:p>
        </p:txBody>
      </p:sp>
      <p:sp>
        <p:nvSpPr>
          <p:cNvPr id="3040263" name="Rectangle 7"/>
          <p:cNvSpPr/>
          <p:nvPr/>
        </p:nvSpPr>
        <p:spPr>
          <a:xfrm>
            <a:off x="0" y="2311400"/>
            <a:ext cx="9144000" cy="609600"/>
          </a:xfrm>
          <a:prstGeom prst="rect">
            <a:avLst/>
          </a:prstGeom>
          <a:noFill/>
          <a:ln w="9525">
            <a:noFill/>
          </a:ln>
        </p:spPr>
        <p:txBody>
          <a:bodyPr/>
          <a:lstStyle/>
          <a:p>
            <a:pPr marL="342900" indent="-342900" algn="l" eaLnBrk="1" hangingPunct="1">
              <a:spcBef>
                <a:spcPct val="20000"/>
              </a:spcBef>
              <a:buClr>
                <a:srgbClr val="CC6600"/>
              </a:buClr>
              <a:buFont typeface="Wingdings 2" pitchFamily="18" charset="2"/>
              <a:buChar char="²"/>
            </a:pPr>
            <a:r>
              <a:rPr lang="zh-CN" altLang="en-US" sz="3200" dirty="0">
                <a:solidFill>
                  <a:srgbClr val="0000FF"/>
                </a:solidFill>
                <a:latin typeface="Times New Roman" panose="02020603050405020304" pitchFamily="18" charset="0"/>
              </a:rPr>
              <a:t>等长编码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0263"/>
                                        </p:tgtEl>
                                        <p:attrNameLst>
                                          <p:attrName>style.visibility</p:attrName>
                                        </p:attrNameLst>
                                      </p:cBhvr>
                                      <p:to>
                                        <p:strVal val="visible"/>
                                      </p:to>
                                    </p:set>
                                    <p:animEffect transition="in" filter="wipe(left)">
                                      <p:cBhvr>
                                        <p:cTn id="7" dur="1000"/>
                                        <p:tgtEl>
                                          <p:spTgt spid="30402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0261"/>
                                        </p:tgtEl>
                                        <p:attrNameLst>
                                          <p:attrName>style.visibility</p:attrName>
                                        </p:attrNameLst>
                                      </p:cBhvr>
                                      <p:to>
                                        <p:strVal val="visible"/>
                                      </p:to>
                                    </p:set>
                                    <p:animEffect transition="in" filter="wipe(left)">
                                      <p:cBhvr>
                                        <p:cTn id="12" dur="500"/>
                                        <p:tgtEl>
                                          <p:spTgt spid="304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0261" grpId="0"/>
      <p:bldP spid="304026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idx="1"/>
          </p:nvPr>
        </p:nvSpPr>
        <p:spPr>
          <a:xfrm>
            <a:off x="0" y="304800"/>
            <a:ext cx="9144000" cy="609600"/>
          </a:xfrm>
        </p:spPr>
        <p:txBody>
          <a:bodyPr vert="horz" wrap="square" lIns="91440" tIns="45720" rIns="91440" bIns="45720" anchor="t"/>
          <a:lstStyle/>
          <a:p>
            <a:pPr eaLnBrk="1" hangingPunct="1"/>
            <a:r>
              <a:rPr lang="zh-CN" altLang="en-US" dirty="0">
                <a:solidFill>
                  <a:srgbClr val="0000FF"/>
                </a:solidFill>
              </a:rPr>
              <a:t>不等长编码</a:t>
            </a:r>
          </a:p>
        </p:txBody>
      </p:sp>
      <p:sp>
        <p:nvSpPr>
          <p:cNvPr id="3042307" name="Rectangle 3"/>
          <p:cNvSpPr/>
          <p:nvPr/>
        </p:nvSpPr>
        <p:spPr>
          <a:xfrm>
            <a:off x="0" y="914400"/>
            <a:ext cx="9144000" cy="533400"/>
          </a:xfrm>
          <a:prstGeom prst="rect">
            <a:avLst/>
          </a:prstGeom>
          <a:noFill/>
          <a:ln w="9525">
            <a:noFill/>
          </a:ln>
        </p:spPr>
        <p:txBody>
          <a:bodyPr/>
          <a:lstStyle/>
          <a:p>
            <a:pPr marL="742950" lvl="1" indent="-285750" algn="l" eaLnBrk="1" hangingPunct="1">
              <a:spcBef>
                <a:spcPct val="0"/>
              </a:spcBef>
              <a:buClr>
                <a:srgbClr val="CC6600"/>
              </a:buClr>
              <a:buSzPct val="90000"/>
              <a:buFont typeface="Wingdings" panose="05000000000000000000" pitchFamily="2" charset="2"/>
              <a:buNone/>
            </a:pPr>
            <a:r>
              <a:rPr lang="en-US" altLang="zh-CN" sz="3200" dirty="0">
                <a:latin typeface="Times New Roman" panose="02020603050405020304" pitchFamily="18" charset="0"/>
              </a:rPr>
              <a:t>A</a:t>
            </a:r>
            <a:r>
              <a:rPr lang="zh-CN" altLang="en-US" sz="3200" dirty="0">
                <a:latin typeface="Times New Roman" panose="02020603050405020304" pitchFamily="18" charset="0"/>
              </a:rPr>
              <a:t>：</a:t>
            </a:r>
            <a:r>
              <a:rPr lang="en-US" altLang="zh-CN" sz="3200" dirty="0">
                <a:latin typeface="Times New Roman" panose="02020603050405020304" pitchFamily="18" charset="0"/>
              </a:rPr>
              <a:t>00   B</a:t>
            </a:r>
            <a:r>
              <a:rPr lang="zh-CN" altLang="en-US" sz="3200" dirty="0">
                <a:latin typeface="Times New Roman" panose="02020603050405020304" pitchFamily="18" charset="0"/>
              </a:rPr>
              <a:t>：</a:t>
            </a:r>
            <a:r>
              <a:rPr lang="en-US" altLang="zh-CN" sz="3200" dirty="0">
                <a:latin typeface="Times New Roman" panose="02020603050405020304" pitchFamily="18" charset="0"/>
              </a:rPr>
              <a:t>01      C</a:t>
            </a:r>
            <a:r>
              <a:rPr lang="zh-CN" altLang="en-US" sz="3200" dirty="0">
                <a:latin typeface="Times New Roman" panose="02020603050405020304" pitchFamily="18" charset="0"/>
              </a:rPr>
              <a:t>：</a:t>
            </a:r>
            <a:r>
              <a:rPr lang="en-US" altLang="zh-CN" sz="3200" dirty="0">
                <a:latin typeface="Times New Roman" panose="02020603050405020304" pitchFamily="18" charset="0"/>
              </a:rPr>
              <a:t>0    D</a:t>
            </a:r>
            <a:r>
              <a:rPr lang="zh-CN" altLang="en-US" sz="3200" dirty="0">
                <a:latin typeface="Times New Roman" panose="02020603050405020304" pitchFamily="18" charset="0"/>
              </a:rPr>
              <a:t>：</a:t>
            </a:r>
            <a:r>
              <a:rPr lang="en-US" altLang="zh-CN" sz="3200" dirty="0">
                <a:latin typeface="Times New Roman" panose="02020603050405020304" pitchFamily="18" charset="0"/>
              </a:rPr>
              <a:t>1</a:t>
            </a:r>
          </a:p>
          <a:p>
            <a:pPr marL="342900" indent="-342900" algn="l">
              <a:spcBef>
                <a:spcPct val="10000"/>
              </a:spcBef>
            </a:pPr>
            <a:r>
              <a:rPr lang="en-US" altLang="zh-CN" sz="3200" dirty="0">
                <a:latin typeface="Times New Roman" panose="02020603050405020304" pitchFamily="18" charset="0"/>
              </a:rPr>
              <a:t>     </a:t>
            </a:r>
          </a:p>
        </p:txBody>
      </p:sp>
      <p:sp>
        <p:nvSpPr>
          <p:cNvPr id="3042308" name="Rectangle 4"/>
          <p:cNvSpPr/>
          <p:nvPr/>
        </p:nvSpPr>
        <p:spPr>
          <a:xfrm>
            <a:off x="0" y="4827588"/>
            <a:ext cx="9144000" cy="1116012"/>
          </a:xfrm>
          <a:prstGeom prst="rect">
            <a:avLst/>
          </a:prstGeom>
          <a:noFill/>
          <a:ln w="9525">
            <a:noFill/>
          </a:ln>
        </p:spPr>
        <p:txBody>
          <a:bodyPr>
            <a:spAutoFit/>
          </a:bodyPr>
          <a:lstStyle/>
          <a:p>
            <a:pPr algn="l">
              <a:spcBef>
                <a:spcPct val="10000"/>
              </a:spcBef>
            </a:pPr>
            <a:r>
              <a:rPr lang="zh-CN" altLang="en-US" sz="3200" dirty="0">
                <a:solidFill>
                  <a:srgbClr val="0000FF"/>
                </a:solidFill>
                <a:latin typeface="Times New Roman" panose="02020603050405020304" pitchFamily="18" charset="0"/>
              </a:rPr>
              <a:t>前缀编码</a:t>
            </a:r>
            <a:endParaRPr lang="zh-CN" altLang="en-US" sz="3200" dirty="0">
              <a:latin typeface="Times New Roman" panose="02020603050405020304" pitchFamily="18" charset="0"/>
            </a:endParaRPr>
          </a:p>
          <a:p>
            <a:pPr algn="l">
              <a:spcBef>
                <a:spcPct val="10000"/>
              </a:spcBef>
            </a:pPr>
            <a:r>
              <a:rPr lang="zh-CN" altLang="en-US" sz="3200" dirty="0">
                <a:latin typeface="Times New Roman" panose="02020603050405020304" pitchFamily="18" charset="0"/>
              </a:rPr>
              <a:t>        任一字符的编码不是其它字符编码的前缀</a:t>
            </a:r>
            <a:endParaRPr lang="zh-CN" altLang="en-US" sz="3200" dirty="0">
              <a:solidFill>
                <a:srgbClr val="0000FF"/>
              </a:solidFill>
              <a:latin typeface="Times New Roman" panose="02020603050405020304" pitchFamily="18" charset="0"/>
            </a:endParaRPr>
          </a:p>
        </p:txBody>
      </p:sp>
      <p:sp>
        <p:nvSpPr>
          <p:cNvPr id="3042309" name="Rectangle 5"/>
          <p:cNvSpPr/>
          <p:nvPr/>
        </p:nvSpPr>
        <p:spPr>
          <a:xfrm>
            <a:off x="0" y="1676400"/>
            <a:ext cx="9144000" cy="1143000"/>
          </a:xfrm>
          <a:prstGeom prst="rect">
            <a:avLst/>
          </a:prstGeom>
          <a:noFill/>
          <a:ln w="9525">
            <a:noFill/>
          </a:ln>
        </p:spPr>
        <p:txBody>
          <a:bodyPr/>
          <a:lstStyle/>
          <a:p>
            <a:pPr marL="742950" lvl="1" indent="-285750" algn="l" eaLnBrk="1" hangingPunct="1">
              <a:spcBef>
                <a:spcPct val="0"/>
              </a:spcBef>
              <a:buClr>
                <a:srgbClr val="CC6600"/>
              </a:buClr>
              <a:buSzPct val="90000"/>
              <a:buFont typeface="Wingdings" panose="05000000000000000000" pitchFamily="2" charset="2"/>
              <a:buNone/>
            </a:pPr>
            <a:r>
              <a:rPr lang="zh-CN" altLang="en-US" sz="3200" dirty="0">
                <a:solidFill>
                  <a:schemeClr val="accent2"/>
                </a:solidFill>
                <a:latin typeface="Times New Roman" panose="02020603050405020304" pitchFamily="18" charset="0"/>
              </a:rPr>
              <a:t>发送方</a:t>
            </a:r>
            <a:r>
              <a:rPr lang="zh-CN" altLang="en-US" sz="3200" dirty="0">
                <a:latin typeface="Times New Roman" panose="02020603050405020304" pitchFamily="18" charset="0"/>
              </a:rPr>
              <a:t>：</a:t>
            </a:r>
          </a:p>
          <a:p>
            <a:pPr marL="342900" indent="-342900" algn="l">
              <a:spcBef>
                <a:spcPct val="10000"/>
              </a:spcBef>
            </a:pPr>
            <a:r>
              <a:rPr lang="zh-CN" altLang="en-US"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A</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r>
              <a:rPr lang="en-US" altLang="zh-CN" sz="3200" dirty="0">
                <a:latin typeface="Times New Roman" panose="02020603050405020304" pitchFamily="18" charset="0"/>
              </a:rPr>
              <a:t> :   </a:t>
            </a:r>
            <a:r>
              <a:rPr lang="en-US" altLang="zh-CN" sz="3200" dirty="0">
                <a:solidFill>
                  <a:srgbClr val="FF66FF"/>
                </a:solidFill>
                <a:latin typeface="Times New Roman" panose="02020603050405020304" pitchFamily="18" charset="0"/>
              </a:rPr>
              <a:t>00</a:t>
            </a:r>
            <a:r>
              <a:rPr lang="en-US" altLang="zh-CN" sz="3200" dirty="0">
                <a:solidFill>
                  <a:srgbClr val="0000FF"/>
                </a:solidFill>
                <a:latin typeface="Times New Roman" panose="02020603050405020304" pitchFamily="18" charset="0"/>
              </a:rPr>
              <a:t>1</a:t>
            </a:r>
            <a:r>
              <a:rPr lang="en-US" altLang="zh-CN" sz="3200" dirty="0">
                <a:solidFill>
                  <a:srgbClr val="66FF33"/>
                </a:solidFill>
                <a:latin typeface="Times New Roman" panose="02020603050405020304" pitchFamily="18" charset="0"/>
              </a:rPr>
              <a:t>01</a:t>
            </a:r>
            <a:r>
              <a:rPr lang="en-US" altLang="zh-CN" sz="3200" dirty="0">
                <a:solidFill>
                  <a:srgbClr val="0000FF"/>
                </a:solidFill>
                <a:latin typeface="Times New Roman" panose="02020603050405020304" pitchFamily="18" charset="0"/>
              </a:rPr>
              <a:t>1</a:t>
            </a:r>
            <a:r>
              <a:rPr lang="en-US" altLang="zh-CN" sz="3200" dirty="0">
                <a:solidFill>
                  <a:srgbClr val="FF3300"/>
                </a:solidFill>
                <a:latin typeface="Times New Roman" panose="02020603050405020304" pitchFamily="18" charset="0"/>
              </a:rPr>
              <a:t>0</a:t>
            </a:r>
            <a:r>
              <a:rPr lang="en-US" altLang="zh-CN" sz="3200" dirty="0">
                <a:solidFill>
                  <a:srgbClr val="0000FF"/>
                </a:solidFill>
                <a:latin typeface="Times New Roman" panose="02020603050405020304" pitchFamily="18" charset="0"/>
              </a:rPr>
              <a:t>1</a:t>
            </a:r>
            <a:r>
              <a:rPr lang="en-US" altLang="zh-CN" sz="3200" dirty="0">
                <a:solidFill>
                  <a:srgbClr val="FF3300"/>
                </a:solidFill>
                <a:latin typeface="Times New Roman" panose="02020603050405020304" pitchFamily="18" charset="0"/>
              </a:rPr>
              <a:t>0</a:t>
            </a:r>
            <a:r>
              <a:rPr lang="en-US" altLang="zh-CN" sz="3200" dirty="0">
                <a:solidFill>
                  <a:srgbClr val="0000FF"/>
                </a:solidFill>
                <a:latin typeface="Times New Roman" panose="02020603050405020304" pitchFamily="18" charset="0"/>
              </a:rPr>
              <a:t>111</a:t>
            </a:r>
            <a:r>
              <a:rPr lang="en-US" altLang="zh-CN" sz="3200" dirty="0">
                <a:latin typeface="Times New Roman" panose="02020603050405020304" pitchFamily="18" charset="0"/>
              </a:rPr>
              <a:t>    </a:t>
            </a:r>
          </a:p>
        </p:txBody>
      </p:sp>
      <p:sp>
        <p:nvSpPr>
          <p:cNvPr id="3042310" name="Rectangle 6"/>
          <p:cNvSpPr/>
          <p:nvPr/>
        </p:nvSpPr>
        <p:spPr>
          <a:xfrm>
            <a:off x="0" y="2819400"/>
            <a:ext cx="9144000" cy="1752600"/>
          </a:xfrm>
          <a:prstGeom prst="rect">
            <a:avLst/>
          </a:prstGeom>
          <a:noFill/>
          <a:ln w="9525">
            <a:noFill/>
          </a:ln>
        </p:spPr>
        <p:txBody>
          <a:bodyPr/>
          <a:lstStyle/>
          <a:p>
            <a:pPr marL="742950" lvl="1" indent="-285750" algn="l" eaLnBrk="1" hangingPunct="1">
              <a:spcBef>
                <a:spcPct val="0"/>
              </a:spcBef>
              <a:buClr>
                <a:srgbClr val="CC6600"/>
              </a:buClr>
              <a:buSzPct val="90000"/>
              <a:buFont typeface="Wingdings" panose="05000000000000000000" pitchFamily="2" charset="2"/>
              <a:buNone/>
            </a:pPr>
            <a:r>
              <a:rPr lang="zh-CN" altLang="en-US" sz="3200" dirty="0">
                <a:solidFill>
                  <a:schemeClr val="accent2"/>
                </a:solidFill>
                <a:latin typeface="Times New Roman" panose="02020603050405020304" pitchFamily="18" charset="0"/>
              </a:rPr>
              <a:t>接收方</a:t>
            </a:r>
            <a:r>
              <a:rPr lang="zh-CN" altLang="en-US" sz="3200" dirty="0">
                <a:latin typeface="Times New Roman" panose="02020603050405020304" pitchFamily="18" charset="0"/>
              </a:rPr>
              <a:t>： </a:t>
            </a:r>
          </a:p>
          <a:p>
            <a:pPr marL="342900" indent="-342900" algn="l">
              <a:spcBef>
                <a:spcPct val="10000"/>
              </a:spcBef>
            </a:pPr>
            <a:r>
              <a:rPr lang="zh-CN" altLang="en-US" sz="3200" dirty="0">
                <a:latin typeface="Times New Roman" panose="02020603050405020304" pitchFamily="18" charset="0"/>
              </a:rPr>
              <a:t>       </a:t>
            </a:r>
            <a:r>
              <a:rPr lang="en-US" altLang="zh-CN" sz="3200" dirty="0">
                <a:solidFill>
                  <a:srgbClr val="FF66FF"/>
                </a:solidFill>
                <a:latin typeface="Times New Roman" panose="02020603050405020304" pitchFamily="18" charset="0"/>
              </a:rPr>
              <a:t>00</a:t>
            </a:r>
            <a:r>
              <a:rPr lang="en-US" altLang="zh-CN" sz="3200" dirty="0">
                <a:solidFill>
                  <a:srgbClr val="3399FF"/>
                </a:solidFill>
                <a:latin typeface="Times New Roman" panose="02020603050405020304" pitchFamily="18" charset="0"/>
              </a:rPr>
              <a:t>1</a:t>
            </a:r>
            <a:r>
              <a:rPr lang="en-US" altLang="zh-CN" sz="3200" dirty="0">
                <a:solidFill>
                  <a:srgbClr val="66FF33"/>
                </a:solidFill>
                <a:latin typeface="Times New Roman" panose="02020603050405020304" pitchFamily="18" charset="0"/>
              </a:rPr>
              <a:t>0</a:t>
            </a:r>
            <a:r>
              <a:rPr lang="en-US" altLang="zh-CN" sz="3200" dirty="0">
                <a:solidFill>
                  <a:srgbClr val="66FF66"/>
                </a:solidFill>
                <a:latin typeface="Times New Roman" panose="02020603050405020304" pitchFamily="18" charset="0"/>
              </a:rPr>
              <a:t>1</a:t>
            </a:r>
            <a:r>
              <a:rPr lang="en-US" altLang="zh-CN" sz="3200" dirty="0">
                <a:solidFill>
                  <a:srgbClr val="0000FF"/>
                </a:solidFill>
                <a:latin typeface="Times New Roman" panose="02020603050405020304" pitchFamily="18" charset="0"/>
              </a:rPr>
              <a:t>1</a:t>
            </a:r>
            <a:r>
              <a:rPr lang="en-US" altLang="zh-CN" sz="3200" dirty="0">
                <a:solidFill>
                  <a:srgbClr val="FF3300"/>
                </a:solidFill>
                <a:latin typeface="Times New Roman" panose="02020603050405020304" pitchFamily="18" charset="0"/>
              </a:rPr>
              <a:t>0</a:t>
            </a:r>
            <a:r>
              <a:rPr lang="en-US" altLang="zh-CN" sz="3200" dirty="0">
                <a:solidFill>
                  <a:srgbClr val="0000FF"/>
                </a:solidFill>
                <a:latin typeface="Times New Roman" panose="02020603050405020304" pitchFamily="18" charset="0"/>
              </a:rPr>
              <a:t>1</a:t>
            </a:r>
            <a:r>
              <a:rPr lang="en-US" altLang="zh-CN" sz="3200" dirty="0">
                <a:solidFill>
                  <a:srgbClr val="FF3300"/>
                </a:solidFill>
                <a:latin typeface="Times New Roman" panose="02020603050405020304" pitchFamily="18" charset="0"/>
              </a:rPr>
              <a:t>0</a:t>
            </a:r>
            <a:r>
              <a:rPr lang="en-US" altLang="zh-CN" sz="3200" dirty="0">
                <a:solidFill>
                  <a:srgbClr val="0000FF"/>
                </a:solidFill>
                <a:latin typeface="Times New Roman" panose="02020603050405020304" pitchFamily="18" charset="0"/>
              </a:rPr>
              <a:t>111</a:t>
            </a:r>
            <a:r>
              <a:rPr lang="en-US" altLang="zh-CN" sz="3200" dirty="0">
                <a:latin typeface="Times New Roman" panose="02020603050405020304" pitchFamily="18" charset="0"/>
              </a:rPr>
              <a:t>  </a:t>
            </a:r>
            <a:r>
              <a:rPr lang="zh-CN" altLang="en-US" sz="3200" dirty="0">
                <a:latin typeface="Times New Roman" panose="02020603050405020304" pitchFamily="18" charset="0"/>
              </a:rPr>
              <a:t>： </a:t>
            </a:r>
          </a:p>
          <a:p>
            <a:pPr marL="342900" indent="-342900" algn="l">
              <a:spcBef>
                <a:spcPct val="10000"/>
              </a:spcBef>
            </a:pPr>
            <a:r>
              <a:rPr lang="zh-CN" altLang="en-US" sz="3200" dirty="0">
                <a:latin typeface="Times New Roman" panose="02020603050405020304" pitchFamily="18" charset="0"/>
              </a:rPr>
              <a:t>       </a:t>
            </a:r>
            <a:r>
              <a:rPr lang="en-US" altLang="zh-CN" sz="3200" dirty="0">
                <a:solidFill>
                  <a:srgbClr val="FF3300"/>
                </a:solidFill>
                <a:latin typeface="Times New Roman" panose="02020603050405020304" pitchFamily="18" charset="0"/>
              </a:rPr>
              <a:t>00</a:t>
            </a:r>
            <a:r>
              <a:rPr lang="en-US" altLang="zh-CN" sz="3200" dirty="0">
                <a:solidFill>
                  <a:srgbClr val="0000FF"/>
                </a:solidFill>
                <a:latin typeface="Times New Roman" panose="02020603050405020304" pitchFamily="18" charset="0"/>
              </a:rPr>
              <a:t>1</a:t>
            </a:r>
            <a:r>
              <a:rPr lang="en-US" altLang="zh-CN" sz="3200" dirty="0">
                <a:solidFill>
                  <a:srgbClr val="66FF33"/>
                </a:solidFill>
                <a:latin typeface="Times New Roman" panose="02020603050405020304" pitchFamily="18" charset="0"/>
              </a:rPr>
              <a:t>01</a:t>
            </a:r>
            <a:r>
              <a:rPr lang="en-US" altLang="zh-CN" sz="3200" dirty="0">
                <a:solidFill>
                  <a:srgbClr val="0000FF"/>
                </a:solidFill>
                <a:latin typeface="Times New Roman" panose="02020603050405020304" pitchFamily="18" charset="0"/>
              </a:rPr>
              <a:t>1</a:t>
            </a:r>
            <a:r>
              <a:rPr lang="en-US" altLang="zh-CN" sz="3200" dirty="0">
                <a:solidFill>
                  <a:srgbClr val="66FF33"/>
                </a:solidFill>
                <a:latin typeface="Times New Roman" panose="02020603050405020304" pitchFamily="18" charset="0"/>
              </a:rPr>
              <a:t>01</a:t>
            </a:r>
            <a:r>
              <a:rPr lang="en-US" altLang="zh-CN" sz="3200" dirty="0">
                <a:solidFill>
                  <a:srgbClr val="FF3300"/>
                </a:solidFill>
                <a:latin typeface="Times New Roman" panose="02020603050405020304" pitchFamily="18" charset="0"/>
              </a:rPr>
              <a:t>0</a:t>
            </a:r>
            <a:r>
              <a:rPr lang="en-US" altLang="zh-CN" sz="3200" dirty="0">
                <a:solidFill>
                  <a:srgbClr val="0000FF"/>
                </a:solidFill>
                <a:latin typeface="Times New Roman" panose="02020603050405020304" pitchFamily="18" charset="0"/>
              </a:rPr>
              <a:t>111</a:t>
            </a:r>
            <a:r>
              <a:rPr lang="en-US" altLang="zh-CN" sz="3200" dirty="0">
                <a:latin typeface="Times New Roman" panose="02020603050405020304" pitchFamily="18" charset="0"/>
              </a:rPr>
              <a:t> </a:t>
            </a:r>
            <a:r>
              <a:rPr lang="zh-CN" altLang="en-US" sz="3200" dirty="0">
                <a:latin typeface="Times New Roman" panose="02020603050405020304" pitchFamily="18" charset="0"/>
              </a:rPr>
              <a:t>：</a:t>
            </a:r>
            <a:endParaRPr lang="zh-CN" altLang="en-US" sz="3200" dirty="0">
              <a:solidFill>
                <a:srgbClr val="0000FF"/>
              </a:solidFill>
              <a:latin typeface="Times New Roman" panose="02020603050405020304" pitchFamily="18" charset="0"/>
            </a:endParaRPr>
          </a:p>
        </p:txBody>
      </p:sp>
      <p:sp>
        <p:nvSpPr>
          <p:cNvPr id="3042311" name="Text Box 7"/>
          <p:cNvSpPr txBox="1"/>
          <p:nvPr/>
        </p:nvSpPr>
        <p:spPr>
          <a:xfrm>
            <a:off x="6300788" y="476250"/>
            <a:ext cx="2303462" cy="1563688"/>
          </a:xfrm>
          <a:prstGeom prst="rect">
            <a:avLst/>
          </a:prstGeom>
          <a:noFill/>
          <a:ln w="9525" cap="rnd" cmpd="sng">
            <a:solidFill>
              <a:schemeClr val="tx1"/>
            </a:solidFill>
            <a:prstDash val="solid"/>
            <a:miter/>
            <a:headEnd type="none" w="med" len="med"/>
            <a:tailEnd type="none" w="med" len="med"/>
          </a:ln>
        </p:spPr>
        <p:txBody>
          <a:bodyPr>
            <a:spAutoFit/>
          </a:bodyPr>
          <a:lstStyle/>
          <a:p>
            <a:r>
              <a:rPr lang="en-US" altLang="zh-CN" sz="3200" dirty="0">
                <a:solidFill>
                  <a:srgbClr val="FF3300"/>
                </a:solidFill>
                <a:latin typeface="Times New Roman" panose="02020603050405020304" pitchFamily="18" charset="0"/>
              </a:rPr>
              <a:t>C</a:t>
            </a:r>
            <a:r>
              <a:rPr lang="zh-CN" altLang="en-US" sz="3200" dirty="0">
                <a:latin typeface="Times New Roman" panose="02020603050405020304" pitchFamily="18" charset="0"/>
              </a:rPr>
              <a:t>的编码</a:t>
            </a:r>
            <a:r>
              <a:rPr lang="en-US" altLang="zh-CN" sz="3200" dirty="0">
                <a:solidFill>
                  <a:srgbClr val="FF3300"/>
                </a:solidFill>
                <a:latin typeface="Times New Roman" panose="02020603050405020304" pitchFamily="18" charset="0"/>
              </a:rPr>
              <a:t>0</a:t>
            </a:r>
            <a:r>
              <a:rPr lang="zh-CN" altLang="en-US" sz="3200" dirty="0">
                <a:latin typeface="Times New Roman" panose="02020603050405020304" pitchFamily="18" charset="0"/>
              </a:rPr>
              <a:t>是</a:t>
            </a:r>
            <a:r>
              <a:rPr lang="en-US" altLang="zh-CN" sz="3200" dirty="0">
                <a:latin typeface="Times New Roman" panose="02020603050405020304" pitchFamily="18" charset="0"/>
              </a:rPr>
              <a:t>A</a:t>
            </a:r>
            <a:r>
              <a:rPr lang="zh-CN" altLang="en-US" sz="3200" dirty="0">
                <a:latin typeface="Times New Roman" panose="02020603050405020304" pitchFamily="18" charset="0"/>
              </a:rPr>
              <a:t>的编码</a:t>
            </a:r>
            <a:r>
              <a:rPr lang="en-US" altLang="zh-CN" sz="3200" dirty="0">
                <a:solidFill>
                  <a:srgbClr val="FF3300"/>
                </a:solidFill>
                <a:latin typeface="Times New Roman" panose="02020603050405020304" pitchFamily="18" charset="0"/>
              </a:rPr>
              <a:t>0</a:t>
            </a:r>
            <a:r>
              <a:rPr lang="en-US" altLang="zh-CN" sz="3200" dirty="0">
                <a:latin typeface="Times New Roman" panose="02020603050405020304" pitchFamily="18" charset="0"/>
              </a:rPr>
              <a:t>0</a:t>
            </a:r>
            <a:r>
              <a:rPr lang="zh-CN" altLang="en-US" sz="3200" dirty="0">
                <a:latin typeface="Times New Roman" panose="02020603050405020304" pitchFamily="18" charset="0"/>
              </a:rPr>
              <a:t>的前缀</a:t>
            </a:r>
          </a:p>
        </p:txBody>
      </p:sp>
      <p:sp>
        <p:nvSpPr>
          <p:cNvPr id="20488" name="Rectangle 8"/>
          <p:cNvSpPr/>
          <p:nvPr/>
        </p:nvSpPr>
        <p:spPr>
          <a:xfrm>
            <a:off x="3995738" y="3425825"/>
            <a:ext cx="3098800" cy="579438"/>
          </a:xfrm>
          <a:prstGeom prst="rect">
            <a:avLst/>
          </a:prstGeom>
          <a:noFill/>
          <a:ln w="9525">
            <a:noFill/>
          </a:ln>
        </p:spPr>
        <p:txBody>
          <a:bodyPr wrap="none">
            <a:spAutoFit/>
          </a:bodyPr>
          <a:lstStyle/>
          <a:p>
            <a:pPr>
              <a:spcBef>
                <a:spcPct val="10000"/>
              </a:spcBef>
            </a:pPr>
            <a:r>
              <a:rPr lang="en-US" altLang="zh-CN" sz="3200" dirty="0">
                <a:solidFill>
                  <a:srgbClr val="FF66FF"/>
                </a:solidFill>
                <a:latin typeface="Times New Roman" panose="02020603050405020304" pitchFamily="18" charset="0"/>
              </a:rPr>
              <a:t>A</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p>
        </p:txBody>
      </p:sp>
      <p:sp>
        <p:nvSpPr>
          <p:cNvPr id="20489" name="Rectangle 9"/>
          <p:cNvSpPr/>
          <p:nvPr/>
        </p:nvSpPr>
        <p:spPr>
          <a:xfrm>
            <a:off x="3995738" y="3929063"/>
            <a:ext cx="3076575" cy="579437"/>
          </a:xfrm>
          <a:prstGeom prst="rect">
            <a:avLst/>
          </a:prstGeom>
          <a:noFill/>
          <a:ln w="9525">
            <a:noFill/>
          </a:ln>
        </p:spPr>
        <p:txBody>
          <a:bodyPr wrap="none">
            <a:spAutoFit/>
          </a:bodyPr>
          <a:lstStyle/>
          <a:p>
            <a:r>
              <a:rPr lang="en-US" altLang="zh-CN" sz="3200" dirty="0">
                <a:solidFill>
                  <a:srgbClr val="FF3300"/>
                </a:solidFill>
                <a:latin typeface="Times New Roman" panose="02020603050405020304" pitchFamily="18" charset="0"/>
              </a:rPr>
              <a:t>CC</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0000FF"/>
                </a:solidFill>
                <a:latin typeface="Times New Roman" panose="02020603050405020304" pitchFamily="18" charset="0"/>
              </a:rPr>
              <a:t>D</a:t>
            </a:r>
            <a:r>
              <a:rPr lang="en-US" altLang="zh-CN" sz="3200" dirty="0">
                <a:solidFill>
                  <a:srgbClr val="66FF33"/>
                </a:solidFill>
                <a:latin typeface="Times New Roman" panose="02020603050405020304" pitchFamily="18" charset="0"/>
              </a:rPr>
              <a:t>B</a:t>
            </a:r>
            <a:r>
              <a:rPr lang="en-US" altLang="zh-CN" sz="3200" dirty="0">
                <a:solidFill>
                  <a:srgbClr val="FF3300"/>
                </a:solidFill>
                <a:latin typeface="Times New Roman" panose="02020603050405020304" pitchFamily="18" charset="0"/>
              </a:rPr>
              <a:t>C</a:t>
            </a:r>
            <a:r>
              <a:rPr lang="en-US" altLang="zh-CN" sz="3200" dirty="0">
                <a:solidFill>
                  <a:srgbClr val="0000FF"/>
                </a:solidFill>
                <a:latin typeface="Times New Roman" panose="02020603050405020304" pitchFamily="18" charset="0"/>
              </a:rPr>
              <a:t>DDD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2307"/>
                                        </p:tgtEl>
                                        <p:attrNameLst>
                                          <p:attrName>style.visibility</p:attrName>
                                        </p:attrNameLst>
                                      </p:cBhvr>
                                      <p:to>
                                        <p:strVal val="visible"/>
                                      </p:to>
                                    </p:set>
                                    <p:animEffect transition="in" filter="wipe(left)">
                                      <p:cBhvr>
                                        <p:cTn id="7" dur="500"/>
                                        <p:tgtEl>
                                          <p:spTgt spid="3042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2309"/>
                                        </p:tgtEl>
                                        <p:attrNameLst>
                                          <p:attrName>style.visibility</p:attrName>
                                        </p:attrNameLst>
                                      </p:cBhvr>
                                      <p:to>
                                        <p:strVal val="visible"/>
                                      </p:to>
                                    </p:set>
                                    <p:animEffect transition="in" filter="wipe(left)">
                                      <p:cBhvr>
                                        <p:cTn id="12" dur="500"/>
                                        <p:tgtEl>
                                          <p:spTgt spid="3042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2310"/>
                                        </p:tgtEl>
                                        <p:attrNameLst>
                                          <p:attrName>style.visibility</p:attrName>
                                        </p:attrNameLst>
                                      </p:cBhvr>
                                      <p:to>
                                        <p:strVal val="visible"/>
                                      </p:to>
                                    </p:set>
                                    <p:animEffect transition="in" filter="wipe(left)">
                                      <p:cBhvr>
                                        <p:cTn id="17" dur="500"/>
                                        <p:tgtEl>
                                          <p:spTgt spid="3042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42308"/>
                                        </p:tgtEl>
                                        <p:attrNameLst>
                                          <p:attrName>style.visibility</p:attrName>
                                        </p:attrNameLst>
                                      </p:cBhvr>
                                      <p:to>
                                        <p:strVal val="visible"/>
                                      </p:to>
                                    </p:set>
                                    <p:animEffect transition="in" filter="wipe(up)">
                                      <p:cBhvr>
                                        <p:cTn id="22" dur="500"/>
                                        <p:tgtEl>
                                          <p:spTgt spid="304230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42311"/>
                                        </p:tgtEl>
                                        <p:attrNameLst>
                                          <p:attrName>style.visibility</p:attrName>
                                        </p:attrNameLst>
                                      </p:cBhvr>
                                      <p:to>
                                        <p:strVal val="visible"/>
                                      </p:to>
                                    </p:set>
                                    <p:animEffect transition="in" filter="dissolve">
                                      <p:cBhvr>
                                        <p:cTn id="27" dur="1000"/>
                                        <p:tgtEl>
                                          <p:spTgt spid="304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307" grpId="0"/>
      <p:bldP spid="3042308" grpId="0"/>
      <p:bldP spid="3042309" grpId="0"/>
      <p:bldP spid="3042310" grpId="0"/>
      <p:bldP spid="3042311"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p:nvPr/>
        </p:nvGrpSpPr>
        <p:grpSpPr>
          <a:xfrm>
            <a:off x="5105400" y="1295400"/>
            <a:ext cx="3598863" cy="2408238"/>
            <a:chOff x="3205" y="1008"/>
            <a:chExt cx="2267" cy="1517"/>
          </a:xfrm>
        </p:grpSpPr>
        <p:sp>
          <p:nvSpPr>
            <p:cNvPr id="21535" name="Text Box 4"/>
            <p:cNvSpPr txBox="1"/>
            <p:nvPr/>
          </p:nvSpPr>
          <p:spPr>
            <a:xfrm>
              <a:off x="4501" y="2141"/>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C</a:t>
              </a:r>
            </a:p>
          </p:txBody>
        </p:sp>
        <p:sp>
          <p:nvSpPr>
            <p:cNvPr id="21536" name="Text Box 5"/>
            <p:cNvSpPr txBox="1"/>
            <p:nvPr/>
          </p:nvSpPr>
          <p:spPr>
            <a:xfrm>
              <a:off x="3925" y="2160"/>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B</a:t>
              </a:r>
            </a:p>
          </p:txBody>
        </p:sp>
        <p:sp>
          <p:nvSpPr>
            <p:cNvPr id="21537" name="Text Box 6"/>
            <p:cNvSpPr txBox="1"/>
            <p:nvPr/>
          </p:nvSpPr>
          <p:spPr>
            <a:xfrm>
              <a:off x="5221" y="1661"/>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D</a:t>
              </a:r>
            </a:p>
          </p:txBody>
        </p:sp>
        <p:sp>
          <p:nvSpPr>
            <p:cNvPr id="21538" name="Line 7"/>
            <p:cNvSpPr/>
            <p:nvPr/>
          </p:nvSpPr>
          <p:spPr>
            <a:xfrm flipH="1">
              <a:off x="4517" y="1608"/>
              <a:ext cx="134" cy="135"/>
            </a:xfrm>
            <a:prstGeom prst="line">
              <a:avLst/>
            </a:prstGeom>
            <a:ln w="38100" cap="rnd" cmpd="sng">
              <a:solidFill>
                <a:schemeClr val="tx1"/>
              </a:solidFill>
              <a:prstDash val="solid"/>
              <a:headEnd type="none" w="med" len="med"/>
              <a:tailEnd type="none" w="med" len="med"/>
            </a:ln>
          </p:spPr>
        </p:sp>
        <p:sp>
          <p:nvSpPr>
            <p:cNvPr id="21539" name="Line 8"/>
            <p:cNvSpPr/>
            <p:nvPr/>
          </p:nvSpPr>
          <p:spPr>
            <a:xfrm flipH="1">
              <a:off x="3637" y="1202"/>
              <a:ext cx="465" cy="219"/>
            </a:xfrm>
            <a:prstGeom prst="line">
              <a:avLst/>
            </a:prstGeom>
            <a:ln w="38100" cap="rnd" cmpd="sng">
              <a:solidFill>
                <a:schemeClr val="tx1"/>
              </a:solidFill>
              <a:prstDash val="solid"/>
              <a:headEnd type="none" w="med" len="med"/>
              <a:tailEnd type="none" w="med" len="med"/>
            </a:ln>
          </p:spPr>
        </p:sp>
        <p:sp>
          <p:nvSpPr>
            <p:cNvPr id="21540" name="Line 9"/>
            <p:cNvSpPr/>
            <p:nvPr/>
          </p:nvSpPr>
          <p:spPr>
            <a:xfrm>
              <a:off x="4311" y="1202"/>
              <a:ext cx="335" cy="227"/>
            </a:xfrm>
            <a:prstGeom prst="line">
              <a:avLst/>
            </a:prstGeom>
            <a:ln w="38100" cap="rnd" cmpd="sng">
              <a:solidFill>
                <a:schemeClr val="tx1"/>
              </a:solidFill>
              <a:prstDash val="solid"/>
              <a:headEnd type="none" w="med" len="med"/>
              <a:tailEnd type="none" w="med" len="med"/>
            </a:ln>
          </p:spPr>
        </p:sp>
        <p:sp>
          <p:nvSpPr>
            <p:cNvPr id="21541" name="Line 10"/>
            <p:cNvSpPr/>
            <p:nvPr/>
          </p:nvSpPr>
          <p:spPr>
            <a:xfrm flipH="1" flipV="1">
              <a:off x="4597" y="1949"/>
              <a:ext cx="192" cy="240"/>
            </a:xfrm>
            <a:prstGeom prst="line">
              <a:avLst/>
            </a:prstGeom>
            <a:ln w="38100" cap="rnd" cmpd="sng">
              <a:solidFill>
                <a:schemeClr val="tx1"/>
              </a:solidFill>
              <a:prstDash val="solid"/>
              <a:headEnd type="none" w="med" len="med"/>
              <a:tailEnd type="none" w="med" len="med"/>
            </a:ln>
          </p:spPr>
        </p:sp>
        <p:sp>
          <p:nvSpPr>
            <p:cNvPr id="21542" name="Oval 11"/>
            <p:cNvSpPr/>
            <p:nvPr/>
          </p:nvSpPr>
          <p:spPr>
            <a:xfrm>
              <a:off x="4081" y="1037"/>
              <a:ext cx="284"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3" name="Oval 12"/>
            <p:cNvSpPr/>
            <p:nvPr/>
          </p:nvSpPr>
          <p:spPr>
            <a:xfrm>
              <a:off x="4375" y="1718"/>
              <a:ext cx="285" cy="293"/>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4" name="Oval 13"/>
            <p:cNvSpPr/>
            <p:nvPr/>
          </p:nvSpPr>
          <p:spPr>
            <a:xfrm>
              <a:off x="4626" y="1354"/>
              <a:ext cx="285" cy="287"/>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5" name="Oval 14"/>
            <p:cNvSpPr/>
            <p:nvPr/>
          </p:nvSpPr>
          <p:spPr>
            <a:xfrm>
              <a:off x="3441" y="1362"/>
              <a:ext cx="283" cy="287"/>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6" name="Oval 15"/>
            <p:cNvSpPr/>
            <p:nvPr/>
          </p:nvSpPr>
          <p:spPr>
            <a:xfrm>
              <a:off x="4693" y="2189"/>
              <a:ext cx="283"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7" name="Line 16"/>
            <p:cNvSpPr/>
            <p:nvPr/>
          </p:nvSpPr>
          <p:spPr>
            <a:xfrm>
              <a:off x="4876" y="1577"/>
              <a:ext cx="167" cy="182"/>
            </a:xfrm>
            <a:prstGeom prst="line">
              <a:avLst/>
            </a:prstGeom>
            <a:ln w="38100" cap="rnd" cmpd="sng">
              <a:solidFill>
                <a:schemeClr val="tx1"/>
              </a:solidFill>
              <a:prstDash val="solid"/>
              <a:headEnd type="none" w="med" len="med"/>
              <a:tailEnd type="none" w="med" len="med"/>
            </a:ln>
          </p:spPr>
        </p:sp>
        <p:sp>
          <p:nvSpPr>
            <p:cNvPr id="21548" name="Oval 17"/>
            <p:cNvSpPr/>
            <p:nvPr/>
          </p:nvSpPr>
          <p:spPr>
            <a:xfrm>
              <a:off x="4940" y="1718"/>
              <a:ext cx="283"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49" name="Line 18"/>
            <p:cNvSpPr/>
            <p:nvPr/>
          </p:nvSpPr>
          <p:spPr>
            <a:xfrm flipH="1">
              <a:off x="4261" y="1997"/>
              <a:ext cx="175" cy="226"/>
            </a:xfrm>
            <a:prstGeom prst="line">
              <a:avLst/>
            </a:prstGeom>
            <a:ln w="38100" cap="rnd" cmpd="sng">
              <a:solidFill>
                <a:schemeClr val="tx1"/>
              </a:solidFill>
              <a:prstDash val="solid"/>
              <a:headEnd type="none" w="med" len="med"/>
              <a:tailEnd type="none" w="med" len="med"/>
            </a:ln>
          </p:spPr>
        </p:sp>
        <p:sp>
          <p:nvSpPr>
            <p:cNvPr id="21550" name="Oval 19"/>
            <p:cNvSpPr/>
            <p:nvPr/>
          </p:nvSpPr>
          <p:spPr>
            <a:xfrm>
              <a:off x="4117" y="2171"/>
              <a:ext cx="284"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51" name="Text Box 20"/>
            <p:cNvSpPr txBox="1"/>
            <p:nvPr/>
          </p:nvSpPr>
          <p:spPr>
            <a:xfrm>
              <a:off x="3205" y="1296"/>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A</a:t>
              </a:r>
            </a:p>
          </p:txBody>
        </p:sp>
        <p:sp>
          <p:nvSpPr>
            <p:cNvPr id="21552" name="Text Box 21"/>
            <p:cNvSpPr txBox="1"/>
            <p:nvPr/>
          </p:nvSpPr>
          <p:spPr>
            <a:xfrm>
              <a:off x="3685" y="1037"/>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sp>
          <p:nvSpPr>
            <p:cNvPr id="21553" name="Text Box 22"/>
            <p:cNvSpPr txBox="1"/>
            <p:nvPr/>
          </p:nvSpPr>
          <p:spPr>
            <a:xfrm>
              <a:off x="4453" y="1008"/>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sp>
          <p:nvSpPr>
            <p:cNvPr id="21554" name="Text Box 23"/>
            <p:cNvSpPr txBox="1"/>
            <p:nvPr/>
          </p:nvSpPr>
          <p:spPr>
            <a:xfrm>
              <a:off x="4357" y="1373"/>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sp>
          <p:nvSpPr>
            <p:cNvPr id="21555" name="Text Box 24"/>
            <p:cNvSpPr txBox="1"/>
            <p:nvPr/>
          </p:nvSpPr>
          <p:spPr>
            <a:xfrm>
              <a:off x="4117" y="1853"/>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sp>
          <p:nvSpPr>
            <p:cNvPr id="21556" name="Text Box 25"/>
            <p:cNvSpPr txBox="1"/>
            <p:nvPr/>
          </p:nvSpPr>
          <p:spPr>
            <a:xfrm>
              <a:off x="4885" y="1373"/>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sp>
          <p:nvSpPr>
            <p:cNvPr id="21557" name="Text Box 26"/>
            <p:cNvSpPr txBox="1"/>
            <p:nvPr/>
          </p:nvSpPr>
          <p:spPr>
            <a:xfrm>
              <a:off x="4693" y="1853"/>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grpSp>
      <p:grpSp>
        <p:nvGrpSpPr>
          <p:cNvPr id="21508" name="Group 27"/>
          <p:cNvGrpSpPr/>
          <p:nvPr/>
        </p:nvGrpSpPr>
        <p:grpSpPr>
          <a:xfrm>
            <a:off x="762000" y="1371600"/>
            <a:ext cx="4038600" cy="1676400"/>
            <a:chOff x="432" y="960"/>
            <a:chExt cx="2544" cy="1056"/>
          </a:xfrm>
        </p:grpSpPr>
        <p:sp>
          <p:nvSpPr>
            <p:cNvPr id="21512" name="Text Box 28"/>
            <p:cNvSpPr txBox="1"/>
            <p:nvPr/>
          </p:nvSpPr>
          <p:spPr>
            <a:xfrm>
              <a:off x="1680" y="1632"/>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C</a:t>
              </a:r>
            </a:p>
          </p:txBody>
        </p:sp>
        <p:sp>
          <p:nvSpPr>
            <p:cNvPr id="21513" name="Text Box 29"/>
            <p:cNvSpPr txBox="1"/>
            <p:nvPr/>
          </p:nvSpPr>
          <p:spPr>
            <a:xfrm>
              <a:off x="2725" y="1651"/>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D</a:t>
              </a:r>
            </a:p>
          </p:txBody>
        </p:sp>
        <p:sp>
          <p:nvSpPr>
            <p:cNvPr id="21514" name="Line 30"/>
            <p:cNvSpPr/>
            <p:nvPr/>
          </p:nvSpPr>
          <p:spPr>
            <a:xfrm flipH="1">
              <a:off x="2032" y="1579"/>
              <a:ext cx="134" cy="135"/>
            </a:xfrm>
            <a:prstGeom prst="line">
              <a:avLst/>
            </a:prstGeom>
            <a:ln w="38100" cap="rnd" cmpd="sng">
              <a:solidFill>
                <a:schemeClr val="tx1"/>
              </a:solidFill>
              <a:prstDash val="solid"/>
              <a:headEnd type="none" w="med" len="med"/>
              <a:tailEnd type="none" w="med" len="med"/>
            </a:ln>
          </p:spPr>
        </p:sp>
        <p:sp>
          <p:nvSpPr>
            <p:cNvPr id="21515" name="Line 31"/>
            <p:cNvSpPr/>
            <p:nvPr/>
          </p:nvSpPr>
          <p:spPr>
            <a:xfrm flipH="1">
              <a:off x="1244" y="1173"/>
              <a:ext cx="373" cy="192"/>
            </a:xfrm>
            <a:prstGeom prst="line">
              <a:avLst/>
            </a:prstGeom>
            <a:ln w="38100" cap="rnd" cmpd="sng">
              <a:solidFill>
                <a:schemeClr val="tx1"/>
              </a:solidFill>
              <a:prstDash val="solid"/>
              <a:headEnd type="none" w="med" len="med"/>
              <a:tailEnd type="none" w="med" len="med"/>
            </a:ln>
          </p:spPr>
        </p:sp>
        <p:sp>
          <p:nvSpPr>
            <p:cNvPr id="21516" name="Line 32"/>
            <p:cNvSpPr/>
            <p:nvPr/>
          </p:nvSpPr>
          <p:spPr>
            <a:xfrm>
              <a:off x="1826" y="1173"/>
              <a:ext cx="335" cy="227"/>
            </a:xfrm>
            <a:prstGeom prst="line">
              <a:avLst/>
            </a:prstGeom>
            <a:ln w="38100" cap="rnd" cmpd="sng">
              <a:solidFill>
                <a:schemeClr val="tx1"/>
              </a:solidFill>
              <a:prstDash val="solid"/>
              <a:headEnd type="none" w="med" len="med"/>
              <a:tailEnd type="none" w="med" len="med"/>
            </a:ln>
          </p:spPr>
        </p:sp>
        <p:sp>
          <p:nvSpPr>
            <p:cNvPr id="21517" name="Line 33"/>
            <p:cNvSpPr/>
            <p:nvPr/>
          </p:nvSpPr>
          <p:spPr>
            <a:xfrm>
              <a:off x="1156" y="1581"/>
              <a:ext cx="167" cy="182"/>
            </a:xfrm>
            <a:prstGeom prst="line">
              <a:avLst/>
            </a:prstGeom>
            <a:ln w="38100" cap="rnd" cmpd="sng">
              <a:solidFill>
                <a:schemeClr val="tx1"/>
              </a:solidFill>
              <a:prstDash val="solid"/>
              <a:headEnd type="none" w="med" len="med"/>
              <a:tailEnd type="none" w="med" len="med"/>
            </a:ln>
          </p:spPr>
        </p:sp>
        <p:sp>
          <p:nvSpPr>
            <p:cNvPr id="21518" name="Oval 34"/>
            <p:cNvSpPr/>
            <p:nvPr/>
          </p:nvSpPr>
          <p:spPr>
            <a:xfrm>
              <a:off x="1596" y="1008"/>
              <a:ext cx="284"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19" name="Oval 35"/>
            <p:cNvSpPr/>
            <p:nvPr/>
          </p:nvSpPr>
          <p:spPr>
            <a:xfrm>
              <a:off x="1890" y="1689"/>
              <a:ext cx="285" cy="293"/>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0" name="Oval 36"/>
            <p:cNvSpPr/>
            <p:nvPr/>
          </p:nvSpPr>
          <p:spPr>
            <a:xfrm>
              <a:off x="646" y="1717"/>
              <a:ext cx="284" cy="287"/>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1" name="Oval 37"/>
            <p:cNvSpPr/>
            <p:nvPr/>
          </p:nvSpPr>
          <p:spPr>
            <a:xfrm>
              <a:off x="2141" y="1325"/>
              <a:ext cx="285" cy="287"/>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2" name="Oval 38"/>
            <p:cNvSpPr/>
            <p:nvPr/>
          </p:nvSpPr>
          <p:spPr>
            <a:xfrm>
              <a:off x="956" y="1333"/>
              <a:ext cx="283" cy="287"/>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3" name="Line 39"/>
            <p:cNvSpPr/>
            <p:nvPr/>
          </p:nvSpPr>
          <p:spPr>
            <a:xfrm flipH="1">
              <a:off x="845" y="1605"/>
              <a:ext cx="134" cy="135"/>
            </a:xfrm>
            <a:prstGeom prst="line">
              <a:avLst/>
            </a:prstGeom>
            <a:ln w="38100" cap="rnd" cmpd="sng">
              <a:solidFill>
                <a:schemeClr val="tx1"/>
              </a:solidFill>
              <a:prstDash val="solid"/>
              <a:headEnd type="none" w="med" len="med"/>
              <a:tailEnd type="none" w="med" len="med"/>
            </a:ln>
          </p:spPr>
        </p:sp>
        <p:sp>
          <p:nvSpPr>
            <p:cNvPr id="21524" name="Oval 40"/>
            <p:cNvSpPr/>
            <p:nvPr/>
          </p:nvSpPr>
          <p:spPr>
            <a:xfrm>
              <a:off x="1220" y="1722"/>
              <a:ext cx="283"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5" name="Line 41"/>
            <p:cNvSpPr/>
            <p:nvPr/>
          </p:nvSpPr>
          <p:spPr>
            <a:xfrm>
              <a:off x="2391" y="1548"/>
              <a:ext cx="167" cy="182"/>
            </a:xfrm>
            <a:prstGeom prst="line">
              <a:avLst/>
            </a:prstGeom>
            <a:ln w="38100" cap="rnd" cmpd="sng">
              <a:solidFill>
                <a:schemeClr val="tx1"/>
              </a:solidFill>
              <a:prstDash val="solid"/>
              <a:headEnd type="none" w="med" len="med"/>
              <a:tailEnd type="none" w="med" len="med"/>
            </a:ln>
          </p:spPr>
        </p:sp>
        <p:sp>
          <p:nvSpPr>
            <p:cNvPr id="21526" name="Oval 42"/>
            <p:cNvSpPr/>
            <p:nvPr/>
          </p:nvSpPr>
          <p:spPr>
            <a:xfrm>
              <a:off x="2455" y="1689"/>
              <a:ext cx="283" cy="288"/>
            </a:xfrm>
            <a:prstGeom prst="ellipse">
              <a:avLst/>
            </a:prstGeom>
            <a:solidFill>
              <a:srgbClr val="FFFFCC"/>
            </a:solidFill>
            <a:ln w="12700" cap="rnd" cmpd="sng">
              <a:solidFill>
                <a:schemeClr val="tx1"/>
              </a:solidFill>
              <a:prstDash val="solid"/>
              <a:headEnd type="none" w="med" len="med"/>
              <a:tailEnd type="none" w="med" len="med"/>
            </a:ln>
          </p:spPr>
          <p:txBody>
            <a:bodyPr wrap="none" anchor="ctr"/>
            <a:lstStyle/>
            <a:p>
              <a:endParaRPr lang="zh-CN" altLang="en-US" sz="3200" dirty="0">
                <a:latin typeface="Times New Roman" panose="02020603050405020304" pitchFamily="18" charset="0"/>
              </a:endParaRPr>
            </a:p>
          </p:txBody>
        </p:sp>
        <p:sp>
          <p:nvSpPr>
            <p:cNvPr id="21527" name="Text Box 43"/>
            <p:cNvSpPr txBox="1"/>
            <p:nvPr/>
          </p:nvSpPr>
          <p:spPr>
            <a:xfrm>
              <a:off x="432" y="1632"/>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A</a:t>
              </a:r>
            </a:p>
          </p:txBody>
        </p:sp>
        <p:sp>
          <p:nvSpPr>
            <p:cNvPr id="21528" name="Text Box 44"/>
            <p:cNvSpPr txBox="1"/>
            <p:nvPr/>
          </p:nvSpPr>
          <p:spPr>
            <a:xfrm>
              <a:off x="1477" y="1632"/>
              <a:ext cx="251" cy="365"/>
            </a:xfrm>
            <a:prstGeom prst="rect">
              <a:avLst/>
            </a:prstGeom>
            <a:noFill/>
            <a:ln w="12700">
              <a:noFill/>
            </a:ln>
          </p:spPr>
          <p:txBody>
            <a:bodyPr>
              <a:spAutoFit/>
            </a:bodyPr>
            <a:lstStyle/>
            <a:p>
              <a:r>
                <a:rPr lang="en-US" altLang="zh-CN" sz="3200" dirty="0">
                  <a:solidFill>
                    <a:srgbClr val="006600"/>
                  </a:solidFill>
                  <a:latin typeface="宋体" panose="02010600030101010101" pitchFamily="2" charset="-122"/>
                </a:rPr>
                <a:t>B</a:t>
              </a:r>
            </a:p>
          </p:txBody>
        </p:sp>
        <p:sp>
          <p:nvSpPr>
            <p:cNvPr id="21529" name="Text Box 45"/>
            <p:cNvSpPr txBox="1"/>
            <p:nvPr/>
          </p:nvSpPr>
          <p:spPr>
            <a:xfrm>
              <a:off x="1296" y="960"/>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sp>
          <p:nvSpPr>
            <p:cNvPr id="21530" name="Text Box 46"/>
            <p:cNvSpPr txBox="1"/>
            <p:nvPr/>
          </p:nvSpPr>
          <p:spPr>
            <a:xfrm>
              <a:off x="1920" y="979"/>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sp>
          <p:nvSpPr>
            <p:cNvPr id="21531" name="Text Box 47"/>
            <p:cNvSpPr txBox="1"/>
            <p:nvPr/>
          </p:nvSpPr>
          <p:spPr>
            <a:xfrm>
              <a:off x="720" y="1392"/>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sp>
          <p:nvSpPr>
            <p:cNvPr id="21532" name="Text Box 48"/>
            <p:cNvSpPr txBox="1"/>
            <p:nvPr/>
          </p:nvSpPr>
          <p:spPr>
            <a:xfrm>
              <a:off x="2448" y="1344"/>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sp>
          <p:nvSpPr>
            <p:cNvPr id="21533" name="Text Box 49"/>
            <p:cNvSpPr txBox="1"/>
            <p:nvPr/>
          </p:nvSpPr>
          <p:spPr>
            <a:xfrm>
              <a:off x="1248" y="1392"/>
              <a:ext cx="240" cy="365"/>
            </a:xfrm>
            <a:prstGeom prst="rect">
              <a:avLst/>
            </a:prstGeom>
            <a:noFill/>
            <a:ln w="9525">
              <a:noFill/>
            </a:ln>
          </p:spPr>
          <p:txBody>
            <a:bodyPr>
              <a:spAutoFit/>
            </a:bodyPr>
            <a:lstStyle/>
            <a:p>
              <a:r>
                <a:rPr lang="en-US" altLang="zh-CN" sz="3200" dirty="0">
                  <a:latin typeface="Times New Roman" panose="02020603050405020304" pitchFamily="18" charset="0"/>
                </a:rPr>
                <a:t>1</a:t>
              </a:r>
            </a:p>
          </p:txBody>
        </p:sp>
        <p:sp>
          <p:nvSpPr>
            <p:cNvPr id="21534" name="Text Box 50"/>
            <p:cNvSpPr txBox="1"/>
            <p:nvPr/>
          </p:nvSpPr>
          <p:spPr>
            <a:xfrm>
              <a:off x="1920" y="1363"/>
              <a:ext cx="240" cy="365"/>
            </a:xfrm>
            <a:prstGeom prst="rect">
              <a:avLst/>
            </a:prstGeom>
            <a:noFill/>
            <a:ln w="9525">
              <a:noFill/>
            </a:ln>
          </p:spPr>
          <p:txBody>
            <a:bodyPr>
              <a:spAutoFit/>
            </a:bodyPr>
            <a:lstStyle/>
            <a:p>
              <a:r>
                <a:rPr lang="en-US" altLang="zh-CN" sz="3200" dirty="0">
                  <a:latin typeface="Times New Roman" panose="02020603050405020304" pitchFamily="18" charset="0"/>
                </a:rPr>
                <a:t>0</a:t>
              </a:r>
            </a:p>
          </p:txBody>
        </p:sp>
      </p:grpSp>
      <p:sp>
        <p:nvSpPr>
          <p:cNvPr id="52" name="Text Box 51"/>
          <p:cNvSpPr txBox="1"/>
          <p:nvPr/>
        </p:nvSpPr>
        <p:spPr>
          <a:xfrm>
            <a:off x="1143000" y="4038600"/>
            <a:ext cx="1922463" cy="2041525"/>
          </a:xfrm>
          <a:prstGeom prst="rect">
            <a:avLst/>
          </a:prstGeom>
          <a:noFill/>
          <a:ln w="12700">
            <a:noFill/>
          </a:ln>
        </p:spPr>
        <p:txBody>
          <a:bodyPr>
            <a:spAutoFit/>
          </a:bodyPr>
          <a:lstStyle/>
          <a:p>
            <a:pPr algn="l">
              <a:spcBef>
                <a:spcPct val="0"/>
              </a:spcBef>
            </a:pPr>
            <a:r>
              <a:rPr lang="en-US" altLang="zh-CN" sz="3200" dirty="0">
                <a:latin typeface="隶书" pitchFamily="49" charset="-122"/>
                <a:ea typeface="隶书" pitchFamily="49" charset="-122"/>
              </a:rPr>
              <a:t>A: 00</a:t>
            </a:r>
          </a:p>
          <a:p>
            <a:pPr algn="l">
              <a:spcBef>
                <a:spcPct val="0"/>
              </a:spcBef>
            </a:pPr>
            <a:r>
              <a:rPr lang="en-US" altLang="zh-CN" sz="3200" dirty="0">
                <a:latin typeface="隶书" pitchFamily="49" charset="-122"/>
                <a:ea typeface="隶书" pitchFamily="49" charset="-122"/>
              </a:rPr>
              <a:t>B: 01</a:t>
            </a:r>
          </a:p>
          <a:p>
            <a:pPr algn="l">
              <a:spcBef>
                <a:spcPct val="0"/>
              </a:spcBef>
            </a:pPr>
            <a:r>
              <a:rPr lang="en-US" altLang="zh-CN" sz="3200" dirty="0">
                <a:latin typeface="隶书" pitchFamily="49" charset="-122"/>
                <a:ea typeface="隶书" pitchFamily="49" charset="-122"/>
              </a:rPr>
              <a:t>C: 10</a:t>
            </a:r>
          </a:p>
          <a:p>
            <a:pPr algn="l">
              <a:spcBef>
                <a:spcPct val="0"/>
              </a:spcBef>
            </a:pPr>
            <a:r>
              <a:rPr lang="en-US" altLang="zh-CN" sz="3200" dirty="0">
                <a:latin typeface="隶书" pitchFamily="49" charset="-122"/>
                <a:ea typeface="隶书" pitchFamily="49" charset="-122"/>
              </a:rPr>
              <a:t>D: 11</a:t>
            </a:r>
          </a:p>
        </p:txBody>
      </p:sp>
      <p:sp>
        <p:nvSpPr>
          <p:cNvPr id="53" name="Text Box 52"/>
          <p:cNvSpPr txBox="1"/>
          <p:nvPr/>
        </p:nvSpPr>
        <p:spPr>
          <a:xfrm>
            <a:off x="5715000" y="4191000"/>
            <a:ext cx="1922463" cy="2041525"/>
          </a:xfrm>
          <a:prstGeom prst="rect">
            <a:avLst/>
          </a:prstGeom>
          <a:noFill/>
          <a:ln w="12700">
            <a:noFill/>
          </a:ln>
        </p:spPr>
        <p:txBody>
          <a:bodyPr>
            <a:spAutoFit/>
          </a:bodyPr>
          <a:lstStyle/>
          <a:p>
            <a:pPr algn="l">
              <a:spcBef>
                <a:spcPct val="0"/>
              </a:spcBef>
            </a:pPr>
            <a:r>
              <a:rPr lang="en-US" altLang="zh-CN" sz="3200" dirty="0">
                <a:latin typeface="隶书" pitchFamily="49" charset="-122"/>
                <a:ea typeface="隶书" pitchFamily="49" charset="-122"/>
              </a:rPr>
              <a:t>A: 0</a:t>
            </a:r>
          </a:p>
          <a:p>
            <a:pPr algn="l">
              <a:spcBef>
                <a:spcPct val="0"/>
              </a:spcBef>
            </a:pPr>
            <a:r>
              <a:rPr lang="en-US" altLang="zh-CN" sz="3200" dirty="0">
                <a:latin typeface="隶书" pitchFamily="49" charset="-122"/>
                <a:ea typeface="隶书" pitchFamily="49" charset="-122"/>
              </a:rPr>
              <a:t>B: 100</a:t>
            </a:r>
          </a:p>
          <a:p>
            <a:pPr algn="l">
              <a:spcBef>
                <a:spcPct val="0"/>
              </a:spcBef>
            </a:pPr>
            <a:r>
              <a:rPr lang="en-US" altLang="zh-CN" sz="3200" dirty="0">
                <a:latin typeface="隶书" pitchFamily="49" charset="-122"/>
                <a:ea typeface="隶书" pitchFamily="49" charset="-122"/>
              </a:rPr>
              <a:t>C: 101</a:t>
            </a:r>
          </a:p>
          <a:p>
            <a:pPr algn="l">
              <a:spcBef>
                <a:spcPct val="0"/>
              </a:spcBef>
            </a:pPr>
            <a:r>
              <a:rPr lang="en-US" altLang="zh-CN" sz="3200" dirty="0">
                <a:latin typeface="隶书" pitchFamily="49" charset="-122"/>
                <a:ea typeface="隶书" pitchFamily="49" charset="-122"/>
              </a:rPr>
              <a:t>D: 11</a:t>
            </a:r>
          </a:p>
        </p:txBody>
      </p:sp>
      <p:sp>
        <p:nvSpPr>
          <p:cNvPr id="21511" name="Rectangle 53"/>
          <p:cNvSpPr/>
          <p:nvPr/>
        </p:nvSpPr>
        <p:spPr>
          <a:xfrm>
            <a:off x="0" y="214313"/>
            <a:ext cx="9144000" cy="608012"/>
          </a:xfrm>
          <a:prstGeom prst="rect">
            <a:avLst/>
          </a:prstGeom>
          <a:noFill/>
          <a:ln w="9525">
            <a:noFill/>
          </a:ln>
        </p:spPr>
        <p:txBody>
          <a:bodyPr/>
          <a:lstStyle/>
          <a:p>
            <a:pPr marL="342900" indent="-342900" algn="l" eaLnBrk="1" hangingPunct="1">
              <a:spcBef>
                <a:spcPct val="20000"/>
              </a:spcBef>
              <a:buClr>
                <a:srgbClr val="CC6600"/>
              </a:buClr>
              <a:buFont typeface="Wingdings 2" pitchFamily="18" charset="2"/>
              <a:buChar char="²"/>
            </a:pPr>
            <a:r>
              <a:rPr lang="zh-CN" altLang="en-US" sz="3200" dirty="0">
                <a:latin typeface="Times New Roman" panose="02020603050405020304" pitchFamily="18" charset="0"/>
              </a:rPr>
              <a:t>二叉树编码</a:t>
            </a:r>
            <a:r>
              <a:rPr lang="en-US" altLang="zh-CN" sz="3200" dirty="0">
                <a:latin typeface="Times New Roman" panose="02020603050405020304" pitchFamily="18" charset="0"/>
              </a:rPr>
              <a:t>——</a:t>
            </a:r>
            <a:r>
              <a:rPr lang="zh-CN" altLang="en-US" sz="3200" dirty="0">
                <a:solidFill>
                  <a:srgbClr val="0000FF"/>
                </a:solidFill>
                <a:latin typeface="Times New Roman" panose="02020603050405020304" pitchFamily="18" charset="0"/>
              </a:rPr>
              <a:t>是前缀编码</a:t>
            </a:r>
            <a:endParaRPr lang="zh-CN" altLang="en-US" sz="3200" dirty="0">
              <a:latin typeface="Times New Roman" panose="02020603050405020304" pitchFamily="18" charset="0"/>
            </a:endParaRPr>
          </a:p>
          <a:p>
            <a:pPr marL="342900" indent="-342900" algn="l" eaLnBrk="1" hangingPunct="1">
              <a:spcBef>
                <a:spcPct val="20000"/>
              </a:spcBef>
              <a:buClr>
                <a:srgbClr val="CC6600"/>
              </a:buClr>
              <a:buFont typeface="Wingdings 2" pitchFamily="18" charset="2"/>
              <a:buChar char="²"/>
            </a:pPr>
            <a:endParaRPr lang="zh-CN" altLang="en-US" sz="3200"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idx="1"/>
          </p:nvPr>
        </p:nvSpPr>
        <p:spPr>
          <a:xfrm>
            <a:off x="0" y="381000"/>
            <a:ext cx="9144000" cy="5410200"/>
          </a:xfrm>
        </p:spPr>
        <p:txBody>
          <a:bodyPr vert="horz" wrap="square" lIns="91440" tIns="45720" rIns="91440" bIns="45720" anchor="t"/>
          <a:lstStyle/>
          <a:p>
            <a:pPr eaLnBrk="1" hangingPunct="1">
              <a:lnSpc>
                <a:spcPct val="120000"/>
              </a:lnSpc>
              <a:spcBef>
                <a:spcPct val="0"/>
              </a:spcBef>
            </a:pPr>
            <a:r>
              <a:rPr lang="en-US" altLang="zh-CN" dirty="0"/>
              <a:t>Huffman</a:t>
            </a:r>
            <a:r>
              <a:rPr lang="zh-CN" altLang="en-US" dirty="0"/>
              <a:t>编码（</a:t>
            </a:r>
            <a:r>
              <a:rPr lang="zh-CN" altLang="zh-CN" dirty="0"/>
              <a:t>数据通信用的二进制编码</a:t>
            </a:r>
            <a:r>
              <a:rPr lang="zh-CN" altLang="en-US" dirty="0"/>
              <a:t>）</a:t>
            </a:r>
          </a:p>
          <a:p>
            <a:pPr lvl="1" eaLnBrk="1" hangingPunct="1">
              <a:lnSpc>
                <a:spcPct val="120000"/>
              </a:lnSpc>
              <a:spcBef>
                <a:spcPct val="0"/>
              </a:spcBef>
            </a:pPr>
            <a:r>
              <a:rPr lang="zh-CN" altLang="en-US" dirty="0"/>
              <a:t>方法</a:t>
            </a:r>
            <a:r>
              <a:rPr lang="en-US" altLang="zh-CN" dirty="0"/>
              <a:t>:</a:t>
            </a:r>
            <a:r>
              <a:rPr lang="zh-CN" altLang="en-US" dirty="0"/>
              <a:t>以字符出现频率为权值，构造哈夫曼</a:t>
            </a:r>
            <a:r>
              <a:rPr lang="zh-CN" altLang="zh-CN" dirty="0"/>
              <a:t>树</a:t>
            </a:r>
            <a:endParaRPr lang="en-US" altLang="zh-CN" dirty="0"/>
          </a:p>
          <a:p>
            <a:pPr lvl="1" eaLnBrk="1" hangingPunct="1">
              <a:lnSpc>
                <a:spcPct val="120000"/>
              </a:lnSpc>
              <a:spcBef>
                <a:spcPct val="0"/>
              </a:spcBef>
            </a:pPr>
            <a:r>
              <a:rPr lang="zh-CN" altLang="en-US" dirty="0"/>
              <a:t>编码： </a:t>
            </a:r>
            <a:r>
              <a:rPr lang="en-US" altLang="zh-CN" dirty="0">
                <a:solidFill>
                  <a:srgbClr val="FF0000"/>
                </a:solidFill>
              </a:rPr>
              <a:t>Huffman</a:t>
            </a:r>
            <a:r>
              <a:rPr lang="zh-CN" altLang="zh-CN" dirty="0">
                <a:solidFill>
                  <a:srgbClr val="FF0000"/>
                </a:solidFill>
              </a:rPr>
              <a:t>树的所有左分支标“0”</a:t>
            </a:r>
            <a:r>
              <a:rPr lang="zh-CN" altLang="zh-CN" dirty="0"/>
              <a:t>，所</a:t>
            </a:r>
            <a:r>
              <a:rPr lang="zh-CN" altLang="zh-CN" dirty="0">
                <a:solidFill>
                  <a:srgbClr val="FF0000"/>
                </a:solidFill>
              </a:rPr>
              <a:t>有右分支标“1”</a:t>
            </a:r>
            <a:r>
              <a:rPr lang="zh-CN" altLang="zh-CN" dirty="0"/>
              <a:t>；每个字符的编码即为从根到每个叶子的路径上得到的0、1序列</a:t>
            </a:r>
            <a:r>
              <a:rPr lang="zh-CN" altLang="en-US" dirty="0"/>
              <a:t>。</a:t>
            </a:r>
          </a:p>
          <a:p>
            <a:pPr lvl="1" eaLnBrk="1" hangingPunct="1">
              <a:lnSpc>
                <a:spcPct val="120000"/>
              </a:lnSpc>
              <a:spcBef>
                <a:spcPct val="0"/>
              </a:spcBef>
            </a:pPr>
            <a:r>
              <a:rPr lang="zh-CN" altLang="en-US" dirty="0"/>
              <a:t>用哈夫曼树构造等长二进制编码；</a:t>
            </a:r>
          </a:p>
          <a:p>
            <a:pPr lvl="1" eaLnBrk="1" hangingPunct="1">
              <a:lnSpc>
                <a:spcPct val="120000"/>
              </a:lnSpc>
              <a:spcBef>
                <a:spcPct val="0"/>
              </a:spcBef>
            </a:pPr>
            <a:r>
              <a:rPr lang="en-US" altLang="zh-CN" dirty="0"/>
              <a:t>Huffman</a:t>
            </a:r>
            <a:r>
              <a:rPr lang="zh-CN" altLang="en-US" dirty="0"/>
              <a:t>编码是一种最优前缀编码，可使得所传电文的总长度最短。</a:t>
            </a:r>
          </a:p>
          <a:p>
            <a:pPr lvl="1" eaLnBrk="1" hangingPunct="1">
              <a:lnSpc>
                <a:spcPct val="120000"/>
              </a:lnSpc>
              <a:spcBef>
                <a:spcPct val="0"/>
              </a:spcBef>
            </a:pP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404F50AD-53CE-417B-AC58-F8B3D514693C}" type="slidenum">
              <a:rPr kumimoji="0" lang="en-US" altLang="zh-CN" sz="1400" b="0" smtClean="0">
                <a:solidFill>
                  <a:schemeClr val="tx1"/>
                </a:solidFill>
              </a:rPr>
              <a:t>129</a:t>
            </a:fld>
            <a:endParaRPr kumimoji="0" lang="en-US" altLang="zh-CN" sz="1400" b="0" smtClean="0">
              <a:solidFill>
                <a:schemeClr val="tx1"/>
              </a:solidFill>
            </a:endParaRPr>
          </a:p>
        </p:txBody>
      </p:sp>
      <p:sp>
        <p:nvSpPr>
          <p:cNvPr id="130051" name="Rectangle 2"/>
          <p:cNvSpPr>
            <a:spLocks noGrp="1" noChangeArrowheads="1"/>
          </p:cNvSpPr>
          <p:nvPr>
            <p:ph type="title"/>
          </p:nvPr>
        </p:nvSpPr>
        <p:spPr/>
        <p:txBody>
          <a:bodyPr/>
          <a:lstStyle/>
          <a:p>
            <a:pPr eaLnBrk="1" hangingPunct="1"/>
            <a:r>
              <a:rPr lang="en-US" altLang="zh-CN" smtClean="0"/>
              <a:t>6.8.3 </a:t>
            </a:r>
            <a:r>
              <a:rPr lang="zh-CN" altLang="en-US" smtClean="0"/>
              <a:t>哈夫曼编码</a:t>
            </a:r>
          </a:p>
        </p:txBody>
      </p:sp>
      <p:sp>
        <p:nvSpPr>
          <p:cNvPr id="130052" name="Rectangle 3"/>
          <p:cNvSpPr>
            <a:spLocks noGrp="1" noChangeArrowheads="1"/>
          </p:cNvSpPr>
          <p:nvPr>
            <p:ph type="body" idx="1"/>
          </p:nvPr>
        </p:nvSpPr>
        <p:spPr/>
        <p:txBody>
          <a:bodyPr/>
          <a:lstStyle/>
          <a:p>
            <a:pPr eaLnBrk="1" hangingPunct="1"/>
            <a:r>
              <a:rPr lang="zh-CN" altLang="en-US" dirty="0" smtClean="0">
                <a:solidFill>
                  <a:srgbClr val="FF3300"/>
                </a:solidFill>
              </a:rPr>
              <a:t>前缀编码</a:t>
            </a:r>
            <a:r>
              <a:rPr lang="zh-CN" altLang="en-US" dirty="0" smtClean="0"/>
              <a:t>：指的是，任何一个字符的编码都不是同一字符集中另一个字符的编码的前缀</a:t>
            </a:r>
          </a:p>
          <a:p>
            <a:pPr eaLnBrk="1" hangingPunct="1"/>
            <a:endParaRPr lang="zh-CN" altLang="en-US" dirty="0" smtClean="0"/>
          </a:p>
          <a:p>
            <a:pPr eaLnBrk="1" hangingPunct="1"/>
            <a:r>
              <a:rPr lang="zh-CN" altLang="en-US" dirty="0" smtClean="0"/>
              <a:t>利用哈夫曼树</a:t>
            </a:r>
          </a:p>
          <a:p>
            <a:pPr lvl="1" eaLnBrk="1" hangingPunct="1"/>
            <a:r>
              <a:rPr lang="zh-CN" altLang="en-US" dirty="0" smtClean="0"/>
              <a:t>可以构造一种不等长的二进制编码；</a:t>
            </a:r>
          </a:p>
          <a:p>
            <a:pPr lvl="1" eaLnBrk="1" hangingPunct="1"/>
            <a:r>
              <a:rPr lang="zh-CN" altLang="en-US" dirty="0" smtClean="0"/>
              <a:t>并且构造所得的哈夫曼编码是一种</a:t>
            </a:r>
            <a:r>
              <a:rPr lang="zh-CN" altLang="en-US" u="sng" dirty="0" smtClean="0"/>
              <a:t>最优前缀编码</a:t>
            </a:r>
            <a:r>
              <a:rPr lang="zh-CN" altLang="en-US" dirty="0" smtClean="0"/>
              <a:t>，</a:t>
            </a:r>
          </a:p>
          <a:p>
            <a:pPr lvl="1" eaLnBrk="1" hangingPunct="1"/>
            <a:r>
              <a:rPr lang="zh-CN" altLang="en-US" dirty="0" smtClean="0"/>
              <a:t>即使所传电文的总长度最短。</a:t>
            </a:r>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110A438-A930-472E-9D7C-772529942406}" type="slidenum">
              <a:rPr kumimoji="0" lang="en-US" altLang="zh-CN" sz="1400" b="0" smtClean="0">
                <a:solidFill>
                  <a:schemeClr val="tx1"/>
                </a:solidFill>
              </a:rPr>
              <a:t>13</a:t>
            </a:fld>
            <a:endParaRPr kumimoji="0" lang="en-US" altLang="zh-CN" sz="1400" b="0" smtClean="0">
              <a:solidFill>
                <a:schemeClr val="tx1"/>
              </a:solidFill>
            </a:endParaRPr>
          </a:p>
        </p:txBody>
      </p:sp>
      <p:sp>
        <p:nvSpPr>
          <p:cNvPr id="18435" name="Rectangle 43"/>
          <p:cNvSpPr>
            <a:spLocks noGrp="1" noChangeArrowheads="1"/>
          </p:cNvSpPr>
          <p:nvPr>
            <p:ph type="title"/>
          </p:nvPr>
        </p:nvSpPr>
        <p:spPr/>
        <p:txBody>
          <a:bodyPr/>
          <a:lstStyle/>
          <a:p>
            <a:pPr eaLnBrk="1" hangingPunct="1"/>
            <a:r>
              <a:rPr lang="zh-CN" altLang="en-US" smtClean="0"/>
              <a:t>二叉树的</a:t>
            </a:r>
            <a:r>
              <a:rPr lang="en-US" altLang="zh-CN" smtClean="0"/>
              <a:t>5</a:t>
            </a:r>
            <a:r>
              <a:rPr lang="zh-CN" altLang="en-US" smtClean="0"/>
              <a:t>种基本形态</a:t>
            </a:r>
          </a:p>
        </p:txBody>
      </p:sp>
      <p:grpSp>
        <p:nvGrpSpPr>
          <p:cNvPr id="18436" name="Group 76"/>
          <p:cNvGrpSpPr/>
          <p:nvPr/>
        </p:nvGrpSpPr>
        <p:grpSpPr bwMode="auto">
          <a:xfrm>
            <a:off x="711200" y="1409700"/>
            <a:ext cx="1417638" cy="1743075"/>
            <a:chOff x="1488" y="890"/>
            <a:chExt cx="893" cy="1098"/>
          </a:xfrm>
        </p:grpSpPr>
        <p:grpSp>
          <p:nvGrpSpPr>
            <p:cNvPr id="18457" name="Group 45"/>
            <p:cNvGrpSpPr/>
            <p:nvPr/>
          </p:nvGrpSpPr>
          <p:grpSpPr bwMode="auto">
            <a:xfrm>
              <a:off x="1566" y="890"/>
              <a:ext cx="635" cy="635"/>
              <a:chOff x="1292" y="1253"/>
              <a:chExt cx="635" cy="635"/>
            </a:xfrm>
          </p:grpSpPr>
          <p:sp useBgFill="1">
            <p:nvSpPr>
              <p:cNvPr id="18459" name="Oval 46"/>
              <p:cNvSpPr>
                <a:spLocks noChangeArrowheads="1"/>
              </p:cNvSpPr>
              <p:nvPr/>
            </p:nvSpPr>
            <p:spPr bwMode="auto">
              <a:xfrm>
                <a:off x="1392" y="1296"/>
                <a:ext cx="480" cy="528"/>
              </a:xfrm>
              <a:prstGeom prst="ellipse">
                <a:avLst/>
              </a:prstGeom>
              <a:ln w="31750">
                <a:solidFill>
                  <a:srgbClr val="339966"/>
                </a:solidFill>
                <a:round/>
              </a:ln>
            </p:spPr>
            <p:txBody>
              <a:bodyPr/>
              <a:lstStyle/>
              <a:p>
                <a:endParaRPr lang="zh-CN" altLang="en-US"/>
              </a:p>
            </p:txBody>
          </p:sp>
          <p:sp>
            <p:nvSpPr>
              <p:cNvPr id="18460" name="Line 47"/>
              <p:cNvSpPr>
                <a:spLocks noChangeShapeType="1"/>
              </p:cNvSpPr>
              <p:nvPr/>
            </p:nvSpPr>
            <p:spPr bwMode="auto">
              <a:xfrm flipH="1">
                <a:off x="1292" y="1253"/>
                <a:ext cx="635" cy="635"/>
              </a:xfrm>
              <a:prstGeom prst="line">
                <a:avLst/>
              </a:prstGeom>
              <a:noFill/>
              <a:ln w="38100">
                <a:solidFill>
                  <a:srgbClr val="3399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58" name="Rectangle 48"/>
            <p:cNvSpPr>
              <a:spLocks noChangeArrowheads="1"/>
            </p:cNvSpPr>
            <p:nvPr/>
          </p:nvSpPr>
          <p:spPr bwMode="auto">
            <a:xfrm>
              <a:off x="1488" y="1661"/>
              <a:ext cx="8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1)</a:t>
              </a:r>
              <a:r>
                <a:rPr kumimoji="0" lang="zh-CN" altLang="en-US">
                  <a:solidFill>
                    <a:schemeClr val="tx1"/>
                  </a:solidFill>
                  <a:latin typeface="楷体_GB2312" pitchFamily="49" charset="-122"/>
                  <a:ea typeface="楷体_GB2312" pitchFamily="49" charset="-122"/>
                </a:rPr>
                <a:t>空树</a:t>
              </a:r>
            </a:p>
          </p:txBody>
        </p:sp>
      </p:grpSp>
      <p:grpSp>
        <p:nvGrpSpPr>
          <p:cNvPr id="4" name="Group 74"/>
          <p:cNvGrpSpPr/>
          <p:nvPr/>
        </p:nvGrpSpPr>
        <p:grpSpPr bwMode="auto">
          <a:xfrm>
            <a:off x="2895600" y="1447800"/>
            <a:ext cx="2328863" cy="1670050"/>
            <a:chOff x="2864" y="936"/>
            <a:chExt cx="1467" cy="1052"/>
          </a:xfrm>
        </p:grpSpPr>
        <p:sp>
          <p:nvSpPr>
            <p:cNvPr id="18455" name="Rectangle 50"/>
            <p:cNvSpPr>
              <a:spLocks noChangeArrowheads="1"/>
            </p:cNvSpPr>
            <p:nvPr/>
          </p:nvSpPr>
          <p:spPr bwMode="auto">
            <a:xfrm>
              <a:off x="2864" y="1661"/>
              <a:ext cx="1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2)</a:t>
              </a:r>
              <a:r>
                <a:rPr kumimoji="0" lang="zh-CN" altLang="en-US">
                  <a:solidFill>
                    <a:schemeClr val="tx1"/>
                  </a:solidFill>
                  <a:latin typeface="楷体_GB2312" pitchFamily="49" charset="-122"/>
                  <a:ea typeface="楷体_GB2312" pitchFamily="49" charset="-122"/>
                </a:rPr>
                <a:t>只含根结点</a:t>
              </a:r>
            </a:p>
          </p:txBody>
        </p:sp>
        <p:sp useBgFill="1">
          <p:nvSpPr>
            <p:cNvPr id="18456" name="Oval 51"/>
            <p:cNvSpPr>
              <a:spLocks noChangeArrowheads="1"/>
            </p:cNvSpPr>
            <p:nvPr/>
          </p:nvSpPr>
          <p:spPr bwMode="auto">
            <a:xfrm>
              <a:off x="3285" y="936"/>
              <a:ext cx="624" cy="589"/>
            </a:xfrm>
            <a:prstGeom prst="ellipse">
              <a:avLst/>
            </a:prstGeom>
            <a:ln w="31750">
              <a:solidFill>
                <a:srgbClr val="990000"/>
              </a:solidFill>
              <a:round/>
            </a:ln>
          </p:spPr>
          <p:txBody>
            <a:bodyPr/>
            <a:lstStyle/>
            <a:p>
              <a:pPr>
                <a:spcBef>
                  <a:spcPct val="0"/>
                </a:spcBef>
              </a:pPr>
              <a:r>
                <a:rPr lang="en-US" altLang="zh-CN" sz="4000">
                  <a:solidFill>
                    <a:srgbClr val="FF3300"/>
                  </a:solidFill>
                </a:rPr>
                <a:t>N</a:t>
              </a:r>
              <a:endParaRPr lang="en-US" altLang="zh-CN">
                <a:solidFill>
                  <a:schemeClr val="bg2"/>
                </a:solidFill>
              </a:endParaRPr>
            </a:p>
          </p:txBody>
        </p:sp>
      </p:grpSp>
      <p:grpSp>
        <p:nvGrpSpPr>
          <p:cNvPr id="5" name="Group 71"/>
          <p:cNvGrpSpPr/>
          <p:nvPr/>
        </p:nvGrpSpPr>
        <p:grpSpPr bwMode="auto">
          <a:xfrm>
            <a:off x="395288" y="3429000"/>
            <a:ext cx="2686050" cy="2824163"/>
            <a:chOff x="249" y="2160"/>
            <a:chExt cx="1692" cy="1779"/>
          </a:xfrm>
        </p:grpSpPr>
        <p:sp>
          <p:nvSpPr>
            <p:cNvPr id="18451" name="Rectangle 54"/>
            <p:cNvSpPr>
              <a:spLocks noChangeArrowheads="1"/>
            </p:cNvSpPr>
            <p:nvPr/>
          </p:nvSpPr>
          <p:spPr bwMode="auto">
            <a:xfrm>
              <a:off x="249" y="3612"/>
              <a:ext cx="1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3)</a:t>
              </a:r>
              <a:r>
                <a:rPr kumimoji="0" lang="zh-CN" altLang="en-US">
                  <a:solidFill>
                    <a:schemeClr val="tx1"/>
                  </a:solidFill>
                  <a:latin typeface="楷体_GB2312" pitchFamily="49" charset="-122"/>
                  <a:ea typeface="楷体_GB2312" pitchFamily="49" charset="-122"/>
                </a:rPr>
                <a:t>右子树为空树</a:t>
              </a:r>
            </a:p>
          </p:txBody>
        </p:sp>
        <p:sp useBgFill="1">
          <p:nvSpPr>
            <p:cNvPr id="18452" name="AutoShape 55"/>
            <p:cNvSpPr>
              <a:spLocks noChangeArrowheads="1"/>
            </p:cNvSpPr>
            <p:nvPr/>
          </p:nvSpPr>
          <p:spPr bwMode="auto">
            <a:xfrm>
              <a:off x="313" y="2992"/>
              <a:ext cx="552" cy="634"/>
            </a:xfrm>
            <a:prstGeom prst="wedgeEllipseCallout">
              <a:avLst>
                <a:gd name="adj1" fmla="val 59764"/>
                <a:gd name="adj2" fmla="val -93431"/>
              </a:avLst>
            </a:prstGeom>
            <a:ln w="31750">
              <a:solidFill>
                <a:srgbClr val="339966"/>
              </a:solidFill>
              <a:miter lim="800000"/>
            </a:ln>
          </p:spPr>
          <p:txBody>
            <a:bodyPr/>
            <a:lstStyle/>
            <a:p>
              <a:pPr algn="just">
                <a:spcBef>
                  <a:spcPct val="0"/>
                </a:spcBef>
              </a:pPr>
              <a:endParaRPr lang="zh-CN" altLang="zh-CN" sz="1000" b="0">
                <a:solidFill>
                  <a:schemeClr val="tx1"/>
                </a:solidFill>
              </a:endParaRPr>
            </a:p>
          </p:txBody>
        </p:sp>
        <p:sp useBgFill="1">
          <p:nvSpPr>
            <p:cNvPr id="18453" name="Oval 56"/>
            <p:cNvSpPr>
              <a:spLocks noChangeArrowheads="1"/>
            </p:cNvSpPr>
            <p:nvPr/>
          </p:nvSpPr>
          <p:spPr bwMode="auto">
            <a:xfrm>
              <a:off x="793" y="2160"/>
              <a:ext cx="624" cy="592"/>
            </a:xfrm>
            <a:prstGeom prst="ellipse">
              <a:avLst/>
            </a:prstGeom>
            <a:ln w="31750">
              <a:solidFill>
                <a:srgbClr val="990000"/>
              </a:solidFill>
              <a:round/>
            </a:ln>
          </p:spPr>
          <p:txBody>
            <a:bodyPr/>
            <a:lstStyle/>
            <a:p>
              <a:pPr>
                <a:spcBef>
                  <a:spcPct val="0"/>
                </a:spcBef>
              </a:pPr>
              <a:r>
                <a:rPr lang="en-US" altLang="zh-CN" sz="4000">
                  <a:solidFill>
                    <a:srgbClr val="FF3300"/>
                  </a:solidFill>
                </a:rPr>
                <a:t>N</a:t>
              </a:r>
              <a:endParaRPr lang="en-US" altLang="zh-CN">
                <a:solidFill>
                  <a:schemeClr val="bg2"/>
                </a:solidFill>
              </a:endParaRPr>
            </a:p>
          </p:txBody>
        </p:sp>
        <p:sp>
          <p:nvSpPr>
            <p:cNvPr id="18454" name="Text Box 58"/>
            <p:cNvSpPr txBox="1">
              <a:spLocks noChangeArrowheads="1"/>
            </p:cNvSpPr>
            <p:nvPr/>
          </p:nvSpPr>
          <p:spPr bwMode="auto">
            <a:xfrm>
              <a:off x="430" y="3068"/>
              <a:ext cx="3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4000">
                  <a:solidFill>
                    <a:srgbClr val="005400"/>
                  </a:solidFill>
                </a:rPr>
                <a:t>L</a:t>
              </a:r>
              <a:endParaRPr lang="en-US" altLang="zh-CN" sz="2400" b="0">
                <a:solidFill>
                  <a:schemeClr val="tx1"/>
                </a:solidFill>
              </a:endParaRPr>
            </a:p>
          </p:txBody>
        </p:sp>
      </p:grpSp>
      <p:grpSp>
        <p:nvGrpSpPr>
          <p:cNvPr id="6" name="Group 72"/>
          <p:cNvGrpSpPr/>
          <p:nvPr/>
        </p:nvGrpSpPr>
        <p:grpSpPr bwMode="auto">
          <a:xfrm>
            <a:off x="3132138" y="3502025"/>
            <a:ext cx="2686050" cy="2751138"/>
            <a:chOff x="1973" y="2206"/>
            <a:chExt cx="1692" cy="1733"/>
          </a:xfrm>
        </p:grpSpPr>
        <p:sp>
          <p:nvSpPr>
            <p:cNvPr id="18447" name="Rectangle 57"/>
            <p:cNvSpPr>
              <a:spLocks noChangeArrowheads="1"/>
            </p:cNvSpPr>
            <p:nvPr/>
          </p:nvSpPr>
          <p:spPr bwMode="auto">
            <a:xfrm>
              <a:off x="1973" y="3612"/>
              <a:ext cx="1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4)</a:t>
              </a:r>
              <a:r>
                <a:rPr kumimoji="0" lang="zh-CN" altLang="en-US">
                  <a:solidFill>
                    <a:schemeClr val="tx1"/>
                  </a:solidFill>
                  <a:latin typeface="楷体_GB2312" pitchFamily="49" charset="-122"/>
                  <a:ea typeface="楷体_GB2312" pitchFamily="49" charset="-122"/>
                </a:rPr>
                <a:t>左子树为空树</a:t>
              </a:r>
            </a:p>
          </p:txBody>
        </p:sp>
        <p:sp useBgFill="1">
          <p:nvSpPr>
            <p:cNvPr id="18448" name="AutoShape 59"/>
            <p:cNvSpPr>
              <a:spLocks noChangeArrowheads="1"/>
            </p:cNvSpPr>
            <p:nvPr/>
          </p:nvSpPr>
          <p:spPr bwMode="auto">
            <a:xfrm>
              <a:off x="2919" y="2971"/>
              <a:ext cx="480" cy="672"/>
            </a:xfrm>
            <a:prstGeom prst="wedgeEllipseCallout">
              <a:avLst>
                <a:gd name="adj1" fmla="val -75000"/>
                <a:gd name="adj2" fmla="val -97116"/>
              </a:avLst>
            </a:prstGeom>
            <a:ln w="31750">
              <a:solidFill>
                <a:srgbClr val="339966"/>
              </a:solidFill>
              <a:miter lim="800000"/>
            </a:ln>
          </p:spPr>
          <p:txBody>
            <a:bodyPr/>
            <a:lstStyle/>
            <a:p>
              <a:pPr algn="just">
                <a:spcBef>
                  <a:spcPct val="0"/>
                </a:spcBef>
              </a:pPr>
              <a:endParaRPr lang="zh-CN" altLang="zh-CN" sz="1000" b="0">
                <a:solidFill>
                  <a:schemeClr val="tx1"/>
                </a:solidFill>
              </a:endParaRPr>
            </a:p>
          </p:txBody>
        </p:sp>
        <p:sp useBgFill="1">
          <p:nvSpPr>
            <p:cNvPr id="18449" name="Oval 60"/>
            <p:cNvSpPr>
              <a:spLocks noChangeArrowheads="1"/>
            </p:cNvSpPr>
            <p:nvPr/>
          </p:nvSpPr>
          <p:spPr bwMode="auto">
            <a:xfrm>
              <a:off x="2199" y="2206"/>
              <a:ext cx="624" cy="589"/>
            </a:xfrm>
            <a:prstGeom prst="ellipse">
              <a:avLst/>
            </a:prstGeom>
            <a:ln w="31750">
              <a:solidFill>
                <a:srgbClr val="990000"/>
              </a:solidFill>
              <a:round/>
            </a:ln>
          </p:spPr>
          <p:txBody>
            <a:bodyPr/>
            <a:lstStyle/>
            <a:p>
              <a:pPr>
                <a:spcBef>
                  <a:spcPct val="0"/>
                </a:spcBef>
              </a:pPr>
              <a:r>
                <a:rPr lang="en-US" altLang="zh-CN" sz="4000">
                  <a:solidFill>
                    <a:srgbClr val="FF3300"/>
                  </a:solidFill>
                </a:rPr>
                <a:t>N</a:t>
              </a:r>
              <a:endParaRPr lang="en-US" altLang="zh-CN">
                <a:solidFill>
                  <a:schemeClr val="bg2"/>
                </a:solidFill>
              </a:endParaRPr>
            </a:p>
          </p:txBody>
        </p:sp>
        <p:sp>
          <p:nvSpPr>
            <p:cNvPr id="18450" name="Text Box 61"/>
            <p:cNvSpPr txBox="1">
              <a:spLocks noChangeArrowheads="1"/>
            </p:cNvSpPr>
            <p:nvPr/>
          </p:nvSpPr>
          <p:spPr bwMode="auto">
            <a:xfrm>
              <a:off x="3004" y="3105"/>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005400"/>
                  </a:solidFill>
                </a:rPr>
                <a:t>R</a:t>
              </a:r>
              <a:endParaRPr lang="en-US" altLang="zh-CN" sz="2400" b="0">
                <a:solidFill>
                  <a:schemeClr val="tx1"/>
                </a:solidFill>
              </a:endParaRPr>
            </a:p>
          </p:txBody>
        </p:sp>
      </p:grpSp>
      <p:grpSp>
        <p:nvGrpSpPr>
          <p:cNvPr id="7" name="Group 73"/>
          <p:cNvGrpSpPr/>
          <p:nvPr/>
        </p:nvGrpSpPr>
        <p:grpSpPr bwMode="auto">
          <a:xfrm>
            <a:off x="5922963" y="3429000"/>
            <a:ext cx="3043237" cy="2824163"/>
            <a:chOff x="3731" y="2160"/>
            <a:chExt cx="1917" cy="1779"/>
          </a:xfrm>
        </p:grpSpPr>
        <p:sp useBgFill="1">
          <p:nvSpPr>
            <p:cNvPr id="18441" name="AutoShape 62"/>
            <p:cNvSpPr>
              <a:spLocks noChangeArrowheads="1"/>
            </p:cNvSpPr>
            <p:nvPr/>
          </p:nvSpPr>
          <p:spPr bwMode="auto">
            <a:xfrm>
              <a:off x="3902" y="2971"/>
              <a:ext cx="456" cy="634"/>
            </a:xfrm>
            <a:prstGeom prst="wedgeEllipseCallout">
              <a:avLst>
                <a:gd name="adj1" fmla="val 59764"/>
                <a:gd name="adj2" fmla="val -93431"/>
              </a:avLst>
            </a:prstGeom>
            <a:ln w="31750">
              <a:solidFill>
                <a:srgbClr val="339966"/>
              </a:solidFill>
              <a:miter lim="800000"/>
            </a:ln>
          </p:spPr>
          <p:txBody>
            <a:bodyPr/>
            <a:lstStyle/>
            <a:p>
              <a:pPr algn="just">
                <a:spcBef>
                  <a:spcPct val="0"/>
                </a:spcBef>
              </a:pPr>
              <a:endParaRPr lang="zh-CN" altLang="zh-CN" sz="1000" b="0">
                <a:solidFill>
                  <a:schemeClr val="tx1"/>
                </a:solidFill>
              </a:endParaRPr>
            </a:p>
          </p:txBody>
        </p:sp>
        <p:sp useBgFill="1">
          <p:nvSpPr>
            <p:cNvPr id="18442" name="AutoShape 63"/>
            <p:cNvSpPr>
              <a:spLocks noChangeArrowheads="1"/>
            </p:cNvSpPr>
            <p:nvPr/>
          </p:nvSpPr>
          <p:spPr bwMode="auto">
            <a:xfrm>
              <a:off x="5054" y="2971"/>
              <a:ext cx="432" cy="624"/>
            </a:xfrm>
            <a:prstGeom prst="wedgeEllipseCallout">
              <a:avLst>
                <a:gd name="adj1" fmla="val -75000"/>
                <a:gd name="adj2" fmla="val -97116"/>
              </a:avLst>
            </a:prstGeom>
            <a:ln w="31750">
              <a:solidFill>
                <a:srgbClr val="339966"/>
              </a:solidFill>
              <a:miter lim="800000"/>
            </a:ln>
          </p:spPr>
          <p:txBody>
            <a:bodyPr/>
            <a:lstStyle/>
            <a:p>
              <a:pPr algn="just">
                <a:spcBef>
                  <a:spcPct val="0"/>
                </a:spcBef>
              </a:pPr>
              <a:endParaRPr lang="zh-CN" altLang="zh-CN" sz="1000" b="0">
                <a:solidFill>
                  <a:schemeClr val="tx1"/>
                </a:solidFill>
              </a:endParaRPr>
            </a:p>
          </p:txBody>
        </p:sp>
        <p:sp useBgFill="1">
          <p:nvSpPr>
            <p:cNvPr id="18443" name="Oval 64"/>
            <p:cNvSpPr>
              <a:spLocks noChangeArrowheads="1"/>
            </p:cNvSpPr>
            <p:nvPr/>
          </p:nvSpPr>
          <p:spPr bwMode="auto">
            <a:xfrm>
              <a:off x="4286" y="2160"/>
              <a:ext cx="624" cy="571"/>
            </a:xfrm>
            <a:prstGeom prst="ellipse">
              <a:avLst/>
            </a:prstGeom>
            <a:ln w="31750">
              <a:solidFill>
                <a:srgbClr val="990000"/>
              </a:solidFill>
              <a:round/>
            </a:ln>
          </p:spPr>
          <p:txBody>
            <a:bodyPr/>
            <a:lstStyle/>
            <a:p>
              <a:pPr>
                <a:spcBef>
                  <a:spcPct val="0"/>
                </a:spcBef>
              </a:pPr>
              <a:r>
                <a:rPr lang="en-US" altLang="zh-CN" sz="4000">
                  <a:solidFill>
                    <a:srgbClr val="FF3300"/>
                  </a:solidFill>
                </a:rPr>
                <a:t>N</a:t>
              </a:r>
              <a:endParaRPr lang="en-US" altLang="zh-CN">
                <a:solidFill>
                  <a:schemeClr val="bg2"/>
                </a:solidFill>
              </a:endParaRPr>
            </a:p>
          </p:txBody>
        </p:sp>
        <p:sp>
          <p:nvSpPr>
            <p:cNvPr id="18444" name="Text Box 65"/>
            <p:cNvSpPr txBox="1">
              <a:spLocks noChangeArrowheads="1"/>
            </p:cNvSpPr>
            <p:nvPr/>
          </p:nvSpPr>
          <p:spPr bwMode="auto">
            <a:xfrm>
              <a:off x="5091" y="3067"/>
              <a:ext cx="3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005400"/>
                  </a:solidFill>
                </a:rPr>
                <a:t>R</a:t>
              </a:r>
              <a:endParaRPr lang="en-US" altLang="zh-CN" sz="2400" b="0">
                <a:solidFill>
                  <a:schemeClr val="tx1"/>
                </a:solidFill>
              </a:endParaRPr>
            </a:p>
          </p:txBody>
        </p:sp>
        <p:sp>
          <p:nvSpPr>
            <p:cNvPr id="18445" name="Text Box 66"/>
            <p:cNvSpPr txBox="1">
              <a:spLocks noChangeArrowheads="1"/>
            </p:cNvSpPr>
            <p:nvPr/>
          </p:nvSpPr>
          <p:spPr bwMode="auto">
            <a:xfrm>
              <a:off x="3950" y="3067"/>
              <a:ext cx="32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4000">
                  <a:solidFill>
                    <a:srgbClr val="005400"/>
                  </a:solidFill>
                </a:rPr>
                <a:t>L</a:t>
              </a:r>
              <a:endParaRPr lang="en-US" altLang="zh-CN" sz="2400" b="0">
                <a:solidFill>
                  <a:schemeClr val="tx1"/>
                </a:solidFill>
              </a:endParaRPr>
            </a:p>
          </p:txBody>
        </p:sp>
        <p:sp>
          <p:nvSpPr>
            <p:cNvPr id="18446" name="Rectangle 68"/>
            <p:cNvSpPr>
              <a:spLocks noChangeArrowheads="1"/>
            </p:cNvSpPr>
            <p:nvPr/>
          </p:nvSpPr>
          <p:spPr bwMode="auto">
            <a:xfrm>
              <a:off x="3731" y="3612"/>
              <a:ext cx="1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5)</a:t>
              </a:r>
              <a:r>
                <a:rPr kumimoji="0" lang="zh-CN" altLang="en-US">
                  <a:solidFill>
                    <a:schemeClr val="tx1"/>
                  </a:solidFill>
                  <a:latin typeface="楷体_GB2312" pitchFamily="49" charset="-122"/>
                  <a:ea typeface="楷体_GB2312" pitchFamily="49" charset="-122"/>
                </a:rPr>
                <a:t>左右均不为空树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B931FF0-AF3B-40C4-AD60-D9F3121A3953}" type="slidenum">
              <a:rPr kumimoji="0" lang="en-US" altLang="zh-CN" sz="1400" b="0" smtClean="0">
                <a:solidFill>
                  <a:schemeClr val="tx1"/>
                </a:solidFill>
              </a:rPr>
              <a:t>130</a:t>
            </a:fld>
            <a:endParaRPr kumimoji="0" lang="en-US" altLang="zh-CN" sz="1400" b="0" smtClean="0">
              <a:solidFill>
                <a:schemeClr val="tx1"/>
              </a:solidFill>
            </a:endParaRPr>
          </a:p>
        </p:txBody>
      </p:sp>
      <p:sp>
        <p:nvSpPr>
          <p:cNvPr id="131075" name="Text Box 4"/>
          <p:cNvSpPr txBox="1">
            <a:spLocks noChangeArrowheads="1"/>
          </p:cNvSpPr>
          <p:nvPr/>
        </p:nvSpPr>
        <p:spPr bwMode="auto">
          <a:xfrm>
            <a:off x="304800" y="152400"/>
            <a:ext cx="8374063" cy="52197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10000"/>
              </a:spcBef>
            </a:pPr>
            <a:endParaRPr lang="zh-CN" altLang="en-US">
              <a:solidFill>
                <a:schemeClr val="tx1"/>
              </a:solidFill>
              <a:ea typeface="楷体_GB2312" pitchFamily="49" charset="-122"/>
            </a:endParaRPr>
          </a:p>
        </p:txBody>
      </p:sp>
      <p:sp>
        <p:nvSpPr>
          <p:cNvPr id="100" name="文本框 99"/>
          <p:cNvSpPr txBox="1"/>
          <p:nvPr/>
        </p:nvSpPr>
        <p:spPr>
          <a:xfrm>
            <a:off x="107950" y="1535430"/>
            <a:ext cx="8812530" cy="3710305"/>
          </a:xfrm>
          <a:prstGeom prst="rect">
            <a:avLst/>
          </a:prstGeom>
          <a:noFill/>
          <a:ln w="9525">
            <a:noFill/>
          </a:ln>
        </p:spPr>
        <p:txBody>
          <a:bodyPr wrap="square">
            <a:spAutoFit/>
          </a:bodyPr>
          <a:lstStyle/>
          <a:p>
            <a:pPr marL="0" indent="0" algn="l"/>
            <a:r>
              <a:rPr lang="en-US" b="0">
                <a:solidFill>
                  <a:srgbClr val="000000"/>
                </a:solidFill>
                <a:latin typeface="Times New Roman" panose="02020603050405020304" pitchFamily="18" charset="0"/>
                <a:cs typeface="Times New Roman" panose="02020603050405020304" pitchFamily="18" charset="0"/>
              </a:rPr>
              <a:t>1</a:t>
            </a:r>
            <a:r>
              <a:rPr lang="zh-CN" b="0">
                <a:solidFill>
                  <a:srgbClr val="000000"/>
                </a:solidFill>
                <a:latin typeface="Times New Roman" panose="02020603050405020304" pitchFamily="18" charset="0"/>
                <a:ea typeface="宋体" panose="02010600030101010101" pitchFamily="2" charset="-122"/>
              </a:rPr>
              <a:t>用一维数组存储二叉树，深度为</a:t>
            </a:r>
            <a:r>
              <a:rPr lang="en-US" b="0">
                <a:solidFill>
                  <a:srgbClr val="000000"/>
                </a:solidFill>
                <a:latin typeface="Times New Roman" panose="02020603050405020304" pitchFamily="18" charset="0"/>
              </a:rPr>
              <a:t>6</a:t>
            </a:r>
            <a:r>
              <a:rPr lang="zh-CN" b="0">
                <a:solidFill>
                  <a:srgbClr val="000000"/>
                </a:solidFill>
                <a:latin typeface="Times New Roman" panose="02020603050405020304" pitchFamily="18" charset="0"/>
                <a:ea typeface="宋体" panose="02010600030101010101" pitchFamily="2" charset="-122"/>
              </a:rPr>
              <a:t>含有</a:t>
            </a:r>
            <a:r>
              <a:rPr lang="en-US" b="0">
                <a:solidFill>
                  <a:srgbClr val="000000"/>
                </a:solidFill>
                <a:latin typeface="Times New Roman" panose="02020603050405020304" pitchFamily="18" charset="0"/>
              </a:rPr>
              <a:t>21</a:t>
            </a:r>
            <a:r>
              <a:rPr lang="zh-CN" b="0">
                <a:solidFill>
                  <a:srgbClr val="000000"/>
                </a:solidFill>
                <a:latin typeface="Times New Roman" panose="02020603050405020304" pitchFamily="18" charset="0"/>
                <a:ea typeface="宋体" panose="02010600030101010101" pitchFamily="2" charset="-122"/>
              </a:rPr>
              <a:t>个结点的二叉树至少需要存储空间为（  ）</a:t>
            </a:r>
            <a:endParaRPr lang="en-US" b="0">
              <a:solidFill>
                <a:srgbClr val="000000"/>
              </a:solidFill>
              <a:latin typeface="Times New Roman" panose="02020603050405020304" pitchFamily="18" charset="0"/>
              <a:cs typeface="Times New Roman" panose="02020603050405020304" pitchFamily="18" charset="0"/>
            </a:endParaRPr>
          </a:p>
          <a:p>
            <a:pPr marL="0" indent="0" algn="l"/>
            <a:r>
              <a:rPr lang="en-US" b="0">
                <a:solidFill>
                  <a:srgbClr val="000000"/>
                </a:solidFill>
                <a:latin typeface="Times New Roman" panose="02020603050405020304" pitchFamily="18" charset="0"/>
                <a:cs typeface="Times New Roman" panose="02020603050405020304" pitchFamily="18" charset="0"/>
              </a:rPr>
              <a:t>A.21    B.31     C.63    D.64</a:t>
            </a:r>
          </a:p>
          <a:p>
            <a:pPr marL="0" indent="0" algn="l"/>
            <a:r>
              <a:rPr lang="en-US" b="0">
                <a:solidFill>
                  <a:srgbClr val="000000"/>
                </a:solidFill>
                <a:latin typeface="Times New Roman" panose="02020603050405020304" pitchFamily="18" charset="0"/>
                <a:cs typeface="Times New Roman" panose="02020603050405020304" pitchFamily="18" charset="0"/>
              </a:rPr>
              <a:t>2. </a:t>
            </a:r>
            <a:r>
              <a:rPr lang="zh-CN" b="0">
                <a:solidFill>
                  <a:srgbClr val="000000"/>
                </a:solidFill>
                <a:latin typeface="Times New Roman" panose="02020603050405020304" pitchFamily="18" charset="0"/>
                <a:ea typeface="宋体" panose="02010600030101010101" pitchFamily="2" charset="-122"/>
              </a:rPr>
              <a:t>高度为</a:t>
            </a:r>
            <a:r>
              <a:rPr lang="en-US" b="0">
                <a:solidFill>
                  <a:srgbClr val="000000"/>
                </a:solidFill>
                <a:latin typeface="Times New Roman" panose="02020603050405020304" pitchFamily="18" charset="0"/>
              </a:rPr>
              <a:t>h</a:t>
            </a:r>
            <a:r>
              <a:rPr lang="zh-CN" b="0">
                <a:solidFill>
                  <a:srgbClr val="000000"/>
                </a:solidFill>
                <a:latin typeface="Times New Roman" panose="02020603050405020304" pitchFamily="18" charset="0"/>
                <a:ea typeface="宋体" panose="02010600030101010101" pitchFamily="2" charset="-122"/>
              </a:rPr>
              <a:t>的二叉树上只有度为</a:t>
            </a:r>
            <a:r>
              <a:rPr lang="en-US" b="0">
                <a:solidFill>
                  <a:srgbClr val="000000"/>
                </a:solidFill>
                <a:latin typeface="Times New Roman" panose="02020603050405020304" pitchFamily="18" charset="0"/>
              </a:rPr>
              <a:t>0</a:t>
            </a:r>
            <a:r>
              <a:rPr lang="zh-CN" b="0">
                <a:solidFill>
                  <a:srgbClr val="000000"/>
                </a:solidFill>
                <a:latin typeface="Times New Roman" panose="02020603050405020304" pitchFamily="18" charset="0"/>
                <a:ea typeface="宋体" panose="02010600030101010101" pitchFamily="2" charset="-122"/>
              </a:rPr>
              <a:t>和度为</a:t>
            </a:r>
            <a:r>
              <a:rPr lang="en-US" b="0">
                <a:solidFill>
                  <a:srgbClr val="000000"/>
                </a:solidFill>
                <a:latin typeface="Times New Roman" panose="02020603050405020304" pitchFamily="18" charset="0"/>
              </a:rPr>
              <a:t>2</a:t>
            </a:r>
            <a:r>
              <a:rPr lang="zh-CN" b="0">
                <a:solidFill>
                  <a:srgbClr val="000000"/>
                </a:solidFill>
                <a:latin typeface="Times New Roman" panose="02020603050405020304" pitchFamily="18" charset="0"/>
                <a:ea typeface="宋体" panose="02010600030101010101" pitchFamily="2" charset="-122"/>
              </a:rPr>
              <a:t>的结点，该二叉树最少含有（  ）个结点？</a:t>
            </a:r>
            <a:endParaRPr lang="en-US" b="0">
              <a:solidFill>
                <a:srgbClr val="000000"/>
              </a:solidFill>
              <a:latin typeface="Times New Roman" panose="02020603050405020304" pitchFamily="18" charset="0"/>
              <a:cs typeface="Times New Roman" panose="02020603050405020304" pitchFamily="18" charset="0"/>
            </a:endParaRPr>
          </a:p>
          <a:p>
            <a:pPr marL="0" indent="0" algn="l"/>
            <a:r>
              <a:rPr lang="en-US" b="0">
                <a:solidFill>
                  <a:srgbClr val="000000"/>
                </a:solidFill>
                <a:latin typeface="Times New Roman" panose="02020603050405020304" pitchFamily="18" charset="0"/>
                <a:cs typeface="Times New Roman" panose="02020603050405020304" pitchFamily="18" charset="0"/>
              </a:rPr>
              <a:t>A. h   B. 2h-1    C. 2h+1   D. h+1</a:t>
            </a:r>
          </a:p>
          <a:p>
            <a:pPr marL="0" indent="0" algn="l"/>
            <a:r>
              <a:rPr lang="en-US" altLang="zh-CN"/>
              <a:t>3</a:t>
            </a:r>
            <a:r>
              <a:rPr lang="zh-CN" altLang="en-US"/>
              <a:t>.一颗完全二叉树上有1001个结点，则叶子结点为（  ）</a:t>
            </a:r>
          </a:p>
          <a:p>
            <a:pPr marL="0" indent="0" algn="l"/>
            <a:r>
              <a:rPr lang="zh-CN" altLang="en-US"/>
              <a:t>A.250     B.251     C.500     D.501</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8159498-95F4-40F1-B5CD-F2C469F378DC}" type="slidenum">
              <a:rPr kumimoji="0" lang="en-US" altLang="zh-CN" sz="1400" b="0" smtClean="0">
                <a:solidFill>
                  <a:schemeClr val="tx1"/>
                </a:solidFill>
              </a:rPr>
              <a:t>131</a:t>
            </a:fld>
            <a:endParaRPr kumimoji="0" lang="en-US" altLang="zh-CN" sz="1400" b="0" smtClean="0">
              <a:solidFill>
                <a:schemeClr val="tx1"/>
              </a:solidFill>
            </a:endParaRPr>
          </a:p>
        </p:txBody>
      </p:sp>
      <p:sp>
        <p:nvSpPr>
          <p:cNvPr id="133123" name="Rectangle 2"/>
          <p:cNvSpPr>
            <a:spLocks noGrp="1" noChangeArrowheads="1"/>
          </p:cNvSpPr>
          <p:nvPr>
            <p:ph type="title"/>
          </p:nvPr>
        </p:nvSpPr>
        <p:spPr/>
        <p:txBody>
          <a:bodyPr/>
          <a:lstStyle/>
          <a:p>
            <a:pPr eaLnBrk="1" hangingPunct="1"/>
            <a:r>
              <a:rPr lang="zh-CN" altLang="en-US" smtClean="0"/>
              <a:t>本章要点</a:t>
            </a:r>
          </a:p>
        </p:txBody>
      </p:sp>
      <p:sp>
        <p:nvSpPr>
          <p:cNvPr id="133124" name="Rectangle 3"/>
          <p:cNvSpPr>
            <a:spLocks noGrp="1" noChangeArrowheads="1"/>
          </p:cNvSpPr>
          <p:nvPr>
            <p:ph type="body" idx="1"/>
          </p:nvPr>
        </p:nvSpPr>
        <p:spPr/>
        <p:txBody>
          <a:bodyPr/>
          <a:lstStyle/>
          <a:p>
            <a:pPr marL="457200" indent="-457200" eaLnBrk="1" hangingPunct="1">
              <a:buFont typeface="Symbol" panose="05050102010706020507" pitchFamily="18" charset="2"/>
              <a:buAutoNum type="arabicPeriod"/>
            </a:pPr>
            <a:r>
              <a:rPr lang="zh-CN" altLang="en-US" smtClean="0"/>
              <a:t>熟练掌握二叉树的结构特性，了解相应的证明方法。</a:t>
            </a:r>
          </a:p>
          <a:p>
            <a:pPr marL="457200" indent="-457200" eaLnBrk="1" hangingPunct="1">
              <a:buFont typeface="Symbol" panose="05050102010706020507" pitchFamily="18" charset="2"/>
              <a:buAutoNum type="arabicPeriod"/>
            </a:pPr>
            <a:r>
              <a:rPr lang="zh-CN" altLang="en-US" smtClean="0">
                <a:solidFill>
                  <a:schemeClr val="tx2"/>
                </a:solidFill>
              </a:rPr>
              <a:t>熟悉二叉树的各种存储结构的特点及适用范围。</a:t>
            </a:r>
          </a:p>
          <a:p>
            <a:pPr marL="457200" indent="-457200" eaLnBrk="1" hangingPunct="1">
              <a:buFont typeface="Symbol" panose="05050102010706020507" pitchFamily="18" charset="2"/>
              <a:buAutoNum type="arabicPeriod"/>
            </a:pPr>
            <a:r>
              <a:rPr lang="zh-CN" altLang="en-US" smtClean="0"/>
              <a:t>遍历二叉树是二叉树各种操作的基础。实现二叉树遍历的具体算法与所采用的存储结构有关。</a:t>
            </a:r>
            <a:r>
              <a:rPr lang="zh-CN" altLang="en-US" smtClean="0">
                <a:solidFill>
                  <a:srgbClr val="FF3300"/>
                </a:solidFill>
              </a:rPr>
              <a:t>掌握各种遍历策略的递归算法，灵活运用遍历算法实现二叉树的其它操作。</a:t>
            </a:r>
            <a:r>
              <a:rPr lang="zh-CN" altLang="en-US" smtClean="0"/>
              <a:t>层次遍历是按另一种搜索策略进行的遍历。</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AB357D5-97DD-4692-8FEE-2E776630D166}" type="slidenum">
              <a:rPr kumimoji="0" lang="en-US" altLang="zh-CN" sz="1400" b="0" smtClean="0">
                <a:solidFill>
                  <a:schemeClr val="tx1"/>
                </a:solidFill>
              </a:rPr>
              <a:t>132</a:t>
            </a:fld>
            <a:endParaRPr kumimoji="0" lang="en-US" altLang="zh-CN" sz="1400" b="0" smtClean="0">
              <a:solidFill>
                <a:schemeClr val="tx1"/>
              </a:solidFill>
            </a:endParaRPr>
          </a:p>
        </p:txBody>
      </p:sp>
      <p:sp>
        <p:nvSpPr>
          <p:cNvPr id="134147" name="Rectangle 2"/>
          <p:cNvSpPr>
            <a:spLocks noGrp="1" noChangeArrowheads="1"/>
          </p:cNvSpPr>
          <p:nvPr>
            <p:ph type="title"/>
          </p:nvPr>
        </p:nvSpPr>
        <p:spPr/>
        <p:txBody>
          <a:bodyPr/>
          <a:lstStyle/>
          <a:p>
            <a:pPr eaLnBrk="1" hangingPunct="1"/>
            <a:endParaRPr lang="zh-CN" altLang="zh-CN" smtClean="0"/>
          </a:p>
        </p:txBody>
      </p:sp>
      <p:sp>
        <p:nvSpPr>
          <p:cNvPr id="134148" name="Rectangle 3"/>
          <p:cNvSpPr>
            <a:spLocks noGrp="1" noChangeArrowheads="1"/>
          </p:cNvSpPr>
          <p:nvPr>
            <p:ph type="body" idx="1"/>
          </p:nvPr>
        </p:nvSpPr>
        <p:spPr/>
        <p:txBody>
          <a:bodyPr/>
          <a:lstStyle/>
          <a:p>
            <a:pPr marL="533400" indent="-533400" eaLnBrk="1" hangingPunct="1">
              <a:buFont typeface="Symbol" panose="05050102010706020507" pitchFamily="18" charset="2"/>
              <a:buAutoNum type="arabicPeriod" startAt="4"/>
            </a:pPr>
            <a:r>
              <a:rPr lang="zh-CN" altLang="en-US" dirty="0" smtClean="0">
                <a:solidFill>
                  <a:schemeClr val="tx1"/>
                </a:solidFill>
              </a:rPr>
              <a:t>理解二叉树线索化的实质是</a:t>
            </a:r>
            <a:r>
              <a:rPr lang="zh-CN" altLang="en-US" u="sng" dirty="0" smtClean="0">
                <a:solidFill>
                  <a:schemeClr val="tx1"/>
                </a:solidFill>
              </a:rPr>
              <a:t>建立结点与其在相应序列中的前驱或后继之间的直接联系</a:t>
            </a:r>
            <a:r>
              <a:rPr lang="zh-CN" altLang="en-US" dirty="0" smtClean="0">
                <a:solidFill>
                  <a:schemeClr val="tx1"/>
                </a:solidFill>
              </a:rPr>
              <a:t>，</a:t>
            </a:r>
            <a:r>
              <a:rPr lang="zh-CN" altLang="en-US" dirty="0" smtClean="0">
                <a:solidFill>
                  <a:schemeClr val="tx2"/>
                </a:solidFill>
              </a:rPr>
              <a:t>熟练掌握二叉树的线索化过程以及在中序线索化树上找给定结点的前驱和后继的方法。二叉树的线索化过程是基于对二叉树进行遍历，而线索二叉树上的线索又为相应的遍历提供了方便。</a:t>
            </a:r>
          </a:p>
          <a:p>
            <a:pPr marL="533400" indent="-533400" eaLnBrk="1" hangingPunct="1"/>
            <a:endParaRPr lang="en-US" altLang="zh-CN" dirty="0" smtClean="0"/>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4C26BC2-8CA2-4C05-B630-57E733256FA1}" type="slidenum">
              <a:rPr kumimoji="0" lang="en-US" altLang="zh-CN" sz="1400" b="0" smtClean="0">
                <a:solidFill>
                  <a:schemeClr val="tx1"/>
                </a:solidFill>
              </a:rPr>
              <a:t>133</a:t>
            </a:fld>
            <a:endParaRPr kumimoji="0" lang="en-US" altLang="zh-CN" sz="1400" b="0" smtClean="0">
              <a:solidFill>
                <a:schemeClr val="tx1"/>
              </a:solidFill>
            </a:endParaRPr>
          </a:p>
        </p:txBody>
      </p:sp>
      <p:sp>
        <p:nvSpPr>
          <p:cNvPr id="135171" name="Rectangle 2"/>
          <p:cNvSpPr>
            <a:spLocks noGrp="1" noChangeArrowheads="1"/>
          </p:cNvSpPr>
          <p:nvPr>
            <p:ph type="title"/>
          </p:nvPr>
        </p:nvSpPr>
        <p:spPr/>
        <p:txBody>
          <a:bodyPr/>
          <a:lstStyle/>
          <a:p>
            <a:pPr eaLnBrk="1" hangingPunct="1"/>
            <a:r>
              <a:rPr lang="zh-CN" altLang="en-US" smtClean="0"/>
              <a:t>本章要点</a:t>
            </a:r>
          </a:p>
        </p:txBody>
      </p:sp>
      <p:sp>
        <p:nvSpPr>
          <p:cNvPr id="135172" name="Rectangle 3"/>
          <p:cNvSpPr>
            <a:spLocks noGrp="1" noChangeArrowheads="1"/>
          </p:cNvSpPr>
          <p:nvPr>
            <p:ph type="body" idx="1"/>
          </p:nvPr>
        </p:nvSpPr>
        <p:spPr/>
        <p:txBody>
          <a:bodyPr/>
          <a:lstStyle/>
          <a:p>
            <a:pPr marL="533400" indent="-533400" eaLnBrk="1" hangingPunct="1">
              <a:buFont typeface="Symbol" panose="05050102010706020507" pitchFamily="18" charset="2"/>
              <a:buAutoNum type="arabicPeriod" startAt="5"/>
            </a:pPr>
            <a:r>
              <a:rPr lang="zh-CN" altLang="en-US" smtClean="0"/>
              <a:t>熟悉树的各种存储结构及其特点，掌握树和森林与二叉树的转换方法。</a:t>
            </a:r>
          </a:p>
          <a:p>
            <a:pPr marL="533400" indent="-533400" eaLnBrk="1" hangingPunct="1">
              <a:buFont typeface="Symbol" panose="05050102010706020507" pitchFamily="18" charset="2"/>
              <a:buAutoNum type="arabicPeriod" startAt="5"/>
            </a:pPr>
            <a:r>
              <a:rPr lang="zh-CN" altLang="en-US" smtClean="0">
                <a:solidFill>
                  <a:schemeClr val="tx2"/>
                </a:solidFill>
              </a:rPr>
              <a:t>学会编写实现树的各种操作的算法。</a:t>
            </a:r>
          </a:p>
          <a:p>
            <a:pPr marL="533400" indent="-533400" eaLnBrk="1" hangingPunct="1">
              <a:buFont typeface="Symbol" panose="05050102010706020507" pitchFamily="18" charset="2"/>
              <a:buAutoNum type="arabicPeriod" startAt="5"/>
            </a:pPr>
            <a:r>
              <a:rPr lang="zh-CN" altLang="en-US" smtClean="0"/>
              <a:t>了解最优树的特性，掌握建立最优树和哈夫曼编码的方法。</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B1B961E4-6E70-4D25-ADB1-AB66D961F1F2}" type="slidenum">
              <a:rPr kumimoji="0" lang="en-US" altLang="zh-CN" sz="1400" b="0" smtClean="0">
                <a:solidFill>
                  <a:schemeClr val="tx1"/>
                </a:solidFill>
              </a:rPr>
              <a:t>134</a:t>
            </a:fld>
            <a:endParaRPr kumimoji="0" lang="en-US" altLang="zh-CN" sz="1400" b="0" smtClean="0">
              <a:solidFill>
                <a:schemeClr val="tx1"/>
              </a:solidFill>
            </a:endParaRPr>
          </a:p>
        </p:txBody>
      </p:sp>
      <p:sp>
        <p:nvSpPr>
          <p:cNvPr id="136195" name="Rectangle 2"/>
          <p:cNvSpPr>
            <a:spLocks noGrp="1" noChangeArrowheads="1"/>
          </p:cNvSpPr>
          <p:nvPr>
            <p:ph type="title"/>
          </p:nvPr>
        </p:nvSpPr>
        <p:spPr/>
        <p:txBody>
          <a:bodyPr/>
          <a:lstStyle/>
          <a:p>
            <a:pPr eaLnBrk="1" hangingPunct="1"/>
            <a:r>
              <a:rPr lang="zh-CN" altLang="en-US" smtClean="0"/>
              <a:t>练习题</a:t>
            </a:r>
          </a:p>
        </p:txBody>
      </p:sp>
      <p:sp>
        <p:nvSpPr>
          <p:cNvPr id="136196" name="Rectangle 3"/>
          <p:cNvSpPr>
            <a:spLocks noGrp="1" noChangeArrowheads="1"/>
          </p:cNvSpPr>
          <p:nvPr>
            <p:ph type="body" idx="1"/>
          </p:nvPr>
        </p:nvSpPr>
        <p:spPr/>
        <p:txBody>
          <a:bodyPr/>
          <a:lstStyle/>
          <a:p>
            <a:pPr marL="533400" indent="-533400" eaLnBrk="1" hangingPunct="1"/>
            <a:r>
              <a:rPr lang="en-US" altLang="zh-CN" dirty="0" smtClean="0">
                <a:solidFill>
                  <a:schemeClr val="tx1"/>
                </a:solidFill>
                <a:latin typeface="楷体_GB2312" pitchFamily="49" charset="-122"/>
              </a:rPr>
              <a:t>1</a:t>
            </a:r>
            <a:r>
              <a:rPr lang="zh-CN" altLang="en-US" dirty="0" smtClean="0">
                <a:solidFill>
                  <a:schemeClr val="tx1"/>
                </a:solidFill>
                <a:latin typeface="楷体_GB2312" pitchFamily="49" charset="-122"/>
              </a:rPr>
              <a:t>、找出所有满足下列条件的二叉树：</a:t>
            </a:r>
          </a:p>
          <a:p>
            <a:pPr marL="990600" lvl="1" indent="-533400" eaLnBrk="1" hangingPunct="1"/>
            <a:r>
              <a:rPr lang="en-US" altLang="zh-CN" dirty="0" smtClean="0">
                <a:solidFill>
                  <a:schemeClr val="tx1"/>
                </a:solidFill>
                <a:latin typeface="楷体_GB2312" pitchFamily="49" charset="-122"/>
              </a:rPr>
              <a:t>a. </a:t>
            </a:r>
            <a:r>
              <a:rPr lang="zh-CN" altLang="en-US" dirty="0" smtClean="0">
                <a:solidFill>
                  <a:schemeClr val="tx1"/>
                </a:solidFill>
                <a:latin typeface="楷体_GB2312" pitchFamily="49" charset="-122"/>
              </a:rPr>
              <a:t>它们在先序遍历和中序遍历时，得到的结点访问序列相同；</a:t>
            </a:r>
          </a:p>
          <a:p>
            <a:pPr marL="990600" lvl="1" indent="-533400" eaLnBrk="1" hangingPunct="1"/>
            <a:r>
              <a:rPr lang="en-US" altLang="zh-CN" dirty="0" smtClean="0">
                <a:solidFill>
                  <a:schemeClr val="tx1"/>
                </a:solidFill>
                <a:latin typeface="楷体_GB2312" pitchFamily="49" charset="-122"/>
              </a:rPr>
              <a:t>b.</a:t>
            </a:r>
            <a:r>
              <a:rPr lang="zh-CN" altLang="en-US" dirty="0" smtClean="0">
                <a:solidFill>
                  <a:schemeClr val="tx1"/>
                </a:solidFill>
                <a:latin typeface="楷体_GB2312" pitchFamily="49" charset="-122"/>
              </a:rPr>
              <a:t>它们在后序遍历和中序遍历时，得到的结点访问序列相同；</a:t>
            </a:r>
          </a:p>
          <a:p>
            <a:pPr marL="990600" lvl="1" indent="-533400" eaLnBrk="1" hangingPunct="1"/>
            <a:r>
              <a:rPr lang="en-US" altLang="zh-CN" dirty="0" smtClean="0">
                <a:solidFill>
                  <a:schemeClr val="tx1"/>
                </a:solidFill>
                <a:latin typeface="楷体_GB2312" pitchFamily="49" charset="-122"/>
              </a:rPr>
              <a:t>c.</a:t>
            </a:r>
            <a:r>
              <a:rPr lang="zh-CN" altLang="en-US" dirty="0" smtClean="0">
                <a:solidFill>
                  <a:schemeClr val="tx1"/>
                </a:solidFill>
                <a:latin typeface="楷体_GB2312" pitchFamily="49" charset="-122"/>
              </a:rPr>
              <a:t>它们在先序遍历和后序遍历时，得到的结点访问序列相同；</a:t>
            </a:r>
          </a:p>
          <a:p>
            <a:pPr marL="533400" indent="-533400" eaLnBrk="1" hangingPunct="1"/>
            <a:r>
              <a:rPr lang="en-US" altLang="zh-CN" dirty="0" smtClean="0">
                <a:solidFill>
                  <a:schemeClr val="tx1"/>
                </a:solidFill>
                <a:latin typeface="楷体_GB2312" pitchFamily="49" charset="-122"/>
              </a:rPr>
              <a:t>2. </a:t>
            </a:r>
            <a:r>
              <a:rPr lang="zh-CN" altLang="en-US" dirty="0" smtClean="0">
                <a:solidFill>
                  <a:schemeClr val="tx1"/>
                </a:solidFill>
                <a:latin typeface="楷体_GB2312" pitchFamily="49" charset="-122"/>
              </a:rPr>
              <a:t>假设一棵二叉树的先序序列为</a:t>
            </a:r>
            <a:r>
              <a:rPr lang="en-US" altLang="zh-CN" dirty="0" smtClean="0">
                <a:solidFill>
                  <a:schemeClr val="tx1"/>
                </a:solidFill>
                <a:latin typeface="楷体_GB2312" pitchFamily="49" charset="-122"/>
              </a:rPr>
              <a:t>EBADCFHGIKJ</a:t>
            </a:r>
            <a:r>
              <a:rPr lang="zh-CN" altLang="en-US" dirty="0" smtClean="0">
                <a:solidFill>
                  <a:schemeClr val="tx1"/>
                </a:solidFill>
                <a:latin typeface="楷体_GB2312" pitchFamily="49" charset="-122"/>
              </a:rPr>
              <a:t>和中序序列为</a:t>
            </a:r>
            <a:r>
              <a:rPr lang="en-US" altLang="zh-CN" dirty="0" smtClean="0">
                <a:solidFill>
                  <a:schemeClr val="tx1"/>
                </a:solidFill>
                <a:latin typeface="楷体_GB2312" pitchFamily="49" charset="-122"/>
              </a:rPr>
              <a:t>ABCDEFGHIJK</a:t>
            </a:r>
            <a:r>
              <a:rPr lang="zh-CN" altLang="en-US" dirty="0" smtClean="0">
                <a:solidFill>
                  <a:schemeClr val="tx1"/>
                </a:solidFill>
                <a:latin typeface="楷体_GB2312" pitchFamily="49" charset="-122"/>
              </a:rPr>
              <a:t>。请画出该树。</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779989A-ED2E-421F-9CB2-4E009D6ED767}" type="slidenum">
              <a:rPr kumimoji="0" lang="en-US" altLang="zh-CN" sz="1400" b="0" smtClean="0">
                <a:solidFill>
                  <a:schemeClr val="tx1"/>
                </a:solidFill>
              </a:rPr>
              <a:t>135</a:t>
            </a:fld>
            <a:endParaRPr kumimoji="0" lang="en-US" altLang="zh-CN" sz="1400" b="0" smtClean="0">
              <a:solidFill>
                <a:schemeClr val="tx1"/>
              </a:solidFill>
            </a:endParaRPr>
          </a:p>
        </p:txBody>
      </p:sp>
      <p:sp>
        <p:nvSpPr>
          <p:cNvPr id="137219" name="Rectangle 2"/>
          <p:cNvSpPr>
            <a:spLocks noGrp="1" noChangeArrowheads="1"/>
          </p:cNvSpPr>
          <p:nvPr>
            <p:ph type="title"/>
          </p:nvPr>
        </p:nvSpPr>
        <p:spPr/>
        <p:txBody>
          <a:bodyPr/>
          <a:lstStyle/>
          <a:p>
            <a:pPr eaLnBrk="1" hangingPunct="1"/>
            <a:r>
              <a:rPr lang="zh-CN" altLang="en-US" smtClean="0"/>
              <a:t>练习题</a:t>
            </a:r>
          </a:p>
        </p:txBody>
      </p:sp>
      <p:sp>
        <p:nvSpPr>
          <p:cNvPr id="137220" name="Rectangle 3"/>
          <p:cNvSpPr>
            <a:spLocks noGrp="1" noChangeArrowheads="1"/>
          </p:cNvSpPr>
          <p:nvPr>
            <p:ph type="body" idx="1"/>
          </p:nvPr>
        </p:nvSpPr>
        <p:spPr/>
        <p:txBody>
          <a:bodyPr/>
          <a:lstStyle/>
          <a:p>
            <a:pPr eaLnBrk="1" hangingPunct="1"/>
            <a:r>
              <a:rPr lang="en-US" altLang="zh-CN" smtClean="0">
                <a:solidFill>
                  <a:schemeClr val="tx1"/>
                </a:solidFill>
                <a:latin typeface="楷体_GB2312" pitchFamily="49" charset="-122"/>
              </a:rPr>
              <a:t>3. </a:t>
            </a:r>
            <a:r>
              <a:rPr lang="zh-CN" altLang="en-US" smtClean="0">
                <a:solidFill>
                  <a:schemeClr val="tx1"/>
                </a:solidFill>
                <a:latin typeface="楷体_GB2312" pitchFamily="49" charset="-122"/>
              </a:rPr>
              <a:t>编写递归算法，将二叉树中所有结点的左、右子树相互交换。</a:t>
            </a:r>
          </a:p>
          <a:p>
            <a:pPr eaLnBrk="1" hangingPunct="1"/>
            <a:r>
              <a:rPr lang="en-US" altLang="zh-CN" smtClean="0">
                <a:solidFill>
                  <a:schemeClr val="tx1"/>
                </a:solidFill>
                <a:latin typeface="楷体_GB2312" pitchFamily="49" charset="-122"/>
              </a:rPr>
              <a:t>4. </a:t>
            </a:r>
            <a:r>
              <a:rPr lang="zh-CN" altLang="en-US" smtClean="0">
                <a:solidFill>
                  <a:schemeClr val="tx1"/>
                </a:solidFill>
                <a:latin typeface="楷体_GB2312" pitchFamily="49" charset="-122"/>
              </a:rPr>
              <a:t>请对下图所示二叉树进行后序线索化，为每个空指针建立相应的前驱或后继线索</a:t>
            </a:r>
          </a:p>
          <a:p>
            <a:pPr eaLnBrk="1" hangingPunct="1"/>
            <a:r>
              <a:rPr lang="en-US" altLang="zh-CN" smtClean="0"/>
              <a:t>5. </a:t>
            </a:r>
            <a:r>
              <a:rPr lang="zh-CN" altLang="en-US" smtClean="0"/>
              <a:t>假设用于通讯的电文由</a:t>
            </a:r>
            <a:r>
              <a:rPr lang="en-US" altLang="zh-CN" smtClean="0"/>
              <a:t>8</a:t>
            </a:r>
            <a:r>
              <a:rPr lang="zh-CN" altLang="en-US" smtClean="0"/>
              <a:t>个字母组成，字母出现的频率为</a:t>
            </a:r>
            <a:r>
              <a:rPr lang="en-US" altLang="zh-CN" smtClean="0"/>
              <a:t>0.07, 0.19, 0.02, 0.06, 0.32, 0.03, 0.21, 0.10</a:t>
            </a:r>
            <a:r>
              <a:rPr lang="zh-CN" altLang="en-US" smtClean="0"/>
              <a:t>。试为这</a:t>
            </a:r>
            <a:r>
              <a:rPr lang="en-US" altLang="zh-CN" smtClean="0"/>
              <a:t>8</a:t>
            </a:r>
            <a:r>
              <a:rPr lang="zh-CN" altLang="en-US" smtClean="0"/>
              <a:t>个字母设计哈夫曼编码。 </a:t>
            </a:r>
          </a:p>
        </p:txBody>
      </p:sp>
      <p:grpSp>
        <p:nvGrpSpPr>
          <p:cNvPr id="137221" name="Group 19"/>
          <p:cNvGrpSpPr/>
          <p:nvPr/>
        </p:nvGrpSpPr>
        <p:grpSpPr bwMode="auto">
          <a:xfrm>
            <a:off x="4343400" y="4114800"/>
            <a:ext cx="4191000" cy="2667000"/>
            <a:chOff x="1296" y="2640"/>
            <a:chExt cx="2640" cy="1680"/>
          </a:xfrm>
        </p:grpSpPr>
        <p:sp>
          <p:nvSpPr>
            <p:cNvPr id="137222" name="Line 4"/>
            <p:cNvSpPr>
              <a:spLocks noChangeShapeType="1"/>
            </p:cNvSpPr>
            <p:nvPr/>
          </p:nvSpPr>
          <p:spPr bwMode="auto">
            <a:xfrm>
              <a:off x="1632" y="3792"/>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3" name="Line 5"/>
            <p:cNvSpPr>
              <a:spLocks noChangeShapeType="1"/>
            </p:cNvSpPr>
            <p:nvPr/>
          </p:nvSpPr>
          <p:spPr bwMode="auto">
            <a:xfrm flipH="1">
              <a:off x="2160" y="2880"/>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4" name="Line 6"/>
            <p:cNvSpPr>
              <a:spLocks noChangeShapeType="1"/>
            </p:cNvSpPr>
            <p:nvPr/>
          </p:nvSpPr>
          <p:spPr bwMode="auto">
            <a:xfrm>
              <a:off x="2784" y="2880"/>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5" name="Line 7"/>
            <p:cNvSpPr>
              <a:spLocks noChangeShapeType="1"/>
            </p:cNvSpPr>
            <p:nvPr/>
          </p:nvSpPr>
          <p:spPr bwMode="auto">
            <a:xfrm flipH="1">
              <a:off x="1584" y="3312"/>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6" name="Line 8"/>
            <p:cNvSpPr>
              <a:spLocks noChangeShapeType="1"/>
            </p:cNvSpPr>
            <p:nvPr/>
          </p:nvSpPr>
          <p:spPr bwMode="auto">
            <a:xfrm flipH="1">
              <a:off x="2784" y="3312"/>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7" name="Line 9"/>
            <p:cNvSpPr>
              <a:spLocks noChangeShapeType="1"/>
            </p:cNvSpPr>
            <p:nvPr/>
          </p:nvSpPr>
          <p:spPr bwMode="auto">
            <a:xfrm>
              <a:off x="3312" y="3264"/>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8" name="Line 10"/>
            <p:cNvSpPr>
              <a:spLocks noChangeShapeType="1"/>
            </p:cNvSpPr>
            <p:nvPr/>
          </p:nvSpPr>
          <p:spPr bwMode="auto">
            <a:xfrm flipH="1">
              <a:off x="3312" y="3792"/>
              <a:ext cx="336" cy="2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7229" name="Oval 11"/>
            <p:cNvSpPr>
              <a:spLocks noChangeArrowheads="1"/>
            </p:cNvSpPr>
            <p:nvPr/>
          </p:nvSpPr>
          <p:spPr bwMode="auto">
            <a:xfrm>
              <a:off x="2424" y="2640"/>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A</a:t>
              </a:r>
            </a:p>
          </p:txBody>
        </p:sp>
        <p:sp>
          <p:nvSpPr>
            <p:cNvPr id="137230" name="Oval 12"/>
            <p:cNvSpPr>
              <a:spLocks noChangeArrowheads="1"/>
            </p:cNvSpPr>
            <p:nvPr/>
          </p:nvSpPr>
          <p:spPr bwMode="auto">
            <a:xfrm>
              <a:off x="1824" y="302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B</a:t>
              </a:r>
            </a:p>
          </p:txBody>
        </p:sp>
        <p:sp>
          <p:nvSpPr>
            <p:cNvPr id="137231" name="Oval 13"/>
            <p:cNvSpPr>
              <a:spLocks noChangeArrowheads="1"/>
            </p:cNvSpPr>
            <p:nvPr/>
          </p:nvSpPr>
          <p:spPr bwMode="auto">
            <a:xfrm>
              <a:off x="3024" y="302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C</a:t>
              </a:r>
            </a:p>
          </p:txBody>
        </p:sp>
        <p:sp>
          <p:nvSpPr>
            <p:cNvPr id="137232" name="Oval 14"/>
            <p:cNvSpPr>
              <a:spLocks noChangeArrowheads="1"/>
            </p:cNvSpPr>
            <p:nvPr/>
          </p:nvSpPr>
          <p:spPr bwMode="auto">
            <a:xfrm>
              <a:off x="1296"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D</a:t>
              </a:r>
            </a:p>
          </p:txBody>
        </p:sp>
        <p:sp>
          <p:nvSpPr>
            <p:cNvPr id="137233" name="Oval 15"/>
            <p:cNvSpPr>
              <a:spLocks noChangeArrowheads="1"/>
            </p:cNvSpPr>
            <p:nvPr/>
          </p:nvSpPr>
          <p:spPr bwMode="auto">
            <a:xfrm>
              <a:off x="2496"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E</a:t>
              </a:r>
            </a:p>
          </p:txBody>
        </p:sp>
        <p:sp>
          <p:nvSpPr>
            <p:cNvPr id="137234" name="Oval 16"/>
            <p:cNvSpPr>
              <a:spLocks noChangeArrowheads="1"/>
            </p:cNvSpPr>
            <p:nvPr/>
          </p:nvSpPr>
          <p:spPr bwMode="auto">
            <a:xfrm>
              <a:off x="3552" y="350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F</a:t>
              </a:r>
            </a:p>
          </p:txBody>
        </p:sp>
        <p:sp>
          <p:nvSpPr>
            <p:cNvPr id="137235" name="Oval 17"/>
            <p:cNvSpPr>
              <a:spLocks noChangeArrowheads="1"/>
            </p:cNvSpPr>
            <p:nvPr/>
          </p:nvSpPr>
          <p:spPr bwMode="auto">
            <a:xfrm>
              <a:off x="1872" y="398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G</a:t>
              </a:r>
            </a:p>
          </p:txBody>
        </p:sp>
        <p:sp>
          <p:nvSpPr>
            <p:cNvPr id="137236" name="Oval 18"/>
            <p:cNvSpPr>
              <a:spLocks noChangeArrowheads="1"/>
            </p:cNvSpPr>
            <p:nvPr/>
          </p:nvSpPr>
          <p:spPr bwMode="auto">
            <a:xfrm>
              <a:off x="3072" y="3984"/>
              <a:ext cx="384" cy="336"/>
            </a:xfrm>
            <a:prstGeom prst="ellipse">
              <a:avLst/>
            </a:prstGeom>
            <a:solidFill>
              <a:schemeClr val="accent1"/>
            </a:solidFill>
            <a:ln w="12700" cap="sq">
              <a:solidFill>
                <a:schemeClr val="tx1"/>
              </a:solidFill>
              <a:round/>
              <a:headEnd type="none" w="sm" len="sm"/>
              <a:tailEnd type="none" w="sm" len="sm"/>
            </a:ln>
          </p:spPr>
          <p:txBody>
            <a:bodyPr wrap="none" anchor="ctr"/>
            <a:lstStyle/>
            <a:p>
              <a:pPr>
                <a:spcBef>
                  <a:spcPct val="0"/>
                </a:spcBef>
              </a:pPr>
              <a:r>
                <a:rPr lang="en-US" altLang="zh-CN" sz="2400">
                  <a:solidFill>
                    <a:schemeClr val="tx1"/>
                  </a:solidFill>
                </a:rPr>
                <a:t>H</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1A096AA-E22C-48CE-8A4D-F7D031802525}" type="slidenum">
              <a:rPr kumimoji="0" lang="en-US" altLang="zh-CN" sz="1400" b="0" smtClean="0">
                <a:solidFill>
                  <a:schemeClr val="tx1"/>
                </a:solidFill>
              </a:rPr>
              <a:t>14</a:t>
            </a:fld>
            <a:endParaRPr kumimoji="0" lang="en-US" altLang="zh-CN" sz="1400" b="0" smtClean="0">
              <a:solidFill>
                <a:schemeClr val="tx1"/>
              </a:solidFill>
            </a:endParaRPr>
          </a:p>
        </p:txBody>
      </p:sp>
      <p:sp>
        <p:nvSpPr>
          <p:cNvPr id="19459" name="Rectangle 29"/>
          <p:cNvSpPr>
            <a:spLocks noGrp="1" noChangeArrowheads="1"/>
          </p:cNvSpPr>
          <p:nvPr>
            <p:ph type="title"/>
          </p:nvPr>
        </p:nvSpPr>
        <p:spPr/>
        <p:txBody>
          <a:bodyPr/>
          <a:lstStyle/>
          <a:p>
            <a:pPr eaLnBrk="1" hangingPunct="1"/>
            <a:r>
              <a:rPr lang="en-US" altLang="zh-CN" smtClean="0"/>
              <a:t>6.2.2 </a:t>
            </a:r>
            <a:r>
              <a:rPr lang="zh-CN" altLang="en-US" smtClean="0"/>
              <a:t>二叉树的性质－</a:t>
            </a:r>
            <a:r>
              <a:rPr lang="en-US" altLang="zh-CN" smtClean="0"/>
              <a:t>1</a:t>
            </a:r>
          </a:p>
        </p:txBody>
      </p:sp>
      <p:sp>
        <p:nvSpPr>
          <p:cNvPr id="19460" name="Rectangle 30"/>
          <p:cNvSpPr>
            <a:spLocks noGrp="1" noChangeArrowheads="1"/>
          </p:cNvSpPr>
          <p:nvPr>
            <p:ph type="body" idx="1"/>
          </p:nvPr>
        </p:nvSpPr>
        <p:spPr/>
        <p:txBody>
          <a:bodyPr/>
          <a:lstStyle/>
          <a:p>
            <a:pPr eaLnBrk="1" hangingPunct="1"/>
            <a:r>
              <a:rPr lang="en-US" altLang="zh-CN" dirty="0" smtClean="0"/>
              <a:t> </a:t>
            </a:r>
            <a:r>
              <a:rPr lang="zh-CN" altLang="en-US" dirty="0" smtClean="0"/>
              <a:t>二叉树的主要基本操作：与树类似</a:t>
            </a:r>
          </a:p>
          <a:p>
            <a:pPr eaLnBrk="1" hangingPunct="1">
              <a:lnSpc>
                <a:spcPct val="125000"/>
              </a:lnSpc>
            </a:pPr>
            <a:r>
              <a:rPr lang="zh-CN" altLang="en-US" dirty="0" smtClean="0"/>
              <a:t> </a:t>
            </a:r>
            <a:r>
              <a:rPr lang="zh-CN" altLang="en-US" dirty="0" smtClean="0">
                <a:solidFill>
                  <a:schemeClr val="tx2"/>
                </a:solidFill>
              </a:rPr>
              <a:t>性质</a:t>
            </a:r>
            <a:r>
              <a:rPr lang="en-US" altLang="zh-CN" dirty="0" smtClean="0">
                <a:solidFill>
                  <a:schemeClr val="tx2"/>
                </a:solidFill>
              </a:rPr>
              <a:t>1 </a:t>
            </a:r>
            <a:r>
              <a:rPr lang="zh-CN" altLang="en-US" dirty="0" smtClean="0">
                <a:solidFill>
                  <a:schemeClr val="tx2"/>
                </a:solidFill>
              </a:rPr>
              <a:t>：</a:t>
            </a:r>
            <a:r>
              <a:rPr lang="zh-CN" altLang="en-US" dirty="0" smtClean="0"/>
              <a:t>二叉树的第 </a:t>
            </a:r>
            <a:r>
              <a:rPr lang="en-US" altLang="zh-CN" b="0" i="1" dirty="0" smtClean="0">
                <a:solidFill>
                  <a:srgbClr val="0000FF"/>
                </a:solidFill>
              </a:rPr>
              <a:t>i</a:t>
            </a:r>
            <a:r>
              <a:rPr lang="en-US" altLang="zh-CN" dirty="0" smtClean="0"/>
              <a:t> </a:t>
            </a:r>
            <a:r>
              <a:rPr lang="zh-CN" altLang="en-US" dirty="0" smtClean="0"/>
              <a:t>层上至多有</a:t>
            </a:r>
            <a:r>
              <a:rPr lang="en-US" altLang="zh-CN" b="0" dirty="0" smtClean="0">
                <a:solidFill>
                  <a:srgbClr val="0000FF"/>
                </a:solidFill>
              </a:rPr>
              <a:t>2</a:t>
            </a:r>
            <a:r>
              <a:rPr lang="en-US" altLang="zh-CN" b="0" i="1" baseline="30000" dirty="0" smtClean="0">
                <a:solidFill>
                  <a:srgbClr val="0000FF"/>
                </a:solidFill>
              </a:rPr>
              <a:t>i</a:t>
            </a:r>
            <a:r>
              <a:rPr lang="en-US" altLang="zh-CN" b="0" baseline="30000" dirty="0" smtClean="0">
                <a:solidFill>
                  <a:srgbClr val="0000FF"/>
                </a:solidFill>
              </a:rPr>
              <a:t>-1 </a:t>
            </a:r>
            <a:r>
              <a:rPr lang="zh-CN" altLang="en-US" dirty="0" smtClean="0"/>
              <a:t>个结点。</a:t>
            </a:r>
            <a:r>
              <a:rPr lang="en-US" altLang="zh-CN" dirty="0" smtClean="0"/>
              <a:t>(i</a:t>
            </a:r>
            <a:r>
              <a:rPr lang="en-US" altLang="zh-CN" dirty="0" smtClean="0">
                <a:latin typeface="楷体_GB2312" pitchFamily="49" charset="-122"/>
              </a:rPr>
              <a:t>≥</a:t>
            </a:r>
            <a:r>
              <a:rPr lang="en-US" altLang="zh-CN" dirty="0" smtClean="0"/>
              <a:t>1)</a:t>
            </a:r>
          </a:p>
          <a:p>
            <a:pPr eaLnBrk="1" hangingPunct="1"/>
            <a:endParaRPr lang="en-US" altLang="zh-CN" dirty="0" smtClean="0"/>
          </a:p>
        </p:txBody>
      </p:sp>
      <p:sp>
        <p:nvSpPr>
          <p:cNvPr id="47135" name="Text Box 31"/>
          <p:cNvSpPr txBox="1">
            <a:spLocks noChangeArrowheads="1"/>
          </p:cNvSpPr>
          <p:nvPr/>
        </p:nvSpPr>
        <p:spPr bwMode="auto">
          <a:xfrm>
            <a:off x="211138" y="2597150"/>
            <a:ext cx="268446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5000"/>
              </a:lnSpc>
              <a:spcBef>
                <a:spcPct val="0"/>
              </a:spcBef>
            </a:pPr>
            <a:r>
              <a:rPr lang="zh-CN" altLang="en-US">
                <a:ea typeface="楷体_GB2312" pitchFamily="49" charset="-122"/>
              </a:rPr>
              <a:t>用归纳法证明</a:t>
            </a:r>
            <a:r>
              <a:rPr lang="zh-CN" altLang="en-US"/>
              <a:t>：</a:t>
            </a:r>
          </a:p>
          <a:p>
            <a:pPr algn="l" eaLnBrk="1" hangingPunct="1">
              <a:lnSpc>
                <a:spcPct val="125000"/>
              </a:lnSpc>
              <a:spcBef>
                <a:spcPct val="0"/>
              </a:spcBef>
            </a:pPr>
            <a:r>
              <a:rPr lang="zh-CN" altLang="en-US"/>
              <a:t>       </a:t>
            </a:r>
            <a:r>
              <a:rPr lang="zh-CN" altLang="en-US">
                <a:ea typeface="楷体_GB2312" pitchFamily="49" charset="-122"/>
              </a:rPr>
              <a:t>归纳基</a:t>
            </a:r>
            <a:r>
              <a:rPr lang="zh-CN" altLang="en-US"/>
              <a:t>：</a:t>
            </a:r>
          </a:p>
          <a:p>
            <a:pPr algn="l" eaLnBrk="1" hangingPunct="1">
              <a:lnSpc>
                <a:spcPct val="125000"/>
              </a:lnSpc>
              <a:spcBef>
                <a:spcPct val="0"/>
              </a:spcBef>
            </a:pPr>
            <a:endParaRPr lang="zh-CN" altLang="en-US">
              <a:ea typeface="楷体_GB2312" pitchFamily="49" charset="-122"/>
            </a:endParaRPr>
          </a:p>
          <a:p>
            <a:pPr algn="l" eaLnBrk="1" hangingPunct="1">
              <a:lnSpc>
                <a:spcPct val="125000"/>
              </a:lnSpc>
              <a:spcBef>
                <a:spcPct val="0"/>
              </a:spcBef>
            </a:pPr>
            <a:r>
              <a:rPr lang="zh-CN" altLang="en-US">
                <a:ea typeface="楷体_GB2312" pitchFamily="49" charset="-122"/>
              </a:rPr>
              <a:t>   归纳假设：</a:t>
            </a:r>
          </a:p>
          <a:p>
            <a:pPr algn="l" eaLnBrk="1" hangingPunct="1">
              <a:lnSpc>
                <a:spcPct val="125000"/>
              </a:lnSpc>
              <a:spcBef>
                <a:spcPct val="0"/>
              </a:spcBef>
            </a:pPr>
            <a:r>
              <a:rPr lang="zh-CN" altLang="en-US">
                <a:ea typeface="楷体_GB2312" pitchFamily="49" charset="-122"/>
              </a:rPr>
              <a:t>   归纳证明：</a:t>
            </a:r>
            <a:endParaRPr lang="zh-CN" altLang="en-US"/>
          </a:p>
        </p:txBody>
      </p:sp>
      <p:sp>
        <p:nvSpPr>
          <p:cNvPr id="47136" name="Text Box 32"/>
          <p:cNvSpPr txBox="1">
            <a:spLocks noChangeArrowheads="1"/>
          </p:cNvSpPr>
          <p:nvPr/>
        </p:nvSpPr>
        <p:spPr bwMode="auto">
          <a:xfrm>
            <a:off x="2195513" y="3141663"/>
            <a:ext cx="48593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i="1" dirty="0"/>
              <a:t>i </a:t>
            </a:r>
            <a:r>
              <a:rPr lang="en-US" altLang="zh-CN" dirty="0"/>
              <a:t>= 1 </a:t>
            </a:r>
            <a:r>
              <a:rPr lang="zh-CN" altLang="en-US" dirty="0">
                <a:ea typeface="楷体_GB2312" pitchFamily="49" charset="-122"/>
              </a:rPr>
              <a:t>层时，只有一个根结点：</a:t>
            </a:r>
          </a:p>
          <a:p>
            <a:pPr algn="l" eaLnBrk="1" hangingPunct="1">
              <a:lnSpc>
                <a:spcPct val="120000"/>
              </a:lnSpc>
              <a:spcBef>
                <a:spcPct val="0"/>
              </a:spcBef>
            </a:pPr>
            <a:r>
              <a:rPr lang="zh-CN" altLang="en-US" dirty="0">
                <a:ea typeface="楷体_GB2312" pitchFamily="49" charset="-122"/>
              </a:rPr>
              <a:t>                    </a:t>
            </a:r>
            <a:r>
              <a:rPr lang="en-US" altLang="zh-CN" dirty="0">
                <a:ea typeface="楷体_GB2312" pitchFamily="49" charset="-122"/>
              </a:rPr>
              <a:t>2</a:t>
            </a:r>
            <a:r>
              <a:rPr lang="en-US" altLang="zh-CN" i="1" baseline="30000" dirty="0">
                <a:ea typeface="楷体_GB2312" pitchFamily="49" charset="-122"/>
              </a:rPr>
              <a:t>i</a:t>
            </a:r>
            <a:r>
              <a:rPr lang="en-US" altLang="zh-CN" baseline="30000" dirty="0">
                <a:ea typeface="楷体_GB2312" pitchFamily="49" charset="-122"/>
              </a:rPr>
              <a:t>-1</a:t>
            </a:r>
            <a:r>
              <a:rPr lang="en-US" altLang="zh-CN" i="1" baseline="30000" dirty="0">
                <a:ea typeface="楷体_GB2312" pitchFamily="49" charset="-122"/>
              </a:rPr>
              <a:t> </a:t>
            </a:r>
            <a:r>
              <a:rPr lang="en-US" altLang="zh-CN" dirty="0">
                <a:ea typeface="楷体_GB2312" pitchFamily="49" charset="-122"/>
              </a:rPr>
              <a:t>= 2</a:t>
            </a:r>
            <a:r>
              <a:rPr lang="en-US" altLang="zh-CN" baseline="30000" dirty="0">
                <a:ea typeface="楷体_GB2312" pitchFamily="49" charset="-122"/>
              </a:rPr>
              <a:t>0 </a:t>
            </a:r>
            <a:r>
              <a:rPr lang="en-US" altLang="zh-CN" dirty="0">
                <a:ea typeface="楷体_GB2312" pitchFamily="49" charset="-122"/>
              </a:rPr>
              <a:t>= 1</a:t>
            </a:r>
            <a:r>
              <a:rPr lang="zh-CN" altLang="en-US" dirty="0">
                <a:ea typeface="楷体_GB2312" pitchFamily="49" charset="-122"/>
              </a:rPr>
              <a:t>；</a:t>
            </a:r>
          </a:p>
        </p:txBody>
      </p:sp>
      <p:sp>
        <p:nvSpPr>
          <p:cNvPr id="47137" name="Text Box 33"/>
          <p:cNvSpPr txBox="1">
            <a:spLocks noChangeArrowheads="1"/>
          </p:cNvSpPr>
          <p:nvPr/>
        </p:nvSpPr>
        <p:spPr bwMode="auto">
          <a:xfrm>
            <a:off x="2195513" y="4292600"/>
            <a:ext cx="6208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dirty="0">
                <a:ea typeface="楷体_GB2312" pitchFamily="49" charset="-122"/>
              </a:rPr>
              <a:t>假设对所有的 </a:t>
            </a:r>
            <a:r>
              <a:rPr lang="en-US" altLang="zh-CN" i="1" dirty="0">
                <a:ea typeface="楷体_GB2312" pitchFamily="49" charset="-122"/>
              </a:rPr>
              <a:t>j</a:t>
            </a:r>
            <a:r>
              <a:rPr lang="zh-CN" altLang="en-US" dirty="0">
                <a:ea typeface="楷体_GB2312" pitchFamily="49" charset="-122"/>
              </a:rPr>
              <a:t>，</a:t>
            </a:r>
            <a:r>
              <a:rPr lang="en-US" altLang="zh-CN" dirty="0">
                <a:ea typeface="楷体_GB2312" pitchFamily="49" charset="-122"/>
              </a:rPr>
              <a:t>1</a:t>
            </a:r>
            <a:r>
              <a:rPr lang="en-US" altLang="zh-CN" dirty="0"/>
              <a:t>≤ </a:t>
            </a:r>
            <a:r>
              <a:rPr lang="en-US" altLang="zh-CN" i="1" dirty="0"/>
              <a:t>j</a:t>
            </a:r>
            <a:r>
              <a:rPr lang="en-US" altLang="zh-CN" dirty="0"/>
              <a:t> </a:t>
            </a:r>
            <a:r>
              <a:rPr lang="en-US" altLang="zh-CN" dirty="0">
                <a:sym typeface="Symbol" panose="05050102010706020507" pitchFamily="18" charset="2"/>
              </a:rPr>
              <a:t> </a:t>
            </a:r>
            <a:r>
              <a:rPr lang="en-US" altLang="zh-CN" i="1" dirty="0"/>
              <a:t>i</a:t>
            </a:r>
            <a:r>
              <a:rPr lang="zh-CN" altLang="en-US" dirty="0"/>
              <a:t>，</a:t>
            </a:r>
            <a:r>
              <a:rPr lang="zh-CN" altLang="en-US" dirty="0">
                <a:ea typeface="楷体_GB2312" pitchFamily="49" charset="-122"/>
              </a:rPr>
              <a:t>命题成立；</a:t>
            </a:r>
          </a:p>
        </p:txBody>
      </p:sp>
      <p:sp>
        <p:nvSpPr>
          <p:cNvPr id="47138" name="Text Box 34"/>
          <p:cNvSpPr txBox="1">
            <a:spLocks noChangeArrowheads="1"/>
          </p:cNvSpPr>
          <p:nvPr/>
        </p:nvSpPr>
        <p:spPr bwMode="auto">
          <a:xfrm>
            <a:off x="2195513" y="4724400"/>
            <a:ext cx="58991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zh-CN" altLang="en-US" dirty="0">
                <a:ea typeface="楷体_GB2312" pitchFamily="49" charset="-122"/>
              </a:rPr>
              <a:t>二叉树上每个结点至多有两棵子树，</a:t>
            </a:r>
          </a:p>
          <a:p>
            <a:pPr algn="l" eaLnBrk="1" hangingPunct="1">
              <a:lnSpc>
                <a:spcPct val="120000"/>
              </a:lnSpc>
              <a:spcBef>
                <a:spcPct val="0"/>
              </a:spcBef>
            </a:pPr>
            <a:r>
              <a:rPr lang="zh-CN" altLang="en-US" dirty="0">
                <a:ea typeface="楷体_GB2312" pitchFamily="49" charset="-122"/>
              </a:rPr>
              <a:t>则第 </a:t>
            </a:r>
            <a:r>
              <a:rPr lang="en-US" altLang="zh-CN" i="1" dirty="0">
                <a:ea typeface="楷体_GB2312" pitchFamily="49" charset="-122"/>
              </a:rPr>
              <a:t>i </a:t>
            </a:r>
            <a:r>
              <a:rPr lang="zh-CN" altLang="en-US" dirty="0">
                <a:ea typeface="楷体_GB2312" pitchFamily="49" charset="-122"/>
              </a:rPr>
              <a:t>层的结点数 </a:t>
            </a:r>
            <a:r>
              <a:rPr lang="en-US" altLang="zh-CN" dirty="0">
                <a:ea typeface="楷体_GB2312" pitchFamily="49" charset="-122"/>
              </a:rPr>
              <a:t>= 2</a:t>
            </a:r>
            <a:r>
              <a:rPr lang="en-US" altLang="zh-CN" i="1" baseline="30000" dirty="0">
                <a:ea typeface="楷体_GB2312" pitchFamily="49" charset="-122"/>
              </a:rPr>
              <a:t>i</a:t>
            </a:r>
            <a:r>
              <a:rPr lang="en-US" altLang="zh-CN" baseline="30000" dirty="0">
                <a:ea typeface="楷体_GB2312" pitchFamily="49" charset="-122"/>
              </a:rPr>
              <a:t>-2</a:t>
            </a:r>
            <a:r>
              <a:rPr lang="en-US" altLang="zh-CN" dirty="0">
                <a:ea typeface="楷体_GB2312" pitchFamily="49" charset="-122"/>
                <a:sym typeface="Symbol" panose="05050102010706020507" pitchFamily="18" charset="2"/>
              </a:rPr>
              <a:t> 2 = 2</a:t>
            </a:r>
            <a:r>
              <a:rPr lang="en-US" altLang="zh-CN" i="1" baseline="30000" dirty="0">
                <a:ea typeface="楷体_GB2312" pitchFamily="49" charset="-122"/>
                <a:sym typeface="Symbol" panose="05050102010706020507" pitchFamily="18" charset="2"/>
              </a:rPr>
              <a:t>i</a:t>
            </a:r>
            <a:r>
              <a:rPr lang="en-US" altLang="zh-CN" baseline="30000" dirty="0">
                <a:ea typeface="楷体_GB2312" pitchFamily="49" charset="-122"/>
                <a:sym typeface="Symbol" panose="05050102010706020507" pitchFamily="18" charset="2"/>
              </a:rPr>
              <a:t>-1</a:t>
            </a:r>
            <a:r>
              <a:rPr lang="en-US" altLang="zh-CN" i="1" dirty="0">
                <a:ea typeface="楷体_GB2312" pitchFamily="49" charset="-122"/>
                <a:sym typeface="Symbol" panose="05050102010706020507" pitchFamily="18" charset="2"/>
              </a:rPr>
              <a:t> </a:t>
            </a:r>
            <a:r>
              <a:rPr lang="zh-CN" altLang="en-US" dirty="0">
                <a:ea typeface="楷体_GB2312" pitchFamily="49" charset="-122"/>
                <a:sym typeface="Symbol" panose="050501020107060205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35"/>
                                        </p:tgtEl>
                                        <p:attrNameLst>
                                          <p:attrName>style.visibility</p:attrName>
                                        </p:attrNameLst>
                                      </p:cBhvr>
                                      <p:to>
                                        <p:strVal val="visible"/>
                                      </p:to>
                                    </p:set>
                                    <p:animEffect transition="in" filter="wipe(left)">
                                      <p:cBhvr>
                                        <p:cTn id="7" dur="500"/>
                                        <p:tgtEl>
                                          <p:spTgt spid="47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36"/>
                                        </p:tgtEl>
                                        <p:attrNameLst>
                                          <p:attrName>style.visibility</p:attrName>
                                        </p:attrNameLst>
                                      </p:cBhvr>
                                      <p:to>
                                        <p:strVal val="visible"/>
                                      </p:to>
                                    </p:set>
                                    <p:animEffect transition="in" filter="wipe(left)">
                                      <p:cBhvr>
                                        <p:cTn id="12" dur="1000"/>
                                        <p:tgtEl>
                                          <p:spTgt spid="47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37"/>
                                        </p:tgtEl>
                                        <p:attrNameLst>
                                          <p:attrName>style.visibility</p:attrName>
                                        </p:attrNameLst>
                                      </p:cBhvr>
                                      <p:to>
                                        <p:strVal val="visible"/>
                                      </p:to>
                                    </p:set>
                                    <p:animEffect transition="in" filter="wipe(left)">
                                      <p:cBhvr>
                                        <p:cTn id="17" dur="500"/>
                                        <p:tgtEl>
                                          <p:spTgt spid="47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38"/>
                                        </p:tgtEl>
                                        <p:attrNameLst>
                                          <p:attrName>style.visibility</p:attrName>
                                        </p:attrNameLst>
                                      </p:cBhvr>
                                      <p:to>
                                        <p:strVal val="visible"/>
                                      </p:to>
                                    </p:set>
                                    <p:animEffect transition="in" filter="wipe(left)">
                                      <p:cBhvr>
                                        <p:cTn id="22" dur="500"/>
                                        <p:tgtEl>
                                          <p:spTgt spid="47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5" grpId="0" autoUpdateAnimBg="0"/>
      <p:bldP spid="47136" grpId="0" autoUpdateAnimBg="0"/>
      <p:bldP spid="47137" grpId="0" autoUpdateAnimBg="0"/>
      <p:bldP spid="471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31FD80A-1340-4715-9A8E-C1F568AF57DE}" type="slidenum">
              <a:rPr kumimoji="0" lang="en-US" altLang="zh-CN" sz="1400" b="0" smtClean="0">
                <a:solidFill>
                  <a:schemeClr val="tx1"/>
                </a:solidFill>
              </a:rPr>
              <a:t>15</a:t>
            </a:fld>
            <a:endParaRPr kumimoji="0" lang="en-US" altLang="zh-CN" sz="1400" b="0" smtClean="0">
              <a:solidFill>
                <a:schemeClr val="tx1"/>
              </a:solidFill>
            </a:endParaRPr>
          </a:p>
        </p:txBody>
      </p:sp>
      <p:sp>
        <p:nvSpPr>
          <p:cNvPr id="20483" name="Rectangle 9"/>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2</a:t>
            </a:r>
          </a:p>
        </p:txBody>
      </p:sp>
      <p:sp>
        <p:nvSpPr>
          <p:cNvPr id="20484" name="Rectangle 10"/>
          <p:cNvSpPr>
            <a:spLocks noGrp="1" noChangeArrowheads="1"/>
          </p:cNvSpPr>
          <p:nvPr>
            <p:ph type="body" idx="1"/>
          </p:nvPr>
        </p:nvSpPr>
        <p:spPr/>
        <p:txBody>
          <a:bodyPr/>
          <a:lstStyle/>
          <a:p>
            <a:pPr eaLnBrk="1" hangingPunct="1">
              <a:lnSpc>
                <a:spcPct val="125000"/>
              </a:lnSpc>
            </a:pPr>
            <a:r>
              <a:rPr lang="zh-CN" altLang="en-US" dirty="0" smtClean="0">
                <a:solidFill>
                  <a:schemeClr val="tx2"/>
                </a:solidFill>
              </a:rPr>
              <a:t>性质 </a:t>
            </a:r>
            <a:r>
              <a:rPr lang="en-US" altLang="zh-CN" dirty="0" smtClean="0">
                <a:solidFill>
                  <a:schemeClr val="tx2"/>
                </a:solidFill>
              </a:rPr>
              <a:t>2 </a:t>
            </a:r>
            <a:r>
              <a:rPr lang="zh-CN" altLang="en-US" dirty="0" smtClean="0">
                <a:solidFill>
                  <a:schemeClr val="tx2"/>
                </a:solidFill>
              </a:rPr>
              <a:t>：</a:t>
            </a:r>
            <a:r>
              <a:rPr lang="zh-CN" altLang="en-US" dirty="0" smtClean="0"/>
              <a:t>深度为 </a:t>
            </a:r>
            <a:r>
              <a:rPr lang="en-US" altLang="zh-CN" b="0" i="1" dirty="0" smtClean="0">
                <a:solidFill>
                  <a:srgbClr val="0000FF"/>
                </a:solidFill>
              </a:rPr>
              <a:t>k </a:t>
            </a:r>
            <a:r>
              <a:rPr lang="zh-CN" altLang="en-US" dirty="0" smtClean="0"/>
              <a:t>的二叉树上至多含 </a:t>
            </a:r>
            <a:r>
              <a:rPr lang="en-US" altLang="zh-CN" b="0" i="1" dirty="0" smtClean="0">
                <a:solidFill>
                  <a:srgbClr val="0000FF"/>
                </a:solidFill>
              </a:rPr>
              <a:t>2</a:t>
            </a:r>
            <a:r>
              <a:rPr lang="en-US" altLang="zh-CN" b="0" i="1" baseline="30000" dirty="0" smtClean="0">
                <a:solidFill>
                  <a:srgbClr val="0000FF"/>
                </a:solidFill>
              </a:rPr>
              <a:t>k</a:t>
            </a:r>
            <a:r>
              <a:rPr lang="en-US" altLang="zh-CN" b="0" i="1" dirty="0" smtClean="0">
                <a:solidFill>
                  <a:srgbClr val="0000FF"/>
                </a:solidFill>
              </a:rPr>
              <a:t>-1 </a:t>
            </a:r>
            <a:r>
              <a:rPr lang="zh-CN" altLang="en-US" dirty="0" smtClean="0"/>
              <a:t>个结点</a:t>
            </a:r>
            <a:r>
              <a:rPr lang="en-US" altLang="zh-CN" dirty="0" smtClean="0"/>
              <a:t>(k</a:t>
            </a:r>
            <a:r>
              <a:rPr lang="en-US" altLang="zh-CN" dirty="0" smtClean="0">
                <a:latin typeface="楷体_GB2312" pitchFamily="49" charset="-122"/>
              </a:rPr>
              <a:t>≥</a:t>
            </a:r>
            <a:r>
              <a:rPr lang="en-US" altLang="zh-CN" dirty="0" smtClean="0"/>
              <a:t>1)</a:t>
            </a:r>
            <a:r>
              <a:rPr lang="zh-CN" altLang="en-US" dirty="0" smtClean="0"/>
              <a:t>。</a:t>
            </a:r>
          </a:p>
          <a:p>
            <a:pPr eaLnBrk="1" hangingPunct="1"/>
            <a:r>
              <a:rPr lang="zh-CN" altLang="en-US" dirty="0" smtClean="0"/>
              <a:t>证明：</a:t>
            </a:r>
          </a:p>
          <a:p>
            <a:pPr lvl="1" eaLnBrk="1" hangingPunct="1"/>
            <a:r>
              <a:rPr lang="zh-CN" altLang="en-US" dirty="0" smtClean="0"/>
              <a:t>基于上一条性质，深度为 </a:t>
            </a:r>
            <a:r>
              <a:rPr lang="en-US" altLang="zh-CN" dirty="0" smtClean="0"/>
              <a:t>k </a:t>
            </a:r>
            <a:r>
              <a:rPr lang="zh-CN" altLang="en-US" dirty="0" smtClean="0"/>
              <a:t>的二叉树上的结点数至多为</a:t>
            </a:r>
          </a:p>
          <a:p>
            <a:pPr lvl="1" eaLnBrk="1" hangingPunct="1"/>
            <a:r>
              <a:rPr lang="en-US" altLang="zh-CN" i="1" dirty="0" smtClean="0">
                <a:solidFill>
                  <a:schemeClr val="tx2"/>
                </a:solidFill>
              </a:rPr>
              <a:t>2</a:t>
            </a:r>
            <a:r>
              <a:rPr lang="en-US" altLang="zh-CN" i="1" baseline="30000" dirty="0" smtClean="0">
                <a:solidFill>
                  <a:schemeClr val="tx2"/>
                </a:solidFill>
              </a:rPr>
              <a:t>0</a:t>
            </a:r>
            <a:r>
              <a:rPr lang="en-US" altLang="zh-CN" i="1" dirty="0" smtClean="0">
                <a:solidFill>
                  <a:schemeClr val="tx2"/>
                </a:solidFill>
              </a:rPr>
              <a:t>+2</a:t>
            </a:r>
            <a:r>
              <a:rPr lang="en-US" altLang="zh-CN" i="1" baseline="30000" dirty="0" smtClean="0">
                <a:solidFill>
                  <a:schemeClr val="tx2"/>
                </a:solidFill>
              </a:rPr>
              <a:t>1</a:t>
            </a:r>
            <a:r>
              <a:rPr lang="en-US" altLang="zh-CN" i="1" dirty="0" smtClean="0">
                <a:solidFill>
                  <a:schemeClr val="tx2"/>
                </a:solidFill>
              </a:rPr>
              <a:t>+</a:t>
            </a:r>
            <a:r>
              <a:rPr lang="en-US" altLang="zh-CN" i="1" dirty="0" smtClean="0">
                <a:solidFill>
                  <a:schemeClr val="tx2"/>
                </a:solidFill>
                <a:ea typeface="宋体" panose="02010600030101010101" pitchFamily="2" charset="-122"/>
              </a:rPr>
              <a:t> </a:t>
            </a:r>
            <a:r>
              <a:rPr lang="en-US" altLang="zh-CN" i="1" dirty="0" smtClean="0">
                <a:solidFill>
                  <a:schemeClr val="tx2"/>
                </a:solidFill>
                <a:ea typeface="宋体" panose="02010600030101010101" pitchFamily="2" charset="-122"/>
                <a:sym typeface="Symbol" panose="05050102010706020507" pitchFamily="18" charset="2"/>
              </a:rPr>
              <a:t>      +2</a:t>
            </a:r>
            <a:r>
              <a:rPr lang="en-US" altLang="zh-CN" i="1" baseline="30000" dirty="0" smtClean="0">
                <a:solidFill>
                  <a:schemeClr val="tx2"/>
                </a:solidFill>
                <a:ea typeface="宋体" panose="02010600030101010101" pitchFamily="2" charset="-122"/>
                <a:sym typeface="Symbol" panose="05050102010706020507" pitchFamily="18" charset="2"/>
              </a:rPr>
              <a:t>k-1</a:t>
            </a:r>
            <a:r>
              <a:rPr lang="en-US" altLang="zh-CN" i="1" dirty="0" smtClean="0">
                <a:solidFill>
                  <a:schemeClr val="tx2"/>
                </a:solidFill>
                <a:ea typeface="宋体" panose="02010600030101010101" pitchFamily="2" charset="-122"/>
                <a:sym typeface="Symbol" panose="05050102010706020507" pitchFamily="18" charset="2"/>
              </a:rPr>
              <a:t> = 2</a:t>
            </a:r>
            <a:r>
              <a:rPr lang="en-US" altLang="zh-CN" i="1" baseline="30000" dirty="0" smtClean="0">
                <a:solidFill>
                  <a:schemeClr val="tx2"/>
                </a:solidFill>
                <a:ea typeface="宋体" panose="02010600030101010101" pitchFamily="2" charset="-122"/>
                <a:sym typeface="Symbol" panose="05050102010706020507" pitchFamily="18" charset="2"/>
              </a:rPr>
              <a:t>k</a:t>
            </a:r>
            <a:r>
              <a:rPr lang="en-US" altLang="zh-CN" i="1" dirty="0" smtClean="0">
                <a:solidFill>
                  <a:schemeClr val="tx2"/>
                </a:solidFill>
                <a:ea typeface="宋体" panose="02010600030101010101" pitchFamily="2" charset="-122"/>
                <a:sym typeface="Symbol" panose="05050102010706020507" pitchFamily="18" charset="2"/>
              </a:rPr>
              <a:t>-1</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left)">
                                      <p:cBhvr>
                                        <p:cTn id="12" dur="500"/>
                                        <p:tgtEl>
                                          <p:spTgt spid="2048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animEffect transition="in" filter="wipe(left)">
                                      <p:cBhvr>
                                        <p:cTn id="15" dur="500"/>
                                        <p:tgtEl>
                                          <p:spTgt spid="2048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484">
                                            <p:txEl>
                                              <p:pRg st="3" end="3"/>
                                            </p:txEl>
                                          </p:spTgt>
                                        </p:tgtEl>
                                        <p:attrNameLst>
                                          <p:attrName>style.visibility</p:attrName>
                                        </p:attrNameLst>
                                      </p:cBhvr>
                                      <p:to>
                                        <p:strVal val="visible"/>
                                      </p:to>
                                    </p:set>
                                    <p:animEffect transition="in" filter="wipe(left)">
                                      <p:cBhvr>
                                        <p:cTn id="18"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10BDDA3-3560-4777-B194-46C4D4608B76}" type="slidenum">
              <a:rPr kumimoji="0" lang="en-US" altLang="zh-CN" sz="1400" b="0" smtClean="0">
                <a:solidFill>
                  <a:schemeClr val="tx1"/>
                </a:solidFill>
              </a:rPr>
              <a:t>16</a:t>
            </a:fld>
            <a:endParaRPr kumimoji="0" lang="en-US" altLang="zh-CN" sz="1400" b="0" smtClean="0">
              <a:solidFill>
                <a:schemeClr val="tx1"/>
              </a:solidFill>
            </a:endParaRPr>
          </a:p>
        </p:txBody>
      </p:sp>
      <p:sp>
        <p:nvSpPr>
          <p:cNvPr id="21507" name="Rectangle 5"/>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3</a:t>
            </a:r>
          </a:p>
        </p:txBody>
      </p:sp>
      <p:sp>
        <p:nvSpPr>
          <p:cNvPr id="21508" name="Rectangle 6"/>
          <p:cNvSpPr>
            <a:spLocks noGrp="1" noChangeArrowheads="1"/>
          </p:cNvSpPr>
          <p:nvPr>
            <p:ph type="body" idx="1"/>
          </p:nvPr>
        </p:nvSpPr>
        <p:spPr/>
        <p:txBody>
          <a:bodyPr/>
          <a:lstStyle/>
          <a:p>
            <a:pPr eaLnBrk="1" hangingPunct="1"/>
            <a:r>
              <a:rPr lang="zh-CN" altLang="en-US" smtClean="0">
                <a:solidFill>
                  <a:schemeClr val="tx2"/>
                </a:solidFill>
              </a:rPr>
              <a:t>性质 </a:t>
            </a:r>
            <a:r>
              <a:rPr lang="en-US" altLang="zh-CN" smtClean="0">
                <a:solidFill>
                  <a:schemeClr val="tx2"/>
                </a:solidFill>
              </a:rPr>
              <a:t>3 </a:t>
            </a:r>
            <a:r>
              <a:rPr lang="zh-CN" altLang="en-US" smtClean="0">
                <a:solidFill>
                  <a:schemeClr val="tx2"/>
                </a:solidFill>
              </a:rPr>
              <a:t>：</a:t>
            </a:r>
            <a:r>
              <a:rPr lang="zh-CN" altLang="en-US" smtClean="0"/>
              <a:t>对任何一棵二叉树，若它含有</a:t>
            </a:r>
          </a:p>
          <a:p>
            <a:pPr lvl="1" eaLnBrk="1" hangingPunct="1"/>
            <a:r>
              <a:rPr lang="en-US" altLang="zh-CN" sz="2400" i="1" smtClean="0">
                <a:solidFill>
                  <a:srgbClr val="0000FF"/>
                </a:solidFill>
              </a:rPr>
              <a:t>n</a:t>
            </a:r>
            <a:r>
              <a:rPr lang="en-US" altLang="zh-CN" sz="2400" i="1" baseline="-25000" smtClean="0">
                <a:solidFill>
                  <a:srgbClr val="0000FF"/>
                </a:solidFill>
              </a:rPr>
              <a:t>0 </a:t>
            </a:r>
            <a:r>
              <a:rPr lang="zh-CN" altLang="en-US" sz="2400" smtClean="0"/>
              <a:t>个叶子结点</a:t>
            </a:r>
            <a:r>
              <a:rPr lang="en-US" altLang="zh-CN" sz="2400" smtClean="0"/>
              <a:t>;</a:t>
            </a:r>
          </a:p>
          <a:p>
            <a:pPr lvl="1" eaLnBrk="1" hangingPunct="1"/>
            <a:r>
              <a:rPr lang="en-US" altLang="zh-CN" sz="2400" i="1" smtClean="0">
                <a:solidFill>
                  <a:srgbClr val="0000FF"/>
                </a:solidFill>
              </a:rPr>
              <a:t>n</a:t>
            </a:r>
            <a:r>
              <a:rPr lang="en-US" altLang="zh-CN" sz="2400" i="1" baseline="-25000" smtClean="0">
                <a:solidFill>
                  <a:srgbClr val="0000FF"/>
                </a:solidFill>
              </a:rPr>
              <a:t>2 </a:t>
            </a:r>
            <a:r>
              <a:rPr lang="zh-CN" altLang="en-US" sz="2400" smtClean="0"/>
              <a:t>个度为</a:t>
            </a:r>
            <a:r>
              <a:rPr lang="zh-CN" altLang="en-US" sz="2400" i="1" smtClean="0"/>
              <a:t> </a:t>
            </a:r>
            <a:r>
              <a:rPr lang="en-US" altLang="zh-CN" sz="2400" smtClean="0"/>
              <a:t>2 </a:t>
            </a:r>
            <a:r>
              <a:rPr lang="zh-CN" altLang="en-US" sz="2400" smtClean="0"/>
              <a:t>的结点，则必存在关系式：</a:t>
            </a:r>
          </a:p>
          <a:p>
            <a:pPr lvl="1" eaLnBrk="1" hangingPunct="1"/>
            <a:r>
              <a:rPr lang="zh-CN" altLang="en-US" sz="2400" smtClean="0"/>
              <a:t>                          </a:t>
            </a:r>
            <a:r>
              <a:rPr lang="en-US" altLang="zh-CN" sz="2400" i="1" smtClean="0">
                <a:solidFill>
                  <a:srgbClr val="0000FF"/>
                </a:solidFill>
              </a:rPr>
              <a:t>n</a:t>
            </a:r>
            <a:r>
              <a:rPr lang="en-US" altLang="zh-CN" sz="2400" i="1" baseline="-25000" smtClean="0">
                <a:solidFill>
                  <a:srgbClr val="0000FF"/>
                </a:solidFill>
              </a:rPr>
              <a:t>0</a:t>
            </a:r>
            <a:r>
              <a:rPr lang="en-US" altLang="zh-CN" sz="2400" i="1" smtClean="0">
                <a:solidFill>
                  <a:srgbClr val="0000FF"/>
                </a:solidFill>
              </a:rPr>
              <a:t> = n</a:t>
            </a:r>
            <a:r>
              <a:rPr lang="en-US" altLang="zh-CN" sz="2400" i="1" baseline="-25000" smtClean="0">
                <a:solidFill>
                  <a:srgbClr val="0000FF"/>
                </a:solidFill>
              </a:rPr>
              <a:t>2</a:t>
            </a:r>
            <a:r>
              <a:rPr lang="en-US" altLang="zh-CN" sz="2400" smtClean="0">
                <a:solidFill>
                  <a:srgbClr val="0000FF"/>
                </a:solidFill>
              </a:rPr>
              <a:t>+1</a:t>
            </a:r>
            <a:r>
              <a:rPr lang="zh-CN" altLang="en-US" sz="2400" smtClean="0"/>
              <a:t>。</a:t>
            </a:r>
            <a:endParaRPr lang="zh-CN" altLang="en-US" smtClean="0"/>
          </a:p>
          <a:p>
            <a:pPr eaLnBrk="1" hangingPunct="1"/>
            <a:r>
              <a:rPr lang="zh-CN" altLang="en-US" smtClean="0"/>
              <a:t>证明：</a:t>
            </a:r>
          </a:p>
          <a:p>
            <a:pPr lvl="1" eaLnBrk="1" hangingPunct="1"/>
            <a:endParaRPr lang="zh-CN" altLang="en-US" smtClean="0">
              <a:solidFill>
                <a:schemeClr val="tx2"/>
              </a:solidFill>
            </a:endParaRPr>
          </a:p>
          <a:p>
            <a:pPr lvl="1" eaLnBrk="1" hangingPunct="1"/>
            <a:r>
              <a:rPr lang="zh-CN" altLang="en-US" smtClean="0">
                <a:solidFill>
                  <a:schemeClr val="tx2"/>
                </a:solidFill>
              </a:rPr>
              <a:t>设 二叉树上结点总数 </a:t>
            </a:r>
            <a:r>
              <a:rPr lang="en-US" altLang="zh-CN" i="1" smtClean="0">
                <a:solidFill>
                  <a:schemeClr val="tx2"/>
                </a:solidFill>
              </a:rPr>
              <a:t>n = n</a:t>
            </a:r>
            <a:r>
              <a:rPr lang="en-US" altLang="zh-CN" i="1" baseline="-25000" smtClean="0">
                <a:solidFill>
                  <a:schemeClr val="tx2"/>
                </a:solidFill>
              </a:rPr>
              <a:t>0</a:t>
            </a:r>
            <a:r>
              <a:rPr lang="en-US" altLang="zh-CN" i="1" smtClean="0">
                <a:solidFill>
                  <a:schemeClr val="tx2"/>
                </a:solidFill>
              </a:rPr>
              <a:t> + n</a:t>
            </a:r>
            <a:r>
              <a:rPr lang="en-US" altLang="zh-CN" i="1" baseline="-25000" smtClean="0">
                <a:solidFill>
                  <a:schemeClr val="tx2"/>
                </a:solidFill>
              </a:rPr>
              <a:t>1</a:t>
            </a:r>
            <a:r>
              <a:rPr lang="en-US" altLang="zh-CN" i="1" smtClean="0">
                <a:solidFill>
                  <a:schemeClr val="tx2"/>
                </a:solidFill>
              </a:rPr>
              <a:t> + n</a:t>
            </a:r>
            <a:r>
              <a:rPr lang="en-US" altLang="zh-CN" i="1" baseline="-25000" smtClean="0">
                <a:solidFill>
                  <a:schemeClr val="tx2"/>
                </a:solidFill>
              </a:rPr>
              <a:t>2</a:t>
            </a:r>
          </a:p>
          <a:p>
            <a:pPr lvl="1" eaLnBrk="1" hangingPunct="1"/>
            <a:r>
              <a:rPr lang="zh-CN" altLang="en-US" smtClean="0">
                <a:solidFill>
                  <a:schemeClr val="tx2"/>
                </a:solidFill>
              </a:rPr>
              <a:t>又 二叉树上分支总数 </a:t>
            </a:r>
            <a:r>
              <a:rPr lang="en-US" altLang="zh-CN" i="1" smtClean="0">
                <a:solidFill>
                  <a:schemeClr val="tx2"/>
                </a:solidFill>
              </a:rPr>
              <a:t>b = n</a:t>
            </a:r>
            <a:r>
              <a:rPr lang="en-US" altLang="zh-CN" i="1" baseline="-25000" smtClean="0">
                <a:solidFill>
                  <a:schemeClr val="tx2"/>
                </a:solidFill>
              </a:rPr>
              <a:t>1</a:t>
            </a:r>
            <a:r>
              <a:rPr lang="en-US" altLang="zh-CN" i="1" smtClean="0">
                <a:solidFill>
                  <a:schemeClr val="tx2"/>
                </a:solidFill>
              </a:rPr>
              <a:t>+2n</a:t>
            </a:r>
            <a:r>
              <a:rPr lang="en-US" altLang="zh-CN" i="1" baseline="-25000" smtClean="0">
                <a:solidFill>
                  <a:schemeClr val="tx2"/>
                </a:solidFill>
              </a:rPr>
              <a:t>2</a:t>
            </a:r>
          </a:p>
          <a:p>
            <a:pPr lvl="1" eaLnBrk="1" hangingPunct="1"/>
            <a:r>
              <a:rPr lang="zh-CN" altLang="en-US" smtClean="0">
                <a:solidFill>
                  <a:schemeClr val="tx2"/>
                </a:solidFill>
              </a:rPr>
              <a:t>而 </a:t>
            </a:r>
            <a:r>
              <a:rPr lang="en-US" altLang="zh-CN" i="1" smtClean="0">
                <a:solidFill>
                  <a:schemeClr val="tx2"/>
                </a:solidFill>
              </a:rPr>
              <a:t>b = n</a:t>
            </a:r>
            <a:r>
              <a:rPr lang="en-US" altLang="zh-CN" smtClean="0">
                <a:solidFill>
                  <a:schemeClr val="tx2"/>
                </a:solidFill>
              </a:rPr>
              <a:t>-1</a:t>
            </a:r>
            <a:r>
              <a:rPr lang="en-US" altLang="zh-CN" i="1" smtClean="0">
                <a:solidFill>
                  <a:schemeClr val="tx2"/>
                </a:solidFill>
              </a:rPr>
              <a:t> = n</a:t>
            </a:r>
            <a:r>
              <a:rPr lang="en-US" altLang="zh-CN" i="1" baseline="-25000" smtClean="0">
                <a:solidFill>
                  <a:schemeClr val="tx2"/>
                </a:solidFill>
              </a:rPr>
              <a:t>0</a:t>
            </a:r>
            <a:r>
              <a:rPr lang="en-US" altLang="zh-CN" i="1" smtClean="0">
                <a:solidFill>
                  <a:schemeClr val="tx2"/>
                </a:solidFill>
              </a:rPr>
              <a:t> + n</a:t>
            </a:r>
            <a:r>
              <a:rPr lang="en-US" altLang="zh-CN" i="1" baseline="-25000" smtClean="0">
                <a:solidFill>
                  <a:schemeClr val="tx2"/>
                </a:solidFill>
              </a:rPr>
              <a:t>1</a:t>
            </a:r>
            <a:r>
              <a:rPr lang="en-US" altLang="zh-CN" i="1" smtClean="0">
                <a:solidFill>
                  <a:schemeClr val="tx2"/>
                </a:solidFill>
              </a:rPr>
              <a:t> + n</a:t>
            </a:r>
            <a:r>
              <a:rPr lang="en-US" altLang="zh-CN" i="1" baseline="-25000" smtClean="0">
                <a:solidFill>
                  <a:schemeClr val="tx2"/>
                </a:solidFill>
              </a:rPr>
              <a:t>2 </a:t>
            </a:r>
            <a:r>
              <a:rPr lang="en-US" altLang="zh-CN" smtClean="0">
                <a:solidFill>
                  <a:schemeClr val="tx2"/>
                </a:solidFill>
              </a:rPr>
              <a:t>– 1</a:t>
            </a:r>
          </a:p>
          <a:p>
            <a:pPr lvl="1" eaLnBrk="1" hangingPunct="1"/>
            <a:r>
              <a:rPr lang="zh-CN" altLang="en-US" smtClean="0">
                <a:solidFill>
                  <a:schemeClr val="tx2"/>
                </a:solidFill>
              </a:rPr>
              <a:t>由此， </a:t>
            </a:r>
            <a:r>
              <a:rPr lang="en-US" altLang="zh-CN" i="1" smtClean="0">
                <a:solidFill>
                  <a:schemeClr val="tx2"/>
                </a:solidFill>
              </a:rPr>
              <a:t>n</a:t>
            </a:r>
            <a:r>
              <a:rPr lang="en-US" altLang="zh-CN" i="1" baseline="-25000" smtClean="0">
                <a:solidFill>
                  <a:schemeClr val="tx2"/>
                </a:solidFill>
              </a:rPr>
              <a:t>0</a:t>
            </a:r>
            <a:r>
              <a:rPr lang="en-US" altLang="zh-CN" i="1" smtClean="0">
                <a:solidFill>
                  <a:schemeClr val="tx2"/>
                </a:solidFill>
              </a:rPr>
              <a:t> = n</a:t>
            </a:r>
            <a:r>
              <a:rPr lang="en-US" altLang="zh-CN" i="1" baseline="-25000" smtClean="0">
                <a:solidFill>
                  <a:schemeClr val="tx2"/>
                </a:solidFill>
              </a:rPr>
              <a:t>2 </a:t>
            </a:r>
            <a:r>
              <a:rPr lang="en-US" altLang="zh-CN" smtClean="0">
                <a:solidFill>
                  <a:schemeClr val="tx2"/>
                </a:solidFill>
              </a:rPr>
              <a:t>+ 1</a:t>
            </a:r>
            <a:r>
              <a:rPr lang="en-US" altLang="zh-CN" i="1" smtClean="0">
                <a:solidFill>
                  <a:schemeClr val="tx2"/>
                </a:solidFill>
              </a:rPr>
              <a:t> </a:t>
            </a:r>
            <a:r>
              <a:rPr lang="zh-CN" altLang="en-US" smtClean="0">
                <a:solidFill>
                  <a:schemeClr val="tx1"/>
                </a:solidFill>
              </a:rPr>
              <a:t>。</a:t>
            </a:r>
            <a:endParaRPr lang="zh-CN" altLang="en-US" smtClean="0"/>
          </a:p>
        </p:txBody>
      </p:sp>
      <p:grpSp>
        <p:nvGrpSpPr>
          <p:cNvPr id="2761732" name="组合 2761731"/>
          <p:cNvGrpSpPr/>
          <p:nvPr/>
        </p:nvGrpSpPr>
        <p:grpSpPr>
          <a:xfrm>
            <a:off x="5724843" y="1635125"/>
            <a:ext cx="3579812" cy="2730500"/>
            <a:chOff x="3170" y="663"/>
            <a:chExt cx="2119" cy="1720"/>
          </a:xfrm>
        </p:grpSpPr>
        <p:sp>
          <p:nvSpPr>
            <p:cNvPr id="2761733" name="直接连接符 2761732"/>
            <p:cNvSpPr/>
            <p:nvPr/>
          </p:nvSpPr>
          <p:spPr>
            <a:xfrm flipH="1">
              <a:off x="3987" y="1888"/>
              <a:ext cx="152" cy="227"/>
            </a:xfrm>
            <a:prstGeom prst="line">
              <a:avLst/>
            </a:prstGeom>
            <a:ln w="38100" cap="rnd" cmpd="sng">
              <a:solidFill>
                <a:schemeClr val="tx1"/>
              </a:solidFill>
              <a:prstDash val="solid"/>
              <a:headEnd type="none" w="med" len="med"/>
              <a:tailEnd type="none" w="med" len="med"/>
            </a:ln>
          </p:spPr>
        </p:sp>
        <p:grpSp>
          <p:nvGrpSpPr>
            <p:cNvPr id="2761734" name="组合 2761733"/>
            <p:cNvGrpSpPr/>
            <p:nvPr/>
          </p:nvGrpSpPr>
          <p:grpSpPr>
            <a:xfrm>
              <a:off x="3669" y="1979"/>
              <a:ext cx="680" cy="404"/>
              <a:chOff x="723" y="1543"/>
              <a:chExt cx="680" cy="404"/>
            </a:xfrm>
          </p:grpSpPr>
          <p:sp>
            <p:nvSpPr>
              <p:cNvPr id="2761735" name="椭圆 2761734"/>
              <p:cNvSpPr/>
              <p:nvPr/>
            </p:nvSpPr>
            <p:spPr>
              <a:xfrm>
                <a:off x="895" y="1622"/>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36" name="文本框 2761735"/>
              <p:cNvSpPr txBox="1"/>
              <p:nvPr/>
            </p:nvSpPr>
            <p:spPr>
              <a:xfrm>
                <a:off x="723" y="1543"/>
                <a:ext cx="680" cy="404"/>
              </a:xfrm>
              <a:prstGeom prst="rect">
                <a:avLst/>
              </a:prstGeom>
              <a:noFill/>
              <a:ln w="9525">
                <a:noFill/>
              </a:ln>
            </p:spPr>
            <p:txBody>
              <a:bodyPr>
                <a:spAutoFit/>
              </a:bodyPr>
              <a:lstStyle/>
              <a:p>
                <a:pPr eaLnBrk="1" hangingPunct="1"/>
                <a:r>
                  <a:rPr lang="en-US" altLang="zh-CN" sz="3600">
                    <a:solidFill>
                      <a:srgbClr val="0000FF"/>
                    </a:solidFill>
                    <a:latin typeface="黑体" panose="02010609060101010101" pitchFamily="2" charset="-122"/>
                    <a:ea typeface="黑体" panose="02010609060101010101" pitchFamily="2" charset="-122"/>
                  </a:rPr>
                  <a:t>G</a:t>
                </a:r>
              </a:p>
            </p:txBody>
          </p:sp>
        </p:grpSp>
        <p:sp>
          <p:nvSpPr>
            <p:cNvPr id="2761737" name="直接连接符 2761736"/>
            <p:cNvSpPr/>
            <p:nvPr/>
          </p:nvSpPr>
          <p:spPr>
            <a:xfrm flipH="1">
              <a:off x="3864" y="999"/>
              <a:ext cx="384" cy="288"/>
            </a:xfrm>
            <a:prstGeom prst="line">
              <a:avLst/>
            </a:prstGeom>
            <a:ln w="38100" cap="rnd" cmpd="sng">
              <a:solidFill>
                <a:schemeClr val="tx1"/>
              </a:solidFill>
              <a:prstDash val="solid"/>
              <a:headEnd type="none" w="med" len="med"/>
              <a:tailEnd type="none" w="med" len="med"/>
            </a:ln>
          </p:spPr>
        </p:sp>
        <p:sp>
          <p:nvSpPr>
            <p:cNvPr id="2761738" name="直接连接符 2761737"/>
            <p:cNvSpPr/>
            <p:nvPr/>
          </p:nvSpPr>
          <p:spPr>
            <a:xfrm>
              <a:off x="4536" y="999"/>
              <a:ext cx="384" cy="286"/>
            </a:xfrm>
            <a:prstGeom prst="line">
              <a:avLst/>
            </a:prstGeom>
            <a:ln w="38100" cap="rnd" cmpd="sng">
              <a:solidFill>
                <a:schemeClr val="tx1"/>
              </a:solidFill>
              <a:prstDash val="solid"/>
              <a:headEnd type="none" w="med" len="med"/>
              <a:tailEnd type="none" w="med" len="med"/>
            </a:ln>
          </p:spPr>
        </p:sp>
        <p:sp>
          <p:nvSpPr>
            <p:cNvPr id="2761739" name="直接连接符 2761738"/>
            <p:cNvSpPr/>
            <p:nvPr/>
          </p:nvSpPr>
          <p:spPr>
            <a:xfrm>
              <a:off x="3896" y="1434"/>
              <a:ext cx="240" cy="240"/>
            </a:xfrm>
            <a:prstGeom prst="line">
              <a:avLst/>
            </a:prstGeom>
            <a:ln w="38100" cap="rnd" cmpd="sng">
              <a:solidFill>
                <a:schemeClr val="tx1"/>
              </a:solidFill>
              <a:prstDash val="solid"/>
              <a:headEnd type="none" w="med" len="med"/>
              <a:tailEnd type="none" w="med" len="med"/>
            </a:ln>
          </p:spPr>
        </p:sp>
        <p:sp>
          <p:nvSpPr>
            <p:cNvPr id="2761740" name="直接连接符 2761739"/>
            <p:cNvSpPr/>
            <p:nvPr/>
          </p:nvSpPr>
          <p:spPr>
            <a:xfrm flipH="1">
              <a:off x="4667" y="1434"/>
              <a:ext cx="243" cy="240"/>
            </a:xfrm>
            <a:prstGeom prst="line">
              <a:avLst/>
            </a:prstGeom>
            <a:ln w="38100" cap="rnd" cmpd="sng">
              <a:solidFill>
                <a:schemeClr val="tx1"/>
              </a:solidFill>
              <a:prstDash val="solid"/>
              <a:headEnd type="none" w="med" len="med"/>
              <a:tailEnd type="none" w="med" len="med"/>
            </a:ln>
          </p:spPr>
        </p:sp>
        <p:sp>
          <p:nvSpPr>
            <p:cNvPr id="2761741" name="直接连接符 2761740"/>
            <p:cNvSpPr/>
            <p:nvPr/>
          </p:nvSpPr>
          <p:spPr>
            <a:xfrm flipH="1">
              <a:off x="3533" y="1389"/>
              <a:ext cx="243" cy="240"/>
            </a:xfrm>
            <a:prstGeom prst="line">
              <a:avLst/>
            </a:prstGeom>
            <a:ln w="38100" cap="rnd" cmpd="sng">
              <a:solidFill>
                <a:schemeClr val="tx1"/>
              </a:solidFill>
              <a:prstDash val="solid"/>
              <a:headEnd type="none" w="med" len="med"/>
              <a:tailEnd type="none" w="med" len="med"/>
            </a:ln>
          </p:spPr>
        </p:sp>
        <p:grpSp>
          <p:nvGrpSpPr>
            <p:cNvPr id="2761742" name="组合 2761741"/>
            <p:cNvGrpSpPr/>
            <p:nvPr/>
          </p:nvGrpSpPr>
          <p:grpSpPr>
            <a:xfrm>
              <a:off x="4152" y="663"/>
              <a:ext cx="576" cy="404"/>
              <a:chOff x="3544" y="935"/>
              <a:chExt cx="576" cy="404"/>
            </a:xfrm>
          </p:grpSpPr>
          <p:sp>
            <p:nvSpPr>
              <p:cNvPr id="2761743" name="椭圆 2761742"/>
              <p:cNvSpPr/>
              <p:nvPr/>
            </p:nvSpPr>
            <p:spPr>
              <a:xfrm>
                <a:off x="3628" y="101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44" name="文本框 2761743"/>
              <p:cNvSpPr txBox="1"/>
              <p:nvPr/>
            </p:nvSpPr>
            <p:spPr>
              <a:xfrm>
                <a:off x="3544" y="935"/>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solidFill>
                      <a:srgbClr val="FF0000"/>
                    </a:solidFill>
                    <a:latin typeface="黑体" panose="02010609060101010101" pitchFamily="2" charset="-122"/>
                    <a:ea typeface="黑体" panose="02010609060101010101" pitchFamily="2" charset="-122"/>
                  </a:rPr>
                  <a:t>A</a:t>
                </a:r>
              </a:p>
            </p:txBody>
          </p:sp>
        </p:grpSp>
        <p:grpSp>
          <p:nvGrpSpPr>
            <p:cNvPr id="2761745" name="组合 2761744"/>
            <p:cNvGrpSpPr/>
            <p:nvPr/>
          </p:nvGrpSpPr>
          <p:grpSpPr>
            <a:xfrm>
              <a:off x="4441" y="1570"/>
              <a:ext cx="576" cy="404"/>
              <a:chOff x="3784" y="1987"/>
              <a:chExt cx="576" cy="404"/>
            </a:xfrm>
          </p:grpSpPr>
          <p:sp>
            <p:nvSpPr>
              <p:cNvPr id="2761746" name="椭圆 2761745"/>
              <p:cNvSpPr/>
              <p:nvPr/>
            </p:nvSpPr>
            <p:spPr>
              <a:xfrm>
                <a:off x="3868" y="2070"/>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47" name="文本框 2761746"/>
              <p:cNvSpPr txBox="1"/>
              <p:nvPr/>
            </p:nvSpPr>
            <p:spPr>
              <a:xfrm>
                <a:off x="3784" y="1987"/>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solidFill>
                      <a:srgbClr val="0000FF"/>
                    </a:solidFill>
                    <a:latin typeface="黑体" panose="02010609060101010101" pitchFamily="2" charset="-122"/>
                    <a:ea typeface="黑体" panose="02010609060101010101" pitchFamily="2" charset="-122"/>
                  </a:rPr>
                  <a:t>F</a:t>
                </a:r>
              </a:p>
            </p:txBody>
          </p:sp>
        </p:grpSp>
        <p:grpSp>
          <p:nvGrpSpPr>
            <p:cNvPr id="2761748" name="组合 2761747"/>
            <p:cNvGrpSpPr/>
            <p:nvPr/>
          </p:nvGrpSpPr>
          <p:grpSpPr>
            <a:xfrm>
              <a:off x="3942" y="1570"/>
              <a:ext cx="576" cy="404"/>
              <a:chOff x="3304" y="1991"/>
              <a:chExt cx="576" cy="404"/>
            </a:xfrm>
          </p:grpSpPr>
          <p:sp>
            <p:nvSpPr>
              <p:cNvPr id="2761749" name="椭圆 2761748"/>
              <p:cNvSpPr/>
              <p:nvPr/>
            </p:nvSpPr>
            <p:spPr>
              <a:xfrm>
                <a:off x="3388"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50" name="文本框 2761749"/>
              <p:cNvSpPr txBox="1"/>
              <p:nvPr/>
            </p:nvSpPr>
            <p:spPr>
              <a:xfrm>
                <a:off x="3304" y="1991"/>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latin typeface="黑体" panose="02010609060101010101" pitchFamily="2" charset="-122"/>
                    <a:ea typeface="黑体" panose="02010609060101010101" pitchFamily="2" charset="-122"/>
                  </a:rPr>
                  <a:t>E</a:t>
                </a:r>
              </a:p>
            </p:txBody>
          </p:sp>
        </p:grpSp>
        <p:grpSp>
          <p:nvGrpSpPr>
            <p:cNvPr id="2761751" name="组合 2761750"/>
            <p:cNvGrpSpPr/>
            <p:nvPr/>
          </p:nvGrpSpPr>
          <p:grpSpPr>
            <a:xfrm>
              <a:off x="3170" y="1548"/>
              <a:ext cx="576" cy="404"/>
              <a:chOff x="2488" y="1991"/>
              <a:chExt cx="576" cy="404"/>
            </a:xfrm>
          </p:grpSpPr>
          <p:sp>
            <p:nvSpPr>
              <p:cNvPr id="2761752" name="椭圆 2761751"/>
              <p:cNvSpPr/>
              <p:nvPr/>
            </p:nvSpPr>
            <p:spPr>
              <a:xfrm>
                <a:off x="2572"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53" name="文本框 2761752"/>
              <p:cNvSpPr txBox="1"/>
              <p:nvPr/>
            </p:nvSpPr>
            <p:spPr>
              <a:xfrm>
                <a:off x="2488" y="1991"/>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solidFill>
                      <a:srgbClr val="0000FF"/>
                    </a:solidFill>
                    <a:latin typeface="黑体" panose="02010609060101010101" pitchFamily="2" charset="-122"/>
                    <a:ea typeface="黑体" panose="02010609060101010101" pitchFamily="2" charset="-122"/>
                  </a:rPr>
                  <a:t>D</a:t>
                </a:r>
              </a:p>
            </p:txBody>
          </p:sp>
        </p:grpSp>
        <p:grpSp>
          <p:nvGrpSpPr>
            <p:cNvPr id="2761754" name="组合 2761753"/>
            <p:cNvGrpSpPr/>
            <p:nvPr/>
          </p:nvGrpSpPr>
          <p:grpSpPr>
            <a:xfrm>
              <a:off x="4713" y="1072"/>
              <a:ext cx="576" cy="404"/>
              <a:chOff x="4216" y="1415"/>
              <a:chExt cx="576" cy="404"/>
            </a:xfrm>
          </p:grpSpPr>
          <p:sp>
            <p:nvSpPr>
              <p:cNvPr id="2761755" name="椭圆 2761754"/>
              <p:cNvSpPr/>
              <p:nvPr/>
            </p:nvSpPr>
            <p:spPr>
              <a:xfrm>
                <a:off x="4300" y="149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56" name="文本框 2761755"/>
              <p:cNvSpPr txBox="1"/>
              <p:nvPr/>
            </p:nvSpPr>
            <p:spPr>
              <a:xfrm>
                <a:off x="4216" y="1415"/>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latin typeface="黑体" panose="02010609060101010101" pitchFamily="2" charset="-122"/>
                    <a:ea typeface="黑体" panose="02010609060101010101" pitchFamily="2" charset="-122"/>
                  </a:rPr>
                  <a:t>C</a:t>
                </a:r>
              </a:p>
            </p:txBody>
          </p:sp>
        </p:grpSp>
        <p:grpSp>
          <p:nvGrpSpPr>
            <p:cNvPr id="2761757" name="组合 2761756"/>
            <p:cNvGrpSpPr/>
            <p:nvPr/>
          </p:nvGrpSpPr>
          <p:grpSpPr>
            <a:xfrm>
              <a:off x="3579" y="1072"/>
              <a:ext cx="576" cy="404"/>
              <a:chOff x="2920" y="1463"/>
              <a:chExt cx="576" cy="404"/>
            </a:xfrm>
          </p:grpSpPr>
          <p:sp>
            <p:nvSpPr>
              <p:cNvPr id="2761758" name="椭圆 2761757"/>
              <p:cNvSpPr/>
              <p:nvPr/>
            </p:nvSpPr>
            <p:spPr>
              <a:xfrm>
                <a:off x="3004" y="1546"/>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a:p>
            </p:txBody>
          </p:sp>
          <p:sp>
            <p:nvSpPr>
              <p:cNvPr id="2761759" name="文本框 2761758"/>
              <p:cNvSpPr txBox="1"/>
              <p:nvPr/>
            </p:nvSpPr>
            <p:spPr>
              <a:xfrm>
                <a:off x="2920" y="1463"/>
                <a:ext cx="576" cy="404"/>
              </a:xfrm>
              <a:prstGeom prst="rect">
                <a:avLst/>
              </a:prstGeom>
              <a:noFill/>
              <a:ln w="12700">
                <a:noFill/>
              </a:ln>
            </p:spPr>
            <p:txBody>
              <a:bodyPr>
                <a:spAutoFit/>
              </a:bodyPr>
              <a:lstStyle/>
              <a:p>
                <a:pPr algn="l">
                  <a:spcBef>
                    <a:spcPct val="0"/>
                  </a:spcBef>
                </a:pPr>
                <a:r>
                  <a:rPr lang="en-US" altLang="zh-CN" sz="2800">
                    <a:latin typeface="隶书" pitchFamily="49" charset="-122"/>
                    <a:ea typeface="隶书" pitchFamily="49" charset="-122"/>
                  </a:rPr>
                  <a:t> </a:t>
                </a:r>
                <a:r>
                  <a:rPr lang="en-US" altLang="zh-CN" sz="3600">
                    <a:solidFill>
                      <a:srgbClr val="FF0000"/>
                    </a:solidFill>
                    <a:latin typeface="黑体" panose="02010609060101010101" pitchFamily="2" charset="-122"/>
                    <a:ea typeface="黑体" panose="02010609060101010101" pitchFamily="2" charset="-122"/>
                  </a:rPr>
                  <a:t>B</a:t>
                </a:r>
              </a:p>
            </p:txBody>
          </p:sp>
        </p:gr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5A0B71E-B855-4661-B039-FBC40414FB1E}" type="slidenum">
              <a:rPr kumimoji="0" lang="en-US" altLang="zh-CN" sz="1400" b="0" smtClean="0">
                <a:solidFill>
                  <a:schemeClr val="tx1"/>
                </a:solidFill>
              </a:rPr>
              <a:t>17</a:t>
            </a:fld>
            <a:endParaRPr kumimoji="0" lang="en-US" altLang="zh-CN" sz="1400" b="0" smtClean="0">
              <a:solidFill>
                <a:schemeClr val="tx1"/>
              </a:solidFill>
            </a:endParaRPr>
          </a:p>
        </p:txBody>
      </p:sp>
      <p:sp>
        <p:nvSpPr>
          <p:cNvPr id="22531" name="Rectangle 2"/>
          <p:cNvSpPr>
            <a:spLocks noGrp="1" noChangeArrowheads="1"/>
          </p:cNvSpPr>
          <p:nvPr>
            <p:ph type="title"/>
          </p:nvPr>
        </p:nvSpPr>
        <p:spPr/>
        <p:txBody>
          <a:bodyPr/>
          <a:lstStyle/>
          <a:p>
            <a:pPr eaLnBrk="1" hangingPunct="1"/>
            <a:r>
              <a:rPr lang="zh-CN" altLang="en-US" smtClean="0"/>
              <a:t>两类特殊的二叉树</a:t>
            </a:r>
          </a:p>
        </p:txBody>
      </p:sp>
      <p:sp>
        <p:nvSpPr>
          <p:cNvPr id="22532" name="Rectangle 3"/>
          <p:cNvSpPr>
            <a:spLocks noGrp="1" noChangeArrowheads="1"/>
          </p:cNvSpPr>
          <p:nvPr>
            <p:ph type="body" idx="1"/>
          </p:nvPr>
        </p:nvSpPr>
        <p:spPr>
          <a:xfrm>
            <a:off x="457200" y="1371600"/>
            <a:ext cx="8686800" cy="2057400"/>
          </a:xfrm>
        </p:spPr>
        <p:txBody>
          <a:bodyPr/>
          <a:lstStyle/>
          <a:p>
            <a:pPr eaLnBrk="1" hangingPunct="1"/>
            <a:r>
              <a:rPr lang="zh-CN" altLang="en-US" dirty="0" smtClean="0">
                <a:solidFill>
                  <a:srgbClr val="FF3300"/>
                </a:solidFill>
              </a:rPr>
              <a:t>满二叉树：</a:t>
            </a:r>
            <a:r>
              <a:rPr lang="zh-CN" altLang="en-US" dirty="0" smtClean="0"/>
              <a:t>深度为</a:t>
            </a:r>
            <a:r>
              <a:rPr lang="en-US" altLang="zh-CN" dirty="0" smtClean="0">
                <a:solidFill>
                  <a:srgbClr val="FF3300"/>
                </a:solidFill>
              </a:rPr>
              <a:t>k</a:t>
            </a:r>
            <a:r>
              <a:rPr lang="zh-CN" altLang="en-US" dirty="0" smtClean="0"/>
              <a:t>且含有</a:t>
            </a:r>
            <a:r>
              <a:rPr lang="en-US" altLang="zh-CN" dirty="0" smtClean="0">
                <a:solidFill>
                  <a:srgbClr val="FF3300"/>
                </a:solidFill>
              </a:rPr>
              <a:t>2</a:t>
            </a:r>
            <a:r>
              <a:rPr lang="en-US" altLang="zh-CN" baseline="30000" dirty="0" smtClean="0">
                <a:solidFill>
                  <a:srgbClr val="FF3300"/>
                </a:solidFill>
              </a:rPr>
              <a:t>k</a:t>
            </a:r>
            <a:r>
              <a:rPr lang="en-US" altLang="zh-CN" dirty="0" smtClean="0">
                <a:solidFill>
                  <a:srgbClr val="FF3300"/>
                </a:solidFill>
              </a:rPr>
              <a:t>-1</a:t>
            </a:r>
            <a:r>
              <a:rPr lang="zh-CN" altLang="en-US" dirty="0" smtClean="0"/>
              <a:t>个结点的二叉树。</a:t>
            </a:r>
          </a:p>
        </p:txBody>
      </p:sp>
      <p:grpSp>
        <p:nvGrpSpPr>
          <p:cNvPr id="2" name="Group 4"/>
          <p:cNvGrpSpPr/>
          <p:nvPr/>
        </p:nvGrpSpPr>
        <p:grpSpPr bwMode="auto">
          <a:xfrm>
            <a:off x="117475" y="2997200"/>
            <a:ext cx="4724400" cy="2667000"/>
            <a:chOff x="2784" y="240"/>
            <a:chExt cx="2976" cy="1680"/>
          </a:xfrm>
        </p:grpSpPr>
        <p:sp>
          <p:nvSpPr>
            <p:cNvPr id="22560" name="Line 5"/>
            <p:cNvSpPr>
              <a:spLocks noChangeShapeType="1"/>
            </p:cNvSpPr>
            <p:nvPr/>
          </p:nvSpPr>
          <p:spPr bwMode="auto">
            <a:xfrm flipH="1">
              <a:off x="4656" y="845"/>
              <a:ext cx="311"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6"/>
            <p:cNvSpPr>
              <a:spLocks noChangeShapeType="1"/>
            </p:cNvSpPr>
            <p:nvPr/>
          </p:nvSpPr>
          <p:spPr bwMode="auto">
            <a:xfrm>
              <a:off x="5057" y="845"/>
              <a:ext cx="367"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7"/>
            <p:cNvSpPr>
              <a:spLocks noChangeShapeType="1"/>
            </p:cNvSpPr>
            <p:nvPr/>
          </p:nvSpPr>
          <p:spPr bwMode="auto">
            <a:xfrm flipH="1">
              <a:off x="5232" y="1344"/>
              <a:ext cx="143"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8"/>
            <p:cNvSpPr>
              <a:spLocks noChangeShapeType="1"/>
            </p:cNvSpPr>
            <p:nvPr/>
          </p:nvSpPr>
          <p:spPr bwMode="auto">
            <a:xfrm>
              <a:off x="5465" y="1298"/>
              <a:ext cx="151"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9"/>
            <p:cNvSpPr>
              <a:spLocks noChangeShapeType="1"/>
            </p:cNvSpPr>
            <p:nvPr/>
          </p:nvSpPr>
          <p:spPr bwMode="auto">
            <a:xfrm>
              <a:off x="4694" y="1298"/>
              <a:ext cx="154"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10"/>
            <p:cNvSpPr>
              <a:spLocks noChangeShapeType="1"/>
            </p:cNvSpPr>
            <p:nvPr/>
          </p:nvSpPr>
          <p:spPr bwMode="auto">
            <a:xfrm flipH="1">
              <a:off x="4464" y="1344"/>
              <a:ext cx="140"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11"/>
            <p:cNvSpPr>
              <a:spLocks noChangeShapeType="1"/>
            </p:cNvSpPr>
            <p:nvPr/>
          </p:nvSpPr>
          <p:spPr bwMode="auto">
            <a:xfrm>
              <a:off x="3923" y="1344"/>
              <a:ext cx="157"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12"/>
            <p:cNvSpPr>
              <a:spLocks noChangeShapeType="1"/>
            </p:cNvSpPr>
            <p:nvPr/>
          </p:nvSpPr>
          <p:spPr bwMode="auto">
            <a:xfrm flipH="1">
              <a:off x="3120" y="845"/>
              <a:ext cx="350" cy="355"/>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13"/>
            <p:cNvSpPr>
              <a:spLocks noChangeShapeType="1"/>
            </p:cNvSpPr>
            <p:nvPr/>
          </p:nvSpPr>
          <p:spPr bwMode="auto">
            <a:xfrm>
              <a:off x="3560" y="890"/>
              <a:ext cx="328" cy="310"/>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14"/>
            <p:cNvSpPr>
              <a:spLocks noChangeShapeType="1"/>
            </p:cNvSpPr>
            <p:nvPr/>
          </p:nvSpPr>
          <p:spPr bwMode="auto">
            <a:xfrm flipH="1">
              <a:off x="3696" y="1298"/>
              <a:ext cx="137" cy="384"/>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15"/>
            <p:cNvSpPr>
              <a:spLocks noChangeShapeType="1"/>
            </p:cNvSpPr>
            <p:nvPr/>
          </p:nvSpPr>
          <p:spPr bwMode="auto">
            <a:xfrm>
              <a:off x="3152" y="1298"/>
              <a:ext cx="160"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16"/>
            <p:cNvSpPr>
              <a:spLocks noChangeShapeType="1"/>
            </p:cNvSpPr>
            <p:nvPr/>
          </p:nvSpPr>
          <p:spPr bwMode="auto">
            <a:xfrm flipH="1">
              <a:off x="2928" y="1298"/>
              <a:ext cx="133" cy="382"/>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2" name="Oval 17"/>
            <p:cNvSpPr>
              <a:spLocks noChangeArrowheads="1"/>
            </p:cNvSpPr>
            <p:nvPr/>
          </p:nvSpPr>
          <p:spPr bwMode="auto">
            <a:xfrm>
              <a:off x="4128" y="24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a:t>
              </a:r>
              <a:endParaRPr lang="en-US" altLang="zh-CN" sz="2400" b="0">
                <a:solidFill>
                  <a:schemeClr val="tx1"/>
                </a:solidFill>
              </a:endParaRPr>
            </a:p>
          </p:txBody>
        </p:sp>
        <p:sp>
          <p:nvSpPr>
            <p:cNvPr id="22573" name="Oval 18"/>
            <p:cNvSpPr>
              <a:spLocks noChangeArrowheads="1"/>
            </p:cNvSpPr>
            <p:nvPr/>
          </p:nvSpPr>
          <p:spPr bwMode="auto">
            <a:xfrm>
              <a:off x="3360" y="72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22574" name="Oval 19"/>
            <p:cNvSpPr>
              <a:spLocks noChangeArrowheads="1"/>
            </p:cNvSpPr>
            <p:nvPr/>
          </p:nvSpPr>
          <p:spPr bwMode="auto">
            <a:xfrm>
              <a:off x="4896" y="72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2575" name="Oval 20"/>
            <p:cNvSpPr>
              <a:spLocks noChangeArrowheads="1"/>
            </p:cNvSpPr>
            <p:nvPr/>
          </p:nvSpPr>
          <p:spPr bwMode="auto">
            <a:xfrm>
              <a:off x="2976" y="120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2576" name="Oval 21"/>
            <p:cNvSpPr>
              <a:spLocks noChangeArrowheads="1"/>
            </p:cNvSpPr>
            <p:nvPr/>
          </p:nvSpPr>
          <p:spPr bwMode="auto">
            <a:xfrm>
              <a:off x="3744" y="120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2577" name="Oval 22"/>
            <p:cNvSpPr>
              <a:spLocks noChangeArrowheads="1"/>
            </p:cNvSpPr>
            <p:nvPr/>
          </p:nvSpPr>
          <p:spPr bwMode="auto">
            <a:xfrm>
              <a:off x="4512" y="120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6</a:t>
              </a:r>
              <a:endParaRPr lang="en-US" altLang="zh-CN" sz="2400" b="0">
                <a:solidFill>
                  <a:schemeClr val="tx1"/>
                </a:solidFill>
              </a:endParaRPr>
            </a:p>
          </p:txBody>
        </p:sp>
        <p:sp>
          <p:nvSpPr>
            <p:cNvPr id="22578" name="Oval 23"/>
            <p:cNvSpPr>
              <a:spLocks noChangeArrowheads="1"/>
            </p:cNvSpPr>
            <p:nvPr/>
          </p:nvSpPr>
          <p:spPr bwMode="auto">
            <a:xfrm>
              <a:off x="5280" y="120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2579" name="Oval 24"/>
            <p:cNvSpPr>
              <a:spLocks noChangeArrowheads="1"/>
            </p:cNvSpPr>
            <p:nvPr/>
          </p:nvSpPr>
          <p:spPr bwMode="auto">
            <a:xfrm>
              <a:off x="2784"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2580" name="Oval 25"/>
            <p:cNvSpPr>
              <a:spLocks noChangeArrowheads="1"/>
            </p:cNvSpPr>
            <p:nvPr/>
          </p:nvSpPr>
          <p:spPr bwMode="auto">
            <a:xfrm>
              <a:off x="3168"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2581" name="Oval 26"/>
            <p:cNvSpPr>
              <a:spLocks noChangeArrowheads="1"/>
            </p:cNvSpPr>
            <p:nvPr/>
          </p:nvSpPr>
          <p:spPr bwMode="auto">
            <a:xfrm>
              <a:off x="3552"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2582" name="Oval 27"/>
            <p:cNvSpPr>
              <a:spLocks noChangeArrowheads="1"/>
            </p:cNvSpPr>
            <p:nvPr/>
          </p:nvSpPr>
          <p:spPr bwMode="auto">
            <a:xfrm>
              <a:off x="3936"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83" name="Oval 28"/>
            <p:cNvSpPr>
              <a:spLocks noChangeArrowheads="1"/>
            </p:cNvSpPr>
            <p:nvPr/>
          </p:nvSpPr>
          <p:spPr bwMode="auto">
            <a:xfrm>
              <a:off x="4320"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sp>
          <p:nvSpPr>
            <p:cNvPr id="22584" name="Oval 29"/>
            <p:cNvSpPr>
              <a:spLocks noChangeArrowheads="1"/>
            </p:cNvSpPr>
            <p:nvPr/>
          </p:nvSpPr>
          <p:spPr bwMode="auto">
            <a:xfrm>
              <a:off x="4704"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13</a:t>
              </a:r>
              <a:endParaRPr lang="en-US" altLang="zh-CN" sz="2400" b="0">
                <a:solidFill>
                  <a:schemeClr val="tx1"/>
                </a:solidFill>
              </a:endParaRPr>
            </a:p>
          </p:txBody>
        </p:sp>
        <p:sp>
          <p:nvSpPr>
            <p:cNvPr id="22585" name="Oval 30"/>
            <p:cNvSpPr>
              <a:spLocks noChangeArrowheads="1"/>
            </p:cNvSpPr>
            <p:nvPr/>
          </p:nvSpPr>
          <p:spPr bwMode="auto">
            <a:xfrm>
              <a:off x="5088"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14</a:t>
              </a:r>
              <a:endParaRPr lang="en-US" altLang="zh-CN" sz="2400" b="0">
                <a:solidFill>
                  <a:schemeClr val="tx1"/>
                </a:solidFill>
              </a:endParaRPr>
            </a:p>
          </p:txBody>
        </p:sp>
        <p:sp>
          <p:nvSpPr>
            <p:cNvPr id="22586" name="Oval 31"/>
            <p:cNvSpPr>
              <a:spLocks noChangeArrowheads="1"/>
            </p:cNvSpPr>
            <p:nvPr/>
          </p:nvSpPr>
          <p:spPr bwMode="auto">
            <a:xfrm>
              <a:off x="5472" y="1680"/>
              <a:ext cx="288" cy="240"/>
            </a:xfrm>
            <a:prstGeom prst="ellipse">
              <a:avLst/>
            </a:prstGeom>
            <a:solidFill>
              <a:srgbClr val="FCFEDC"/>
            </a:solidFill>
            <a:ln w="28575" cap="sq">
              <a:solidFill>
                <a:srgbClr val="CC6600"/>
              </a:solidFill>
              <a:round/>
              <a:headEnd type="none" w="sm" len="sm"/>
              <a:tailEnd type="none" w="sm" len="sm"/>
            </a:ln>
          </p:spPr>
          <p:txBody>
            <a:bodyPr wrap="none" anchor="ctr"/>
            <a:lstStyle/>
            <a:p>
              <a:pPr>
                <a:spcBef>
                  <a:spcPct val="0"/>
                </a:spcBef>
              </a:pPr>
              <a:r>
                <a:rPr lang="en-US" altLang="zh-CN" sz="3200">
                  <a:solidFill>
                    <a:schemeClr val="tx1"/>
                  </a:solidFill>
                </a:rPr>
                <a:t>15</a:t>
              </a:r>
              <a:endParaRPr lang="en-US" altLang="zh-CN" sz="2400" b="0">
                <a:solidFill>
                  <a:schemeClr val="tx1"/>
                </a:solidFill>
              </a:endParaRPr>
            </a:p>
          </p:txBody>
        </p:sp>
        <p:sp>
          <p:nvSpPr>
            <p:cNvPr id="22587" name="Line 32"/>
            <p:cNvSpPr>
              <a:spLocks noChangeShapeType="1"/>
            </p:cNvSpPr>
            <p:nvPr/>
          </p:nvSpPr>
          <p:spPr bwMode="auto">
            <a:xfrm flipH="1">
              <a:off x="3504"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33"/>
            <p:cNvSpPr>
              <a:spLocks noChangeShapeType="1"/>
            </p:cNvSpPr>
            <p:nvPr/>
          </p:nvSpPr>
          <p:spPr bwMode="auto">
            <a:xfrm>
              <a:off x="4416" y="384"/>
              <a:ext cx="624" cy="336"/>
            </a:xfrm>
            <a:prstGeom prst="line">
              <a:avLst/>
            </a:prstGeom>
            <a:noFill/>
            <a:ln w="28575" cap="sq">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61"/>
          <p:cNvGrpSpPr/>
          <p:nvPr/>
        </p:nvGrpSpPr>
        <p:grpSpPr bwMode="auto">
          <a:xfrm>
            <a:off x="5037138" y="2852738"/>
            <a:ext cx="3927475" cy="2798762"/>
            <a:chOff x="3173" y="1797"/>
            <a:chExt cx="2474" cy="1763"/>
          </a:xfrm>
        </p:grpSpPr>
        <p:sp>
          <p:nvSpPr>
            <p:cNvPr id="22536" name="Line 60"/>
            <p:cNvSpPr>
              <a:spLocks noChangeShapeType="1"/>
            </p:cNvSpPr>
            <p:nvPr/>
          </p:nvSpPr>
          <p:spPr bwMode="auto">
            <a:xfrm flipH="1">
              <a:off x="4848" y="3024"/>
              <a:ext cx="144"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2537" name="Line 56"/>
            <p:cNvSpPr>
              <a:spLocks noChangeShapeType="1"/>
            </p:cNvSpPr>
            <p:nvPr/>
          </p:nvSpPr>
          <p:spPr bwMode="auto">
            <a:xfrm>
              <a:off x="4320" y="30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51"/>
            <p:cNvSpPr>
              <a:spLocks noChangeShapeType="1"/>
            </p:cNvSpPr>
            <p:nvPr/>
          </p:nvSpPr>
          <p:spPr bwMode="auto">
            <a:xfrm flipH="1">
              <a:off x="3907" y="19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52"/>
            <p:cNvSpPr>
              <a:spLocks noChangeShapeType="1"/>
            </p:cNvSpPr>
            <p:nvPr/>
          </p:nvSpPr>
          <p:spPr bwMode="auto">
            <a:xfrm>
              <a:off x="4542" y="19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34"/>
            <p:cNvSpPr>
              <a:spLocks noChangeShapeType="1"/>
            </p:cNvSpPr>
            <p:nvPr/>
          </p:nvSpPr>
          <p:spPr bwMode="auto">
            <a:xfrm>
              <a:off x="5139" y="2433"/>
              <a:ext cx="364"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35"/>
            <p:cNvSpPr>
              <a:spLocks noChangeShapeType="1"/>
            </p:cNvSpPr>
            <p:nvPr/>
          </p:nvSpPr>
          <p:spPr bwMode="auto">
            <a:xfrm flipH="1">
              <a:off x="4992" y="2433"/>
              <a:ext cx="102" cy="54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36"/>
            <p:cNvSpPr>
              <a:spLocks noChangeShapeType="1"/>
            </p:cNvSpPr>
            <p:nvPr/>
          </p:nvSpPr>
          <p:spPr bwMode="auto">
            <a:xfrm flipH="1">
              <a:off x="3509" y="24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37"/>
            <p:cNvSpPr>
              <a:spLocks noChangeShapeType="1"/>
            </p:cNvSpPr>
            <p:nvPr/>
          </p:nvSpPr>
          <p:spPr bwMode="auto">
            <a:xfrm>
              <a:off x="3907" y="24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38"/>
            <p:cNvSpPr>
              <a:spLocks noChangeShapeType="1"/>
            </p:cNvSpPr>
            <p:nvPr/>
          </p:nvSpPr>
          <p:spPr bwMode="auto">
            <a:xfrm flipH="1">
              <a:off x="3317" y="29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39"/>
            <p:cNvSpPr>
              <a:spLocks noChangeShapeType="1"/>
            </p:cNvSpPr>
            <p:nvPr/>
          </p:nvSpPr>
          <p:spPr bwMode="auto">
            <a:xfrm>
              <a:off x="3544" y="29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40"/>
            <p:cNvSpPr>
              <a:spLocks noChangeShapeType="1"/>
            </p:cNvSpPr>
            <p:nvPr/>
          </p:nvSpPr>
          <p:spPr bwMode="auto">
            <a:xfrm flipH="1">
              <a:off x="4085" y="29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Oval 41"/>
            <p:cNvSpPr>
              <a:spLocks noChangeArrowheads="1"/>
            </p:cNvSpPr>
            <p:nvPr/>
          </p:nvSpPr>
          <p:spPr bwMode="auto">
            <a:xfrm>
              <a:off x="4360" y="1797"/>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a:t>
              </a:r>
              <a:endParaRPr lang="en-US" altLang="zh-CN" sz="2400" b="0">
                <a:solidFill>
                  <a:schemeClr val="tx1"/>
                </a:solidFill>
              </a:endParaRPr>
            </a:p>
          </p:txBody>
        </p:sp>
        <p:sp>
          <p:nvSpPr>
            <p:cNvPr id="22548" name="Oval 42"/>
            <p:cNvSpPr>
              <a:spLocks noChangeArrowheads="1"/>
            </p:cNvSpPr>
            <p:nvPr/>
          </p:nvSpPr>
          <p:spPr bwMode="auto">
            <a:xfrm>
              <a:off x="3749" y="236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22549" name="Oval 43"/>
            <p:cNvSpPr>
              <a:spLocks noChangeArrowheads="1"/>
            </p:cNvSpPr>
            <p:nvPr/>
          </p:nvSpPr>
          <p:spPr bwMode="auto">
            <a:xfrm>
              <a:off x="4975" y="2331"/>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2550" name="Oval 44"/>
            <p:cNvSpPr>
              <a:spLocks noChangeArrowheads="1"/>
            </p:cNvSpPr>
            <p:nvPr/>
          </p:nvSpPr>
          <p:spPr bwMode="auto">
            <a:xfrm>
              <a:off x="3365" y="28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2551" name="Oval 45"/>
            <p:cNvSpPr>
              <a:spLocks noChangeArrowheads="1"/>
            </p:cNvSpPr>
            <p:nvPr/>
          </p:nvSpPr>
          <p:spPr bwMode="auto">
            <a:xfrm>
              <a:off x="4133" y="28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2552" name="Oval 46"/>
            <p:cNvSpPr>
              <a:spLocks noChangeArrowheads="1"/>
            </p:cNvSpPr>
            <p:nvPr/>
          </p:nvSpPr>
          <p:spPr bwMode="auto">
            <a:xfrm>
              <a:off x="4848" y="283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6</a:t>
              </a:r>
              <a:endParaRPr lang="en-US" altLang="zh-CN" sz="2400" b="0">
                <a:solidFill>
                  <a:schemeClr val="tx1"/>
                </a:solidFill>
              </a:endParaRPr>
            </a:p>
          </p:txBody>
        </p:sp>
        <p:sp>
          <p:nvSpPr>
            <p:cNvPr id="22553" name="Oval 47"/>
            <p:cNvSpPr>
              <a:spLocks noChangeArrowheads="1"/>
            </p:cNvSpPr>
            <p:nvPr/>
          </p:nvSpPr>
          <p:spPr bwMode="auto">
            <a:xfrm>
              <a:off x="5359" y="2750"/>
              <a:ext cx="288" cy="302"/>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2554" name="Oval 48"/>
            <p:cNvSpPr>
              <a:spLocks noChangeArrowheads="1"/>
            </p:cNvSpPr>
            <p:nvPr/>
          </p:nvSpPr>
          <p:spPr bwMode="auto">
            <a:xfrm>
              <a:off x="3173" y="33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2555" name="Oval 49"/>
            <p:cNvSpPr>
              <a:spLocks noChangeArrowheads="1"/>
            </p:cNvSpPr>
            <p:nvPr/>
          </p:nvSpPr>
          <p:spPr bwMode="auto">
            <a:xfrm>
              <a:off x="3557" y="33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2556" name="Oval 50"/>
            <p:cNvSpPr>
              <a:spLocks noChangeArrowheads="1"/>
            </p:cNvSpPr>
            <p:nvPr/>
          </p:nvSpPr>
          <p:spPr bwMode="auto">
            <a:xfrm>
              <a:off x="3941" y="33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2557" name="Oval 57"/>
            <p:cNvSpPr>
              <a:spLocks noChangeArrowheads="1"/>
            </p:cNvSpPr>
            <p:nvPr/>
          </p:nvSpPr>
          <p:spPr bwMode="auto">
            <a:xfrm>
              <a:off x="4368"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58" name="Oval 58"/>
            <p:cNvSpPr>
              <a:spLocks noChangeArrowheads="1"/>
            </p:cNvSpPr>
            <p:nvPr/>
          </p:nvSpPr>
          <p:spPr bwMode="auto">
            <a:xfrm>
              <a:off x="4368"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2559" name="Oval 59"/>
            <p:cNvSpPr>
              <a:spLocks noChangeArrowheads="1"/>
            </p:cNvSpPr>
            <p:nvPr/>
          </p:nvSpPr>
          <p:spPr bwMode="auto">
            <a:xfrm>
              <a:off x="4704" y="33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sp>
        <p:nvSpPr>
          <p:cNvPr id="275518" name="Rectangle 62"/>
          <p:cNvSpPr>
            <a:spLocks noChangeArrowheads="1"/>
          </p:cNvSpPr>
          <p:nvPr/>
        </p:nvSpPr>
        <p:spPr bwMode="auto">
          <a:xfrm>
            <a:off x="457200" y="198120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l">
              <a:buClr>
                <a:schemeClr val="tx2"/>
              </a:buClr>
              <a:buSzPct val="110000"/>
              <a:buFont typeface="Symbol" panose="05050102010706020507" pitchFamily="18" charset="2"/>
              <a:buChar char="¨"/>
            </a:pPr>
            <a:r>
              <a:rPr lang="zh-CN" altLang="en-US">
                <a:solidFill>
                  <a:srgbClr val="FF3300"/>
                </a:solidFill>
                <a:ea typeface="楷体_GB2312" pitchFamily="49" charset="-122"/>
              </a:rPr>
              <a:t>完全二叉树</a:t>
            </a:r>
            <a:r>
              <a:rPr lang="zh-CN" altLang="en-US">
                <a:solidFill>
                  <a:schemeClr val="tx1"/>
                </a:solidFill>
                <a:ea typeface="楷体_GB2312" pitchFamily="49" charset="-122"/>
              </a:rPr>
              <a:t>：</a:t>
            </a:r>
            <a:r>
              <a:rPr lang="zh-CN" altLang="en-US">
                <a:solidFill>
                  <a:srgbClr val="990000"/>
                </a:solidFill>
                <a:ea typeface="楷体_GB2312" pitchFamily="49" charset="-122"/>
              </a:rPr>
              <a:t>树中所含的 </a:t>
            </a:r>
            <a:r>
              <a:rPr lang="en-US" altLang="zh-CN" i="1">
                <a:solidFill>
                  <a:srgbClr val="333399"/>
                </a:solidFill>
                <a:ea typeface="楷体_GB2312" pitchFamily="49" charset="-122"/>
              </a:rPr>
              <a:t>n </a:t>
            </a:r>
            <a:r>
              <a:rPr lang="zh-CN" altLang="en-US">
                <a:solidFill>
                  <a:srgbClr val="990000"/>
                </a:solidFill>
                <a:ea typeface="楷体_GB2312" pitchFamily="49" charset="-122"/>
              </a:rPr>
              <a:t>个结点和满二叉树中</a:t>
            </a:r>
            <a:r>
              <a:rPr lang="zh-CN" altLang="en-US">
                <a:solidFill>
                  <a:srgbClr val="333399"/>
                </a:solidFill>
                <a:ea typeface="楷体_GB2312" pitchFamily="49" charset="-122"/>
              </a:rPr>
              <a:t>编号为 </a:t>
            </a:r>
            <a:r>
              <a:rPr lang="en-US" altLang="zh-CN" i="1">
                <a:solidFill>
                  <a:srgbClr val="333399"/>
                </a:solidFill>
                <a:ea typeface="楷体_GB2312" pitchFamily="49" charset="-122"/>
              </a:rPr>
              <a:t>1 </a:t>
            </a:r>
            <a:r>
              <a:rPr lang="zh-CN" altLang="en-US">
                <a:solidFill>
                  <a:srgbClr val="333399"/>
                </a:solidFill>
                <a:ea typeface="楷体_GB2312" pitchFamily="49" charset="-122"/>
              </a:rPr>
              <a:t>至 </a:t>
            </a:r>
            <a:r>
              <a:rPr lang="en-US" altLang="zh-CN" i="1">
                <a:solidFill>
                  <a:srgbClr val="333399"/>
                </a:solidFill>
                <a:ea typeface="楷体_GB2312" pitchFamily="49" charset="-122"/>
              </a:rPr>
              <a:t>n </a:t>
            </a:r>
            <a:r>
              <a:rPr lang="zh-CN" altLang="en-US">
                <a:solidFill>
                  <a:srgbClr val="333399"/>
                </a:solidFill>
                <a:ea typeface="楷体_GB2312" pitchFamily="49" charset="-122"/>
              </a:rPr>
              <a:t>的结点</a:t>
            </a:r>
            <a:r>
              <a:rPr lang="zh-CN" altLang="en-US">
                <a:solidFill>
                  <a:srgbClr val="990000"/>
                </a:solidFill>
                <a:ea typeface="楷体_GB2312" pitchFamily="49" charset="-122"/>
              </a:rPr>
              <a:t>一一对应。</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518"/>
                                        </p:tgtEl>
                                        <p:attrNameLst>
                                          <p:attrName>style.visibility</p:attrName>
                                        </p:attrNameLst>
                                      </p:cBhvr>
                                      <p:to>
                                        <p:strVal val="visible"/>
                                      </p:to>
                                    </p:set>
                                    <p:anim calcmode="lin" valueType="num">
                                      <p:cBhvr additive="base">
                                        <p:cTn id="13" dur="500" fill="hold"/>
                                        <p:tgtEl>
                                          <p:spTgt spid="275518"/>
                                        </p:tgtEl>
                                        <p:attrNameLst>
                                          <p:attrName>ppt_x</p:attrName>
                                        </p:attrNameLst>
                                      </p:cBhvr>
                                      <p:tavLst>
                                        <p:tav tm="0">
                                          <p:val>
                                            <p:strVal val="0-#ppt_w/2"/>
                                          </p:val>
                                        </p:tav>
                                        <p:tav tm="100000">
                                          <p:val>
                                            <p:strVal val="#ppt_x"/>
                                          </p:val>
                                        </p:tav>
                                      </p:tavLst>
                                    </p:anim>
                                    <p:anim calcmode="lin" valueType="num">
                                      <p:cBhvr additive="base">
                                        <p:cTn id="14" dur="500" fill="hold"/>
                                        <p:tgtEl>
                                          <p:spTgt spid="2755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FE02BBE-823E-4675-86FB-688E5256791C}" type="slidenum">
              <a:rPr kumimoji="0" lang="en-US" altLang="zh-CN" sz="1400" b="0" smtClean="0">
                <a:solidFill>
                  <a:schemeClr val="tx1"/>
                </a:solidFill>
              </a:rPr>
              <a:t>18</a:t>
            </a:fld>
            <a:endParaRPr kumimoji="0" lang="en-US" altLang="zh-CN" sz="1400" b="0" smtClean="0">
              <a:solidFill>
                <a:schemeClr val="tx1"/>
              </a:solidFill>
            </a:endParaRPr>
          </a:p>
        </p:txBody>
      </p:sp>
      <p:sp>
        <p:nvSpPr>
          <p:cNvPr id="23555" name="Rectangle 68"/>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4</a:t>
            </a:r>
          </a:p>
        </p:txBody>
      </p:sp>
      <p:sp>
        <p:nvSpPr>
          <p:cNvPr id="23556" name="Rectangle 69"/>
          <p:cNvSpPr>
            <a:spLocks noGrp="1" noChangeArrowheads="1"/>
          </p:cNvSpPr>
          <p:nvPr>
            <p:ph type="body" idx="1"/>
          </p:nvPr>
        </p:nvSpPr>
        <p:spPr/>
        <p:txBody>
          <a:bodyPr/>
          <a:lstStyle/>
          <a:p>
            <a:pPr eaLnBrk="1" hangingPunct="1">
              <a:lnSpc>
                <a:spcPct val="115000"/>
              </a:lnSpc>
            </a:pPr>
            <a:r>
              <a:rPr lang="zh-CN" altLang="en-US" dirty="0" smtClean="0">
                <a:solidFill>
                  <a:schemeClr val="tx2"/>
                </a:solidFill>
              </a:rPr>
              <a:t>性质 </a:t>
            </a:r>
            <a:r>
              <a:rPr lang="en-US" altLang="zh-CN" dirty="0" smtClean="0">
                <a:solidFill>
                  <a:schemeClr val="tx2"/>
                </a:solidFill>
              </a:rPr>
              <a:t>4 </a:t>
            </a:r>
            <a:r>
              <a:rPr lang="zh-CN" altLang="en-US" dirty="0" smtClean="0">
                <a:solidFill>
                  <a:schemeClr val="tx2"/>
                </a:solidFill>
              </a:rPr>
              <a:t>：</a:t>
            </a:r>
            <a:r>
              <a:rPr lang="zh-CN" altLang="en-US" dirty="0" smtClean="0"/>
              <a:t>具有 </a:t>
            </a:r>
            <a:r>
              <a:rPr lang="en-US" altLang="zh-CN" i="1" dirty="0" smtClean="0">
                <a:solidFill>
                  <a:srgbClr val="0000FF"/>
                </a:solidFill>
              </a:rPr>
              <a:t>n </a:t>
            </a:r>
            <a:r>
              <a:rPr lang="zh-CN" altLang="en-US" dirty="0" smtClean="0"/>
              <a:t>个结点的</a:t>
            </a:r>
            <a:r>
              <a:rPr lang="zh-CN" altLang="en-US" u="sng" dirty="0" smtClean="0">
                <a:solidFill>
                  <a:srgbClr val="FF0000"/>
                </a:solidFill>
              </a:rPr>
              <a:t>完全二叉树</a:t>
            </a:r>
            <a:r>
              <a:rPr lang="zh-CN" altLang="en-US" dirty="0" smtClean="0"/>
              <a:t>的</a:t>
            </a:r>
            <a:r>
              <a:rPr lang="zh-CN" altLang="en-US" dirty="0" smtClean="0">
                <a:solidFill>
                  <a:srgbClr val="0000FF"/>
                </a:solidFill>
              </a:rPr>
              <a:t>深度</a:t>
            </a:r>
            <a:r>
              <a:rPr lang="zh-CN" altLang="en-US" dirty="0" smtClean="0"/>
              <a:t>为</a:t>
            </a:r>
          </a:p>
          <a:p>
            <a:pPr lvl="1" eaLnBrk="1" hangingPunct="1">
              <a:lnSpc>
                <a:spcPct val="115000"/>
              </a:lnSpc>
            </a:pPr>
            <a:r>
              <a:rPr lang="zh-CN" altLang="en-US" dirty="0" smtClean="0"/>
              <a:t> </a:t>
            </a:r>
            <a:r>
              <a:rPr lang="zh-CN" altLang="en-US" dirty="0" smtClean="0">
                <a:solidFill>
                  <a:srgbClr val="0000FF"/>
                </a:solidFill>
                <a:sym typeface="Symbol" panose="05050102010706020507" pitchFamily="18" charset="2"/>
              </a:rPr>
              <a:t></a:t>
            </a:r>
            <a:r>
              <a:rPr lang="en-US" altLang="zh-CN" i="1" dirty="0" smtClean="0">
                <a:solidFill>
                  <a:srgbClr val="0000FF"/>
                </a:solidFill>
              </a:rPr>
              <a:t>log</a:t>
            </a:r>
            <a:r>
              <a:rPr lang="en-US" altLang="zh-CN" baseline="-25000" dirty="0" smtClean="0">
                <a:solidFill>
                  <a:srgbClr val="0000FF"/>
                </a:solidFill>
              </a:rPr>
              <a:t>2</a:t>
            </a:r>
            <a:r>
              <a:rPr lang="en-US" altLang="zh-CN" i="1" dirty="0" smtClean="0">
                <a:solidFill>
                  <a:srgbClr val="0000FF"/>
                </a:solidFill>
              </a:rPr>
              <a:t>n</a:t>
            </a:r>
            <a:r>
              <a:rPr lang="en-US" altLang="zh-CN" dirty="0" smtClean="0">
                <a:solidFill>
                  <a:srgbClr val="0000FF"/>
                </a:solidFill>
                <a:sym typeface="Symbol" panose="05050102010706020507" pitchFamily="18" charset="2"/>
              </a:rPr>
              <a:t> </a:t>
            </a:r>
            <a:r>
              <a:rPr lang="en-US" altLang="zh-CN" dirty="0" smtClean="0">
                <a:solidFill>
                  <a:srgbClr val="0000FF"/>
                </a:solidFill>
              </a:rPr>
              <a:t>+1</a:t>
            </a:r>
            <a:r>
              <a:rPr lang="en-US" altLang="zh-CN" i="1" dirty="0" smtClean="0">
                <a:solidFill>
                  <a:srgbClr val="0000FF"/>
                </a:solidFill>
              </a:rPr>
              <a:t> </a:t>
            </a:r>
            <a:r>
              <a:rPr lang="zh-CN" altLang="en-US" dirty="0" smtClean="0"/>
              <a:t>。</a:t>
            </a:r>
          </a:p>
        </p:txBody>
      </p:sp>
      <p:sp>
        <p:nvSpPr>
          <p:cNvPr id="65606" name="Rectangle 70"/>
          <p:cNvSpPr>
            <a:spLocks noChangeArrowheads="1"/>
          </p:cNvSpPr>
          <p:nvPr/>
        </p:nvSpPr>
        <p:spPr bwMode="auto">
          <a:xfrm>
            <a:off x="457200" y="2819400"/>
            <a:ext cx="8382000" cy="3111500"/>
          </a:xfrm>
          <a:prstGeom prst="rect">
            <a:avLst/>
          </a:prstGeom>
          <a:noFill/>
          <a:ln w="28575" cap="rnd">
            <a:solidFill>
              <a:schemeClr val="tx2"/>
            </a:solidFill>
            <a:prstDash val="sysDot"/>
            <a:miter lim="800000"/>
          </a:ln>
          <a:extLst>
            <a:ext uri="{909E8E84-426E-40DD-AFC4-6F175D3DCCD1}">
              <a14:hiddenFill xmlns:a14="http://schemas.microsoft.com/office/drawing/2010/main">
                <a:solidFill>
                  <a:srgbClr val="FFFFFF"/>
                </a:solidFill>
              </a14:hiddenFill>
            </a:ext>
          </a:extLst>
        </p:spPr>
        <p:txBody>
          <a:bodyPr>
            <a:spAutoFit/>
          </a:bodyPr>
          <a:lstStyle/>
          <a:p>
            <a:pPr algn="l">
              <a:buClr>
                <a:schemeClr val="tx2"/>
              </a:buClr>
              <a:buFont typeface="Wingdings" panose="05000000000000000000" pitchFamily="2" charset="2"/>
              <a:buChar char="v"/>
            </a:pPr>
            <a:r>
              <a:rPr lang="zh-CN" altLang="en-US">
                <a:solidFill>
                  <a:srgbClr val="000000"/>
                </a:solidFill>
                <a:ea typeface="楷体_GB2312" pitchFamily="49" charset="-122"/>
              </a:rPr>
              <a:t>证明：</a:t>
            </a:r>
          </a:p>
          <a:p>
            <a:pPr lvl="1" algn="l">
              <a:buClr>
                <a:srgbClr val="FF9900"/>
              </a:buClr>
              <a:buFont typeface="Wingdings" panose="05000000000000000000" pitchFamily="2" charset="2"/>
              <a:buChar char="v"/>
            </a:pPr>
            <a:r>
              <a:rPr lang="zh-CN" altLang="en-US">
                <a:ea typeface="楷体_GB2312" pitchFamily="49" charset="-122"/>
              </a:rPr>
              <a:t>设完全二叉树的深度为 </a:t>
            </a:r>
            <a:r>
              <a:rPr lang="en-US" altLang="zh-CN" i="1">
                <a:solidFill>
                  <a:srgbClr val="333399"/>
                </a:solidFill>
                <a:ea typeface="楷体_GB2312" pitchFamily="49" charset="-122"/>
              </a:rPr>
              <a:t>k </a:t>
            </a:r>
          </a:p>
          <a:p>
            <a:pPr lvl="1" algn="l">
              <a:buClr>
                <a:srgbClr val="FF9900"/>
              </a:buClr>
              <a:buFont typeface="Wingdings" panose="05000000000000000000" pitchFamily="2" charset="2"/>
              <a:buChar char="v"/>
            </a:pPr>
            <a:r>
              <a:rPr lang="zh-CN" altLang="en-US">
                <a:ea typeface="楷体_GB2312" pitchFamily="49" charset="-122"/>
              </a:rPr>
              <a:t>则根据第二条性质得</a:t>
            </a:r>
            <a:r>
              <a:rPr lang="en-US" altLang="zh-CN">
                <a:ea typeface="楷体_GB2312" pitchFamily="49" charset="-122"/>
              </a:rPr>
              <a:t>:</a:t>
            </a:r>
            <a:r>
              <a:rPr lang="en-US" altLang="en-US">
                <a:ea typeface="楷体_GB2312" pitchFamily="49" charset="-122"/>
              </a:rPr>
              <a:t>2</a:t>
            </a:r>
            <a:r>
              <a:rPr lang="en-US" altLang="zh-CN" i="1" baseline="30000">
                <a:ea typeface="楷体_GB2312" pitchFamily="49" charset="-122"/>
              </a:rPr>
              <a:t>k</a:t>
            </a:r>
            <a:r>
              <a:rPr lang="en-US" altLang="zh-CN" baseline="30000">
                <a:ea typeface="楷体_GB2312" pitchFamily="49" charset="-122"/>
              </a:rPr>
              <a:t>-1</a:t>
            </a:r>
            <a:r>
              <a:rPr lang="en-US" altLang="zh-CN">
                <a:ea typeface="楷体_GB2312" pitchFamily="49" charset="-122"/>
              </a:rPr>
              <a:t>-1</a:t>
            </a:r>
            <a:r>
              <a:rPr lang="en-US" altLang="zh-CN" i="1"/>
              <a:t> &lt; n </a:t>
            </a:r>
            <a:r>
              <a:rPr lang="en-US" altLang="zh-CN"/>
              <a:t>≤ 2</a:t>
            </a:r>
            <a:r>
              <a:rPr lang="en-US" altLang="zh-CN" i="1" baseline="30000"/>
              <a:t>k</a:t>
            </a:r>
            <a:r>
              <a:rPr lang="en-US" altLang="zh-CN"/>
              <a:t>-1</a:t>
            </a:r>
            <a:r>
              <a:rPr lang="en-US" altLang="zh-CN">
                <a:ea typeface="楷体_GB2312" pitchFamily="49" charset="-122"/>
              </a:rPr>
              <a:t> </a:t>
            </a:r>
          </a:p>
          <a:p>
            <a:pPr lvl="1" algn="l">
              <a:buClr>
                <a:srgbClr val="FF9900"/>
              </a:buClr>
              <a:buFont typeface="Wingdings" panose="05000000000000000000" pitchFamily="2" charset="2"/>
              <a:buChar char="v"/>
            </a:pPr>
            <a:r>
              <a:rPr lang="en-US" altLang="zh-CN">
                <a:ea typeface="楷体_GB2312" pitchFamily="49" charset="-122"/>
                <a:sym typeface="Wingdings" panose="05000000000000000000" pitchFamily="2" charset="2"/>
              </a:rPr>
              <a:t>        </a:t>
            </a:r>
            <a:r>
              <a:rPr lang="en-US" altLang="en-US">
                <a:ea typeface="楷体_GB2312" pitchFamily="49" charset="-122"/>
              </a:rPr>
              <a:t>2</a:t>
            </a:r>
            <a:r>
              <a:rPr lang="en-US" altLang="zh-CN" i="1" baseline="30000">
                <a:ea typeface="楷体_GB2312" pitchFamily="49" charset="-122"/>
              </a:rPr>
              <a:t>k</a:t>
            </a:r>
            <a:r>
              <a:rPr lang="en-US" altLang="zh-CN" baseline="30000">
                <a:ea typeface="楷体_GB2312" pitchFamily="49" charset="-122"/>
              </a:rPr>
              <a:t>-1</a:t>
            </a:r>
            <a:r>
              <a:rPr lang="en-US" altLang="zh-CN"/>
              <a:t>≤ </a:t>
            </a:r>
            <a:r>
              <a:rPr lang="en-US" altLang="zh-CN" i="1"/>
              <a:t> n &lt;</a:t>
            </a:r>
            <a:r>
              <a:rPr lang="en-US" altLang="zh-CN"/>
              <a:t> 2</a:t>
            </a:r>
            <a:r>
              <a:rPr lang="en-US" altLang="zh-CN" i="1" baseline="30000"/>
              <a:t>k  </a:t>
            </a:r>
          </a:p>
          <a:p>
            <a:pPr lvl="1" algn="l">
              <a:buClr>
                <a:srgbClr val="FF9900"/>
              </a:buClr>
              <a:buFont typeface="Wingdings" panose="05000000000000000000" pitchFamily="2" charset="2"/>
              <a:buChar char="v"/>
            </a:pPr>
            <a:r>
              <a:rPr lang="en-US" altLang="zh-CN">
                <a:ea typeface="楷体_GB2312" pitchFamily="49" charset="-122"/>
                <a:sym typeface="Wingdings" panose="05000000000000000000" pitchFamily="2" charset="2"/>
              </a:rPr>
              <a:t>     </a:t>
            </a:r>
            <a:r>
              <a:rPr lang="en-US" altLang="zh-CN">
                <a:ea typeface="楷体_GB2312" pitchFamily="49" charset="-122"/>
              </a:rPr>
              <a:t>  </a:t>
            </a:r>
            <a:r>
              <a:rPr lang="en-US" altLang="en-US" i="1">
                <a:ea typeface="楷体_GB2312" pitchFamily="49" charset="-122"/>
              </a:rPr>
              <a:t> </a:t>
            </a:r>
            <a:r>
              <a:rPr lang="en-US" altLang="zh-CN" i="1">
                <a:ea typeface="楷体_GB2312" pitchFamily="49" charset="-122"/>
              </a:rPr>
              <a:t>k</a:t>
            </a:r>
            <a:r>
              <a:rPr lang="en-US" altLang="zh-CN">
                <a:ea typeface="楷体_GB2312" pitchFamily="49" charset="-122"/>
              </a:rPr>
              <a:t>-1</a:t>
            </a:r>
            <a:r>
              <a:rPr lang="en-US" altLang="zh-CN" i="1">
                <a:ea typeface="楷体_GB2312" pitchFamily="49" charset="-122"/>
              </a:rPr>
              <a:t> </a:t>
            </a:r>
            <a:r>
              <a:rPr lang="en-US" altLang="zh-CN"/>
              <a:t>≤ </a:t>
            </a:r>
            <a:r>
              <a:rPr lang="en-US" altLang="zh-CN" i="1"/>
              <a:t> log</a:t>
            </a:r>
            <a:r>
              <a:rPr lang="en-US" altLang="zh-CN" i="1" baseline="-25000"/>
              <a:t>2 </a:t>
            </a:r>
            <a:r>
              <a:rPr lang="en-US" altLang="zh-CN" i="1"/>
              <a:t>n &lt; k </a:t>
            </a:r>
          </a:p>
          <a:p>
            <a:pPr lvl="1" algn="l">
              <a:buClr>
                <a:srgbClr val="FF9900"/>
              </a:buClr>
              <a:buFont typeface="Wingdings" panose="05000000000000000000" pitchFamily="2" charset="2"/>
              <a:buChar char="v"/>
            </a:pPr>
            <a:r>
              <a:rPr lang="zh-CN" altLang="en-US">
                <a:ea typeface="楷体_GB2312" pitchFamily="49" charset="-122"/>
              </a:rPr>
              <a:t>又因为 </a:t>
            </a:r>
            <a:r>
              <a:rPr lang="en-US" altLang="zh-CN" i="1">
                <a:ea typeface="楷体_GB2312" pitchFamily="49" charset="-122"/>
              </a:rPr>
              <a:t>k </a:t>
            </a:r>
            <a:r>
              <a:rPr lang="zh-CN" altLang="en-US">
                <a:ea typeface="楷体_GB2312" pitchFamily="49" charset="-122"/>
              </a:rPr>
              <a:t>只能是整数，因此， </a:t>
            </a:r>
            <a:r>
              <a:rPr lang="en-US" altLang="zh-CN" i="1">
                <a:ea typeface="楷体_GB2312" pitchFamily="49" charset="-122"/>
              </a:rPr>
              <a:t>k = </a:t>
            </a:r>
            <a:r>
              <a:rPr lang="en-US" altLang="zh-CN">
                <a:ea typeface="楷体_GB2312" pitchFamily="49" charset="-122"/>
                <a:sym typeface="Symbol" panose="05050102010706020507" pitchFamily="18" charset="2"/>
              </a:rPr>
              <a:t></a:t>
            </a:r>
            <a:r>
              <a:rPr lang="en-US" altLang="zh-CN" i="1">
                <a:ea typeface="楷体_GB2312" pitchFamily="49" charset="-122"/>
                <a:sym typeface="Symbol" panose="05050102010706020507" pitchFamily="18" charset="2"/>
              </a:rPr>
              <a:t>log</a:t>
            </a:r>
            <a:r>
              <a:rPr lang="en-US" altLang="zh-CN" i="1" baseline="-25000">
                <a:ea typeface="楷体_GB2312" pitchFamily="49" charset="-122"/>
                <a:sym typeface="Symbol" panose="05050102010706020507" pitchFamily="18" charset="2"/>
              </a:rPr>
              <a:t>2</a:t>
            </a:r>
            <a:r>
              <a:rPr lang="en-US" altLang="zh-CN" i="1">
                <a:ea typeface="楷体_GB2312" pitchFamily="49" charset="-122"/>
                <a:sym typeface="Symbol" panose="05050102010706020507" pitchFamily="18" charset="2"/>
              </a:rPr>
              <a:t>n</a:t>
            </a:r>
            <a:r>
              <a:rPr lang="en-US" altLang="zh-CN">
                <a:ea typeface="楷体_GB2312" pitchFamily="49" charset="-122"/>
                <a:sym typeface="Symbol" panose="05050102010706020507" pitchFamily="18" charset="2"/>
              </a:rPr>
              <a:t></a:t>
            </a:r>
            <a:r>
              <a:rPr lang="en-US" altLang="zh-CN">
                <a:ea typeface="楷体_GB2312" pitchFamily="49" charset="-122"/>
              </a:rPr>
              <a:t> </a:t>
            </a:r>
            <a:r>
              <a:rPr lang="en-US" altLang="zh-CN" i="1" baseline="-25000">
                <a:ea typeface="楷体_GB2312" pitchFamily="49" charset="-122"/>
              </a:rPr>
              <a:t> </a:t>
            </a:r>
            <a:r>
              <a:rPr lang="en-US" altLang="zh-CN" i="1">
                <a:ea typeface="楷体_GB2312" pitchFamily="49" charset="-122"/>
              </a:rPr>
              <a:t>+ </a:t>
            </a:r>
            <a:r>
              <a:rPr lang="en-US" altLang="zh-CN">
                <a:ea typeface="楷体_GB2312" pitchFamily="49" charset="-122"/>
              </a:rPr>
              <a:t>1</a:t>
            </a:r>
            <a:r>
              <a:rPr lang="en-US" altLang="zh-CN" i="1">
                <a:ea typeface="楷体_GB2312" pitchFamily="49" charset="-122"/>
              </a:rPr>
              <a:t> </a:t>
            </a:r>
            <a:r>
              <a:rPr lang="zh-CN" altLang="en-US">
                <a:solidFill>
                  <a:schemeClr val="tx1"/>
                </a:solidFill>
                <a:ea typeface="楷体_GB2312" pitchFamily="49" charset="-122"/>
              </a:rPr>
              <a:t>。</a:t>
            </a:r>
          </a:p>
        </p:txBody>
      </p:sp>
      <p:sp>
        <p:nvSpPr>
          <p:cNvPr id="65607" name="AutoShape 71"/>
          <p:cNvSpPr>
            <a:spLocks noChangeArrowheads="1"/>
          </p:cNvSpPr>
          <p:nvPr/>
        </p:nvSpPr>
        <p:spPr bwMode="auto">
          <a:xfrm>
            <a:off x="3276600" y="2057400"/>
            <a:ext cx="2438400" cy="1219200"/>
          </a:xfrm>
          <a:prstGeom prst="wedgeEllipseCallout">
            <a:avLst>
              <a:gd name="adj1" fmla="val -88866"/>
              <a:gd name="adj2" fmla="val -18620"/>
            </a:avLst>
          </a:prstGeom>
          <a:noFill/>
          <a:ln w="28575">
            <a:solidFill>
              <a:srgbClr val="990000"/>
            </a:solidFill>
            <a:miter lim="800000"/>
          </a:ln>
          <a:extLst>
            <a:ext uri="{909E8E84-426E-40DD-AFC4-6F175D3DCCD1}">
              <a14:hiddenFill xmlns:a14="http://schemas.microsoft.com/office/drawing/2010/main">
                <a:solidFill>
                  <a:srgbClr val="FFFFFF"/>
                </a:solidFill>
              </a14:hiddenFill>
            </a:ext>
          </a:extLst>
        </p:spPr>
        <p:txBody>
          <a:bodyPr/>
          <a:lstStyle/>
          <a:p>
            <a:r>
              <a:rPr lang="en-US" altLang="zh-CN">
                <a:solidFill>
                  <a:srgbClr val="0000FF"/>
                </a:solidFill>
                <a:ea typeface="楷体_GB2312" pitchFamily="49" charset="-122"/>
                <a:sym typeface="Symbol" panose="05050102010706020507" pitchFamily="18" charset="2"/>
              </a:rPr>
              <a:t>x</a:t>
            </a:r>
            <a:r>
              <a:rPr lang="zh-CN" altLang="en-US">
                <a:solidFill>
                  <a:srgbClr val="0000FF"/>
                </a:solidFill>
                <a:ea typeface="楷体_GB2312" pitchFamily="49" charset="-122"/>
                <a:sym typeface="Symbol" panose="05050102010706020507" pitchFamily="18" charset="2"/>
              </a:rPr>
              <a:t>：向下取整</a:t>
            </a:r>
          </a:p>
        </p:txBody>
      </p:sp>
      <p:sp>
        <p:nvSpPr>
          <p:cNvPr id="23559" name="Rectangle 72"/>
          <p:cNvSpPr>
            <a:spLocks noChangeArrowheads="1"/>
          </p:cNvSpPr>
          <p:nvPr/>
        </p:nvSpPr>
        <p:spPr bwMode="auto">
          <a:xfrm>
            <a:off x="457200" y="6096000"/>
            <a:ext cx="8078788" cy="577850"/>
          </a:xfrm>
          <a:prstGeom prst="rect">
            <a:avLst/>
          </a:prstGeom>
          <a:solidFill>
            <a:schemeClr val="bg1"/>
          </a:solidFill>
          <a:ln w="28575">
            <a:solidFill>
              <a:schemeClr val="tx2"/>
            </a:solidFill>
            <a:prstDash val="dashDot"/>
            <a:miter lim="800000"/>
          </a:ln>
        </p:spPr>
        <p:txBody>
          <a:bodyPr wrap="none">
            <a:spAutoFit/>
          </a:bodyPr>
          <a:lstStyle/>
          <a:p>
            <a:pPr algn="l">
              <a:lnSpc>
                <a:spcPct val="125000"/>
              </a:lnSpc>
              <a:buClr>
                <a:schemeClr val="tx2"/>
              </a:buClr>
              <a:buSzPct val="110000"/>
              <a:buFont typeface="Symbol" panose="05050102010706020507" pitchFamily="18" charset="2"/>
              <a:buChar char="¨"/>
            </a:pPr>
            <a:r>
              <a:rPr lang="zh-CN" altLang="en-US" sz="2400">
                <a:ea typeface="楷体_GB2312" pitchFamily="49" charset="-122"/>
              </a:rPr>
              <a:t>性质 </a:t>
            </a:r>
            <a:r>
              <a:rPr lang="en-US" altLang="zh-CN" sz="2400">
                <a:ea typeface="楷体_GB2312" pitchFamily="49" charset="-122"/>
              </a:rPr>
              <a:t>2 </a:t>
            </a:r>
            <a:r>
              <a:rPr lang="zh-CN" altLang="en-US" sz="2400">
                <a:ea typeface="楷体_GB2312" pitchFamily="49" charset="-122"/>
              </a:rPr>
              <a:t>：</a:t>
            </a:r>
            <a:r>
              <a:rPr lang="zh-CN" altLang="en-US" sz="2400">
                <a:solidFill>
                  <a:srgbClr val="000000"/>
                </a:solidFill>
                <a:ea typeface="楷体_GB2312" pitchFamily="49" charset="-122"/>
              </a:rPr>
              <a:t>深度为 </a:t>
            </a:r>
            <a:r>
              <a:rPr lang="en-US" altLang="zh-CN" sz="2400" i="1">
                <a:solidFill>
                  <a:srgbClr val="0000FF"/>
                </a:solidFill>
                <a:ea typeface="楷体_GB2312" pitchFamily="49" charset="-122"/>
              </a:rPr>
              <a:t>k </a:t>
            </a:r>
            <a:r>
              <a:rPr lang="zh-CN" altLang="en-US" sz="2400">
                <a:solidFill>
                  <a:srgbClr val="000000"/>
                </a:solidFill>
                <a:ea typeface="楷体_GB2312" pitchFamily="49" charset="-122"/>
              </a:rPr>
              <a:t>的二叉树上至多含 </a:t>
            </a:r>
            <a:r>
              <a:rPr lang="en-US" altLang="zh-CN" sz="2400" i="1">
                <a:solidFill>
                  <a:srgbClr val="0000FF"/>
                </a:solidFill>
                <a:ea typeface="楷体_GB2312" pitchFamily="49" charset="-122"/>
              </a:rPr>
              <a:t>2</a:t>
            </a:r>
            <a:r>
              <a:rPr lang="en-US" altLang="zh-CN" sz="2400" i="1" baseline="30000">
                <a:solidFill>
                  <a:srgbClr val="0000FF"/>
                </a:solidFill>
                <a:ea typeface="楷体_GB2312" pitchFamily="49" charset="-122"/>
              </a:rPr>
              <a:t>k</a:t>
            </a:r>
            <a:r>
              <a:rPr lang="en-US" altLang="zh-CN" sz="2400" i="1">
                <a:solidFill>
                  <a:srgbClr val="0000FF"/>
                </a:solidFill>
                <a:ea typeface="楷体_GB2312" pitchFamily="49" charset="-122"/>
              </a:rPr>
              <a:t>-1 </a:t>
            </a:r>
            <a:r>
              <a:rPr lang="zh-CN" altLang="en-US" sz="2400">
                <a:solidFill>
                  <a:srgbClr val="000000"/>
                </a:solidFill>
                <a:ea typeface="楷体_GB2312" pitchFamily="49" charset="-122"/>
              </a:rPr>
              <a:t>个结点</a:t>
            </a:r>
            <a:r>
              <a:rPr lang="en-US" altLang="zh-CN" sz="2400">
                <a:solidFill>
                  <a:srgbClr val="000000"/>
                </a:solidFill>
                <a:ea typeface="楷体_GB2312" pitchFamily="49" charset="-122"/>
              </a:rPr>
              <a:t>(k</a:t>
            </a:r>
            <a:r>
              <a:rPr lang="en-US" altLang="zh-CN" sz="2400">
                <a:solidFill>
                  <a:srgbClr val="000000"/>
                </a:solidFill>
                <a:latin typeface="楷体_GB2312" pitchFamily="49" charset="-122"/>
                <a:ea typeface="楷体_GB2312" pitchFamily="49" charset="-122"/>
              </a:rPr>
              <a:t>≥</a:t>
            </a:r>
            <a:r>
              <a:rPr lang="en-US" altLang="zh-CN" sz="2400">
                <a:solidFill>
                  <a:srgbClr val="000000"/>
                </a:solidFill>
                <a:ea typeface="楷体_GB2312" pitchFamily="49" charset="-122"/>
              </a:rPr>
              <a:t>1)</a:t>
            </a:r>
            <a:r>
              <a:rPr lang="zh-CN" altLang="en-US" sz="2400">
                <a:solidFill>
                  <a:srgbClr val="0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07"/>
                                        </p:tgtEl>
                                        <p:attrNameLst>
                                          <p:attrName>style.visibility</p:attrName>
                                        </p:attrNameLst>
                                      </p:cBhvr>
                                      <p:to>
                                        <p:strVal val="visible"/>
                                      </p:to>
                                    </p:set>
                                    <p:animEffect transition="in" filter="wipe(left)">
                                      <p:cBhvr>
                                        <p:cTn id="7" dur="500"/>
                                        <p:tgtEl>
                                          <p:spTgt spid="656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06">
                                            <p:bg/>
                                          </p:spTgt>
                                        </p:tgtEl>
                                        <p:attrNameLst>
                                          <p:attrName>style.visibility</p:attrName>
                                        </p:attrNameLst>
                                      </p:cBhvr>
                                      <p:to>
                                        <p:strVal val="visible"/>
                                      </p:to>
                                    </p:set>
                                    <p:animEffect transition="in" filter="wipe(left)">
                                      <p:cBhvr>
                                        <p:cTn id="12" dur="500"/>
                                        <p:tgtEl>
                                          <p:spTgt spid="6560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606">
                                            <p:txEl>
                                              <p:pRg st="0" end="0"/>
                                            </p:txEl>
                                          </p:spTgt>
                                        </p:tgtEl>
                                        <p:attrNameLst>
                                          <p:attrName>style.visibility</p:attrName>
                                        </p:attrNameLst>
                                      </p:cBhvr>
                                      <p:to>
                                        <p:strVal val="visible"/>
                                      </p:to>
                                    </p:set>
                                    <p:animEffect transition="in" filter="wipe(left)">
                                      <p:cBhvr>
                                        <p:cTn id="17" dur="500"/>
                                        <p:tgtEl>
                                          <p:spTgt spid="6560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606">
                                            <p:txEl>
                                              <p:pRg st="1" end="1"/>
                                            </p:txEl>
                                          </p:spTgt>
                                        </p:tgtEl>
                                        <p:attrNameLst>
                                          <p:attrName>style.visibility</p:attrName>
                                        </p:attrNameLst>
                                      </p:cBhvr>
                                      <p:to>
                                        <p:strVal val="visible"/>
                                      </p:to>
                                    </p:set>
                                    <p:animEffect transition="in" filter="wipe(left)">
                                      <p:cBhvr>
                                        <p:cTn id="22" dur="500"/>
                                        <p:tgtEl>
                                          <p:spTgt spid="6560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606">
                                            <p:txEl>
                                              <p:pRg st="2" end="2"/>
                                            </p:txEl>
                                          </p:spTgt>
                                        </p:tgtEl>
                                        <p:attrNameLst>
                                          <p:attrName>style.visibility</p:attrName>
                                        </p:attrNameLst>
                                      </p:cBhvr>
                                      <p:to>
                                        <p:strVal val="visible"/>
                                      </p:to>
                                    </p:set>
                                    <p:animEffect transition="in" filter="wipe(left)">
                                      <p:cBhvr>
                                        <p:cTn id="27" dur="500"/>
                                        <p:tgtEl>
                                          <p:spTgt spid="6560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606">
                                            <p:txEl>
                                              <p:pRg st="3" end="3"/>
                                            </p:txEl>
                                          </p:spTgt>
                                        </p:tgtEl>
                                        <p:attrNameLst>
                                          <p:attrName>style.visibility</p:attrName>
                                        </p:attrNameLst>
                                      </p:cBhvr>
                                      <p:to>
                                        <p:strVal val="visible"/>
                                      </p:to>
                                    </p:set>
                                    <p:animEffect transition="in" filter="wipe(left)">
                                      <p:cBhvr>
                                        <p:cTn id="32" dur="500"/>
                                        <p:tgtEl>
                                          <p:spTgt spid="6560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606">
                                            <p:txEl>
                                              <p:pRg st="4" end="4"/>
                                            </p:txEl>
                                          </p:spTgt>
                                        </p:tgtEl>
                                        <p:attrNameLst>
                                          <p:attrName>style.visibility</p:attrName>
                                        </p:attrNameLst>
                                      </p:cBhvr>
                                      <p:to>
                                        <p:strVal val="visible"/>
                                      </p:to>
                                    </p:set>
                                    <p:animEffect transition="in" filter="wipe(left)">
                                      <p:cBhvr>
                                        <p:cTn id="37" dur="500"/>
                                        <p:tgtEl>
                                          <p:spTgt spid="6560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606">
                                            <p:txEl>
                                              <p:pRg st="5" end="5"/>
                                            </p:txEl>
                                          </p:spTgt>
                                        </p:tgtEl>
                                        <p:attrNameLst>
                                          <p:attrName>style.visibility</p:attrName>
                                        </p:attrNameLst>
                                      </p:cBhvr>
                                      <p:to>
                                        <p:strVal val="visible"/>
                                      </p:to>
                                    </p:set>
                                    <p:animEffect transition="in" filter="wipe(left)">
                                      <p:cBhvr>
                                        <p:cTn id="42" dur="500"/>
                                        <p:tgtEl>
                                          <p:spTgt spid="656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6" grpId="0" build="p" bldLvl="2" animBg="1" autoUpdateAnimBg="0"/>
      <p:bldP spid="6560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BA0BC9C7-E0EB-46CB-BF2A-D76525140A69}" type="slidenum">
              <a:rPr kumimoji="0" lang="en-US" altLang="zh-CN" sz="1400" b="0" smtClean="0">
                <a:solidFill>
                  <a:schemeClr val="tx1"/>
                </a:solidFill>
              </a:rPr>
              <a:t>19</a:t>
            </a:fld>
            <a:endParaRPr kumimoji="0" lang="en-US" altLang="zh-CN" sz="1400" b="0" smtClean="0">
              <a:solidFill>
                <a:schemeClr val="tx1"/>
              </a:solidFill>
            </a:endParaRPr>
          </a:p>
        </p:txBody>
      </p:sp>
      <p:sp>
        <p:nvSpPr>
          <p:cNvPr id="24579" name="Rectangle 8"/>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5</a:t>
            </a:r>
          </a:p>
        </p:txBody>
      </p:sp>
      <p:sp>
        <p:nvSpPr>
          <p:cNvPr id="24580" name="Rectangle 9"/>
          <p:cNvSpPr>
            <a:spLocks noGrp="1" noChangeArrowheads="1"/>
          </p:cNvSpPr>
          <p:nvPr>
            <p:ph type="body" idx="1"/>
          </p:nvPr>
        </p:nvSpPr>
        <p:spPr/>
        <p:txBody>
          <a:bodyPr/>
          <a:lstStyle/>
          <a:p>
            <a:pPr eaLnBrk="1" hangingPunct="1"/>
            <a:r>
              <a:rPr lang="zh-CN" altLang="en-US" smtClean="0">
                <a:solidFill>
                  <a:schemeClr val="tx1"/>
                </a:solidFill>
              </a:rPr>
              <a:t>若对含 </a:t>
            </a:r>
            <a:r>
              <a:rPr lang="en-US" altLang="zh-CN" i="1" smtClean="0">
                <a:solidFill>
                  <a:schemeClr val="tx1"/>
                </a:solidFill>
              </a:rPr>
              <a:t>n </a:t>
            </a:r>
            <a:r>
              <a:rPr lang="zh-CN" altLang="en-US" smtClean="0">
                <a:solidFill>
                  <a:schemeClr val="tx1"/>
                </a:solidFill>
              </a:rPr>
              <a:t>个结点的完全二叉树从上到下且从左至右进行 </a:t>
            </a:r>
            <a:r>
              <a:rPr lang="en-US" altLang="zh-CN" i="1" smtClean="0">
                <a:solidFill>
                  <a:schemeClr val="tx1"/>
                </a:solidFill>
              </a:rPr>
              <a:t>1</a:t>
            </a:r>
            <a:r>
              <a:rPr lang="en-US" altLang="zh-CN" smtClean="0">
                <a:solidFill>
                  <a:schemeClr val="tx1"/>
                </a:solidFill>
              </a:rPr>
              <a:t> </a:t>
            </a:r>
            <a:r>
              <a:rPr lang="zh-CN" altLang="en-US" smtClean="0">
                <a:solidFill>
                  <a:schemeClr val="tx1"/>
                </a:solidFill>
              </a:rPr>
              <a:t>至 </a:t>
            </a:r>
            <a:r>
              <a:rPr lang="en-US" altLang="zh-CN" i="1" smtClean="0">
                <a:solidFill>
                  <a:schemeClr val="tx1"/>
                </a:solidFill>
              </a:rPr>
              <a:t>n</a:t>
            </a:r>
            <a:r>
              <a:rPr lang="en-US" altLang="zh-CN" smtClean="0">
                <a:solidFill>
                  <a:schemeClr val="tx1"/>
                </a:solidFill>
              </a:rPr>
              <a:t> </a:t>
            </a:r>
            <a:r>
              <a:rPr lang="zh-CN" altLang="en-US" smtClean="0">
                <a:solidFill>
                  <a:schemeClr val="tx1"/>
                </a:solidFill>
              </a:rPr>
              <a:t>的编号，则对完全二叉树中任意一个编号为 </a:t>
            </a:r>
            <a:r>
              <a:rPr lang="en-US" altLang="zh-CN" i="1" smtClean="0">
                <a:solidFill>
                  <a:schemeClr val="tx1"/>
                </a:solidFill>
              </a:rPr>
              <a:t>i</a:t>
            </a:r>
            <a:r>
              <a:rPr lang="en-US" altLang="zh-CN" smtClean="0">
                <a:solidFill>
                  <a:schemeClr val="tx1"/>
                </a:solidFill>
              </a:rPr>
              <a:t> </a:t>
            </a:r>
            <a:r>
              <a:rPr lang="zh-CN" altLang="en-US" smtClean="0">
                <a:solidFill>
                  <a:schemeClr val="tx1"/>
                </a:solidFill>
              </a:rPr>
              <a:t>的结点：</a:t>
            </a:r>
          </a:p>
          <a:p>
            <a:pPr eaLnBrk="1" hangingPunct="1"/>
            <a:r>
              <a:rPr lang="en-US" altLang="zh-CN" smtClean="0">
                <a:solidFill>
                  <a:schemeClr val="tx1"/>
                </a:solidFill>
              </a:rPr>
              <a:t>(1) </a:t>
            </a:r>
            <a:r>
              <a:rPr lang="zh-CN" altLang="en-US" smtClean="0">
                <a:solidFill>
                  <a:schemeClr val="tx1"/>
                </a:solidFill>
              </a:rPr>
              <a:t>若 </a:t>
            </a:r>
            <a:r>
              <a:rPr lang="en-US" altLang="zh-CN" i="1" smtClean="0">
                <a:solidFill>
                  <a:schemeClr val="tx1"/>
                </a:solidFill>
              </a:rPr>
              <a:t>i</a:t>
            </a:r>
            <a:r>
              <a:rPr lang="en-US" altLang="zh-CN" smtClean="0">
                <a:solidFill>
                  <a:schemeClr val="tx1"/>
                </a:solidFill>
              </a:rPr>
              <a:t>=1</a:t>
            </a:r>
            <a:r>
              <a:rPr lang="zh-CN" altLang="en-US" smtClean="0">
                <a:solidFill>
                  <a:schemeClr val="tx1"/>
                </a:solidFill>
              </a:rPr>
              <a:t>，则结点</a:t>
            </a:r>
            <a:r>
              <a:rPr lang="en-US" altLang="zh-CN" i="1" smtClean="0">
                <a:solidFill>
                  <a:schemeClr val="tx1"/>
                </a:solidFill>
              </a:rPr>
              <a:t>i</a:t>
            </a:r>
            <a:r>
              <a:rPr lang="zh-CN" altLang="en-US" smtClean="0">
                <a:solidFill>
                  <a:schemeClr val="tx1"/>
                </a:solidFill>
              </a:rPr>
              <a:t>是二叉树的根，无双亲</a:t>
            </a:r>
            <a:r>
              <a:rPr lang="en-US" altLang="zh-CN" smtClean="0">
                <a:solidFill>
                  <a:schemeClr val="tx1"/>
                </a:solidFill>
              </a:rPr>
              <a:t>;</a:t>
            </a:r>
            <a:br>
              <a:rPr lang="en-US" altLang="zh-CN" smtClean="0">
                <a:solidFill>
                  <a:schemeClr val="tx1"/>
                </a:solidFill>
              </a:rPr>
            </a:br>
            <a:r>
              <a:rPr lang="zh-CN" altLang="en-US" smtClean="0">
                <a:solidFill>
                  <a:schemeClr val="tx1"/>
                </a:solidFill>
              </a:rPr>
              <a:t>否则，则其</a:t>
            </a:r>
            <a:r>
              <a:rPr lang="zh-CN" altLang="en-US" smtClean="0">
                <a:solidFill>
                  <a:srgbClr val="FF3300"/>
                </a:solidFill>
              </a:rPr>
              <a:t>双亲</a:t>
            </a:r>
            <a:r>
              <a:rPr lang="zh-CN" altLang="en-US" smtClean="0">
                <a:solidFill>
                  <a:schemeClr val="tx1"/>
                </a:solidFill>
              </a:rPr>
              <a:t>结点编号为 </a:t>
            </a:r>
            <a:r>
              <a:rPr lang="zh-CN" altLang="en-US" smtClean="0">
                <a:solidFill>
                  <a:srgbClr val="FF3300"/>
                </a:solidFill>
                <a:sym typeface="Symbol" panose="05050102010706020507" pitchFamily="18" charset="2"/>
              </a:rPr>
              <a:t></a:t>
            </a:r>
            <a:r>
              <a:rPr lang="en-US" altLang="zh-CN" i="1" smtClean="0">
                <a:solidFill>
                  <a:srgbClr val="FF3300"/>
                </a:solidFill>
              </a:rPr>
              <a:t>i</a:t>
            </a:r>
            <a:r>
              <a:rPr lang="en-US" altLang="zh-CN" smtClean="0">
                <a:solidFill>
                  <a:srgbClr val="FF3300"/>
                </a:solidFill>
              </a:rPr>
              <a:t>/2</a:t>
            </a:r>
            <a:r>
              <a:rPr lang="en-US" altLang="zh-CN" smtClean="0">
                <a:solidFill>
                  <a:srgbClr val="FF3300"/>
                </a:solidFill>
                <a:sym typeface="Symbol" panose="05050102010706020507" pitchFamily="18" charset="2"/>
              </a:rPr>
              <a:t></a:t>
            </a:r>
            <a:r>
              <a:rPr lang="en-US" altLang="zh-CN" smtClean="0">
                <a:solidFill>
                  <a:schemeClr val="tx1"/>
                </a:solidFill>
                <a:sym typeface="Symbol" panose="05050102010706020507" pitchFamily="18" charset="2"/>
              </a:rPr>
              <a:t> </a:t>
            </a:r>
            <a:r>
              <a:rPr lang="zh-CN" altLang="en-US" smtClean="0">
                <a:solidFill>
                  <a:schemeClr val="tx1"/>
                </a:solidFill>
              </a:rPr>
              <a:t>；</a:t>
            </a:r>
          </a:p>
        </p:txBody>
      </p:sp>
      <p:grpSp>
        <p:nvGrpSpPr>
          <p:cNvPr id="24581" name="Group 10"/>
          <p:cNvGrpSpPr/>
          <p:nvPr/>
        </p:nvGrpSpPr>
        <p:grpSpPr bwMode="auto">
          <a:xfrm>
            <a:off x="152400" y="3657600"/>
            <a:ext cx="4191000" cy="2971800"/>
            <a:chOff x="3286" y="1397"/>
            <a:chExt cx="2474" cy="1763"/>
          </a:xfrm>
        </p:grpSpPr>
        <p:sp>
          <p:nvSpPr>
            <p:cNvPr id="24588" name="Line 11"/>
            <p:cNvSpPr>
              <a:spLocks noChangeShapeType="1"/>
            </p:cNvSpPr>
            <p:nvPr/>
          </p:nvSpPr>
          <p:spPr bwMode="auto">
            <a:xfrm flipH="1">
              <a:off x="4961" y="2624"/>
              <a:ext cx="144"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89" name="Line 12"/>
            <p:cNvSpPr>
              <a:spLocks noChangeShapeType="1"/>
            </p:cNvSpPr>
            <p:nvPr/>
          </p:nvSpPr>
          <p:spPr bwMode="auto">
            <a:xfrm>
              <a:off x="4433" y="26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
            <p:cNvSpPr>
              <a:spLocks noChangeShapeType="1"/>
            </p:cNvSpPr>
            <p:nvPr/>
          </p:nvSpPr>
          <p:spPr bwMode="auto">
            <a:xfrm flipH="1">
              <a:off x="4020" y="15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4"/>
            <p:cNvSpPr>
              <a:spLocks noChangeShapeType="1"/>
            </p:cNvSpPr>
            <p:nvPr/>
          </p:nvSpPr>
          <p:spPr bwMode="auto">
            <a:xfrm>
              <a:off x="4655" y="15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5"/>
            <p:cNvSpPr>
              <a:spLocks noChangeShapeType="1"/>
            </p:cNvSpPr>
            <p:nvPr/>
          </p:nvSpPr>
          <p:spPr bwMode="auto">
            <a:xfrm>
              <a:off x="5252" y="2033"/>
              <a:ext cx="364"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6"/>
            <p:cNvSpPr>
              <a:spLocks noChangeShapeType="1"/>
            </p:cNvSpPr>
            <p:nvPr/>
          </p:nvSpPr>
          <p:spPr bwMode="auto">
            <a:xfrm flipH="1">
              <a:off x="5105" y="2033"/>
              <a:ext cx="102" cy="54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7"/>
            <p:cNvSpPr>
              <a:spLocks noChangeShapeType="1"/>
            </p:cNvSpPr>
            <p:nvPr/>
          </p:nvSpPr>
          <p:spPr bwMode="auto">
            <a:xfrm flipH="1">
              <a:off x="3622" y="20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8"/>
            <p:cNvSpPr>
              <a:spLocks noChangeShapeType="1"/>
            </p:cNvSpPr>
            <p:nvPr/>
          </p:nvSpPr>
          <p:spPr bwMode="auto">
            <a:xfrm>
              <a:off x="4020" y="20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9"/>
            <p:cNvSpPr>
              <a:spLocks noChangeShapeType="1"/>
            </p:cNvSpPr>
            <p:nvPr/>
          </p:nvSpPr>
          <p:spPr bwMode="auto">
            <a:xfrm flipH="1">
              <a:off x="3430" y="25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20"/>
            <p:cNvSpPr>
              <a:spLocks noChangeShapeType="1"/>
            </p:cNvSpPr>
            <p:nvPr/>
          </p:nvSpPr>
          <p:spPr bwMode="auto">
            <a:xfrm>
              <a:off x="3657" y="25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21"/>
            <p:cNvSpPr>
              <a:spLocks noChangeShapeType="1"/>
            </p:cNvSpPr>
            <p:nvPr/>
          </p:nvSpPr>
          <p:spPr bwMode="auto">
            <a:xfrm flipH="1">
              <a:off x="4198" y="25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Oval 22"/>
            <p:cNvSpPr>
              <a:spLocks noChangeArrowheads="1"/>
            </p:cNvSpPr>
            <p:nvPr/>
          </p:nvSpPr>
          <p:spPr bwMode="auto">
            <a:xfrm>
              <a:off x="4473" y="1397"/>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a:t>
              </a:r>
              <a:endParaRPr lang="en-US" altLang="zh-CN" sz="2400" b="0">
                <a:solidFill>
                  <a:schemeClr val="tx1"/>
                </a:solidFill>
              </a:endParaRPr>
            </a:p>
          </p:txBody>
        </p:sp>
        <p:sp>
          <p:nvSpPr>
            <p:cNvPr id="24600" name="Oval 23"/>
            <p:cNvSpPr>
              <a:spLocks noChangeArrowheads="1"/>
            </p:cNvSpPr>
            <p:nvPr/>
          </p:nvSpPr>
          <p:spPr bwMode="auto">
            <a:xfrm>
              <a:off x="3862" y="196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24601" name="Oval 24"/>
            <p:cNvSpPr>
              <a:spLocks noChangeArrowheads="1"/>
            </p:cNvSpPr>
            <p:nvPr/>
          </p:nvSpPr>
          <p:spPr bwMode="auto">
            <a:xfrm>
              <a:off x="5088" y="1931"/>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4602" name="Oval 25"/>
            <p:cNvSpPr>
              <a:spLocks noChangeArrowheads="1"/>
            </p:cNvSpPr>
            <p:nvPr/>
          </p:nvSpPr>
          <p:spPr bwMode="auto">
            <a:xfrm>
              <a:off x="3478" y="24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4603" name="Oval 26"/>
            <p:cNvSpPr>
              <a:spLocks noChangeArrowheads="1"/>
            </p:cNvSpPr>
            <p:nvPr/>
          </p:nvSpPr>
          <p:spPr bwMode="auto">
            <a:xfrm>
              <a:off x="4246" y="24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4604" name="Oval 27"/>
            <p:cNvSpPr>
              <a:spLocks noChangeArrowheads="1"/>
            </p:cNvSpPr>
            <p:nvPr/>
          </p:nvSpPr>
          <p:spPr bwMode="auto">
            <a:xfrm>
              <a:off x="4961" y="243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6</a:t>
              </a:r>
              <a:endParaRPr lang="en-US" altLang="zh-CN" sz="2400" b="0">
                <a:solidFill>
                  <a:schemeClr val="tx1"/>
                </a:solidFill>
              </a:endParaRPr>
            </a:p>
          </p:txBody>
        </p:sp>
        <p:sp>
          <p:nvSpPr>
            <p:cNvPr id="24605" name="Oval 28"/>
            <p:cNvSpPr>
              <a:spLocks noChangeArrowheads="1"/>
            </p:cNvSpPr>
            <p:nvPr/>
          </p:nvSpPr>
          <p:spPr bwMode="auto">
            <a:xfrm>
              <a:off x="5472" y="2350"/>
              <a:ext cx="288" cy="302"/>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4606" name="Oval 29"/>
            <p:cNvSpPr>
              <a:spLocks noChangeArrowheads="1"/>
            </p:cNvSpPr>
            <p:nvPr/>
          </p:nvSpPr>
          <p:spPr bwMode="auto">
            <a:xfrm>
              <a:off x="3286"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4607" name="Oval 30"/>
            <p:cNvSpPr>
              <a:spLocks noChangeArrowheads="1"/>
            </p:cNvSpPr>
            <p:nvPr/>
          </p:nvSpPr>
          <p:spPr bwMode="auto">
            <a:xfrm>
              <a:off x="3670"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4608" name="Oval 31"/>
            <p:cNvSpPr>
              <a:spLocks noChangeArrowheads="1"/>
            </p:cNvSpPr>
            <p:nvPr/>
          </p:nvSpPr>
          <p:spPr bwMode="auto">
            <a:xfrm>
              <a:off x="4054"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4609" name="Oval 32"/>
            <p:cNvSpPr>
              <a:spLocks noChangeArrowheads="1"/>
            </p:cNvSpPr>
            <p:nvPr/>
          </p:nvSpPr>
          <p:spPr bwMode="auto">
            <a:xfrm>
              <a:off x="4481"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4610" name="Oval 33"/>
            <p:cNvSpPr>
              <a:spLocks noChangeArrowheads="1"/>
            </p:cNvSpPr>
            <p:nvPr/>
          </p:nvSpPr>
          <p:spPr bwMode="auto">
            <a:xfrm>
              <a:off x="4481"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4611" name="Oval 34"/>
            <p:cNvSpPr>
              <a:spLocks noChangeArrowheads="1"/>
            </p:cNvSpPr>
            <p:nvPr/>
          </p:nvSpPr>
          <p:spPr bwMode="auto">
            <a:xfrm>
              <a:off x="4817"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grpSp>
        <p:nvGrpSpPr>
          <p:cNvPr id="3" name="Group 51"/>
          <p:cNvGrpSpPr/>
          <p:nvPr/>
        </p:nvGrpSpPr>
        <p:grpSpPr bwMode="auto">
          <a:xfrm>
            <a:off x="5208588" y="3962400"/>
            <a:ext cx="3171825" cy="1487488"/>
            <a:chOff x="3281" y="2496"/>
            <a:chExt cx="1998" cy="937"/>
          </a:xfrm>
        </p:grpSpPr>
        <p:sp>
          <p:nvSpPr>
            <p:cNvPr id="24583" name="Line 35"/>
            <p:cNvSpPr>
              <a:spLocks noChangeShapeType="1"/>
            </p:cNvSpPr>
            <p:nvPr/>
          </p:nvSpPr>
          <p:spPr bwMode="auto">
            <a:xfrm flipH="1">
              <a:off x="3664" y="2784"/>
              <a:ext cx="528"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84" name="Line 38"/>
            <p:cNvSpPr>
              <a:spLocks noChangeShapeType="1"/>
            </p:cNvSpPr>
            <p:nvPr/>
          </p:nvSpPr>
          <p:spPr bwMode="auto">
            <a:xfrm>
              <a:off x="4432" y="2784"/>
              <a:ext cx="576"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85" name="Oval 41"/>
            <p:cNvSpPr>
              <a:spLocks noChangeArrowheads="1"/>
            </p:cNvSpPr>
            <p:nvPr/>
          </p:nvSpPr>
          <p:spPr bwMode="auto">
            <a:xfrm>
              <a:off x="3281" y="3024"/>
              <a:ext cx="544" cy="409"/>
            </a:xfrm>
            <a:prstGeom prst="ellipse">
              <a:avLst/>
            </a:prstGeom>
            <a:solidFill>
              <a:srgbClr val="FFFF00"/>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i="1" dirty="0" err="1">
                  <a:solidFill>
                    <a:srgbClr val="FF3300"/>
                  </a:solidFill>
                  <a:ea typeface="楷体_GB2312" pitchFamily="49" charset="-122"/>
                </a:rPr>
                <a:t>i</a:t>
              </a:r>
              <a:endParaRPr lang="en-US" altLang="zh-CN" sz="2400" dirty="0">
                <a:solidFill>
                  <a:srgbClr val="FF3300"/>
                </a:solidFill>
                <a:ea typeface="楷体_GB2312" pitchFamily="49" charset="-122"/>
                <a:sym typeface="Symbol" panose="05050102010706020507" pitchFamily="18" charset="2"/>
              </a:endParaRPr>
            </a:p>
          </p:txBody>
        </p:sp>
        <p:sp>
          <p:nvSpPr>
            <p:cNvPr id="24586" name="Oval 43"/>
            <p:cNvSpPr>
              <a:spLocks noChangeArrowheads="1"/>
            </p:cNvSpPr>
            <p:nvPr/>
          </p:nvSpPr>
          <p:spPr bwMode="auto">
            <a:xfrm>
              <a:off x="3952" y="2496"/>
              <a:ext cx="630" cy="402"/>
            </a:xfrm>
            <a:prstGeom prst="ellipse">
              <a:avLst/>
            </a:prstGeom>
            <a:solidFill>
              <a:srgbClr val="FBE2DF"/>
            </a:solidFill>
            <a:ln w="28575" cap="sq">
              <a:solidFill>
                <a:schemeClr val="tx1"/>
              </a:solidFill>
              <a:round/>
            </a:ln>
          </p:spPr>
          <p:txBody>
            <a:bodyPr wrap="none"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sym typeface="Symbol" panose="05050102010706020507" pitchFamily="18" charset="2"/>
                </a:rPr>
                <a:t></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/2</a:t>
              </a:r>
              <a:r>
                <a:rPr lang="en-US" altLang="zh-CN" sz="2400">
                  <a:solidFill>
                    <a:srgbClr val="FF3300"/>
                  </a:solidFill>
                  <a:ea typeface="楷体_GB2312" pitchFamily="49" charset="-122"/>
                  <a:sym typeface="Symbol" panose="05050102010706020507" pitchFamily="18" charset="2"/>
                </a:rPr>
                <a:t></a:t>
              </a:r>
            </a:p>
          </p:txBody>
        </p:sp>
        <p:sp>
          <p:nvSpPr>
            <p:cNvPr id="24587" name="Oval 44"/>
            <p:cNvSpPr>
              <a:spLocks noChangeArrowheads="1"/>
            </p:cNvSpPr>
            <p:nvPr/>
          </p:nvSpPr>
          <p:spPr bwMode="auto">
            <a:xfrm>
              <a:off x="4680" y="3024"/>
              <a:ext cx="599" cy="409"/>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+1</a:t>
              </a:r>
              <a:endParaRPr lang="en-US" altLang="zh-CN" sz="2400">
                <a:solidFill>
                  <a:srgbClr val="FF3300"/>
                </a:solidFill>
                <a:ea typeface="楷体_GB2312" pitchFamily="49" charset="-122"/>
                <a:sym typeface="Symbol" panose="05050102010706020507"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B62A497-0C74-4F20-A796-619AEBA5A7BB}" type="slidenum">
              <a:rPr kumimoji="0" lang="en-US" altLang="zh-CN" sz="1400" b="0" smtClean="0">
                <a:solidFill>
                  <a:schemeClr val="tx1"/>
                </a:solidFill>
              </a:rPr>
              <a:t>2</a:t>
            </a:fld>
            <a:endParaRPr kumimoji="0" lang="en-US" altLang="zh-CN" sz="1400" b="0" smtClean="0">
              <a:solidFill>
                <a:schemeClr val="tx1"/>
              </a:solidFill>
            </a:endParaRPr>
          </a:p>
        </p:txBody>
      </p:sp>
      <p:sp>
        <p:nvSpPr>
          <p:cNvPr id="5123" name="Rectangle 4"/>
          <p:cNvSpPr>
            <a:spLocks noGrp="1" noChangeArrowheads="1"/>
          </p:cNvSpPr>
          <p:nvPr>
            <p:ph type="title"/>
          </p:nvPr>
        </p:nvSpPr>
        <p:spPr/>
        <p:txBody>
          <a:bodyPr/>
          <a:lstStyle/>
          <a:p>
            <a:pPr eaLnBrk="1" hangingPunct="1"/>
            <a:r>
              <a:rPr lang="zh-CN" altLang="en-US" smtClean="0"/>
              <a:t>本章内容</a:t>
            </a:r>
          </a:p>
        </p:txBody>
      </p:sp>
      <p:sp>
        <p:nvSpPr>
          <p:cNvPr id="5124" name="Rectangle 5"/>
          <p:cNvSpPr>
            <a:spLocks noGrp="1" noChangeArrowheads="1"/>
          </p:cNvSpPr>
          <p:nvPr>
            <p:ph type="body" idx="1"/>
          </p:nvPr>
        </p:nvSpPr>
        <p:spPr/>
        <p:txBody>
          <a:bodyPr/>
          <a:lstStyle/>
          <a:p>
            <a:pPr eaLnBrk="1" hangingPunct="1"/>
            <a:r>
              <a:rPr lang="en-US" altLang="zh-CN" smtClean="0"/>
              <a:t>6.1 </a:t>
            </a:r>
            <a:r>
              <a:rPr lang="zh-CN" altLang="en-US" smtClean="0"/>
              <a:t>树的类型定义</a:t>
            </a:r>
          </a:p>
          <a:p>
            <a:pPr eaLnBrk="1" hangingPunct="1"/>
            <a:r>
              <a:rPr lang="en-US" altLang="zh-CN" smtClean="0"/>
              <a:t>6.2 </a:t>
            </a:r>
            <a:r>
              <a:rPr lang="zh-CN" altLang="en-US" smtClean="0"/>
              <a:t>二叉树</a:t>
            </a:r>
          </a:p>
          <a:p>
            <a:pPr eaLnBrk="1" hangingPunct="1"/>
            <a:r>
              <a:rPr lang="en-US" altLang="zh-CN" smtClean="0"/>
              <a:t>6.3 </a:t>
            </a:r>
            <a:r>
              <a:rPr lang="zh-CN" altLang="en-US" smtClean="0"/>
              <a:t>二叉树的存储结构</a:t>
            </a:r>
          </a:p>
          <a:p>
            <a:pPr eaLnBrk="1" hangingPunct="1"/>
            <a:r>
              <a:rPr lang="en-US" altLang="zh-CN" smtClean="0"/>
              <a:t>6.4 </a:t>
            </a:r>
            <a:r>
              <a:rPr lang="zh-CN" altLang="en-US" smtClean="0"/>
              <a:t>二叉树的遍历</a:t>
            </a:r>
          </a:p>
          <a:p>
            <a:pPr eaLnBrk="1" hangingPunct="1"/>
            <a:r>
              <a:rPr lang="en-US" altLang="zh-CN" smtClean="0"/>
              <a:t>6.5 </a:t>
            </a:r>
            <a:r>
              <a:rPr lang="zh-CN" altLang="en-US" smtClean="0"/>
              <a:t>线索二叉树</a:t>
            </a:r>
          </a:p>
          <a:p>
            <a:pPr eaLnBrk="1" hangingPunct="1"/>
            <a:r>
              <a:rPr lang="en-US" altLang="zh-CN" smtClean="0"/>
              <a:t>6.6 </a:t>
            </a:r>
            <a:r>
              <a:rPr lang="zh-CN" altLang="en-US" smtClean="0"/>
              <a:t>树和森林的表示方法</a:t>
            </a:r>
          </a:p>
          <a:p>
            <a:pPr eaLnBrk="1" hangingPunct="1"/>
            <a:r>
              <a:rPr lang="en-US" altLang="zh-CN" smtClean="0"/>
              <a:t>6.7 </a:t>
            </a:r>
            <a:r>
              <a:rPr lang="zh-CN" altLang="en-US" smtClean="0"/>
              <a:t>树和森林的遍历</a:t>
            </a:r>
          </a:p>
          <a:p>
            <a:pPr eaLnBrk="1" hangingPunct="1"/>
            <a:r>
              <a:rPr lang="en-US" altLang="zh-CN" smtClean="0"/>
              <a:t>6.8 </a:t>
            </a:r>
            <a:r>
              <a:rPr lang="zh-CN" altLang="en-US" smtClean="0"/>
              <a:t>哈夫曼树与哈夫曼编码</a:t>
            </a:r>
          </a:p>
          <a:p>
            <a:pPr eaLnBrk="1" hangingPunct="1"/>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58E6B89-087A-4669-8ECB-60A07F61DBFE}" type="slidenum">
              <a:rPr kumimoji="0" lang="en-US" altLang="zh-CN" sz="1400" b="0" smtClean="0">
                <a:solidFill>
                  <a:schemeClr val="tx1"/>
                </a:solidFill>
              </a:rPr>
              <a:t>20</a:t>
            </a:fld>
            <a:endParaRPr kumimoji="0" lang="en-US" altLang="zh-CN" sz="1400" b="0" smtClean="0">
              <a:solidFill>
                <a:schemeClr val="tx1"/>
              </a:solidFill>
            </a:endParaRPr>
          </a:p>
        </p:txBody>
      </p:sp>
      <p:sp>
        <p:nvSpPr>
          <p:cNvPr id="25603" name="Rectangle 2"/>
          <p:cNvSpPr>
            <a:spLocks noGrp="1" noChangeArrowheads="1"/>
          </p:cNvSpPr>
          <p:nvPr>
            <p:ph type="title"/>
          </p:nvPr>
        </p:nvSpPr>
        <p:spPr/>
        <p:txBody>
          <a:bodyPr/>
          <a:lstStyle/>
          <a:p>
            <a:pPr eaLnBrk="1" hangingPunct="1"/>
            <a:r>
              <a:rPr lang="en-US" altLang="zh-CN" smtClean="0"/>
              <a:t>6.2.2 </a:t>
            </a:r>
            <a:r>
              <a:rPr lang="zh-CN" altLang="en-US" smtClean="0"/>
              <a:t>二叉树的性质－ </a:t>
            </a:r>
            <a:r>
              <a:rPr lang="en-US" altLang="zh-CN" smtClean="0"/>
              <a:t>5</a:t>
            </a:r>
          </a:p>
        </p:txBody>
      </p:sp>
      <p:sp>
        <p:nvSpPr>
          <p:cNvPr id="25604" name="Rectangle 3"/>
          <p:cNvSpPr>
            <a:spLocks noGrp="1" noChangeArrowheads="1"/>
          </p:cNvSpPr>
          <p:nvPr>
            <p:ph type="body" idx="1"/>
          </p:nvPr>
        </p:nvSpPr>
        <p:spPr/>
        <p:txBody>
          <a:bodyPr/>
          <a:lstStyle/>
          <a:p>
            <a:pPr eaLnBrk="1" hangingPunct="1"/>
            <a:r>
              <a:rPr lang="en-US" altLang="zh-CN" smtClean="0">
                <a:solidFill>
                  <a:schemeClr val="tx1"/>
                </a:solidFill>
              </a:rPr>
              <a:t>(2) </a:t>
            </a:r>
            <a:r>
              <a:rPr lang="zh-CN" altLang="en-US" smtClean="0">
                <a:solidFill>
                  <a:schemeClr val="tx1"/>
                </a:solidFill>
              </a:rPr>
              <a:t>若 </a:t>
            </a:r>
            <a:r>
              <a:rPr lang="en-US" altLang="zh-CN" i="1" smtClean="0">
                <a:solidFill>
                  <a:schemeClr val="tx1"/>
                </a:solidFill>
              </a:rPr>
              <a:t>2i&gt;n</a:t>
            </a:r>
            <a:r>
              <a:rPr lang="zh-CN" altLang="en-US" smtClean="0">
                <a:solidFill>
                  <a:schemeClr val="tx1"/>
                </a:solidFill>
              </a:rPr>
              <a:t>，则结点</a:t>
            </a:r>
            <a:r>
              <a:rPr lang="en-US" altLang="zh-CN" i="1" smtClean="0">
                <a:solidFill>
                  <a:schemeClr val="tx1"/>
                </a:solidFill>
              </a:rPr>
              <a:t>i</a:t>
            </a:r>
            <a:r>
              <a:rPr lang="zh-CN" altLang="en-US" smtClean="0">
                <a:solidFill>
                  <a:schemeClr val="tx1"/>
                </a:solidFill>
              </a:rPr>
              <a:t>无左孩子；</a:t>
            </a:r>
            <a:br>
              <a:rPr lang="zh-CN" altLang="en-US" smtClean="0">
                <a:solidFill>
                  <a:schemeClr val="tx1"/>
                </a:solidFill>
              </a:rPr>
            </a:br>
            <a:r>
              <a:rPr lang="zh-CN" altLang="en-US" smtClean="0">
                <a:solidFill>
                  <a:schemeClr val="tx1"/>
                </a:solidFill>
              </a:rPr>
              <a:t>  否则，结点</a:t>
            </a:r>
            <a:r>
              <a:rPr lang="en-US" altLang="zh-CN" i="1" smtClean="0">
                <a:solidFill>
                  <a:schemeClr val="tx1"/>
                </a:solidFill>
              </a:rPr>
              <a:t>i</a:t>
            </a:r>
            <a:r>
              <a:rPr lang="zh-CN" altLang="en-US" smtClean="0">
                <a:solidFill>
                  <a:schemeClr val="tx1"/>
                </a:solidFill>
              </a:rPr>
              <a:t>的</a:t>
            </a:r>
            <a:r>
              <a:rPr lang="zh-CN" altLang="en-US" smtClean="0">
                <a:solidFill>
                  <a:srgbClr val="FF3300"/>
                </a:solidFill>
              </a:rPr>
              <a:t>左孩子</a:t>
            </a:r>
            <a:r>
              <a:rPr lang="zh-CN" altLang="en-US" smtClean="0">
                <a:solidFill>
                  <a:schemeClr val="tx1"/>
                </a:solidFill>
              </a:rPr>
              <a:t>结点的编号为 </a:t>
            </a:r>
            <a:r>
              <a:rPr lang="en-US" altLang="zh-CN" i="1" smtClean="0">
                <a:solidFill>
                  <a:srgbClr val="FF3300"/>
                </a:solidFill>
              </a:rPr>
              <a:t>2i </a:t>
            </a:r>
            <a:r>
              <a:rPr lang="zh-CN" altLang="en-US" smtClean="0">
                <a:solidFill>
                  <a:schemeClr val="tx1"/>
                </a:solidFill>
              </a:rPr>
              <a:t>；</a:t>
            </a:r>
          </a:p>
          <a:p>
            <a:pPr eaLnBrk="1" hangingPunct="1"/>
            <a:r>
              <a:rPr lang="en-US" altLang="zh-CN" smtClean="0">
                <a:solidFill>
                  <a:schemeClr val="tx1"/>
                </a:solidFill>
              </a:rPr>
              <a:t>(3) </a:t>
            </a:r>
            <a:r>
              <a:rPr lang="zh-CN" altLang="en-US" smtClean="0">
                <a:solidFill>
                  <a:schemeClr val="tx1"/>
                </a:solidFill>
              </a:rPr>
              <a:t>若 </a:t>
            </a:r>
            <a:r>
              <a:rPr lang="en-US" altLang="zh-CN" i="1" smtClean="0">
                <a:solidFill>
                  <a:schemeClr val="tx1"/>
                </a:solidFill>
              </a:rPr>
              <a:t>2i+1&gt;n</a:t>
            </a:r>
            <a:r>
              <a:rPr lang="zh-CN" altLang="en-US" smtClean="0">
                <a:solidFill>
                  <a:schemeClr val="tx1"/>
                </a:solidFill>
              </a:rPr>
              <a:t>，则结点</a:t>
            </a:r>
            <a:r>
              <a:rPr lang="en-US" altLang="zh-CN" i="1" smtClean="0">
                <a:solidFill>
                  <a:schemeClr val="tx1"/>
                </a:solidFill>
              </a:rPr>
              <a:t>i</a:t>
            </a:r>
            <a:r>
              <a:rPr lang="zh-CN" altLang="en-US" smtClean="0">
                <a:solidFill>
                  <a:schemeClr val="tx1"/>
                </a:solidFill>
              </a:rPr>
              <a:t>无右孩子结点；</a:t>
            </a:r>
            <a:br>
              <a:rPr lang="zh-CN" altLang="en-US" smtClean="0">
                <a:solidFill>
                  <a:schemeClr val="tx1"/>
                </a:solidFill>
              </a:rPr>
            </a:br>
            <a:r>
              <a:rPr lang="zh-CN" altLang="en-US" smtClean="0">
                <a:solidFill>
                  <a:schemeClr val="tx1"/>
                </a:solidFill>
              </a:rPr>
              <a:t>  否则，结点</a:t>
            </a:r>
            <a:r>
              <a:rPr lang="en-US" altLang="zh-CN" i="1" smtClean="0">
                <a:solidFill>
                  <a:schemeClr val="tx1"/>
                </a:solidFill>
              </a:rPr>
              <a:t>i</a:t>
            </a:r>
            <a:r>
              <a:rPr lang="zh-CN" altLang="en-US" smtClean="0">
                <a:solidFill>
                  <a:schemeClr val="tx1"/>
                </a:solidFill>
              </a:rPr>
              <a:t>的</a:t>
            </a:r>
            <a:r>
              <a:rPr lang="zh-CN" altLang="en-US" smtClean="0">
                <a:solidFill>
                  <a:srgbClr val="FF3300"/>
                </a:solidFill>
              </a:rPr>
              <a:t>右孩子</a:t>
            </a:r>
            <a:r>
              <a:rPr lang="zh-CN" altLang="en-US" smtClean="0">
                <a:solidFill>
                  <a:schemeClr val="tx1"/>
                </a:solidFill>
              </a:rPr>
              <a:t>结点的编号为</a:t>
            </a:r>
            <a:r>
              <a:rPr lang="en-US" altLang="zh-CN" i="1" smtClean="0">
                <a:solidFill>
                  <a:srgbClr val="FF3300"/>
                </a:solidFill>
              </a:rPr>
              <a:t>2i+</a:t>
            </a:r>
            <a:r>
              <a:rPr lang="en-US" altLang="zh-CN" smtClean="0">
                <a:solidFill>
                  <a:srgbClr val="FF3300"/>
                </a:solidFill>
              </a:rPr>
              <a:t>1</a:t>
            </a:r>
            <a:r>
              <a:rPr lang="en-US" altLang="zh-CN" i="1" smtClean="0">
                <a:solidFill>
                  <a:srgbClr val="FF3300"/>
                </a:solidFill>
              </a:rPr>
              <a:t> </a:t>
            </a:r>
            <a:r>
              <a:rPr lang="zh-CN" altLang="en-US" smtClean="0">
                <a:solidFill>
                  <a:schemeClr val="tx1"/>
                </a:solidFill>
              </a:rPr>
              <a:t>；</a:t>
            </a:r>
          </a:p>
          <a:p>
            <a:pPr eaLnBrk="1" hangingPunct="1"/>
            <a:endParaRPr lang="en-US" altLang="zh-CN" smtClean="0"/>
          </a:p>
        </p:txBody>
      </p:sp>
      <p:grpSp>
        <p:nvGrpSpPr>
          <p:cNvPr id="25605" name="Group 49"/>
          <p:cNvGrpSpPr/>
          <p:nvPr/>
        </p:nvGrpSpPr>
        <p:grpSpPr bwMode="auto">
          <a:xfrm>
            <a:off x="152400" y="3505200"/>
            <a:ext cx="4191000" cy="2971800"/>
            <a:chOff x="96" y="2304"/>
            <a:chExt cx="2640" cy="1872"/>
          </a:xfrm>
        </p:grpSpPr>
        <p:sp>
          <p:nvSpPr>
            <p:cNvPr id="25624" name="Line 5"/>
            <p:cNvSpPr>
              <a:spLocks noChangeShapeType="1"/>
            </p:cNvSpPr>
            <p:nvPr/>
          </p:nvSpPr>
          <p:spPr bwMode="auto">
            <a:xfrm flipH="1">
              <a:off x="1883" y="3607"/>
              <a:ext cx="154" cy="357"/>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5625" name="Line 6"/>
            <p:cNvSpPr>
              <a:spLocks noChangeShapeType="1"/>
            </p:cNvSpPr>
            <p:nvPr/>
          </p:nvSpPr>
          <p:spPr bwMode="auto">
            <a:xfrm>
              <a:off x="1320" y="3607"/>
              <a:ext cx="205" cy="30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7"/>
            <p:cNvSpPr>
              <a:spLocks noChangeShapeType="1"/>
            </p:cNvSpPr>
            <p:nvPr/>
          </p:nvSpPr>
          <p:spPr bwMode="auto">
            <a:xfrm flipH="1">
              <a:off x="879" y="2497"/>
              <a:ext cx="666" cy="43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Line 8"/>
            <p:cNvSpPr>
              <a:spLocks noChangeShapeType="1"/>
            </p:cNvSpPr>
            <p:nvPr/>
          </p:nvSpPr>
          <p:spPr bwMode="auto">
            <a:xfrm>
              <a:off x="1557" y="2497"/>
              <a:ext cx="580" cy="48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8" name="Line 9"/>
            <p:cNvSpPr>
              <a:spLocks noChangeShapeType="1"/>
            </p:cNvSpPr>
            <p:nvPr/>
          </p:nvSpPr>
          <p:spPr bwMode="auto">
            <a:xfrm>
              <a:off x="2194" y="2979"/>
              <a:ext cx="302" cy="42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10"/>
            <p:cNvSpPr>
              <a:spLocks noChangeShapeType="1"/>
            </p:cNvSpPr>
            <p:nvPr/>
          </p:nvSpPr>
          <p:spPr bwMode="auto">
            <a:xfrm flipH="1">
              <a:off x="2037" y="2979"/>
              <a:ext cx="109" cy="57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Line 11"/>
            <p:cNvSpPr>
              <a:spLocks noChangeShapeType="1"/>
            </p:cNvSpPr>
            <p:nvPr/>
          </p:nvSpPr>
          <p:spPr bwMode="auto">
            <a:xfrm flipH="1">
              <a:off x="455" y="3010"/>
              <a:ext cx="375" cy="40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1" name="Line 12"/>
            <p:cNvSpPr>
              <a:spLocks noChangeShapeType="1"/>
            </p:cNvSpPr>
            <p:nvPr/>
          </p:nvSpPr>
          <p:spPr bwMode="auto">
            <a:xfrm>
              <a:off x="879" y="3010"/>
              <a:ext cx="395" cy="40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13"/>
            <p:cNvSpPr>
              <a:spLocks noChangeShapeType="1"/>
            </p:cNvSpPr>
            <p:nvPr/>
          </p:nvSpPr>
          <p:spPr bwMode="auto">
            <a:xfrm flipH="1">
              <a:off x="250" y="3540"/>
              <a:ext cx="193" cy="38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Line 14"/>
            <p:cNvSpPr>
              <a:spLocks noChangeShapeType="1"/>
            </p:cNvSpPr>
            <p:nvPr/>
          </p:nvSpPr>
          <p:spPr bwMode="auto">
            <a:xfrm>
              <a:off x="492" y="3540"/>
              <a:ext cx="167" cy="38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4" name="Line 15"/>
            <p:cNvSpPr>
              <a:spLocks noChangeShapeType="1"/>
            </p:cNvSpPr>
            <p:nvPr/>
          </p:nvSpPr>
          <p:spPr bwMode="auto">
            <a:xfrm flipH="1">
              <a:off x="1069" y="3540"/>
              <a:ext cx="198" cy="381"/>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5" name="Oval 16"/>
            <p:cNvSpPr>
              <a:spLocks noChangeArrowheads="1"/>
            </p:cNvSpPr>
            <p:nvPr/>
          </p:nvSpPr>
          <p:spPr bwMode="auto">
            <a:xfrm>
              <a:off x="1363" y="2304"/>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a:t>
              </a:r>
              <a:endParaRPr lang="en-US" altLang="zh-CN" sz="2400" b="0">
                <a:solidFill>
                  <a:schemeClr val="tx1"/>
                </a:solidFill>
              </a:endParaRPr>
            </a:p>
          </p:txBody>
        </p:sp>
        <p:sp>
          <p:nvSpPr>
            <p:cNvPr id="25636" name="Oval 17"/>
            <p:cNvSpPr>
              <a:spLocks noChangeArrowheads="1"/>
            </p:cNvSpPr>
            <p:nvPr/>
          </p:nvSpPr>
          <p:spPr bwMode="auto">
            <a:xfrm>
              <a:off x="711" y="2902"/>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2</a:t>
              </a:r>
              <a:endParaRPr lang="en-US" altLang="zh-CN" sz="2400" b="0">
                <a:solidFill>
                  <a:schemeClr val="tx1"/>
                </a:solidFill>
              </a:endParaRPr>
            </a:p>
          </p:txBody>
        </p:sp>
        <p:sp>
          <p:nvSpPr>
            <p:cNvPr id="25637" name="Oval 18"/>
            <p:cNvSpPr>
              <a:spLocks noChangeArrowheads="1"/>
            </p:cNvSpPr>
            <p:nvPr/>
          </p:nvSpPr>
          <p:spPr bwMode="auto">
            <a:xfrm>
              <a:off x="2019" y="2871"/>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3</a:t>
              </a:r>
              <a:endParaRPr lang="en-US" altLang="zh-CN" sz="2400" b="0">
                <a:solidFill>
                  <a:schemeClr val="tx1"/>
                </a:solidFill>
              </a:endParaRPr>
            </a:p>
          </p:txBody>
        </p:sp>
        <p:sp>
          <p:nvSpPr>
            <p:cNvPr id="25638" name="Oval 19"/>
            <p:cNvSpPr>
              <a:spLocks noChangeArrowheads="1"/>
            </p:cNvSpPr>
            <p:nvPr/>
          </p:nvSpPr>
          <p:spPr bwMode="auto">
            <a:xfrm>
              <a:off x="301" y="3411"/>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4</a:t>
              </a:r>
              <a:endParaRPr lang="en-US" altLang="zh-CN" sz="2400" b="0">
                <a:solidFill>
                  <a:schemeClr val="tx1"/>
                </a:solidFill>
              </a:endParaRPr>
            </a:p>
          </p:txBody>
        </p:sp>
        <p:sp>
          <p:nvSpPr>
            <p:cNvPr id="25639" name="Oval 20"/>
            <p:cNvSpPr>
              <a:spLocks noChangeArrowheads="1"/>
            </p:cNvSpPr>
            <p:nvPr/>
          </p:nvSpPr>
          <p:spPr bwMode="auto">
            <a:xfrm>
              <a:off x="1120" y="3411"/>
              <a:ext cx="308"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5</a:t>
              </a:r>
              <a:endParaRPr lang="en-US" altLang="zh-CN" sz="2400" b="0">
                <a:solidFill>
                  <a:schemeClr val="tx1"/>
                </a:solidFill>
              </a:endParaRPr>
            </a:p>
          </p:txBody>
        </p:sp>
        <p:sp>
          <p:nvSpPr>
            <p:cNvPr id="25640" name="Oval 21"/>
            <p:cNvSpPr>
              <a:spLocks noChangeArrowheads="1"/>
            </p:cNvSpPr>
            <p:nvPr/>
          </p:nvSpPr>
          <p:spPr bwMode="auto">
            <a:xfrm>
              <a:off x="1883" y="3374"/>
              <a:ext cx="308" cy="322"/>
            </a:xfrm>
            <a:prstGeom prst="ellipse">
              <a:avLst/>
            </a:prstGeom>
            <a:solidFill>
              <a:schemeClr val="accent1"/>
            </a:solidFill>
            <a:ln w="28575" cap="sq">
              <a:solidFill>
                <a:schemeClr val="tx1"/>
              </a:solidFill>
              <a:round/>
              <a:headEnd type="none" w="sm" len="sm"/>
              <a:tailEnd type="none" w="sm" len="sm"/>
            </a:ln>
          </p:spPr>
          <p:txBody>
            <a:bodyPr wrap="none" anchor="ctr"/>
            <a:lstStyle/>
            <a:p>
              <a:pPr>
                <a:spcBef>
                  <a:spcPct val="0"/>
                </a:spcBef>
              </a:pPr>
              <a:r>
                <a:rPr lang="en-US" altLang="zh-CN" sz="3200" dirty="0">
                  <a:solidFill>
                    <a:schemeClr val="tx1"/>
                  </a:solidFill>
                </a:rPr>
                <a:t>6</a:t>
              </a:r>
              <a:endParaRPr lang="en-US" altLang="zh-CN" sz="2400" b="0" dirty="0">
                <a:solidFill>
                  <a:schemeClr val="tx1"/>
                </a:solidFill>
              </a:endParaRPr>
            </a:p>
          </p:txBody>
        </p:sp>
        <p:sp>
          <p:nvSpPr>
            <p:cNvPr id="25641" name="Oval 22"/>
            <p:cNvSpPr>
              <a:spLocks noChangeArrowheads="1"/>
            </p:cNvSpPr>
            <p:nvPr/>
          </p:nvSpPr>
          <p:spPr bwMode="auto">
            <a:xfrm>
              <a:off x="2429" y="3375"/>
              <a:ext cx="307" cy="321"/>
            </a:xfrm>
            <a:prstGeom prst="ellipse">
              <a:avLst/>
            </a:prstGeom>
            <a:solidFill>
              <a:schemeClr val="hlink"/>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7</a:t>
              </a:r>
              <a:endParaRPr lang="en-US" altLang="zh-CN" sz="2400" b="0">
                <a:solidFill>
                  <a:schemeClr val="tx1"/>
                </a:solidFill>
              </a:endParaRPr>
            </a:p>
          </p:txBody>
        </p:sp>
        <p:sp>
          <p:nvSpPr>
            <p:cNvPr id="25642" name="Oval 23"/>
            <p:cNvSpPr>
              <a:spLocks noChangeArrowheads="1"/>
            </p:cNvSpPr>
            <p:nvPr/>
          </p:nvSpPr>
          <p:spPr bwMode="auto">
            <a:xfrm>
              <a:off x="96" y="3921"/>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8</a:t>
              </a:r>
              <a:endParaRPr lang="en-US" altLang="zh-CN" sz="2400" b="0">
                <a:solidFill>
                  <a:schemeClr val="tx1"/>
                </a:solidFill>
              </a:endParaRPr>
            </a:p>
          </p:txBody>
        </p:sp>
        <p:sp>
          <p:nvSpPr>
            <p:cNvPr id="25643" name="Oval 24"/>
            <p:cNvSpPr>
              <a:spLocks noChangeArrowheads="1"/>
            </p:cNvSpPr>
            <p:nvPr/>
          </p:nvSpPr>
          <p:spPr bwMode="auto">
            <a:xfrm>
              <a:off x="506" y="3921"/>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9</a:t>
              </a:r>
              <a:endParaRPr lang="en-US" altLang="zh-CN" sz="2400" b="0">
                <a:solidFill>
                  <a:schemeClr val="tx1"/>
                </a:solidFill>
              </a:endParaRPr>
            </a:p>
          </p:txBody>
        </p:sp>
        <p:sp>
          <p:nvSpPr>
            <p:cNvPr id="25644" name="Oval 25"/>
            <p:cNvSpPr>
              <a:spLocks noChangeArrowheads="1"/>
            </p:cNvSpPr>
            <p:nvPr/>
          </p:nvSpPr>
          <p:spPr bwMode="auto">
            <a:xfrm>
              <a:off x="916" y="3921"/>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10</a:t>
              </a:r>
              <a:endParaRPr lang="en-US" altLang="zh-CN" sz="2400" b="0">
                <a:solidFill>
                  <a:schemeClr val="tx1"/>
                </a:solidFill>
              </a:endParaRPr>
            </a:p>
          </p:txBody>
        </p:sp>
        <p:sp>
          <p:nvSpPr>
            <p:cNvPr id="25645" name="Oval 26"/>
            <p:cNvSpPr>
              <a:spLocks noChangeArrowheads="1"/>
            </p:cNvSpPr>
            <p:nvPr/>
          </p:nvSpPr>
          <p:spPr bwMode="auto">
            <a:xfrm>
              <a:off x="1371" y="3913"/>
              <a:ext cx="308"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5646" name="Oval 27"/>
            <p:cNvSpPr>
              <a:spLocks noChangeArrowheads="1"/>
            </p:cNvSpPr>
            <p:nvPr/>
          </p:nvSpPr>
          <p:spPr bwMode="auto">
            <a:xfrm>
              <a:off x="1371" y="3913"/>
              <a:ext cx="308"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11</a:t>
              </a:r>
              <a:endParaRPr lang="en-US" altLang="zh-CN" sz="2400" b="0">
                <a:solidFill>
                  <a:schemeClr val="tx1"/>
                </a:solidFill>
              </a:endParaRPr>
            </a:p>
          </p:txBody>
        </p:sp>
        <p:sp>
          <p:nvSpPr>
            <p:cNvPr id="25647" name="Oval 28"/>
            <p:cNvSpPr>
              <a:spLocks noChangeArrowheads="1"/>
            </p:cNvSpPr>
            <p:nvPr/>
          </p:nvSpPr>
          <p:spPr bwMode="auto">
            <a:xfrm>
              <a:off x="1730" y="3913"/>
              <a:ext cx="307" cy="255"/>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3200">
                  <a:solidFill>
                    <a:schemeClr val="tx1"/>
                  </a:solidFill>
                </a:rPr>
                <a:t>12</a:t>
              </a:r>
              <a:endParaRPr lang="en-US" altLang="zh-CN" sz="2400" b="0">
                <a:solidFill>
                  <a:schemeClr val="tx1"/>
                </a:solidFill>
              </a:endParaRPr>
            </a:p>
          </p:txBody>
        </p:sp>
      </p:grpSp>
      <p:grpSp>
        <p:nvGrpSpPr>
          <p:cNvPr id="3" name="Group 43"/>
          <p:cNvGrpSpPr/>
          <p:nvPr/>
        </p:nvGrpSpPr>
        <p:grpSpPr bwMode="auto">
          <a:xfrm>
            <a:off x="4572000" y="5181600"/>
            <a:ext cx="914400" cy="1095375"/>
            <a:chOff x="2945" y="3360"/>
            <a:chExt cx="576" cy="690"/>
          </a:xfrm>
        </p:grpSpPr>
        <p:sp>
          <p:nvSpPr>
            <p:cNvPr id="25622" name="Line 32"/>
            <p:cNvSpPr>
              <a:spLocks noChangeShapeType="1"/>
            </p:cNvSpPr>
            <p:nvPr/>
          </p:nvSpPr>
          <p:spPr bwMode="auto">
            <a:xfrm flipH="1">
              <a:off x="3185" y="3360"/>
              <a:ext cx="336"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3" name="Oval 39"/>
            <p:cNvSpPr>
              <a:spLocks noChangeArrowheads="1"/>
            </p:cNvSpPr>
            <p:nvPr/>
          </p:nvSpPr>
          <p:spPr bwMode="auto">
            <a:xfrm>
              <a:off x="2945" y="3648"/>
              <a:ext cx="528" cy="402"/>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endParaRPr lang="en-US" altLang="zh-CN" sz="2400">
                <a:solidFill>
                  <a:srgbClr val="FF3300"/>
                </a:solidFill>
                <a:ea typeface="楷体_GB2312" pitchFamily="49" charset="-122"/>
                <a:sym typeface="Symbol" panose="05050102010706020507" pitchFamily="18" charset="2"/>
              </a:endParaRPr>
            </a:p>
          </p:txBody>
        </p:sp>
      </p:grpSp>
      <p:grpSp>
        <p:nvGrpSpPr>
          <p:cNvPr id="4" name="Group 44"/>
          <p:cNvGrpSpPr/>
          <p:nvPr/>
        </p:nvGrpSpPr>
        <p:grpSpPr bwMode="auto">
          <a:xfrm>
            <a:off x="5562600" y="5181600"/>
            <a:ext cx="1141413" cy="1106488"/>
            <a:chOff x="3569" y="3360"/>
            <a:chExt cx="719" cy="697"/>
          </a:xfrm>
        </p:grpSpPr>
        <p:sp>
          <p:nvSpPr>
            <p:cNvPr id="25620" name="Line 35"/>
            <p:cNvSpPr>
              <a:spLocks noChangeShapeType="1"/>
            </p:cNvSpPr>
            <p:nvPr/>
          </p:nvSpPr>
          <p:spPr bwMode="auto">
            <a:xfrm>
              <a:off x="3569" y="3360"/>
              <a:ext cx="384"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1" name="Oval 40"/>
            <p:cNvSpPr>
              <a:spLocks noChangeArrowheads="1"/>
            </p:cNvSpPr>
            <p:nvPr/>
          </p:nvSpPr>
          <p:spPr bwMode="auto">
            <a:xfrm>
              <a:off x="3620" y="3648"/>
              <a:ext cx="668" cy="409"/>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+1</a:t>
              </a:r>
              <a:endParaRPr lang="en-US" altLang="zh-CN" sz="2400">
                <a:solidFill>
                  <a:srgbClr val="FF3300"/>
                </a:solidFill>
                <a:ea typeface="楷体_GB2312" pitchFamily="49" charset="-122"/>
                <a:sym typeface="Symbol" panose="05050102010706020507" pitchFamily="18" charset="2"/>
              </a:endParaRPr>
            </a:p>
          </p:txBody>
        </p:sp>
      </p:grpSp>
      <p:grpSp>
        <p:nvGrpSpPr>
          <p:cNvPr id="5" name="Group 45"/>
          <p:cNvGrpSpPr/>
          <p:nvPr/>
        </p:nvGrpSpPr>
        <p:grpSpPr bwMode="auto">
          <a:xfrm>
            <a:off x="6780213" y="5105400"/>
            <a:ext cx="1077912" cy="1182688"/>
            <a:chOff x="4336" y="3312"/>
            <a:chExt cx="679" cy="745"/>
          </a:xfrm>
        </p:grpSpPr>
        <p:sp>
          <p:nvSpPr>
            <p:cNvPr id="25618" name="Line 31"/>
            <p:cNvSpPr>
              <a:spLocks noChangeShapeType="1"/>
            </p:cNvSpPr>
            <p:nvPr/>
          </p:nvSpPr>
          <p:spPr bwMode="auto">
            <a:xfrm flipH="1">
              <a:off x="4560" y="3312"/>
              <a:ext cx="43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9" name="Oval 41"/>
            <p:cNvSpPr>
              <a:spLocks noChangeArrowheads="1"/>
            </p:cNvSpPr>
            <p:nvPr/>
          </p:nvSpPr>
          <p:spPr bwMode="auto">
            <a:xfrm>
              <a:off x="4336" y="3648"/>
              <a:ext cx="679" cy="409"/>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+2</a:t>
              </a:r>
              <a:endParaRPr lang="en-US" altLang="zh-CN" sz="2400">
                <a:solidFill>
                  <a:srgbClr val="FF3300"/>
                </a:solidFill>
                <a:ea typeface="楷体_GB2312" pitchFamily="49" charset="-122"/>
                <a:sym typeface="Symbol" panose="05050102010706020507" pitchFamily="18" charset="2"/>
              </a:endParaRPr>
            </a:p>
          </p:txBody>
        </p:sp>
      </p:grpSp>
      <p:grpSp>
        <p:nvGrpSpPr>
          <p:cNvPr id="6" name="Group 46"/>
          <p:cNvGrpSpPr/>
          <p:nvPr/>
        </p:nvGrpSpPr>
        <p:grpSpPr bwMode="auto">
          <a:xfrm>
            <a:off x="7974013" y="5105400"/>
            <a:ext cx="1066800" cy="1171575"/>
            <a:chOff x="5088" y="3312"/>
            <a:chExt cx="672" cy="738"/>
          </a:xfrm>
        </p:grpSpPr>
        <p:sp>
          <p:nvSpPr>
            <p:cNvPr id="25616" name="Line 34"/>
            <p:cNvSpPr>
              <a:spLocks noChangeShapeType="1"/>
            </p:cNvSpPr>
            <p:nvPr/>
          </p:nvSpPr>
          <p:spPr bwMode="auto">
            <a:xfrm>
              <a:off x="5088" y="3312"/>
              <a:ext cx="384" cy="48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7" name="Oval 42"/>
            <p:cNvSpPr>
              <a:spLocks noChangeArrowheads="1"/>
            </p:cNvSpPr>
            <p:nvPr/>
          </p:nvSpPr>
          <p:spPr bwMode="auto">
            <a:xfrm>
              <a:off x="5088" y="3648"/>
              <a:ext cx="672" cy="402"/>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rPr>
                <a:t>2</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+3</a:t>
              </a:r>
              <a:endParaRPr lang="en-US" altLang="zh-CN" sz="2400">
                <a:solidFill>
                  <a:srgbClr val="FF3300"/>
                </a:solidFill>
                <a:ea typeface="楷体_GB2312" pitchFamily="49" charset="-122"/>
                <a:sym typeface="Symbol" panose="05050102010706020507" pitchFamily="18" charset="2"/>
              </a:endParaRPr>
            </a:p>
          </p:txBody>
        </p:sp>
      </p:grpSp>
      <p:grpSp>
        <p:nvGrpSpPr>
          <p:cNvPr id="25610" name="Group 47"/>
          <p:cNvGrpSpPr/>
          <p:nvPr/>
        </p:nvGrpSpPr>
        <p:grpSpPr bwMode="auto">
          <a:xfrm>
            <a:off x="5105400" y="3810000"/>
            <a:ext cx="3171825" cy="1487488"/>
            <a:chOff x="3281" y="2496"/>
            <a:chExt cx="1998" cy="937"/>
          </a:xfrm>
        </p:grpSpPr>
        <p:sp>
          <p:nvSpPr>
            <p:cNvPr id="25611" name="Line 30"/>
            <p:cNvSpPr>
              <a:spLocks noChangeShapeType="1"/>
            </p:cNvSpPr>
            <p:nvPr/>
          </p:nvSpPr>
          <p:spPr bwMode="auto">
            <a:xfrm flipH="1">
              <a:off x="3664" y="2784"/>
              <a:ext cx="528"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2" name="Line 33"/>
            <p:cNvSpPr>
              <a:spLocks noChangeShapeType="1"/>
            </p:cNvSpPr>
            <p:nvPr/>
          </p:nvSpPr>
          <p:spPr bwMode="auto">
            <a:xfrm>
              <a:off x="4432" y="2784"/>
              <a:ext cx="576" cy="38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5613" name="Oval 37"/>
            <p:cNvSpPr>
              <a:spLocks noChangeArrowheads="1"/>
            </p:cNvSpPr>
            <p:nvPr/>
          </p:nvSpPr>
          <p:spPr bwMode="auto">
            <a:xfrm>
              <a:off x="3952" y="2496"/>
              <a:ext cx="630" cy="402"/>
            </a:xfrm>
            <a:prstGeom prst="ellipse">
              <a:avLst/>
            </a:prstGeom>
            <a:solidFill>
              <a:srgbClr val="FBE2DF"/>
            </a:solidFill>
            <a:ln w="28575" cap="sq">
              <a:solidFill>
                <a:schemeClr val="tx1"/>
              </a:solidFill>
              <a:round/>
            </a:ln>
          </p:spPr>
          <p:txBody>
            <a:bodyPr wrap="none" anchor="ctr">
              <a:spAutoFit/>
            </a:bodyPr>
            <a:lstStyle/>
            <a:p>
              <a:pPr>
                <a:buClr>
                  <a:schemeClr val="tx2"/>
                </a:buClr>
                <a:buSzPct val="110000"/>
                <a:buFont typeface="Symbol" panose="05050102010706020507" pitchFamily="18" charset="2"/>
                <a:buNone/>
              </a:pPr>
              <a:r>
                <a:rPr lang="en-US" altLang="zh-CN" sz="2400">
                  <a:solidFill>
                    <a:srgbClr val="FF3300"/>
                  </a:solidFill>
                  <a:ea typeface="楷体_GB2312" pitchFamily="49" charset="-122"/>
                  <a:sym typeface="Symbol" panose="05050102010706020507" pitchFamily="18" charset="2"/>
                </a:rPr>
                <a:t></a:t>
              </a: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/2</a:t>
              </a:r>
              <a:r>
                <a:rPr lang="en-US" altLang="zh-CN" sz="2400">
                  <a:solidFill>
                    <a:srgbClr val="FF3300"/>
                  </a:solidFill>
                  <a:ea typeface="楷体_GB2312" pitchFamily="49" charset="-122"/>
                  <a:sym typeface="Symbol" panose="05050102010706020507" pitchFamily="18" charset="2"/>
                </a:rPr>
                <a:t></a:t>
              </a:r>
            </a:p>
          </p:txBody>
        </p:sp>
        <p:sp>
          <p:nvSpPr>
            <p:cNvPr id="25614" name="Oval 38"/>
            <p:cNvSpPr>
              <a:spLocks noChangeArrowheads="1"/>
            </p:cNvSpPr>
            <p:nvPr/>
          </p:nvSpPr>
          <p:spPr bwMode="auto">
            <a:xfrm>
              <a:off x="4655" y="3024"/>
              <a:ext cx="624" cy="409"/>
            </a:xfrm>
            <a:prstGeom prst="ellipse">
              <a:avLst/>
            </a:prstGeom>
            <a:solidFill>
              <a:srgbClr val="FBE2DF"/>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i="1">
                  <a:solidFill>
                    <a:srgbClr val="FF3300"/>
                  </a:solidFill>
                  <a:ea typeface="楷体_GB2312" pitchFamily="49" charset="-122"/>
                </a:rPr>
                <a:t>i</a:t>
              </a:r>
              <a:r>
                <a:rPr lang="en-US" altLang="zh-CN" sz="2400">
                  <a:solidFill>
                    <a:srgbClr val="FF3300"/>
                  </a:solidFill>
                  <a:ea typeface="楷体_GB2312" pitchFamily="49" charset="-122"/>
                </a:rPr>
                <a:t>+1</a:t>
              </a:r>
              <a:endParaRPr lang="en-US" altLang="zh-CN" sz="2400">
                <a:solidFill>
                  <a:srgbClr val="FF3300"/>
                </a:solidFill>
                <a:ea typeface="楷体_GB2312" pitchFamily="49" charset="-122"/>
                <a:sym typeface="Symbol" panose="05050102010706020507" pitchFamily="18" charset="2"/>
              </a:endParaRPr>
            </a:p>
          </p:txBody>
        </p:sp>
        <p:sp>
          <p:nvSpPr>
            <p:cNvPr id="25615" name="Oval 36"/>
            <p:cNvSpPr>
              <a:spLocks noChangeArrowheads="1"/>
            </p:cNvSpPr>
            <p:nvPr/>
          </p:nvSpPr>
          <p:spPr bwMode="auto">
            <a:xfrm>
              <a:off x="3281" y="3024"/>
              <a:ext cx="528" cy="402"/>
            </a:xfrm>
            <a:prstGeom prst="ellipse">
              <a:avLst/>
            </a:prstGeom>
            <a:solidFill>
              <a:srgbClr val="FFFF00"/>
            </a:solidFill>
            <a:ln w="28575" cap="sq">
              <a:solidFill>
                <a:schemeClr val="tx1"/>
              </a:solidFill>
              <a:round/>
            </a:ln>
          </p:spPr>
          <p:txBody>
            <a:bodyPr anchor="ctr">
              <a:spAutoFit/>
            </a:bodyPr>
            <a:lstStyle/>
            <a:p>
              <a:pPr>
                <a:buClr>
                  <a:schemeClr val="tx2"/>
                </a:buClr>
                <a:buSzPct val="110000"/>
                <a:buFont typeface="Symbol" panose="05050102010706020507" pitchFamily="18" charset="2"/>
                <a:buNone/>
              </a:pPr>
              <a:r>
                <a:rPr lang="en-US" altLang="zh-CN" sz="2400" i="1" dirty="0" err="1">
                  <a:solidFill>
                    <a:srgbClr val="FF3300"/>
                  </a:solidFill>
                  <a:ea typeface="楷体_GB2312" pitchFamily="49" charset="-122"/>
                </a:rPr>
                <a:t>i</a:t>
              </a:r>
              <a:endParaRPr lang="en-US" altLang="zh-CN" sz="2400" dirty="0">
                <a:solidFill>
                  <a:srgbClr val="FF3300"/>
                </a:solidFill>
                <a:ea typeface="楷体_GB2312" pitchFamily="49" charset="-122"/>
                <a:sym typeface="Symbol" panose="05050102010706020507"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9C20085-8D21-4874-B8CB-C88B9D28E58D}" type="slidenum">
              <a:rPr kumimoji="0" lang="en-US" altLang="zh-CN" sz="1400" b="0" smtClean="0">
                <a:solidFill>
                  <a:schemeClr val="tx1"/>
                </a:solidFill>
              </a:rPr>
              <a:t>21</a:t>
            </a:fld>
            <a:endParaRPr kumimoji="0" lang="en-US" altLang="zh-CN" sz="1400" b="0" smtClean="0">
              <a:solidFill>
                <a:schemeClr val="tx1"/>
              </a:solidFill>
            </a:endParaRPr>
          </a:p>
        </p:txBody>
      </p:sp>
      <p:sp>
        <p:nvSpPr>
          <p:cNvPr id="26627" name="Rectangle 8"/>
          <p:cNvSpPr>
            <a:spLocks noGrp="1" noChangeArrowheads="1"/>
          </p:cNvSpPr>
          <p:nvPr>
            <p:ph type="title"/>
          </p:nvPr>
        </p:nvSpPr>
        <p:spPr/>
        <p:txBody>
          <a:bodyPr/>
          <a:lstStyle/>
          <a:p>
            <a:pPr eaLnBrk="1" hangingPunct="1"/>
            <a:r>
              <a:rPr lang="en-US" altLang="zh-CN" smtClean="0"/>
              <a:t>6.3 </a:t>
            </a:r>
            <a:r>
              <a:rPr lang="zh-CN" altLang="en-US" smtClean="0"/>
              <a:t>二叉树的存储结构</a:t>
            </a:r>
          </a:p>
        </p:txBody>
      </p:sp>
      <p:sp>
        <p:nvSpPr>
          <p:cNvPr id="26628" name="Rectangle 9"/>
          <p:cNvSpPr>
            <a:spLocks noGrp="1" noChangeArrowheads="1"/>
          </p:cNvSpPr>
          <p:nvPr>
            <p:ph type="body" idx="1"/>
          </p:nvPr>
        </p:nvSpPr>
        <p:spPr/>
        <p:txBody>
          <a:bodyPr/>
          <a:lstStyle/>
          <a:p>
            <a:pPr eaLnBrk="1" hangingPunct="1"/>
            <a:r>
              <a:rPr lang="en-US" altLang="zh-CN" smtClean="0"/>
              <a:t>6.3.1 </a:t>
            </a:r>
            <a:r>
              <a:rPr lang="zh-CN" altLang="en-US" smtClean="0">
                <a:solidFill>
                  <a:schemeClr val="tx1"/>
                </a:solidFill>
              </a:rPr>
              <a:t>二叉树的顺序存储表示</a:t>
            </a:r>
          </a:p>
          <a:p>
            <a:pPr eaLnBrk="1" hangingPunct="1"/>
            <a:r>
              <a:rPr lang="en-US" altLang="zh-CN" smtClean="0"/>
              <a:t>6.3.2 </a:t>
            </a:r>
            <a:r>
              <a:rPr lang="zh-CN" altLang="en-US" smtClean="0">
                <a:solidFill>
                  <a:schemeClr val="tx1"/>
                </a:solidFill>
              </a:rPr>
              <a:t>二叉树的链式存储表示</a:t>
            </a:r>
          </a:p>
        </p:txBody>
      </p:sp>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C6BAB4B-7EF8-4C76-9640-4EBCACA284FB}" type="slidenum">
              <a:rPr kumimoji="0" lang="en-US" altLang="zh-CN" sz="1400" b="0" smtClean="0">
                <a:solidFill>
                  <a:schemeClr val="tx1"/>
                </a:solidFill>
              </a:rPr>
              <a:t>22</a:t>
            </a:fld>
            <a:endParaRPr kumimoji="0" lang="en-US" altLang="zh-CN" sz="1400" b="0" smtClean="0">
              <a:solidFill>
                <a:schemeClr val="tx1"/>
              </a:solidFill>
            </a:endParaRPr>
          </a:p>
        </p:txBody>
      </p:sp>
      <p:sp>
        <p:nvSpPr>
          <p:cNvPr id="27651" name="Rectangle 9"/>
          <p:cNvSpPr>
            <a:spLocks noGrp="1" noChangeArrowheads="1"/>
          </p:cNvSpPr>
          <p:nvPr>
            <p:ph type="title"/>
          </p:nvPr>
        </p:nvSpPr>
        <p:spPr/>
        <p:txBody>
          <a:bodyPr/>
          <a:lstStyle/>
          <a:p>
            <a:pPr eaLnBrk="1" hangingPunct="1"/>
            <a:r>
              <a:rPr lang="en-US" altLang="zh-CN" dirty="0" smtClean="0"/>
              <a:t>6.3.1 </a:t>
            </a:r>
            <a:r>
              <a:rPr lang="zh-CN" altLang="en-US" dirty="0" smtClean="0">
                <a:solidFill>
                  <a:schemeClr val="tx1"/>
                </a:solidFill>
              </a:rPr>
              <a:t>二叉树的顺序存储表示</a:t>
            </a:r>
          </a:p>
        </p:txBody>
      </p:sp>
      <p:sp>
        <p:nvSpPr>
          <p:cNvPr id="74762" name="Text Box 10"/>
          <p:cNvSpPr txBox="1">
            <a:spLocks noChangeArrowheads="1"/>
          </p:cNvSpPr>
          <p:nvPr/>
        </p:nvSpPr>
        <p:spPr bwMode="auto">
          <a:xfrm>
            <a:off x="609600" y="2362200"/>
            <a:ext cx="8153400" cy="2155825"/>
          </a:xfrm>
          <a:prstGeom prst="rect">
            <a:avLst/>
          </a:prstGeom>
          <a:noFill/>
          <a:ln w="12700"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a:solidFill>
                  <a:schemeClr val="tx1"/>
                </a:solidFill>
              </a:rPr>
              <a:t>#define  MAX_TREE_SIZE  100      </a:t>
            </a:r>
          </a:p>
          <a:p>
            <a:pPr algn="l" eaLnBrk="1" hangingPunct="1">
              <a:lnSpc>
                <a:spcPct val="120000"/>
              </a:lnSpc>
              <a:spcBef>
                <a:spcPct val="0"/>
              </a:spcBef>
            </a:pPr>
            <a:r>
              <a:rPr lang="en-US" altLang="zh-CN">
                <a:solidFill>
                  <a:schemeClr val="tx1"/>
                </a:solidFill>
              </a:rPr>
              <a:t>             // </a:t>
            </a:r>
            <a:r>
              <a:rPr lang="zh-CN" altLang="en-US">
                <a:solidFill>
                  <a:schemeClr val="tx1"/>
                </a:solidFill>
                <a:ea typeface="楷体_GB2312" pitchFamily="49" charset="-122"/>
              </a:rPr>
              <a:t>二叉树的最大结点数</a:t>
            </a:r>
            <a:endParaRPr lang="zh-CN" altLang="en-US">
              <a:solidFill>
                <a:schemeClr val="tx1"/>
              </a:solidFill>
            </a:endParaRPr>
          </a:p>
          <a:p>
            <a:pPr algn="l" eaLnBrk="1" hangingPunct="1">
              <a:lnSpc>
                <a:spcPct val="120000"/>
              </a:lnSpc>
              <a:spcBef>
                <a:spcPct val="0"/>
              </a:spcBef>
            </a:pPr>
            <a:r>
              <a:rPr lang="en-US" altLang="zh-CN">
                <a:solidFill>
                  <a:srgbClr val="990000"/>
                </a:solidFill>
              </a:rPr>
              <a:t>typedef TElemType  SqBiTree[MAX_TREE_SIZE];</a:t>
            </a:r>
            <a:r>
              <a:rPr lang="en-US" altLang="zh-CN">
                <a:solidFill>
                  <a:schemeClr val="tx1"/>
                </a:solidFill>
              </a:rPr>
              <a:t>   </a:t>
            </a:r>
          </a:p>
          <a:p>
            <a:pPr algn="l" eaLnBrk="1" hangingPunct="1">
              <a:lnSpc>
                <a:spcPct val="120000"/>
              </a:lnSpc>
              <a:spcBef>
                <a:spcPct val="0"/>
              </a:spcBef>
            </a:pPr>
            <a:r>
              <a:rPr lang="en-US" altLang="zh-CN">
                <a:solidFill>
                  <a:schemeClr val="tx1"/>
                </a:solidFill>
              </a:rPr>
              <a:t>SqBiTree  bt;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762"/>
                                        </p:tgtEl>
                                        <p:attrNameLst>
                                          <p:attrName>style.visibility</p:attrName>
                                        </p:attrNameLst>
                                      </p:cBhvr>
                                      <p:to>
                                        <p:strVal val="visible"/>
                                      </p:to>
                                    </p:set>
                                    <p:anim calcmode="lin" valueType="num">
                                      <p:cBhvr>
                                        <p:cTn id="7" dur="500" fill="hold"/>
                                        <p:tgtEl>
                                          <p:spTgt spid="74762"/>
                                        </p:tgtEl>
                                        <p:attrNameLst>
                                          <p:attrName>ppt_x</p:attrName>
                                        </p:attrNameLst>
                                      </p:cBhvr>
                                      <p:tavLst>
                                        <p:tav tm="0">
                                          <p:val>
                                            <p:strVal val="#ppt_x-#ppt_w/2"/>
                                          </p:val>
                                        </p:tav>
                                        <p:tav tm="100000">
                                          <p:val>
                                            <p:strVal val="#ppt_x"/>
                                          </p:val>
                                        </p:tav>
                                      </p:tavLst>
                                    </p:anim>
                                    <p:anim calcmode="lin" valueType="num">
                                      <p:cBhvr>
                                        <p:cTn id="8" dur="500" fill="hold"/>
                                        <p:tgtEl>
                                          <p:spTgt spid="74762"/>
                                        </p:tgtEl>
                                        <p:attrNameLst>
                                          <p:attrName>ppt_y</p:attrName>
                                        </p:attrNameLst>
                                      </p:cBhvr>
                                      <p:tavLst>
                                        <p:tav tm="0">
                                          <p:val>
                                            <p:strVal val="#ppt_y"/>
                                          </p:val>
                                        </p:tav>
                                        <p:tav tm="100000">
                                          <p:val>
                                            <p:strVal val="#ppt_y"/>
                                          </p:val>
                                        </p:tav>
                                      </p:tavLst>
                                    </p:anim>
                                    <p:anim calcmode="lin" valueType="num">
                                      <p:cBhvr>
                                        <p:cTn id="9" dur="500" fill="hold"/>
                                        <p:tgtEl>
                                          <p:spTgt spid="74762"/>
                                        </p:tgtEl>
                                        <p:attrNameLst>
                                          <p:attrName>ppt_w</p:attrName>
                                        </p:attrNameLst>
                                      </p:cBhvr>
                                      <p:tavLst>
                                        <p:tav tm="0">
                                          <p:val>
                                            <p:fltVal val="0"/>
                                          </p:val>
                                        </p:tav>
                                        <p:tav tm="100000">
                                          <p:val>
                                            <p:strVal val="#ppt_w"/>
                                          </p:val>
                                        </p:tav>
                                      </p:tavLst>
                                    </p:anim>
                                    <p:anim calcmode="lin" valueType="num">
                                      <p:cBhvr>
                                        <p:cTn id="10" dur="500" fill="hold"/>
                                        <p:tgtEl>
                                          <p:spTgt spid="74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6F6B729-AF3C-4BC9-81C3-560B46EB65F8}" type="slidenum">
              <a:rPr kumimoji="0" lang="en-US" altLang="zh-CN" sz="1400" b="0" smtClean="0">
                <a:solidFill>
                  <a:schemeClr val="tx1"/>
                </a:solidFill>
              </a:rPr>
              <a:t>23</a:t>
            </a:fld>
            <a:endParaRPr kumimoji="0" lang="en-US" altLang="zh-CN" sz="1400" b="0" smtClean="0">
              <a:solidFill>
                <a:schemeClr val="tx1"/>
              </a:solidFill>
            </a:endParaRPr>
          </a:p>
        </p:txBody>
      </p:sp>
      <p:sp>
        <p:nvSpPr>
          <p:cNvPr id="28675" name="Rectangle 2"/>
          <p:cNvSpPr>
            <a:spLocks noGrp="1" noChangeArrowheads="1"/>
          </p:cNvSpPr>
          <p:nvPr>
            <p:ph type="title"/>
          </p:nvPr>
        </p:nvSpPr>
        <p:spPr/>
        <p:txBody>
          <a:bodyPr/>
          <a:lstStyle/>
          <a:p>
            <a:pPr eaLnBrk="1" hangingPunct="1"/>
            <a:r>
              <a:rPr lang="en-US" altLang="zh-CN" dirty="0" smtClean="0"/>
              <a:t>6.3.1 </a:t>
            </a:r>
            <a:r>
              <a:rPr lang="zh-CN" altLang="en-US" dirty="0" smtClean="0">
                <a:solidFill>
                  <a:schemeClr val="tx1"/>
                </a:solidFill>
              </a:rPr>
              <a:t>二叉树的顺序存储表示</a:t>
            </a:r>
            <a:endParaRPr lang="zh-CN" altLang="zh-CN" dirty="0" smtClean="0"/>
          </a:p>
        </p:txBody>
      </p:sp>
      <p:grpSp>
        <p:nvGrpSpPr>
          <p:cNvPr id="28676" name="Group 3"/>
          <p:cNvGrpSpPr/>
          <p:nvPr/>
        </p:nvGrpSpPr>
        <p:grpSpPr bwMode="auto">
          <a:xfrm>
            <a:off x="1828800" y="1524000"/>
            <a:ext cx="4191000" cy="2971800"/>
            <a:chOff x="3286" y="1397"/>
            <a:chExt cx="2474" cy="1763"/>
          </a:xfrm>
        </p:grpSpPr>
        <p:sp>
          <p:nvSpPr>
            <p:cNvPr id="28727" name="Line 4"/>
            <p:cNvSpPr>
              <a:spLocks noChangeShapeType="1"/>
            </p:cNvSpPr>
            <p:nvPr/>
          </p:nvSpPr>
          <p:spPr bwMode="auto">
            <a:xfrm flipH="1">
              <a:off x="4961" y="2624"/>
              <a:ext cx="144" cy="336"/>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728" name="Line 5"/>
            <p:cNvSpPr>
              <a:spLocks noChangeShapeType="1"/>
            </p:cNvSpPr>
            <p:nvPr/>
          </p:nvSpPr>
          <p:spPr bwMode="auto">
            <a:xfrm>
              <a:off x="4433" y="2624"/>
              <a:ext cx="192"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9" name="Line 6"/>
            <p:cNvSpPr>
              <a:spLocks noChangeShapeType="1"/>
            </p:cNvSpPr>
            <p:nvPr/>
          </p:nvSpPr>
          <p:spPr bwMode="auto">
            <a:xfrm flipH="1">
              <a:off x="4020" y="1579"/>
              <a:ext cx="624" cy="40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0" name="Line 7"/>
            <p:cNvSpPr>
              <a:spLocks noChangeShapeType="1"/>
            </p:cNvSpPr>
            <p:nvPr/>
          </p:nvSpPr>
          <p:spPr bwMode="auto">
            <a:xfrm>
              <a:off x="4655" y="1579"/>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1" name="Line 8"/>
            <p:cNvSpPr>
              <a:spLocks noChangeShapeType="1"/>
            </p:cNvSpPr>
            <p:nvPr/>
          </p:nvSpPr>
          <p:spPr bwMode="auto">
            <a:xfrm>
              <a:off x="5252" y="2033"/>
              <a:ext cx="364"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9"/>
            <p:cNvSpPr>
              <a:spLocks noChangeShapeType="1"/>
            </p:cNvSpPr>
            <p:nvPr/>
          </p:nvSpPr>
          <p:spPr bwMode="auto">
            <a:xfrm flipH="1">
              <a:off x="5105" y="2033"/>
              <a:ext cx="102" cy="54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3" name="Line 10"/>
            <p:cNvSpPr>
              <a:spLocks noChangeShapeType="1"/>
            </p:cNvSpPr>
            <p:nvPr/>
          </p:nvSpPr>
          <p:spPr bwMode="auto">
            <a:xfrm flipH="1">
              <a:off x="3622" y="2062"/>
              <a:ext cx="352"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Line 11"/>
            <p:cNvSpPr>
              <a:spLocks noChangeShapeType="1"/>
            </p:cNvSpPr>
            <p:nvPr/>
          </p:nvSpPr>
          <p:spPr bwMode="auto">
            <a:xfrm>
              <a:off x="4020" y="2062"/>
              <a:ext cx="370" cy="37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5" name="Line 12"/>
            <p:cNvSpPr>
              <a:spLocks noChangeShapeType="1"/>
            </p:cNvSpPr>
            <p:nvPr/>
          </p:nvSpPr>
          <p:spPr bwMode="auto">
            <a:xfrm flipH="1">
              <a:off x="3430" y="2561"/>
              <a:ext cx="181"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6" name="Line 13"/>
            <p:cNvSpPr>
              <a:spLocks noChangeShapeType="1"/>
            </p:cNvSpPr>
            <p:nvPr/>
          </p:nvSpPr>
          <p:spPr bwMode="auto">
            <a:xfrm>
              <a:off x="3657" y="2561"/>
              <a:ext cx="157"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7" name="Line 14"/>
            <p:cNvSpPr>
              <a:spLocks noChangeShapeType="1"/>
            </p:cNvSpPr>
            <p:nvPr/>
          </p:nvSpPr>
          <p:spPr bwMode="auto">
            <a:xfrm flipH="1">
              <a:off x="4198" y="2561"/>
              <a:ext cx="185" cy="35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Oval 15"/>
            <p:cNvSpPr>
              <a:spLocks noChangeArrowheads="1"/>
            </p:cNvSpPr>
            <p:nvPr/>
          </p:nvSpPr>
          <p:spPr bwMode="auto">
            <a:xfrm>
              <a:off x="4473" y="1397"/>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endParaRPr lang="en-US" altLang="zh-CN" b="0">
                <a:solidFill>
                  <a:schemeClr val="tx1"/>
                </a:solidFill>
              </a:endParaRPr>
            </a:p>
          </p:txBody>
        </p:sp>
        <p:sp>
          <p:nvSpPr>
            <p:cNvPr id="28739" name="Oval 16"/>
            <p:cNvSpPr>
              <a:spLocks noChangeArrowheads="1"/>
            </p:cNvSpPr>
            <p:nvPr/>
          </p:nvSpPr>
          <p:spPr bwMode="auto">
            <a:xfrm>
              <a:off x="3862" y="196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endParaRPr lang="en-US" altLang="zh-CN" b="0">
                <a:solidFill>
                  <a:schemeClr val="tx1"/>
                </a:solidFill>
              </a:endParaRPr>
            </a:p>
          </p:txBody>
        </p:sp>
        <p:sp>
          <p:nvSpPr>
            <p:cNvPr id="28740" name="Oval 17"/>
            <p:cNvSpPr>
              <a:spLocks noChangeArrowheads="1"/>
            </p:cNvSpPr>
            <p:nvPr/>
          </p:nvSpPr>
          <p:spPr bwMode="auto">
            <a:xfrm>
              <a:off x="5088" y="1931"/>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I</a:t>
              </a:r>
              <a:endParaRPr lang="en-US" altLang="zh-CN" b="0">
                <a:solidFill>
                  <a:schemeClr val="tx1"/>
                </a:solidFill>
              </a:endParaRPr>
            </a:p>
          </p:txBody>
        </p:sp>
        <p:sp>
          <p:nvSpPr>
            <p:cNvPr id="28741" name="Oval 18"/>
            <p:cNvSpPr>
              <a:spLocks noChangeArrowheads="1"/>
            </p:cNvSpPr>
            <p:nvPr/>
          </p:nvSpPr>
          <p:spPr bwMode="auto">
            <a:xfrm>
              <a:off x="3478" y="24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b="0">
                <a:solidFill>
                  <a:schemeClr val="tx1"/>
                </a:solidFill>
              </a:endParaRPr>
            </a:p>
          </p:txBody>
        </p:sp>
        <p:sp>
          <p:nvSpPr>
            <p:cNvPr id="28742" name="Oval 19"/>
            <p:cNvSpPr>
              <a:spLocks noChangeArrowheads="1"/>
            </p:cNvSpPr>
            <p:nvPr/>
          </p:nvSpPr>
          <p:spPr bwMode="auto">
            <a:xfrm>
              <a:off x="4246" y="244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F</a:t>
              </a:r>
              <a:endParaRPr lang="en-US" altLang="zh-CN" b="0">
                <a:solidFill>
                  <a:schemeClr val="tx1"/>
                </a:solidFill>
              </a:endParaRPr>
            </a:p>
          </p:txBody>
        </p:sp>
        <p:sp>
          <p:nvSpPr>
            <p:cNvPr id="28743" name="Oval 20"/>
            <p:cNvSpPr>
              <a:spLocks noChangeArrowheads="1"/>
            </p:cNvSpPr>
            <p:nvPr/>
          </p:nvSpPr>
          <p:spPr bwMode="auto">
            <a:xfrm>
              <a:off x="4961" y="243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b="0">
                <a:solidFill>
                  <a:schemeClr val="tx1"/>
                </a:solidFill>
              </a:endParaRPr>
            </a:p>
          </p:txBody>
        </p:sp>
        <p:sp>
          <p:nvSpPr>
            <p:cNvPr id="28744" name="Oval 21"/>
            <p:cNvSpPr>
              <a:spLocks noChangeArrowheads="1"/>
            </p:cNvSpPr>
            <p:nvPr/>
          </p:nvSpPr>
          <p:spPr bwMode="auto">
            <a:xfrm>
              <a:off x="5472" y="2350"/>
              <a:ext cx="288" cy="302"/>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L</a:t>
              </a:r>
              <a:endParaRPr lang="en-US" altLang="zh-CN" b="0">
                <a:solidFill>
                  <a:schemeClr val="tx1"/>
                </a:solidFill>
              </a:endParaRPr>
            </a:p>
          </p:txBody>
        </p:sp>
        <p:sp>
          <p:nvSpPr>
            <p:cNvPr id="28745" name="Oval 22"/>
            <p:cNvSpPr>
              <a:spLocks noChangeArrowheads="1"/>
            </p:cNvSpPr>
            <p:nvPr/>
          </p:nvSpPr>
          <p:spPr bwMode="auto">
            <a:xfrm>
              <a:off x="3286"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D</a:t>
              </a:r>
              <a:endParaRPr lang="en-US" altLang="zh-CN" b="0">
                <a:solidFill>
                  <a:schemeClr val="tx1"/>
                </a:solidFill>
              </a:endParaRPr>
            </a:p>
          </p:txBody>
        </p:sp>
        <p:sp>
          <p:nvSpPr>
            <p:cNvPr id="28746" name="Oval 23"/>
            <p:cNvSpPr>
              <a:spLocks noChangeArrowheads="1"/>
            </p:cNvSpPr>
            <p:nvPr/>
          </p:nvSpPr>
          <p:spPr bwMode="auto">
            <a:xfrm>
              <a:off x="3670"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E</a:t>
              </a:r>
              <a:endParaRPr lang="en-US" altLang="zh-CN" b="0">
                <a:solidFill>
                  <a:schemeClr val="tx1"/>
                </a:solidFill>
              </a:endParaRPr>
            </a:p>
          </p:txBody>
        </p:sp>
        <p:sp>
          <p:nvSpPr>
            <p:cNvPr id="28747" name="Oval 24"/>
            <p:cNvSpPr>
              <a:spLocks noChangeArrowheads="1"/>
            </p:cNvSpPr>
            <p:nvPr/>
          </p:nvSpPr>
          <p:spPr bwMode="auto">
            <a:xfrm>
              <a:off x="4054" y="2920"/>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b="0">
                <a:solidFill>
                  <a:schemeClr val="tx1"/>
                </a:solidFill>
              </a:endParaRPr>
            </a:p>
          </p:txBody>
        </p:sp>
        <p:sp>
          <p:nvSpPr>
            <p:cNvPr id="28748" name="Oval 25"/>
            <p:cNvSpPr>
              <a:spLocks noChangeArrowheads="1"/>
            </p:cNvSpPr>
            <p:nvPr/>
          </p:nvSpPr>
          <p:spPr bwMode="auto">
            <a:xfrm>
              <a:off x="4481"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11</a:t>
              </a:r>
              <a:endParaRPr lang="en-US" altLang="zh-CN" b="0">
                <a:solidFill>
                  <a:schemeClr val="tx1"/>
                </a:solidFill>
              </a:endParaRPr>
            </a:p>
          </p:txBody>
        </p:sp>
        <p:sp>
          <p:nvSpPr>
            <p:cNvPr id="28749" name="Oval 26"/>
            <p:cNvSpPr>
              <a:spLocks noChangeArrowheads="1"/>
            </p:cNvSpPr>
            <p:nvPr/>
          </p:nvSpPr>
          <p:spPr bwMode="auto">
            <a:xfrm>
              <a:off x="4481"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H</a:t>
              </a:r>
              <a:endParaRPr lang="en-US" altLang="zh-CN" b="0">
                <a:solidFill>
                  <a:schemeClr val="tx1"/>
                </a:solidFill>
              </a:endParaRPr>
            </a:p>
          </p:txBody>
        </p:sp>
        <p:sp>
          <p:nvSpPr>
            <p:cNvPr id="28750" name="Oval 27"/>
            <p:cNvSpPr>
              <a:spLocks noChangeArrowheads="1"/>
            </p:cNvSpPr>
            <p:nvPr/>
          </p:nvSpPr>
          <p:spPr bwMode="auto">
            <a:xfrm>
              <a:off x="4817" y="2912"/>
              <a:ext cx="288" cy="240"/>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K</a:t>
              </a:r>
            </a:p>
          </p:txBody>
        </p:sp>
      </p:grpSp>
      <p:graphicFrame>
        <p:nvGraphicFramePr>
          <p:cNvPr id="452837" name="Group 229"/>
          <p:cNvGraphicFramePr>
            <a:graphicFrameLocks noGrp="1"/>
          </p:cNvGraphicFramePr>
          <p:nvPr/>
        </p:nvGraphicFramePr>
        <p:xfrm>
          <a:off x="457200" y="5029200"/>
          <a:ext cx="8382000" cy="1187450"/>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gridCol w="558800">
                  <a:extLst>
                    <a:ext uri="{9D8B030D-6E8A-4147-A177-3AD203B41FA5}">
                      <a16:colId xmlns:a16="http://schemas.microsoft.com/office/drawing/2014/main" val="20009"/>
                    </a:ext>
                  </a:extLst>
                </a:gridCol>
                <a:gridCol w="558800">
                  <a:extLst>
                    <a:ext uri="{9D8B030D-6E8A-4147-A177-3AD203B41FA5}">
                      <a16:colId xmlns:a16="http://schemas.microsoft.com/office/drawing/2014/main" val="20010"/>
                    </a:ext>
                  </a:extLst>
                </a:gridCol>
                <a:gridCol w="558800">
                  <a:extLst>
                    <a:ext uri="{9D8B030D-6E8A-4147-A177-3AD203B41FA5}">
                      <a16:colId xmlns:a16="http://schemas.microsoft.com/office/drawing/2014/main" val="20011"/>
                    </a:ext>
                  </a:extLst>
                </a:gridCol>
                <a:gridCol w="558800">
                  <a:extLst>
                    <a:ext uri="{9D8B030D-6E8A-4147-A177-3AD203B41FA5}">
                      <a16:colId xmlns:a16="http://schemas.microsoft.com/office/drawing/2014/main" val="20012"/>
                    </a:ext>
                  </a:extLst>
                </a:gridCol>
                <a:gridCol w="558800">
                  <a:extLst>
                    <a:ext uri="{9D8B030D-6E8A-4147-A177-3AD203B41FA5}">
                      <a16:colId xmlns:a16="http://schemas.microsoft.com/office/drawing/2014/main" val="20013"/>
                    </a:ext>
                  </a:extLst>
                </a:gridCol>
                <a:gridCol w="558800">
                  <a:extLst>
                    <a:ext uri="{9D8B030D-6E8A-4147-A177-3AD203B41FA5}">
                      <a16:colId xmlns:a16="http://schemas.microsoft.com/office/drawing/2014/main" val="20014"/>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726" name="TextBox 96"/>
          <p:cNvSpPr txBox="1">
            <a:spLocks noChangeArrowheads="1"/>
          </p:cNvSpPr>
          <p:nvPr/>
        </p:nvSpPr>
        <p:spPr bwMode="auto">
          <a:xfrm>
            <a:off x="428625" y="4429125"/>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a:t>bt</a:t>
            </a:r>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lstStyle/>
          <a:p>
            <a:r>
              <a:rPr lang="en-US" altLang="zh-CN" dirty="0" smtClean="0"/>
              <a:t>6.3.1 </a:t>
            </a:r>
            <a:r>
              <a:rPr lang="zh-CN" altLang="en-US" dirty="0" smtClean="0">
                <a:solidFill>
                  <a:schemeClr val="tx1"/>
                </a:solidFill>
              </a:rPr>
              <a:t>二叉树的顺序存储表示</a:t>
            </a:r>
            <a:endParaRPr lang="zh-CN" altLang="en-US" dirty="0"/>
          </a:p>
        </p:txBody>
      </p:sp>
      <p:sp>
        <p:nvSpPr>
          <p:cNvPr id="29698"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616E69AB-CBA7-48C3-B8E5-1C4057CB6701}" type="slidenum">
              <a:rPr kumimoji="0" lang="en-US" altLang="zh-CN" sz="1400" b="0" smtClean="0">
                <a:solidFill>
                  <a:schemeClr val="tx1"/>
                </a:solidFill>
              </a:rPr>
              <a:t>24</a:t>
            </a:fld>
            <a:endParaRPr kumimoji="0" lang="en-US" altLang="zh-CN" sz="1400" b="0" smtClean="0">
              <a:solidFill>
                <a:schemeClr val="tx1"/>
              </a:solidFill>
            </a:endParaRPr>
          </a:p>
        </p:txBody>
      </p:sp>
      <p:graphicFrame>
        <p:nvGraphicFramePr>
          <p:cNvPr id="114763" name="Group 75"/>
          <p:cNvGraphicFramePr>
            <a:graphicFrameLocks noGrp="1"/>
          </p:cNvGraphicFramePr>
          <p:nvPr/>
        </p:nvGraphicFramePr>
        <p:xfrm>
          <a:off x="500034" y="5456260"/>
          <a:ext cx="8382000" cy="1187450"/>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gridCol w="558800">
                  <a:extLst>
                    <a:ext uri="{9D8B030D-6E8A-4147-A177-3AD203B41FA5}">
                      <a16:colId xmlns:a16="http://schemas.microsoft.com/office/drawing/2014/main" val="20009"/>
                    </a:ext>
                  </a:extLst>
                </a:gridCol>
                <a:gridCol w="558800">
                  <a:extLst>
                    <a:ext uri="{9D8B030D-6E8A-4147-A177-3AD203B41FA5}">
                      <a16:colId xmlns:a16="http://schemas.microsoft.com/office/drawing/2014/main" val="20010"/>
                    </a:ext>
                  </a:extLst>
                </a:gridCol>
                <a:gridCol w="558800">
                  <a:extLst>
                    <a:ext uri="{9D8B030D-6E8A-4147-A177-3AD203B41FA5}">
                      <a16:colId xmlns:a16="http://schemas.microsoft.com/office/drawing/2014/main" val="20011"/>
                    </a:ext>
                  </a:extLst>
                </a:gridCol>
                <a:gridCol w="558800">
                  <a:extLst>
                    <a:ext uri="{9D8B030D-6E8A-4147-A177-3AD203B41FA5}">
                      <a16:colId xmlns:a16="http://schemas.microsoft.com/office/drawing/2014/main" val="20012"/>
                    </a:ext>
                  </a:extLst>
                </a:gridCol>
                <a:gridCol w="558800">
                  <a:extLst>
                    <a:ext uri="{9D8B030D-6E8A-4147-A177-3AD203B41FA5}">
                      <a16:colId xmlns:a16="http://schemas.microsoft.com/office/drawing/2014/main" val="20013"/>
                    </a:ext>
                  </a:extLst>
                </a:gridCol>
                <a:gridCol w="558800">
                  <a:extLst>
                    <a:ext uri="{9D8B030D-6E8A-4147-A177-3AD203B41FA5}">
                      <a16:colId xmlns:a16="http://schemas.microsoft.com/office/drawing/2014/main" val="20014"/>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楷体_GB2312" pitchFamily="49" charset="-122"/>
                        </a:rPr>
                        <a:t>15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9748" name="Group 68"/>
          <p:cNvGrpSpPr/>
          <p:nvPr/>
        </p:nvGrpSpPr>
        <p:grpSpPr bwMode="auto">
          <a:xfrm>
            <a:off x="1154084" y="1144610"/>
            <a:ext cx="7431088" cy="4075113"/>
            <a:chOff x="748" y="164"/>
            <a:chExt cx="4681" cy="2567"/>
          </a:xfrm>
        </p:grpSpPr>
        <p:sp>
          <p:nvSpPr>
            <p:cNvPr id="29755" name="Line 66"/>
            <p:cNvSpPr>
              <a:spLocks noChangeShapeType="1"/>
            </p:cNvSpPr>
            <p:nvPr/>
          </p:nvSpPr>
          <p:spPr bwMode="auto">
            <a:xfrm flipH="1">
              <a:off x="3516" y="1298"/>
              <a:ext cx="363" cy="363"/>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756" name="Line 65"/>
            <p:cNvSpPr>
              <a:spLocks noChangeShapeType="1"/>
            </p:cNvSpPr>
            <p:nvPr/>
          </p:nvSpPr>
          <p:spPr bwMode="auto">
            <a:xfrm flipH="1">
              <a:off x="1066" y="1298"/>
              <a:ext cx="363" cy="363"/>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9757" name="Line 48"/>
            <p:cNvSpPr>
              <a:spLocks noChangeShapeType="1"/>
            </p:cNvSpPr>
            <p:nvPr/>
          </p:nvSpPr>
          <p:spPr bwMode="auto">
            <a:xfrm flipH="1">
              <a:off x="4604" y="1888"/>
              <a:ext cx="544"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Line 46"/>
            <p:cNvSpPr>
              <a:spLocks noChangeShapeType="1"/>
            </p:cNvSpPr>
            <p:nvPr/>
          </p:nvSpPr>
          <p:spPr bwMode="auto">
            <a:xfrm>
              <a:off x="2970" y="527"/>
              <a:ext cx="1997" cy="114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9" name="Line 44"/>
            <p:cNvSpPr>
              <a:spLocks noChangeShapeType="1"/>
            </p:cNvSpPr>
            <p:nvPr/>
          </p:nvSpPr>
          <p:spPr bwMode="auto">
            <a:xfrm flipH="1">
              <a:off x="1610" y="527"/>
              <a:ext cx="1043" cy="499"/>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0" name="Line 45"/>
            <p:cNvSpPr>
              <a:spLocks noChangeShapeType="1"/>
            </p:cNvSpPr>
            <p:nvPr/>
          </p:nvSpPr>
          <p:spPr bwMode="auto">
            <a:xfrm>
              <a:off x="1700" y="1253"/>
              <a:ext cx="545" cy="45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9761" name="Oval 4"/>
            <p:cNvSpPr>
              <a:spLocks noChangeArrowheads="1"/>
            </p:cNvSpPr>
            <p:nvPr/>
          </p:nvSpPr>
          <p:spPr bwMode="auto">
            <a:xfrm>
              <a:off x="2562" y="164"/>
              <a:ext cx="480" cy="480"/>
            </a:xfrm>
            <a:prstGeom prst="ellipse">
              <a:avLst/>
            </a:prstGeom>
            <a:ln w="38100"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A</a:t>
              </a:r>
              <a:endParaRPr lang="en-US" altLang="zh-CN" sz="2400" b="0">
                <a:solidFill>
                  <a:schemeClr val="tx1"/>
                </a:solidFill>
              </a:endParaRPr>
            </a:p>
          </p:txBody>
        </p:sp>
        <p:sp useBgFill="1">
          <p:nvSpPr>
            <p:cNvPr id="29762" name="Oval 7"/>
            <p:cNvSpPr>
              <a:spLocks noChangeArrowheads="1"/>
            </p:cNvSpPr>
            <p:nvPr/>
          </p:nvSpPr>
          <p:spPr bwMode="auto">
            <a:xfrm>
              <a:off x="1301" y="859"/>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B</a:t>
              </a:r>
              <a:endParaRPr lang="en-US" altLang="zh-CN" sz="2400" b="0">
                <a:solidFill>
                  <a:schemeClr val="tx1"/>
                </a:solidFill>
              </a:endParaRPr>
            </a:p>
          </p:txBody>
        </p:sp>
        <p:sp useBgFill="1">
          <p:nvSpPr>
            <p:cNvPr id="29763" name="Oval 8"/>
            <p:cNvSpPr>
              <a:spLocks noChangeArrowheads="1"/>
            </p:cNvSpPr>
            <p:nvPr/>
          </p:nvSpPr>
          <p:spPr bwMode="auto">
            <a:xfrm>
              <a:off x="1925" y="1531"/>
              <a:ext cx="480" cy="480"/>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C</a:t>
              </a:r>
              <a:endParaRPr lang="en-US" altLang="zh-CN" sz="2400" b="0">
                <a:solidFill>
                  <a:schemeClr val="tx1"/>
                </a:solidFill>
              </a:endParaRPr>
            </a:p>
          </p:txBody>
        </p:sp>
        <p:sp useBgFill="1">
          <p:nvSpPr>
            <p:cNvPr id="29764" name="Oval 9"/>
            <p:cNvSpPr>
              <a:spLocks noChangeArrowheads="1"/>
            </p:cNvSpPr>
            <p:nvPr/>
          </p:nvSpPr>
          <p:spPr bwMode="auto">
            <a:xfrm>
              <a:off x="3749" y="859"/>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D</a:t>
              </a:r>
              <a:endParaRPr lang="en-US" altLang="zh-CN" sz="2400" b="0">
                <a:solidFill>
                  <a:schemeClr val="tx1"/>
                </a:solidFill>
              </a:endParaRPr>
            </a:p>
          </p:txBody>
        </p:sp>
        <p:sp useBgFill="1">
          <p:nvSpPr>
            <p:cNvPr id="29765" name="Oval 10"/>
            <p:cNvSpPr>
              <a:spLocks noChangeArrowheads="1"/>
            </p:cNvSpPr>
            <p:nvPr/>
          </p:nvSpPr>
          <p:spPr bwMode="auto">
            <a:xfrm>
              <a:off x="4901" y="1483"/>
              <a:ext cx="528" cy="528"/>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E</a:t>
              </a:r>
              <a:endParaRPr lang="en-US" altLang="zh-CN" sz="2400">
                <a:solidFill>
                  <a:schemeClr val="tx1"/>
                </a:solidFill>
              </a:endParaRPr>
            </a:p>
          </p:txBody>
        </p:sp>
        <p:sp useBgFill="1">
          <p:nvSpPr>
            <p:cNvPr id="29766" name="Oval 11"/>
            <p:cNvSpPr>
              <a:spLocks noChangeArrowheads="1"/>
            </p:cNvSpPr>
            <p:nvPr/>
          </p:nvSpPr>
          <p:spPr bwMode="auto">
            <a:xfrm>
              <a:off x="4377" y="2251"/>
              <a:ext cx="528" cy="480"/>
            </a:xfrm>
            <a:prstGeom prst="ellipse">
              <a:avLst/>
            </a:prstGeom>
            <a:ln w="28575" cap="sq">
              <a:solidFill>
                <a:srgbClr val="008080"/>
              </a:solidFill>
              <a:round/>
              <a:headEnd type="none" w="sm" len="sm"/>
              <a:tailEnd type="none" w="sm" len="sm"/>
            </a:ln>
          </p:spPr>
          <p:txBody>
            <a:bodyPr wrap="none" anchor="ctr"/>
            <a:lstStyle/>
            <a:p>
              <a:pPr>
                <a:spcBef>
                  <a:spcPct val="0"/>
                </a:spcBef>
              </a:pPr>
              <a:r>
                <a:rPr lang="en-US" altLang="zh-CN" sz="4000">
                  <a:solidFill>
                    <a:srgbClr val="990033"/>
                  </a:solidFill>
                </a:rPr>
                <a:t>F</a:t>
              </a:r>
              <a:endParaRPr lang="en-US" altLang="zh-CN" sz="2400" b="0">
                <a:solidFill>
                  <a:schemeClr val="tx1"/>
                </a:solidFill>
              </a:endParaRPr>
            </a:p>
          </p:txBody>
        </p:sp>
        <p:sp>
          <p:nvSpPr>
            <p:cNvPr id="29767" name="Text Box 50"/>
            <p:cNvSpPr txBox="1">
              <a:spLocks noChangeArrowheads="1"/>
            </p:cNvSpPr>
            <p:nvPr/>
          </p:nvSpPr>
          <p:spPr bwMode="auto">
            <a:xfrm>
              <a:off x="975" y="93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2</a:t>
              </a:r>
            </a:p>
          </p:txBody>
        </p:sp>
        <p:sp>
          <p:nvSpPr>
            <p:cNvPr id="29768" name="Text Box 51"/>
            <p:cNvSpPr txBox="1">
              <a:spLocks noChangeArrowheads="1"/>
            </p:cNvSpPr>
            <p:nvPr/>
          </p:nvSpPr>
          <p:spPr bwMode="auto">
            <a:xfrm>
              <a:off x="2472" y="1525"/>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5</a:t>
              </a:r>
            </a:p>
          </p:txBody>
        </p:sp>
        <p:sp>
          <p:nvSpPr>
            <p:cNvPr id="29769" name="Text Box 52"/>
            <p:cNvSpPr txBox="1">
              <a:spLocks noChangeArrowheads="1"/>
            </p:cNvSpPr>
            <p:nvPr/>
          </p:nvSpPr>
          <p:spPr bwMode="auto">
            <a:xfrm>
              <a:off x="2290" y="214"/>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1</a:t>
              </a:r>
            </a:p>
          </p:txBody>
        </p:sp>
        <p:sp>
          <p:nvSpPr>
            <p:cNvPr id="29770" name="Text Box 53"/>
            <p:cNvSpPr txBox="1">
              <a:spLocks noChangeArrowheads="1"/>
            </p:cNvSpPr>
            <p:nvPr/>
          </p:nvSpPr>
          <p:spPr bwMode="auto">
            <a:xfrm>
              <a:off x="3968" y="2160"/>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14</a:t>
              </a:r>
            </a:p>
          </p:txBody>
        </p:sp>
        <p:sp>
          <p:nvSpPr>
            <p:cNvPr id="29771" name="Text Box 55"/>
            <p:cNvSpPr txBox="1">
              <a:spLocks noChangeArrowheads="1"/>
            </p:cNvSpPr>
            <p:nvPr/>
          </p:nvSpPr>
          <p:spPr bwMode="auto">
            <a:xfrm>
              <a:off x="4331" y="800"/>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3</a:t>
              </a:r>
            </a:p>
          </p:txBody>
        </p:sp>
        <p:sp>
          <p:nvSpPr>
            <p:cNvPr id="29772" name="Text Box 56"/>
            <p:cNvSpPr txBox="1">
              <a:spLocks noChangeArrowheads="1"/>
            </p:cNvSpPr>
            <p:nvPr/>
          </p:nvSpPr>
          <p:spPr bwMode="auto">
            <a:xfrm>
              <a:off x="5148" y="116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b="0">
                  <a:solidFill>
                    <a:schemeClr val="tx1"/>
                  </a:solidFill>
                </a:rPr>
                <a:t>7</a:t>
              </a:r>
            </a:p>
          </p:txBody>
        </p:sp>
        <p:sp useBgFill="1">
          <p:nvSpPr>
            <p:cNvPr id="29773" name="Oval 64"/>
            <p:cNvSpPr>
              <a:spLocks noChangeArrowheads="1"/>
            </p:cNvSpPr>
            <p:nvPr/>
          </p:nvSpPr>
          <p:spPr bwMode="auto">
            <a:xfrm>
              <a:off x="748" y="1525"/>
              <a:ext cx="480" cy="480"/>
            </a:xfrm>
            <a:prstGeom prst="ellipse">
              <a:avLst/>
            </a:prstGeom>
            <a:ln w="28575">
              <a:solidFill>
                <a:srgbClr val="008080"/>
              </a:solidFill>
              <a:prstDash val="sysDot"/>
              <a:round/>
              <a:headEnd type="none" w="sm" len="sm"/>
              <a:tailEnd type="none" w="sm" len="sm"/>
            </a:ln>
          </p:spPr>
          <p:txBody>
            <a:bodyPr wrap="none" anchor="ctr"/>
            <a:lstStyle/>
            <a:p>
              <a:pPr>
                <a:spcBef>
                  <a:spcPct val="0"/>
                </a:spcBef>
              </a:pPr>
              <a:endParaRPr lang="zh-CN" altLang="zh-CN" sz="2400" b="0">
                <a:solidFill>
                  <a:schemeClr val="tx1"/>
                </a:solidFill>
              </a:endParaRPr>
            </a:p>
          </p:txBody>
        </p:sp>
        <p:sp useBgFill="1">
          <p:nvSpPr>
            <p:cNvPr id="29774" name="Oval 67"/>
            <p:cNvSpPr>
              <a:spLocks noChangeArrowheads="1"/>
            </p:cNvSpPr>
            <p:nvPr/>
          </p:nvSpPr>
          <p:spPr bwMode="auto">
            <a:xfrm>
              <a:off x="3198" y="1525"/>
              <a:ext cx="480" cy="480"/>
            </a:xfrm>
            <a:prstGeom prst="ellipse">
              <a:avLst/>
            </a:prstGeom>
            <a:ln w="28575">
              <a:solidFill>
                <a:srgbClr val="008080"/>
              </a:solidFill>
              <a:prstDash val="sysDot"/>
              <a:round/>
              <a:headEnd type="none" w="sm" len="sm"/>
              <a:tailEnd type="none" w="sm" len="sm"/>
            </a:ln>
          </p:spPr>
          <p:txBody>
            <a:bodyPr wrap="none" anchor="ctr"/>
            <a:lstStyle/>
            <a:p>
              <a:pPr>
                <a:spcBef>
                  <a:spcPct val="0"/>
                </a:spcBef>
              </a:pPr>
              <a:endParaRPr lang="zh-CN" altLang="zh-CN" sz="2400" b="0">
                <a:solidFill>
                  <a:schemeClr val="tx1"/>
                </a:solidFill>
              </a:endParaRPr>
            </a:p>
          </p:txBody>
        </p:sp>
      </p:grpSp>
      <p:sp>
        <p:nvSpPr>
          <p:cNvPr id="114757" name="Rectangle 69"/>
          <p:cNvSpPr>
            <a:spLocks noChangeArrowheads="1"/>
          </p:cNvSpPr>
          <p:nvPr/>
        </p:nvSpPr>
        <p:spPr bwMode="auto">
          <a:xfrm>
            <a:off x="525434" y="5494360"/>
            <a:ext cx="457200"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r>
              <a:rPr lang="en-US" altLang="zh-CN">
                <a:solidFill>
                  <a:srgbClr val="990033"/>
                </a:solidFill>
              </a:rPr>
              <a:t>A</a:t>
            </a:r>
          </a:p>
        </p:txBody>
      </p:sp>
      <p:sp>
        <p:nvSpPr>
          <p:cNvPr id="114758" name="Rectangle 70"/>
          <p:cNvSpPr>
            <a:spLocks noChangeArrowheads="1"/>
          </p:cNvSpPr>
          <p:nvPr/>
        </p:nvSpPr>
        <p:spPr bwMode="auto">
          <a:xfrm>
            <a:off x="1146147" y="5494360"/>
            <a:ext cx="420687"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r>
              <a:rPr lang="en-US" altLang="zh-CN">
                <a:solidFill>
                  <a:srgbClr val="990033"/>
                </a:solidFill>
              </a:rPr>
              <a:t>B</a:t>
            </a:r>
          </a:p>
        </p:txBody>
      </p:sp>
      <p:sp>
        <p:nvSpPr>
          <p:cNvPr id="114759" name="Rectangle 71"/>
          <p:cNvSpPr>
            <a:spLocks noChangeArrowheads="1"/>
          </p:cNvSpPr>
          <p:nvPr/>
        </p:nvSpPr>
        <p:spPr bwMode="auto">
          <a:xfrm>
            <a:off x="1658909" y="5494360"/>
            <a:ext cx="441325"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r>
              <a:rPr lang="en-US" altLang="zh-CN">
                <a:solidFill>
                  <a:srgbClr val="990033"/>
                </a:solidFill>
              </a:rPr>
              <a:t>D</a:t>
            </a:r>
          </a:p>
        </p:txBody>
      </p:sp>
      <p:sp>
        <p:nvSpPr>
          <p:cNvPr id="114760" name="Rectangle 72"/>
          <p:cNvSpPr>
            <a:spLocks noChangeArrowheads="1"/>
          </p:cNvSpPr>
          <p:nvPr/>
        </p:nvSpPr>
        <p:spPr bwMode="auto">
          <a:xfrm>
            <a:off x="2789209" y="5494360"/>
            <a:ext cx="441325"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r>
              <a:rPr lang="en-US" altLang="zh-CN">
                <a:solidFill>
                  <a:srgbClr val="990033"/>
                </a:solidFill>
              </a:rPr>
              <a:t>C</a:t>
            </a:r>
          </a:p>
        </p:txBody>
      </p:sp>
      <p:sp>
        <p:nvSpPr>
          <p:cNvPr id="114761" name="Rectangle 73"/>
          <p:cNvSpPr>
            <a:spLocks noChangeArrowheads="1"/>
          </p:cNvSpPr>
          <p:nvPr/>
        </p:nvSpPr>
        <p:spPr bwMode="auto">
          <a:xfrm>
            <a:off x="3914747" y="5494360"/>
            <a:ext cx="420687"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r>
              <a:rPr lang="en-US" altLang="zh-CN">
                <a:solidFill>
                  <a:srgbClr val="990033"/>
                </a:solidFill>
              </a:rPr>
              <a:t>E</a:t>
            </a:r>
          </a:p>
        </p:txBody>
      </p:sp>
      <p:sp>
        <p:nvSpPr>
          <p:cNvPr id="114762" name="Rectangle 74"/>
          <p:cNvSpPr>
            <a:spLocks noChangeArrowheads="1"/>
          </p:cNvSpPr>
          <p:nvPr/>
        </p:nvSpPr>
        <p:spPr bwMode="auto">
          <a:xfrm>
            <a:off x="7853334" y="5494360"/>
            <a:ext cx="401638" cy="519113"/>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r>
              <a:rPr lang="en-US" altLang="zh-CN">
                <a:solidFill>
                  <a:srgbClr val="990033"/>
                </a:solidFill>
              </a:rPr>
              <a:t>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757"/>
                                        </p:tgtEl>
                                        <p:attrNameLst>
                                          <p:attrName>style.visibility</p:attrName>
                                        </p:attrNameLst>
                                      </p:cBhvr>
                                      <p:to>
                                        <p:strVal val="visible"/>
                                      </p:to>
                                    </p:set>
                                    <p:animEffect transition="in" filter="wipe(up)">
                                      <p:cBhvr>
                                        <p:cTn id="7" dur="500"/>
                                        <p:tgtEl>
                                          <p:spTgt spid="1147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758"/>
                                        </p:tgtEl>
                                        <p:attrNameLst>
                                          <p:attrName>style.visibility</p:attrName>
                                        </p:attrNameLst>
                                      </p:cBhvr>
                                      <p:to>
                                        <p:strVal val="visible"/>
                                      </p:to>
                                    </p:set>
                                    <p:animEffect transition="in" filter="wipe(up)">
                                      <p:cBhvr>
                                        <p:cTn id="12" dur="500"/>
                                        <p:tgtEl>
                                          <p:spTgt spid="1147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4759"/>
                                        </p:tgtEl>
                                        <p:attrNameLst>
                                          <p:attrName>style.visibility</p:attrName>
                                        </p:attrNameLst>
                                      </p:cBhvr>
                                      <p:to>
                                        <p:strVal val="visible"/>
                                      </p:to>
                                    </p:set>
                                    <p:animEffect transition="in" filter="wipe(up)">
                                      <p:cBhvr>
                                        <p:cTn id="17" dur="500"/>
                                        <p:tgtEl>
                                          <p:spTgt spid="1147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4760"/>
                                        </p:tgtEl>
                                        <p:attrNameLst>
                                          <p:attrName>style.visibility</p:attrName>
                                        </p:attrNameLst>
                                      </p:cBhvr>
                                      <p:to>
                                        <p:strVal val="visible"/>
                                      </p:to>
                                    </p:set>
                                    <p:animEffect transition="in" filter="wipe(up)">
                                      <p:cBhvr>
                                        <p:cTn id="22" dur="500"/>
                                        <p:tgtEl>
                                          <p:spTgt spid="1147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761"/>
                                        </p:tgtEl>
                                        <p:attrNameLst>
                                          <p:attrName>style.visibility</p:attrName>
                                        </p:attrNameLst>
                                      </p:cBhvr>
                                      <p:to>
                                        <p:strVal val="visible"/>
                                      </p:to>
                                    </p:set>
                                    <p:animEffect transition="in" filter="wipe(up)">
                                      <p:cBhvr>
                                        <p:cTn id="27" dur="500"/>
                                        <p:tgtEl>
                                          <p:spTgt spid="1147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4762"/>
                                        </p:tgtEl>
                                        <p:attrNameLst>
                                          <p:attrName>style.visibility</p:attrName>
                                        </p:attrNameLst>
                                      </p:cBhvr>
                                      <p:to>
                                        <p:strVal val="visible"/>
                                      </p:to>
                                    </p:set>
                                    <p:animEffect transition="in" filter="wipe(up)">
                                      <p:cBhvr>
                                        <p:cTn id="32" dur="500"/>
                                        <p:tgtEl>
                                          <p:spTgt spid="11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57" grpId="0" animBg="1" autoUpdateAnimBg="0"/>
      <p:bldP spid="114758" grpId="0" animBg="1" autoUpdateAnimBg="0"/>
      <p:bldP spid="114759" grpId="0" animBg="1" autoUpdateAnimBg="0"/>
      <p:bldP spid="114760" grpId="0" animBg="1" autoUpdateAnimBg="0"/>
      <p:bldP spid="114761" grpId="0" animBg="1" autoUpdateAnimBg="0"/>
      <p:bldP spid="11476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531C1CC-5B92-4576-B205-4A8F4B9EDD9C}" type="slidenum">
              <a:rPr kumimoji="0" lang="en-US" altLang="zh-CN" sz="1400" b="0" smtClean="0">
                <a:solidFill>
                  <a:schemeClr val="tx1"/>
                </a:solidFill>
              </a:rPr>
              <a:t>25</a:t>
            </a:fld>
            <a:endParaRPr kumimoji="0" lang="en-US" altLang="zh-CN" sz="1400" b="0" smtClean="0">
              <a:solidFill>
                <a:schemeClr val="tx1"/>
              </a:solidFill>
            </a:endParaRPr>
          </a:p>
        </p:txBody>
      </p:sp>
      <p:sp>
        <p:nvSpPr>
          <p:cNvPr id="30723" name="Rectangle 4"/>
          <p:cNvSpPr>
            <a:spLocks noGrp="1" noChangeArrowheads="1"/>
          </p:cNvSpPr>
          <p:nvPr>
            <p:ph type="title"/>
          </p:nvPr>
        </p:nvSpPr>
        <p:spPr/>
        <p:txBody>
          <a:bodyPr/>
          <a:lstStyle/>
          <a:p>
            <a:pPr eaLnBrk="1" hangingPunct="1"/>
            <a:r>
              <a:rPr lang="en-US" altLang="zh-CN" smtClean="0"/>
              <a:t>6.3.2 </a:t>
            </a:r>
            <a:r>
              <a:rPr lang="zh-CN" altLang="en-US" smtClean="0">
                <a:solidFill>
                  <a:schemeClr val="tx1"/>
                </a:solidFill>
              </a:rPr>
              <a:t>二叉树的链式存储表示</a:t>
            </a:r>
          </a:p>
        </p:txBody>
      </p:sp>
      <p:sp>
        <p:nvSpPr>
          <p:cNvPr id="30724" name="Rectangle 5"/>
          <p:cNvSpPr>
            <a:spLocks noGrp="1" noChangeArrowheads="1"/>
          </p:cNvSpPr>
          <p:nvPr>
            <p:ph type="body" idx="1"/>
          </p:nvPr>
        </p:nvSpPr>
        <p:spPr/>
        <p:txBody>
          <a:bodyPr/>
          <a:lstStyle/>
          <a:p>
            <a:pPr eaLnBrk="1" hangingPunct="1"/>
            <a:r>
              <a:rPr lang="en-US" altLang="zh-CN" smtClean="0"/>
              <a:t>1)   </a:t>
            </a:r>
            <a:r>
              <a:rPr lang="zh-CN" altLang="en-US" smtClean="0"/>
              <a:t>二叉链表</a:t>
            </a:r>
          </a:p>
          <a:p>
            <a:pPr eaLnBrk="1" hangingPunct="1"/>
            <a:r>
              <a:rPr lang="en-US" altLang="zh-CN" smtClean="0"/>
              <a:t>2)   </a:t>
            </a:r>
            <a:r>
              <a:rPr lang="zh-CN" altLang="en-US" smtClean="0"/>
              <a:t>线索链表</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DE68851-CED3-4BA6-BEC0-E33F720A72E7}" type="slidenum">
              <a:rPr kumimoji="0" lang="en-US" altLang="zh-CN" sz="1400" b="0" smtClean="0">
                <a:solidFill>
                  <a:schemeClr val="tx1"/>
                </a:solidFill>
              </a:rPr>
              <a:t>26</a:t>
            </a:fld>
            <a:endParaRPr kumimoji="0" lang="en-US" altLang="zh-CN" sz="1400" b="0" smtClean="0">
              <a:solidFill>
                <a:schemeClr val="tx1"/>
              </a:solidFill>
            </a:endParaRPr>
          </a:p>
        </p:txBody>
      </p:sp>
      <p:sp>
        <p:nvSpPr>
          <p:cNvPr id="31747" name="Rectangle 10"/>
          <p:cNvSpPr>
            <a:spLocks noGrp="1" noChangeArrowheads="1"/>
          </p:cNvSpPr>
          <p:nvPr>
            <p:ph type="title"/>
          </p:nvPr>
        </p:nvSpPr>
        <p:spPr/>
        <p:txBody>
          <a:bodyPr/>
          <a:lstStyle/>
          <a:p>
            <a:pPr eaLnBrk="1" hangingPunct="1"/>
            <a:r>
              <a:rPr lang="en-US" altLang="zh-CN" smtClean="0"/>
              <a:t>1)   </a:t>
            </a:r>
            <a:r>
              <a:rPr lang="zh-CN" altLang="en-US" smtClean="0"/>
              <a:t>二叉链表</a:t>
            </a:r>
          </a:p>
        </p:txBody>
      </p:sp>
      <p:grpSp>
        <p:nvGrpSpPr>
          <p:cNvPr id="2" name="Group 11"/>
          <p:cNvGrpSpPr/>
          <p:nvPr/>
        </p:nvGrpSpPr>
        <p:grpSpPr bwMode="auto">
          <a:xfrm>
            <a:off x="2749550" y="2449513"/>
            <a:ext cx="1524000" cy="533400"/>
            <a:chOff x="1728" y="1478"/>
            <a:chExt cx="960" cy="336"/>
          </a:xfrm>
        </p:grpSpPr>
        <p:sp>
          <p:nvSpPr>
            <p:cNvPr id="31798" name="Rectangle 12"/>
            <p:cNvSpPr>
              <a:spLocks noChangeArrowheads="1"/>
            </p:cNvSpPr>
            <p:nvPr/>
          </p:nvSpPr>
          <p:spPr bwMode="auto">
            <a:xfrm>
              <a:off x="1728" y="147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A</a:t>
              </a:r>
              <a:endParaRPr lang="en-US" altLang="zh-CN" sz="2400" b="0">
                <a:solidFill>
                  <a:schemeClr val="tx1"/>
                </a:solidFill>
              </a:endParaRPr>
            </a:p>
          </p:txBody>
        </p:sp>
        <p:sp>
          <p:nvSpPr>
            <p:cNvPr id="31799" name="Line 13"/>
            <p:cNvSpPr>
              <a:spLocks noChangeShapeType="1"/>
            </p:cNvSpPr>
            <p:nvPr/>
          </p:nvSpPr>
          <p:spPr bwMode="auto">
            <a:xfrm>
              <a:off x="1968" y="147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Line 14"/>
            <p:cNvSpPr>
              <a:spLocks noChangeShapeType="1"/>
            </p:cNvSpPr>
            <p:nvPr/>
          </p:nvSpPr>
          <p:spPr bwMode="auto">
            <a:xfrm>
              <a:off x="2448" y="147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5"/>
          <p:cNvGrpSpPr/>
          <p:nvPr/>
        </p:nvGrpSpPr>
        <p:grpSpPr bwMode="auto">
          <a:xfrm>
            <a:off x="5586413" y="5764213"/>
            <a:ext cx="1643062" cy="720725"/>
            <a:chOff x="3515" y="3566"/>
            <a:chExt cx="1035" cy="454"/>
          </a:xfrm>
        </p:grpSpPr>
        <p:sp>
          <p:nvSpPr>
            <p:cNvPr id="31793" name="Rectangle 16"/>
            <p:cNvSpPr>
              <a:spLocks noChangeArrowheads="1"/>
            </p:cNvSpPr>
            <p:nvPr/>
          </p:nvSpPr>
          <p:spPr bwMode="auto">
            <a:xfrm>
              <a:off x="3552" y="363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F</a:t>
              </a:r>
              <a:endParaRPr lang="en-US" altLang="zh-CN" sz="2400" b="0">
                <a:solidFill>
                  <a:schemeClr val="tx1"/>
                </a:solidFill>
              </a:endParaRPr>
            </a:p>
          </p:txBody>
        </p:sp>
        <p:sp>
          <p:nvSpPr>
            <p:cNvPr id="31794" name="Line 17"/>
            <p:cNvSpPr>
              <a:spLocks noChangeShapeType="1"/>
            </p:cNvSpPr>
            <p:nvPr/>
          </p:nvSpPr>
          <p:spPr bwMode="auto">
            <a:xfrm>
              <a:off x="3792" y="363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5" name="Line 18"/>
            <p:cNvSpPr>
              <a:spLocks noChangeShapeType="1"/>
            </p:cNvSpPr>
            <p:nvPr/>
          </p:nvSpPr>
          <p:spPr bwMode="auto">
            <a:xfrm>
              <a:off x="4272" y="363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Text Box 19"/>
            <p:cNvSpPr txBox="1">
              <a:spLocks noChangeArrowheads="1"/>
            </p:cNvSpPr>
            <p:nvPr/>
          </p:nvSpPr>
          <p:spPr bwMode="auto">
            <a:xfrm>
              <a:off x="3515" y="3578"/>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sp>
          <p:nvSpPr>
            <p:cNvPr id="31797" name="Text Box 20"/>
            <p:cNvSpPr txBox="1">
              <a:spLocks noChangeArrowheads="1"/>
            </p:cNvSpPr>
            <p:nvPr/>
          </p:nvSpPr>
          <p:spPr bwMode="auto">
            <a:xfrm>
              <a:off x="4241" y="3566"/>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grpSp>
      <p:grpSp>
        <p:nvGrpSpPr>
          <p:cNvPr id="4" name="Group 21"/>
          <p:cNvGrpSpPr/>
          <p:nvPr/>
        </p:nvGrpSpPr>
        <p:grpSpPr bwMode="auto">
          <a:xfrm>
            <a:off x="4578350" y="3460750"/>
            <a:ext cx="1600200" cy="701675"/>
            <a:chOff x="2880" y="2115"/>
            <a:chExt cx="1008" cy="442"/>
          </a:xfrm>
        </p:grpSpPr>
        <p:sp>
          <p:nvSpPr>
            <p:cNvPr id="31789" name="Rectangle 22"/>
            <p:cNvSpPr>
              <a:spLocks noChangeArrowheads="1"/>
            </p:cNvSpPr>
            <p:nvPr/>
          </p:nvSpPr>
          <p:spPr bwMode="auto">
            <a:xfrm>
              <a:off x="2928" y="219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D</a:t>
              </a:r>
              <a:endParaRPr lang="en-US" altLang="zh-CN" sz="2400" b="0">
                <a:solidFill>
                  <a:schemeClr val="tx1"/>
                </a:solidFill>
              </a:endParaRPr>
            </a:p>
          </p:txBody>
        </p:sp>
        <p:sp>
          <p:nvSpPr>
            <p:cNvPr id="31790" name="Line 23"/>
            <p:cNvSpPr>
              <a:spLocks noChangeShapeType="1"/>
            </p:cNvSpPr>
            <p:nvPr/>
          </p:nvSpPr>
          <p:spPr bwMode="auto">
            <a:xfrm>
              <a:off x="316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Line 24"/>
            <p:cNvSpPr>
              <a:spLocks noChangeShapeType="1"/>
            </p:cNvSpPr>
            <p:nvPr/>
          </p:nvSpPr>
          <p:spPr bwMode="auto">
            <a:xfrm>
              <a:off x="364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2" name="Text Box 25"/>
            <p:cNvSpPr txBox="1">
              <a:spLocks noChangeArrowheads="1"/>
            </p:cNvSpPr>
            <p:nvPr/>
          </p:nvSpPr>
          <p:spPr bwMode="auto">
            <a:xfrm>
              <a:off x="2880" y="21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grpSp>
      <p:grpSp>
        <p:nvGrpSpPr>
          <p:cNvPr id="5" name="Group 26"/>
          <p:cNvGrpSpPr/>
          <p:nvPr/>
        </p:nvGrpSpPr>
        <p:grpSpPr bwMode="auto">
          <a:xfrm>
            <a:off x="6559550" y="4611688"/>
            <a:ext cx="1547813" cy="701675"/>
            <a:chOff x="4128" y="2840"/>
            <a:chExt cx="975" cy="442"/>
          </a:xfrm>
        </p:grpSpPr>
        <p:sp>
          <p:nvSpPr>
            <p:cNvPr id="31785" name="Rectangle 27"/>
            <p:cNvSpPr>
              <a:spLocks noChangeArrowheads="1"/>
            </p:cNvSpPr>
            <p:nvPr/>
          </p:nvSpPr>
          <p:spPr bwMode="auto">
            <a:xfrm>
              <a:off x="4128" y="291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E</a:t>
              </a:r>
              <a:endParaRPr lang="en-US" altLang="zh-CN" sz="2400" b="0">
                <a:solidFill>
                  <a:schemeClr val="tx1"/>
                </a:solidFill>
              </a:endParaRPr>
            </a:p>
          </p:txBody>
        </p:sp>
        <p:sp>
          <p:nvSpPr>
            <p:cNvPr id="31786" name="Line 28"/>
            <p:cNvSpPr>
              <a:spLocks noChangeShapeType="1"/>
            </p:cNvSpPr>
            <p:nvPr/>
          </p:nvSpPr>
          <p:spPr bwMode="auto">
            <a:xfrm>
              <a:off x="4368"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29"/>
            <p:cNvSpPr>
              <a:spLocks noChangeShapeType="1"/>
            </p:cNvSpPr>
            <p:nvPr/>
          </p:nvSpPr>
          <p:spPr bwMode="auto">
            <a:xfrm>
              <a:off x="4848"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30"/>
            <p:cNvSpPr txBox="1">
              <a:spLocks noChangeArrowheads="1"/>
            </p:cNvSpPr>
            <p:nvPr/>
          </p:nvSpPr>
          <p:spPr bwMode="auto">
            <a:xfrm>
              <a:off x="4794"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grpSp>
      <p:grpSp>
        <p:nvGrpSpPr>
          <p:cNvPr id="6" name="Group 31"/>
          <p:cNvGrpSpPr/>
          <p:nvPr/>
        </p:nvGrpSpPr>
        <p:grpSpPr bwMode="auto">
          <a:xfrm>
            <a:off x="1698625" y="4611688"/>
            <a:ext cx="1641475" cy="701675"/>
            <a:chOff x="1066" y="2840"/>
            <a:chExt cx="1034" cy="442"/>
          </a:xfrm>
        </p:grpSpPr>
        <p:sp>
          <p:nvSpPr>
            <p:cNvPr id="31780" name="Rectangle 32"/>
            <p:cNvSpPr>
              <a:spLocks noChangeArrowheads="1"/>
            </p:cNvSpPr>
            <p:nvPr/>
          </p:nvSpPr>
          <p:spPr bwMode="auto">
            <a:xfrm>
              <a:off x="1104" y="291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C</a:t>
              </a:r>
              <a:endParaRPr lang="en-US" altLang="zh-CN" sz="2400" b="0">
                <a:solidFill>
                  <a:schemeClr val="tx1"/>
                </a:solidFill>
              </a:endParaRPr>
            </a:p>
          </p:txBody>
        </p:sp>
        <p:sp>
          <p:nvSpPr>
            <p:cNvPr id="31781" name="Line 33"/>
            <p:cNvSpPr>
              <a:spLocks noChangeShapeType="1"/>
            </p:cNvSpPr>
            <p:nvPr/>
          </p:nvSpPr>
          <p:spPr bwMode="auto">
            <a:xfrm>
              <a:off x="1344"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2" name="Line 34"/>
            <p:cNvSpPr>
              <a:spLocks noChangeShapeType="1"/>
            </p:cNvSpPr>
            <p:nvPr/>
          </p:nvSpPr>
          <p:spPr bwMode="auto">
            <a:xfrm>
              <a:off x="1824" y="291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Text Box 35"/>
            <p:cNvSpPr txBox="1">
              <a:spLocks noChangeArrowheads="1"/>
            </p:cNvSpPr>
            <p:nvPr/>
          </p:nvSpPr>
          <p:spPr bwMode="auto">
            <a:xfrm>
              <a:off x="1066"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sp>
          <p:nvSpPr>
            <p:cNvPr id="31784" name="Text Box 36"/>
            <p:cNvSpPr txBox="1">
              <a:spLocks noChangeArrowheads="1"/>
            </p:cNvSpPr>
            <p:nvPr/>
          </p:nvSpPr>
          <p:spPr bwMode="auto">
            <a:xfrm>
              <a:off x="1791" y="2840"/>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grpSp>
      <p:grpSp>
        <p:nvGrpSpPr>
          <p:cNvPr id="7" name="Group 37"/>
          <p:cNvGrpSpPr/>
          <p:nvPr/>
        </p:nvGrpSpPr>
        <p:grpSpPr bwMode="auto">
          <a:xfrm>
            <a:off x="762000" y="3460750"/>
            <a:ext cx="1606550" cy="701675"/>
            <a:chOff x="476" y="2115"/>
            <a:chExt cx="1012" cy="442"/>
          </a:xfrm>
        </p:grpSpPr>
        <p:sp>
          <p:nvSpPr>
            <p:cNvPr id="31776" name="Rectangle 38"/>
            <p:cNvSpPr>
              <a:spLocks noChangeArrowheads="1"/>
            </p:cNvSpPr>
            <p:nvPr/>
          </p:nvSpPr>
          <p:spPr bwMode="auto">
            <a:xfrm>
              <a:off x="528" y="2198"/>
              <a:ext cx="960" cy="336"/>
            </a:xfrm>
            <a:prstGeom prst="rect">
              <a:avLst/>
            </a:prstGeom>
            <a:solidFill>
              <a:schemeClr val="bg2">
                <a:alpha val="50195"/>
              </a:schemeClr>
            </a:solidFill>
            <a:ln w="25400" cap="sq">
              <a:solidFill>
                <a:schemeClr val="tx1"/>
              </a:solidFill>
              <a:miter lim="800000"/>
              <a:headEnd type="none" w="sm" len="sm"/>
              <a:tailEnd type="none" w="sm" len="sm"/>
            </a:ln>
          </p:spPr>
          <p:txBody>
            <a:bodyPr wrap="none" anchor="ctr"/>
            <a:lstStyle/>
            <a:p>
              <a:pPr>
                <a:spcBef>
                  <a:spcPct val="0"/>
                </a:spcBef>
              </a:pPr>
              <a:r>
                <a:rPr lang="en-US" altLang="zh-CN" sz="3600">
                  <a:solidFill>
                    <a:schemeClr val="tx1"/>
                  </a:solidFill>
                </a:rPr>
                <a:t>B</a:t>
              </a:r>
              <a:endParaRPr lang="en-US" altLang="zh-CN" sz="2400" b="0">
                <a:solidFill>
                  <a:schemeClr val="tx1"/>
                </a:solidFill>
              </a:endParaRPr>
            </a:p>
          </p:txBody>
        </p:sp>
        <p:sp>
          <p:nvSpPr>
            <p:cNvPr id="31777" name="Line 39"/>
            <p:cNvSpPr>
              <a:spLocks noChangeShapeType="1"/>
            </p:cNvSpPr>
            <p:nvPr/>
          </p:nvSpPr>
          <p:spPr bwMode="auto">
            <a:xfrm>
              <a:off x="76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8" name="Line 40"/>
            <p:cNvSpPr>
              <a:spLocks noChangeShapeType="1"/>
            </p:cNvSpPr>
            <p:nvPr/>
          </p:nvSpPr>
          <p:spPr bwMode="auto">
            <a:xfrm>
              <a:off x="1248" y="2198"/>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79" name="Text Box 41"/>
            <p:cNvSpPr txBox="1">
              <a:spLocks noChangeArrowheads="1"/>
            </p:cNvSpPr>
            <p:nvPr/>
          </p:nvSpPr>
          <p:spPr bwMode="auto">
            <a:xfrm>
              <a:off x="476" y="2115"/>
              <a:ext cx="3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sym typeface="Symbol" panose="05050102010706020507" pitchFamily="18" charset="2"/>
                </a:rPr>
                <a:t></a:t>
              </a:r>
              <a:endParaRPr lang="en-US" altLang="zh-CN" sz="2400" b="0">
                <a:solidFill>
                  <a:schemeClr val="tx1"/>
                </a:solidFill>
              </a:endParaRPr>
            </a:p>
          </p:txBody>
        </p:sp>
      </p:grpSp>
      <p:sp>
        <p:nvSpPr>
          <p:cNvPr id="90154" name="Line 42"/>
          <p:cNvSpPr>
            <a:spLocks noChangeShapeType="1"/>
          </p:cNvSpPr>
          <p:nvPr/>
        </p:nvSpPr>
        <p:spPr bwMode="auto">
          <a:xfrm flipH="1">
            <a:off x="1606550" y="2678113"/>
            <a:ext cx="12954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5" name="Line 43"/>
          <p:cNvSpPr>
            <a:spLocks noChangeShapeType="1"/>
          </p:cNvSpPr>
          <p:nvPr/>
        </p:nvSpPr>
        <p:spPr bwMode="auto">
          <a:xfrm>
            <a:off x="4044950" y="2678113"/>
            <a:ext cx="13716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6" name="Line 44"/>
          <p:cNvSpPr>
            <a:spLocks noChangeShapeType="1"/>
          </p:cNvSpPr>
          <p:nvPr/>
        </p:nvSpPr>
        <p:spPr bwMode="auto">
          <a:xfrm>
            <a:off x="2139950" y="3821113"/>
            <a:ext cx="3810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7" name="Line 45"/>
          <p:cNvSpPr>
            <a:spLocks noChangeShapeType="1"/>
          </p:cNvSpPr>
          <p:nvPr/>
        </p:nvSpPr>
        <p:spPr bwMode="auto">
          <a:xfrm>
            <a:off x="5949950" y="3821113"/>
            <a:ext cx="13716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8" name="Line 46"/>
          <p:cNvSpPr>
            <a:spLocks noChangeShapeType="1"/>
          </p:cNvSpPr>
          <p:nvPr/>
        </p:nvSpPr>
        <p:spPr bwMode="auto">
          <a:xfrm flipH="1">
            <a:off x="6407150" y="4964113"/>
            <a:ext cx="304800" cy="914400"/>
          </a:xfrm>
          <a:prstGeom prst="line">
            <a:avLst/>
          </a:prstGeom>
          <a:noFill/>
          <a:ln w="38100" cap="sq">
            <a:solidFill>
              <a:srgbClr val="000099"/>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59" name="Text Box 47"/>
          <p:cNvSpPr txBox="1">
            <a:spLocks noChangeArrowheads="1"/>
          </p:cNvSpPr>
          <p:nvPr/>
        </p:nvSpPr>
        <p:spPr bwMode="auto">
          <a:xfrm>
            <a:off x="609600" y="1371600"/>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rPr>
              <a:t>root</a:t>
            </a:r>
            <a:endParaRPr lang="en-US" altLang="zh-CN" sz="2400" b="0">
              <a:solidFill>
                <a:schemeClr val="tx1"/>
              </a:solidFill>
            </a:endParaRPr>
          </a:p>
        </p:txBody>
      </p:sp>
      <p:sp>
        <p:nvSpPr>
          <p:cNvPr id="90165" name="Text Box 53"/>
          <p:cNvSpPr txBox="1">
            <a:spLocks noChangeArrowheads="1"/>
          </p:cNvSpPr>
          <p:nvPr/>
        </p:nvSpPr>
        <p:spPr bwMode="auto">
          <a:xfrm>
            <a:off x="5886450" y="1406525"/>
            <a:ext cx="216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3600">
                <a:solidFill>
                  <a:srgbClr val="990000"/>
                </a:solidFill>
                <a:ea typeface="楷体_GB2312" pitchFamily="49" charset="-122"/>
              </a:rPr>
              <a:t>结点结构</a:t>
            </a:r>
            <a:r>
              <a:rPr lang="en-US" altLang="zh-CN" sz="3600">
                <a:solidFill>
                  <a:srgbClr val="990000"/>
                </a:solidFill>
                <a:ea typeface="楷体_GB2312" pitchFamily="49" charset="-122"/>
              </a:rPr>
              <a:t>:</a:t>
            </a:r>
            <a:endParaRPr lang="en-US" altLang="zh-CN" sz="2400" b="0">
              <a:solidFill>
                <a:srgbClr val="990000"/>
              </a:solidFill>
            </a:endParaRPr>
          </a:p>
        </p:txBody>
      </p:sp>
      <p:graphicFrame>
        <p:nvGraphicFramePr>
          <p:cNvPr id="90187" name="Group 75"/>
          <p:cNvGraphicFramePr>
            <a:graphicFrameLocks noGrp="1"/>
          </p:cNvGraphicFramePr>
          <p:nvPr/>
        </p:nvGraphicFramePr>
        <p:xfrm>
          <a:off x="4819650" y="2097088"/>
          <a:ext cx="3962400" cy="640034"/>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63976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1" i="0" u="none" strike="noStrike" cap="none" normalizeH="0" baseline="0" dirty="0" smtClean="0">
                          <a:ln>
                            <a:noFill/>
                          </a:ln>
                          <a:solidFill>
                            <a:srgbClr val="990000"/>
                          </a:solidFill>
                          <a:effectLst/>
                          <a:latin typeface="Times New Roman" panose="02020603050405020304" pitchFamily="18" charset="0"/>
                          <a:ea typeface="宋体" panose="02010600030101010101" pitchFamily="2" charset="-122"/>
                        </a:rPr>
                        <a:t>l</a:t>
                      </a:r>
                      <a:r>
                        <a:rPr kumimoji="1" lang="en-US" altLang="zh-CN" sz="3600" b="0" i="0" u="none" strike="noStrike" cap="none" normalizeH="0" baseline="0" dirty="0" smtClean="0">
                          <a:ln>
                            <a:noFill/>
                          </a:ln>
                          <a:solidFill>
                            <a:srgbClr val="990000"/>
                          </a:solidFill>
                          <a:effectLst/>
                          <a:latin typeface="Times New Roman" panose="02020603050405020304" pitchFamily="18" charset="0"/>
                          <a:ea typeface="宋体" panose="02010600030101010101"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0"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data</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1"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r</a:t>
                      </a:r>
                      <a:r>
                        <a:rPr kumimoji="1" lang="en-US" altLang="zh-CN" sz="3600" b="0"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188" name="Freeform 76"/>
          <p:cNvSpPr/>
          <p:nvPr/>
        </p:nvSpPr>
        <p:spPr bwMode="auto">
          <a:xfrm>
            <a:off x="1752600" y="1524000"/>
            <a:ext cx="1828800" cy="838200"/>
          </a:xfrm>
          <a:custGeom>
            <a:avLst/>
            <a:gdLst>
              <a:gd name="T0" fmla="*/ 0 w 720"/>
              <a:gd name="T1" fmla="*/ 0 h 528"/>
              <a:gd name="T2" fmla="*/ 1463040 w 720"/>
              <a:gd name="T3" fmla="*/ 76200 h 528"/>
              <a:gd name="T4" fmla="*/ 853440 w 720"/>
              <a:gd name="T5" fmla="*/ 381000 h 528"/>
              <a:gd name="T6" fmla="*/ 1828800 w 720"/>
              <a:gd name="T7" fmla="*/ 838200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79"/>
          <p:cNvGrpSpPr/>
          <p:nvPr/>
        </p:nvGrpSpPr>
        <p:grpSpPr bwMode="auto">
          <a:xfrm>
            <a:off x="457200" y="5562600"/>
            <a:ext cx="4114800" cy="519113"/>
            <a:chOff x="240" y="3504"/>
            <a:chExt cx="2592" cy="327"/>
          </a:xfrm>
        </p:grpSpPr>
        <p:sp>
          <p:nvSpPr>
            <p:cNvPr id="31774" name="Text Box 77"/>
            <p:cNvSpPr txBox="1">
              <a:spLocks noChangeArrowheads="1"/>
            </p:cNvSpPr>
            <p:nvPr/>
          </p:nvSpPr>
          <p:spPr bwMode="auto">
            <a:xfrm>
              <a:off x="528" y="3504"/>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t>链表中有多少空指针？</a:t>
              </a:r>
            </a:p>
          </p:txBody>
        </p:sp>
        <p:sp>
          <p:nvSpPr>
            <p:cNvPr id="90190" name="AutoShape 78"/>
            <p:cNvSpPr>
              <a:spLocks noChangeArrowheads="1"/>
            </p:cNvSpPr>
            <p:nvPr/>
          </p:nvSpPr>
          <p:spPr bwMode="auto">
            <a:xfrm>
              <a:off x="240" y="3504"/>
              <a:ext cx="288" cy="288"/>
            </a:xfrm>
            <a:prstGeom prst="star5">
              <a:avLst/>
            </a:prstGeom>
            <a:solidFill>
              <a:srgbClr val="FF3300"/>
            </a:solidFill>
            <a:ln w="28575" cap="sq">
              <a:solidFill>
                <a:srgbClr val="FF3300"/>
              </a:solidFill>
              <a:miter lim="800000"/>
            </a:ln>
            <a:effectLst/>
          </p:spPr>
          <p:txBody>
            <a:bodyPr anchor="ctr">
              <a:spAutoFit/>
            </a:bodyPr>
            <a:lstStyle/>
            <a:p>
              <a:pPr>
                <a:defRPr/>
              </a:pPr>
              <a:endParaRPr lang="zh-CN" altLang="en-US">
                <a:ea typeface="宋体" panose="02010600030101010101" pitchFamily="2" charset="-122"/>
              </a:endParaRPr>
            </a:p>
          </p:txBody>
        </p:sp>
      </p:grpSp>
      <p:sp>
        <p:nvSpPr>
          <p:cNvPr id="90192" name="Text Box 80"/>
          <p:cNvSpPr txBox="1">
            <a:spLocks noChangeArrowheads="1"/>
          </p:cNvSpPr>
          <p:nvPr/>
        </p:nvSpPr>
        <p:spPr bwMode="auto">
          <a:xfrm>
            <a:off x="1066800" y="6096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a:t>n</a:t>
            </a:r>
            <a:r>
              <a:rPr lang="zh-CN" altLang="en-US"/>
              <a:t>＋</a:t>
            </a:r>
            <a:r>
              <a:rPr lang="en-US" altLang="zh-CN"/>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0165"/>
                                        </p:tgtEl>
                                        <p:attrNameLst>
                                          <p:attrName>style.visibility</p:attrName>
                                        </p:attrNameLst>
                                      </p:cBhvr>
                                      <p:to>
                                        <p:strVal val="visible"/>
                                      </p:to>
                                    </p:set>
                                    <p:anim calcmode="lin" valueType="num">
                                      <p:cBhvr additive="base">
                                        <p:cTn id="7" dur="500" fill="hold"/>
                                        <p:tgtEl>
                                          <p:spTgt spid="90165"/>
                                        </p:tgtEl>
                                        <p:attrNameLst>
                                          <p:attrName>ppt_x</p:attrName>
                                        </p:attrNameLst>
                                      </p:cBhvr>
                                      <p:tavLst>
                                        <p:tav tm="0">
                                          <p:val>
                                            <p:strVal val="#ppt_x"/>
                                          </p:val>
                                        </p:tav>
                                        <p:tav tm="100000">
                                          <p:val>
                                            <p:strVal val="#ppt_x"/>
                                          </p:val>
                                        </p:tav>
                                      </p:tavLst>
                                    </p:anim>
                                    <p:anim calcmode="lin" valueType="num">
                                      <p:cBhvr additive="base">
                                        <p:cTn id="8" dur="500" fill="hold"/>
                                        <p:tgtEl>
                                          <p:spTgt spid="901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0187"/>
                                        </p:tgtEl>
                                        <p:attrNameLst>
                                          <p:attrName>style.visibility</p:attrName>
                                        </p:attrNameLst>
                                      </p:cBhvr>
                                      <p:to>
                                        <p:strVal val="visible"/>
                                      </p:to>
                                    </p:set>
                                    <p:anim calcmode="lin" valueType="num">
                                      <p:cBhvr additive="base">
                                        <p:cTn id="13" dur="500" fill="hold"/>
                                        <p:tgtEl>
                                          <p:spTgt spid="90187"/>
                                        </p:tgtEl>
                                        <p:attrNameLst>
                                          <p:attrName>ppt_x</p:attrName>
                                        </p:attrNameLst>
                                      </p:cBhvr>
                                      <p:tavLst>
                                        <p:tav tm="0">
                                          <p:val>
                                            <p:strVal val="#ppt_x"/>
                                          </p:val>
                                        </p:tav>
                                        <p:tav tm="100000">
                                          <p:val>
                                            <p:strVal val="#ppt_x"/>
                                          </p:val>
                                        </p:tav>
                                      </p:tavLst>
                                    </p:anim>
                                    <p:anim calcmode="lin" valueType="num">
                                      <p:cBhvr additive="base">
                                        <p:cTn id="14" dur="500" fill="hold"/>
                                        <p:tgtEl>
                                          <p:spTgt spid="9018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90154"/>
                                        </p:tgtEl>
                                        <p:attrNameLst>
                                          <p:attrName>style.visibility</p:attrName>
                                        </p:attrNameLst>
                                      </p:cBhvr>
                                      <p:to>
                                        <p:strVal val="visible"/>
                                      </p:to>
                                    </p:set>
                                    <p:anim calcmode="lin" valueType="num">
                                      <p:cBhvr>
                                        <p:cTn id="23" dur="500" fill="hold"/>
                                        <p:tgtEl>
                                          <p:spTgt spid="90154"/>
                                        </p:tgtEl>
                                        <p:attrNameLst>
                                          <p:attrName>ppt_x</p:attrName>
                                        </p:attrNameLst>
                                      </p:cBhvr>
                                      <p:tavLst>
                                        <p:tav tm="0">
                                          <p:val>
                                            <p:strVal val="#ppt_x"/>
                                          </p:val>
                                        </p:tav>
                                        <p:tav tm="100000">
                                          <p:val>
                                            <p:strVal val="#ppt_x"/>
                                          </p:val>
                                        </p:tav>
                                      </p:tavLst>
                                    </p:anim>
                                    <p:anim calcmode="lin" valueType="num">
                                      <p:cBhvr>
                                        <p:cTn id="24" dur="500" fill="hold"/>
                                        <p:tgtEl>
                                          <p:spTgt spid="90154"/>
                                        </p:tgtEl>
                                        <p:attrNameLst>
                                          <p:attrName>ppt_y</p:attrName>
                                        </p:attrNameLst>
                                      </p:cBhvr>
                                      <p:tavLst>
                                        <p:tav tm="0">
                                          <p:val>
                                            <p:strVal val="#ppt_y-#ppt_h/2"/>
                                          </p:val>
                                        </p:tav>
                                        <p:tav tm="100000">
                                          <p:val>
                                            <p:strVal val="#ppt_y"/>
                                          </p:val>
                                        </p:tav>
                                      </p:tavLst>
                                    </p:anim>
                                    <p:anim calcmode="lin" valueType="num">
                                      <p:cBhvr>
                                        <p:cTn id="25" dur="500" fill="hold"/>
                                        <p:tgtEl>
                                          <p:spTgt spid="90154"/>
                                        </p:tgtEl>
                                        <p:attrNameLst>
                                          <p:attrName>ppt_w</p:attrName>
                                        </p:attrNameLst>
                                      </p:cBhvr>
                                      <p:tavLst>
                                        <p:tav tm="0">
                                          <p:val>
                                            <p:strVal val="#ppt_w"/>
                                          </p:val>
                                        </p:tav>
                                        <p:tav tm="100000">
                                          <p:val>
                                            <p:strVal val="#ppt_w"/>
                                          </p:val>
                                        </p:tav>
                                      </p:tavLst>
                                    </p:anim>
                                    <p:anim calcmode="lin" valueType="num">
                                      <p:cBhvr>
                                        <p:cTn id="26" dur="500" fill="hold"/>
                                        <p:tgtEl>
                                          <p:spTgt spid="90154"/>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5" presetClass="entr" presetSubtype="1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childTnLst>
                          </p:cTn>
                        </p:par>
                        <p:par>
                          <p:cTn id="31" fill="hold">
                            <p:stCondLst>
                              <p:cond delay="1500"/>
                            </p:stCondLst>
                            <p:childTnLst>
                              <p:par>
                                <p:cTn id="32" presetID="17" presetClass="entr" presetSubtype="1" fill="hold" grpId="0" nodeType="afterEffect">
                                  <p:stCondLst>
                                    <p:cond delay="0"/>
                                  </p:stCondLst>
                                  <p:childTnLst>
                                    <p:set>
                                      <p:cBhvr>
                                        <p:cTn id="33" dur="1" fill="hold">
                                          <p:stCondLst>
                                            <p:cond delay="0"/>
                                          </p:stCondLst>
                                        </p:cTn>
                                        <p:tgtEl>
                                          <p:spTgt spid="90155"/>
                                        </p:tgtEl>
                                        <p:attrNameLst>
                                          <p:attrName>style.visibility</p:attrName>
                                        </p:attrNameLst>
                                      </p:cBhvr>
                                      <p:to>
                                        <p:strVal val="visible"/>
                                      </p:to>
                                    </p:set>
                                    <p:anim calcmode="lin" valueType="num">
                                      <p:cBhvr>
                                        <p:cTn id="34" dur="500" fill="hold"/>
                                        <p:tgtEl>
                                          <p:spTgt spid="90155"/>
                                        </p:tgtEl>
                                        <p:attrNameLst>
                                          <p:attrName>ppt_x</p:attrName>
                                        </p:attrNameLst>
                                      </p:cBhvr>
                                      <p:tavLst>
                                        <p:tav tm="0">
                                          <p:val>
                                            <p:strVal val="#ppt_x"/>
                                          </p:val>
                                        </p:tav>
                                        <p:tav tm="100000">
                                          <p:val>
                                            <p:strVal val="#ppt_x"/>
                                          </p:val>
                                        </p:tav>
                                      </p:tavLst>
                                    </p:anim>
                                    <p:anim calcmode="lin" valueType="num">
                                      <p:cBhvr>
                                        <p:cTn id="35" dur="500" fill="hold"/>
                                        <p:tgtEl>
                                          <p:spTgt spid="90155"/>
                                        </p:tgtEl>
                                        <p:attrNameLst>
                                          <p:attrName>ppt_y</p:attrName>
                                        </p:attrNameLst>
                                      </p:cBhvr>
                                      <p:tavLst>
                                        <p:tav tm="0">
                                          <p:val>
                                            <p:strVal val="#ppt_y-#ppt_h/2"/>
                                          </p:val>
                                        </p:tav>
                                        <p:tav tm="100000">
                                          <p:val>
                                            <p:strVal val="#ppt_y"/>
                                          </p:val>
                                        </p:tav>
                                      </p:tavLst>
                                    </p:anim>
                                    <p:anim calcmode="lin" valueType="num">
                                      <p:cBhvr>
                                        <p:cTn id="36" dur="500" fill="hold"/>
                                        <p:tgtEl>
                                          <p:spTgt spid="90155"/>
                                        </p:tgtEl>
                                        <p:attrNameLst>
                                          <p:attrName>ppt_w</p:attrName>
                                        </p:attrNameLst>
                                      </p:cBhvr>
                                      <p:tavLst>
                                        <p:tav tm="0">
                                          <p:val>
                                            <p:strVal val="#ppt_w"/>
                                          </p:val>
                                        </p:tav>
                                        <p:tav tm="100000">
                                          <p:val>
                                            <p:strVal val="#ppt_w"/>
                                          </p:val>
                                        </p:tav>
                                      </p:tavLst>
                                    </p:anim>
                                    <p:anim calcmode="lin" valueType="num">
                                      <p:cBhvr>
                                        <p:cTn id="37" dur="500" fill="hold"/>
                                        <p:tgtEl>
                                          <p:spTgt spid="90155"/>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5" presetClass="entr" presetSubtype="1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heckerboard(across)">
                                      <p:cBhvr>
                                        <p:cTn id="41" dur="500"/>
                                        <p:tgtEl>
                                          <p:spTgt spid="4"/>
                                        </p:tgtEl>
                                      </p:cBhvr>
                                    </p:animEffect>
                                  </p:childTnLst>
                                </p:cTn>
                              </p:par>
                            </p:childTnLst>
                          </p:cTn>
                        </p:par>
                        <p:par>
                          <p:cTn id="42" fill="hold">
                            <p:stCondLst>
                              <p:cond delay="2500"/>
                            </p:stCondLst>
                            <p:childTnLst>
                              <p:par>
                                <p:cTn id="43" presetID="17" presetClass="entr" presetSubtype="1" fill="hold" grpId="0" nodeType="afterEffect">
                                  <p:stCondLst>
                                    <p:cond delay="0"/>
                                  </p:stCondLst>
                                  <p:childTnLst>
                                    <p:set>
                                      <p:cBhvr>
                                        <p:cTn id="44" dur="1" fill="hold">
                                          <p:stCondLst>
                                            <p:cond delay="0"/>
                                          </p:stCondLst>
                                        </p:cTn>
                                        <p:tgtEl>
                                          <p:spTgt spid="90156"/>
                                        </p:tgtEl>
                                        <p:attrNameLst>
                                          <p:attrName>style.visibility</p:attrName>
                                        </p:attrNameLst>
                                      </p:cBhvr>
                                      <p:to>
                                        <p:strVal val="visible"/>
                                      </p:to>
                                    </p:set>
                                    <p:anim calcmode="lin" valueType="num">
                                      <p:cBhvr>
                                        <p:cTn id="45" dur="500" fill="hold"/>
                                        <p:tgtEl>
                                          <p:spTgt spid="90156"/>
                                        </p:tgtEl>
                                        <p:attrNameLst>
                                          <p:attrName>ppt_x</p:attrName>
                                        </p:attrNameLst>
                                      </p:cBhvr>
                                      <p:tavLst>
                                        <p:tav tm="0">
                                          <p:val>
                                            <p:strVal val="#ppt_x"/>
                                          </p:val>
                                        </p:tav>
                                        <p:tav tm="100000">
                                          <p:val>
                                            <p:strVal val="#ppt_x"/>
                                          </p:val>
                                        </p:tav>
                                      </p:tavLst>
                                    </p:anim>
                                    <p:anim calcmode="lin" valueType="num">
                                      <p:cBhvr>
                                        <p:cTn id="46" dur="500" fill="hold"/>
                                        <p:tgtEl>
                                          <p:spTgt spid="90156"/>
                                        </p:tgtEl>
                                        <p:attrNameLst>
                                          <p:attrName>ppt_y</p:attrName>
                                        </p:attrNameLst>
                                      </p:cBhvr>
                                      <p:tavLst>
                                        <p:tav tm="0">
                                          <p:val>
                                            <p:strVal val="#ppt_y-#ppt_h/2"/>
                                          </p:val>
                                        </p:tav>
                                        <p:tav tm="100000">
                                          <p:val>
                                            <p:strVal val="#ppt_y"/>
                                          </p:val>
                                        </p:tav>
                                      </p:tavLst>
                                    </p:anim>
                                    <p:anim calcmode="lin" valueType="num">
                                      <p:cBhvr>
                                        <p:cTn id="47" dur="500" fill="hold"/>
                                        <p:tgtEl>
                                          <p:spTgt spid="90156"/>
                                        </p:tgtEl>
                                        <p:attrNameLst>
                                          <p:attrName>ppt_w</p:attrName>
                                        </p:attrNameLst>
                                      </p:cBhvr>
                                      <p:tavLst>
                                        <p:tav tm="0">
                                          <p:val>
                                            <p:strVal val="#ppt_w"/>
                                          </p:val>
                                        </p:tav>
                                        <p:tav tm="100000">
                                          <p:val>
                                            <p:strVal val="#ppt_w"/>
                                          </p:val>
                                        </p:tav>
                                      </p:tavLst>
                                    </p:anim>
                                    <p:anim calcmode="lin" valueType="num">
                                      <p:cBhvr>
                                        <p:cTn id="48" dur="500" fill="hold"/>
                                        <p:tgtEl>
                                          <p:spTgt spid="90156"/>
                                        </p:tgtEl>
                                        <p:attrNameLst>
                                          <p:attrName>ppt_h</p:attrName>
                                        </p:attrNameLst>
                                      </p:cBhvr>
                                      <p:tavLst>
                                        <p:tav tm="0">
                                          <p:val>
                                            <p:fltVal val="0"/>
                                          </p:val>
                                        </p:tav>
                                        <p:tav tm="100000">
                                          <p:val>
                                            <p:strVal val="#ppt_h"/>
                                          </p:val>
                                        </p:tav>
                                      </p:tavLst>
                                    </p:anim>
                                  </p:childTnLst>
                                </p:cTn>
                              </p:par>
                            </p:childTnLst>
                          </p:cTn>
                        </p:par>
                        <p:par>
                          <p:cTn id="49" fill="hold">
                            <p:stCondLst>
                              <p:cond delay="3000"/>
                            </p:stCondLst>
                            <p:childTnLst>
                              <p:par>
                                <p:cTn id="50" presetID="5" presetClass="entr" presetSubtype="1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childTnLst>
                          </p:cTn>
                        </p:par>
                        <p:par>
                          <p:cTn id="53" fill="hold">
                            <p:stCondLst>
                              <p:cond delay="3500"/>
                            </p:stCondLst>
                            <p:childTnLst>
                              <p:par>
                                <p:cTn id="54" presetID="17" presetClass="entr" presetSubtype="1" fill="hold" grpId="0" nodeType="afterEffect">
                                  <p:stCondLst>
                                    <p:cond delay="0"/>
                                  </p:stCondLst>
                                  <p:childTnLst>
                                    <p:set>
                                      <p:cBhvr>
                                        <p:cTn id="55" dur="1" fill="hold">
                                          <p:stCondLst>
                                            <p:cond delay="0"/>
                                          </p:stCondLst>
                                        </p:cTn>
                                        <p:tgtEl>
                                          <p:spTgt spid="90157"/>
                                        </p:tgtEl>
                                        <p:attrNameLst>
                                          <p:attrName>style.visibility</p:attrName>
                                        </p:attrNameLst>
                                      </p:cBhvr>
                                      <p:to>
                                        <p:strVal val="visible"/>
                                      </p:to>
                                    </p:set>
                                    <p:anim calcmode="lin" valueType="num">
                                      <p:cBhvr>
                                        <p:cTn id="56" dur="500" fill="hold"/>
                                        <p:tgtEl>
                                          <p:spTgt spid="90157"/>
                                        </p:tgtEl>
                                        <p:attrNameLst>
                                          <p:attrName>ppt_x</p:attrName>
                                        </p:attrNameLst>
                                      </p:cBhvr>
                                      <p:tavLst>
                                        <p:tav tm="0">
                                          <p:val>
                                            <p:strVal val="#ppt_x"/>
                                          </p:val>
                                        </p:tav>
                                        <p:tav tm="100000">
                                          <p:val>
                                            <p:strVal val="#ppt_x"/>
                                          </p:val>
                                        </p:tav>
                                      </p:tavLst>
                                    </p:anim>
                                    <p:anim calcmode="lin" valueType="num">
                                      <p:cBhvr>
                                        <p:cTn id="57" dur="500" fill="hold"/>
                                        <p:tgtEl>
                                          <p:spTgt spid="90157"/>
                                        </p:tgtEl>
                                        <p:attrNameLst>
                                          <p:attrName>ppt_y</p:attrName>
                                        </p:attrNameLst>
                                      </p:cBhvr>
                                      <p:tavLst>
                                        <p:tav tm="0">
                                          <p:val>
                                            <p:strVal val="#ppt_y-#ppt_h/2"/>
                                          </p:val>
                                        </p:tav>
                                        <p:tav tm="100000">
                                          <p:val>
                                            <p:strVal val="#ppt_y"/>
                                          </p:val>
                                        </p:tav>
                                      </p:tavLst>
                                    </p:anim>
                                    <p:anim calcmode="lin" valueType="num">
                                      <p:cBhvr>
                                        <p:cTn id="58" dur="500" fill="hold"/>
                                        <p:tgtEl>
                                          <p:spTgt spid="90157"/>
                                        </p:tgtEl>
                                        <p:attrNameLst>
                                          <p:attrName>ppt_w</p:attrName>
                                        </p:attrNameLst>
                                      </p:cBhvr>
                                      <p:tavLst>
                                        <p:tav tm="0">
                                          <p:val>
                                            <p:strVal val="#ppt_w"/>
                                          </p:val>
                                        </p:tav>
                                        <p:tav tm="100000">
                                          <p:val>
                                            <p:strVal val="#ppt_w"/>
                                          </p:val>
                                        </p:tav>
                                      </p:tavLst>
                                    </p:anim>
                                    <p:anim calcmode="lin" valueType="num">
                                      <p:cBhvr>
                                        <p:cTn id="59" dur="500" fill="hold"/>
                                        <p:tgtEl>
                                          <p:spTgt spid="90157"/>
                                        </p:tgtEl>
                                        <p:attrNameLst>
                                          <p:attrName>ppt_h</p:attrName>
                                        </p:attrNameLst>
                                      </p:cBhvr>
                                      <p:tavLst>
                                        <p:tav tm="0">
                                          <p:val>
                                            <p:fltVal val="0"/>
                                          </p:val>
                                        </p:tav>
                                        <p:tav tm="100000">
                                          <p:val>
                                            <p:strVal val="#ppt_h"/>
                                          </p:val>
                                        </p:tav>
                                      </p:tavLst>
                                    </p:anim>
                                  </p:childTnLst>
                                </p:cTn>
                              </p:par>
                            </p:childTnLst>
                          </p:cTn>
                        </p:par>
                        <p:par>
                          <p:cTn id="60" fill="hold">
                            <p:stCondLst>
                              <p:cond delay="4000"/>
                            </p:stCondLst>
                            <p:childTnLst>
                              <p:par>
                                <p:cTn id="61" presetID="5" presetClass="entr" presetSubtype="1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checkerboard(across)">
                                      <p:cBhvr>
                                        <p:cTn id="63" dur="500"/>
                                        <p:tgtEl>
                                          <p:spTgt spid="5"/>
                                        </p:tgtEl>
                                      </p:cBhvr>
                                    </p:animEffect>
                                  </p:childTnLst>
                                </p:cTn>
                              </p:par>
                            </p:childTnLst>
                          </p:cTn>
                        </p:par>
                        <p:par>
                          <p:cTn id="64" fill="hold">
                            <p:stCondLst>
                              <p:cond delay="4500"/>
                            </p:stCondLst>
                            <p:childTnLst>
                              <p:par>
                                <p:cTn id="65" presetID="17" presetClass="entr" presetSubtype="1" fill="hold" grpId="0" nodeType="afterEffect">
                                  <p:stCondLst>
                                    <p:cond delay="0"/>
                                  </p:stCondLst>
                                  <p:childTnLst>
                                    <p:set>
                                      <p:cBhvr>
                                        <p:cTn id="66" dur="1" fill="hold">
                                          <p:stCondLst>
                                            <p:cond delay="0"/>
                                          </p:stCondLst>
                                        </p:cTn>
                                        <p:tgtEl>
                                          <p:spTgt spid="90158"/>
                                        </p:tgtEl>
                                        <p:attrNameLst>
                                          <p:attrName>style.visibility</p:attrName>
                                        </p:attrNameLst>
                                      </p:cBhvr>
                                      <p:to>
                                        <p:strVal val="visible"/>
                                      </p:to>
                                    </p:set>
                                    <p:anim calcmode="lin" valueType="num">
                                      <p:cBhvr>
                                        <p:cTn id="67" dur="500" fill="hold"/>
                                        <p:tgtEl>
                                          <p:spTgt spid="90158"/>
                                        </p:tgtEl>
                                        <p:attrNameLst>
                                          <p:attrName>ppt_x</p:attrName>
                                        </p:attrNameLst>
                                      </p:cBhvr>
                                      <p:tavLst>
                                        <p:tav tm="0">
                                          <p:val>
                                            <p:strVal val="#ppt_x"/>
                                          </p:val>
                                        </p:tav>
                                        <p:tav tm="100000">
                                          <p:val>
                                            <p:strVal val="#ppt_x"/>
                                          </p:val>
                                        </p:tav>
                                      </p:tavLst>
                                    </p:anim>
                                    <p:anim calcmode="lin" valueType="num">
                                      <p:cBhvr>
                                        <p:cTn id="68" dur="500" fill="hold"/>
                                        <p:tgtEl>
                                          <p:spTgt spid="90158"/>
                                        </p:tgtEl>
                                        <p:attrNameLst>
                                          <p:attrName>ppt_y</p:attrName>
                                        </p:attrNameLst>
                                      </p:cBhvr>
                                      <p:tavLst>
                                        <p:tav tm="0">
                                          <p:val>
                                            <p:strVal val="#ppt_y-#ppt_h/2"/>
                                          </p:val>
                                        </p:tav>
                                        <p:tav tm="100000">
                                          <p:val>
                                            <p:strVal val="#ppt_y"/>
                                          </p:val>
                                        </p:tav>
                                      </p:tavLst>
                                    </p:anim>
                                    <p:anim calcmode="lin" valueType="num">
                                      <p:cBhvr>
                                        <p:cTn id="69" dur="500" fill="hold"/>
                                        <p:tgtEl>
                                          <p:spTgt spid="90158"/>
                                        </p:tgtEl>
                                        <p:attrNameLst>
                                          <p:attrName>ppt_w</p:attrName>
                                        </p:attrNameLst>
                                      </p:cBhvr>
                                      <p:tavLst>
                                        <p:tav tm="0">
                                          <p:val>
                                            <p:strVal val="#ppt_w"/>
                                          </p:val>
                                        </p:tav>
                                        <p:tav tm="100000">
                                          <p:val>
                                            <p:strVal val="#ppt_w"/>
                                          </p:val>
                                        </p:tav>
                                      </p:tavLst>
                                    </p:anim>
                                    <p:anim calcmode="lin" valueType="num">
                                      <p:cBhvr>
                                        <p:cTn id="70" dur="500" fill="hold"/>
                                        <p:tgtEl>
                                          <p:spTgt spid="90158"/>
                                        </p:tgtEl>
                                        <p:attrNameLst>
                                          <p:attrName>ppt_h</p:attrName>
                                        </p:attrNameLst>
                                      </p:cBhvr>
                                      <p:tavLst>
                                        <p:tav tm="0">
                                          <p:val>
                                            <p:fltVal val="0"/>
                                          </p:val>
                                        </p:tav>
                                        <p:tav tm="100000">
                                          <p:val>
                                            <p:strVal val="#ppt_h"/>
                                          </p:val>
                                        </p:tav>
                                      </p:tavLst>
                                    </p:anim>
                                  </p:childTnLst>
                                </p:cTn>
                              </p:par>
                            </p:childTnLst>
                          </p:cTn>
                        </p:par>
                        <p:par>
                          <p:cTn id="71" fill="hold">
                            <p:stCondLst>
                              <p:cond delay="5000"/>
                            </p:stCondLst>
                            <p:childTnLst>
                              <p:par>
                                <p:cTn id="72" presetID="5" presetClass="entr" presetSubtype="1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checkerboard(across)">
                                      <p:cBhvr>
                                        <p:cTn id="74" dur="5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90188"/>
                                        </p:tgtEl>
                                        <p:attrNameLst>
                                          <p:attrName>style.visibility</p:attrName>
                                        </p:attrNameLst>
                                      </p:cBhvr>
                                      <p:to>
                                        <p:strVal val="visible"/>
                                      </p:to>
                                    </p:set>
                                    <p:animEffect transition="in" filter="wipe(up)">
                                      <p:cBhvr>
                                        <p:cTn id="79" dur="500"/>
                                        <p:tgtEl>
                                          <p:spTgt spid="90188"/>
                                        </p:tgtEl>
                                      </p:cBhvr>
                                    </p:animEffect>
                                  </p:childTnLst>
                                </p:cTn>
                              </p:par>
                            </p:childTnLst>
                          </p:cTn>
                        </p:par>
                        <p:par>
                          <p:cTn id="80" fill="hold">
                            <p:stCondLst>
                              <p:cond delay="500"/>
                            </p:stCondLst>
                            <p:childTnLst>
                              <p:par>
                                <p:cTn id="81" presetID="2" presetClass="entr" presetSubtype="8" fill="hold" grpId="0" nodeType="afterEffect">
                                  <p:stCondLst>
                                    <p:cond delay="0"/>
                                  </p:stCondLst>
                                  <p:childTnLst>
                                    <p:set>
                                      <p:cBhvr>
                                        <p:cTn id="82" dur="1" fill="hold">
                                          <p:stCondLst>
                                            <p:cond delay="0"/>
                                          </p:stCondLst>
                                        </p:cTn>
                                        <p:tgtEl>
                                          <p:spTgt spid="90159"/>
                                        </p:tgtEl>
                                        <p:attrNameLst>
                                          <p:attrName>style.visibility</p:attrName>
                                        </p:attrNameLst>
                                      </p:cBhvr>
                                      <p:to>
                                        <p:strVal val="visible"/>
                                      </p:to>
                                    </p:set>
                                    <p:anim calcmode="lin" valueType="num">
                                      <p:cBhvr additive="base">
                                        <p:cTn id="83" dur="500" fill="hold"/>
                                        <p:tgtEl>
                                          <p:spTgt spid="90159"/>
                                        </p:tgtEl>
                                        <p:attrNameLst>
                                          <p:attrName>ppt_x</p:attrName>
                                        </p:attrNameLst>
                                      </p:cBhvr>
                                      <p:tavLst>
                                        <p:tav tm="0">
                                          <p:val>
                                            <p:strVal val="0-#ppt_w/2"/>
                                          </p:val>
                                        </p:tav>
                                        <p:tav tm="100000">
                                          <p:val>
                                            <p:strVal val="#ppt_x"/>
                                          </p:val>
                                        </p:tav>
                                      </p:tavLst>
                                    </p:anim>
                                    <p:anim calcmode="lin" valueType="num">
                                      <p:cBhvr additive="base">
                                        <p:cTn id="84" dur="500" fill="hold"/>
                                        <p:tgtEl>
                                          <p:spTgt spid="90159"/>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0-#ppt_w/2"/>
                                          </p:val>
                                        </p:tav>
                                        <p:tav tm="100000">
                                          <p:val>
                                            <p:strVal val="#ppt_x"/>
                                          </p:val>
                                        </p:tav>
                                      </p:tavLst>
                                    </p:anim>
                                    <p:anim calcmode="lin" valueType="num">
                                      <p:cBhvr additive="base">
                                        <p:cTn id="9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1" fill="hold" grpId="0" nodeType="clickEffect">
                                  <p:stCondLst>
                                    <p:cond delay="0"/>
                                  </p:stCondLst>
                                  <p:childTnLst>
                                    <p:set>
                                      <p:cBhvr>
                                        <p:cTn id="94" dur="1" fill="hold">
                                          <p:stCondLst>
                                            <p:cond delay="0"/>
                                          </p:stCondLst>
                                        </p:cTn>
                                        <p:tgtEl>
                                          <p:spTgt spid="90192"/>
                                        </p:tgtEl>
                                        <p:attrNameLst>
                                          <p:attrName>style.visibility</p:attrName>
                                        </p:attrNameLst>
                                      </p:cBhvr>
                                      <p:to>
                                        <p:strVal val="visible"/>
                                      </p:to>
                                    </p:set>
                                    <p:anim calcmode="lin" valueType="num">
                                      <p:cBhvr additive="base">
                                        <p:cTn id="95" dur="500" fill="hold"/>
                                        <p:tgtEl>
                                          <p:spTgt spid="90192"/>
                                        </p:tgtEl>
                                        <p:attrNameLst>
                                          <p:attrName>ppt_x</p:attrName>
                                        </p:attrNameLst>
                                      </p:cBhvr>
                                      <p:tavLst>
                                        <p:tav tm="0">
                                          <p:val>
                                            <p:strVal val="#ppt_x"/>
                                          </p:val>
                                        </p:tav>
                                        <p:tav tm="100000">
                                          <p:val>
                                            <p:strVal val="#ppt_x"/>
                                          </p:val>
                                        </p:tav>
                                      </p:tavLst>
                                    </p:anim>
                                    <p:anim calcmode="lin" valueType="num">
                                      <p:cBhvr additive="base">
                                        <p:cTn id="96" dur="500" fill="hold"/>
                                        <p:tgtEl>
                                          <p:spTgt spid="901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4" grpId="0" animBg="1"/>
      <p:bldP spid="90155" grpId="0" animBg="1"/>
      <p:bldP spid="90156" grpId="0" animBg="1"/>
      <p:bldP spid="90157" grpId="0" animBg="1"/>
      <p:bldP spid="90158" grpId="0" animBg="1"/>
      <p:bldP spid="90159" grpId="0" autoUpdateAnimBg="0"/>
      <p:bldP spid="90165" grpId="0" autoUpdateAnimBg="0"/>
      <p:bldP spid="90188" grpId="0" animBg="1"/>
      <p:bldP spid="9019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C23B988-BDD5-41A2-A68F-CA901405DEF4}" type="slidenum">
              <a:rPr kumimoji="0" lang="en-US" altLang="zh-CN" sz="1400" b="0" smtClean="0">
                <a:solidFill>
                  <a:schemeClr val="tx1"/>
                </a:solidFill>
              </a:rPr>
              <a:t>27</a:t>
            </a:fld>
            <a:endParaRPr kumimoji="0" lang="en-US" altLang="zh-CN" sz="1400" b="0" smtClean="0">
              <a:solidFill>
                <a:schemeClr val="tx1"/>
              </a:solidFill>
            </a:endParaRPr>
          </a:p>
        </p:txBody>
      </p:sp>
      <p:sp>
        <p:nvSpPr>
          <p:cNvPr id="32771" name="Rectangle 53"/>
          <p:cNvSpPr>
            <a:spLocks noGrp="1" noChangeArrowheads="1"/>
          </p:cNvSpPr>
          <p:nvPr>
            <p:ph type="title"/>
          </p:nvPr>
        </p:nvSpPr>
        <p:spPr/>
        <p:txBody>
          <a:bodyPr/>
          <a:lstStyle/>
          <a:p>
            <a:pPr eaLnBrk="1" hangingPunct="1"/>
            <a:r>
              <a:rPr lang="en-US" altLang="zh-CN" smtClean="0"/>
              <a:t>1)   </a:t>
            </a:r>
            <a:r>
              <a:rPr lang="zh-CN" altLang="en-US" smtClean="0"/>
              <a:t>二叉链表</a:t>
            </a:r>
          </a:p>
        </p:txBody>
      </p:sp>
      <p:sp>
        <p:nvSpPr>
          <p:cNvPr id="176185" name="Text Box 57"/>
          <p:cNvSpPr txBox="1">
            <a:spLocks noChangeArrowheads="1"/>
          </p:cNvSpPr>
          <p:nvPr/>
        </p:nvSpPr>
        <p:spPr bwMode="auto">
          <a:xfrm>
            <a:off x="1116013" y="3213100"/>
            <a:ext cx="7173912" cy="2684463"/>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a:solidFill>
                  <a:schemeClr val="tx1"/>
                </a:solidFill>
              </a:rPr>
              <a:t>typedef struct BiTNode { // </a:t>
            </a:r>
            <a:r>
              <a:rPr lang="zh-CN" altLang="en-US">
                <a:solidFill>
                  <a:schemeClr val="tx1"/>
                </a:solidFill>
                <a:ea typeface="楷体_GB2312" pitchFamily="49" charset="-122"/>
              </a:rPr>
              <a:t>结点结构</a:t>
            </a:r>
            <a:endParaRPr lang="zh-CN" altLang="en-US">
              <a:solidFill>
                <a:schemeClr val="tx1"/>
              </a:solidFill>
            </a:endParaRPr>
          </a:p>
          <a:p>
            <a:pPr algn="l" eaLnBrk="1" hangingPunct="1">
              <a:lnSpc>
                <a:spcPct val="120000"/>
              </a:lnSpc>
              <a:spcBef>
                <a:spcPct val="0"/>
              </a:spcBef>
            </a:pPr>
            <a:r>
              <a:rPr lang="zh-CN" altLang="en-US">
                <a:solidFill>
                  <a:schemeClr val="tx1"/>
                </a:solidFill>
              </a:rPr>
              <a:t>    </a:t>
            </a:r>
            <a:r>
              <a:rPr lang="en-US" altLang="zh-CN">
                <a:solidFill>
                  <a:schemeClr val="tx1"/>
                </a:solidFill>
              </a:rPr>
              <a:t>TElemType      data;</a:t>
            </a:r>
          </a:p>
          <a:p>
            <a:pPr algn="l" eaLnBrk="1" hangingPunct="1">
              <a:lnSpc>
                <a:spcPct val="120000"/>
              </a:lnSpc>
              <a:spcBef>
                <a:spcPct val="0"/>
              </a:spcBef>
            </a:pPr>
            <a:r>
              <a:rPr lang="en-US" altLang="zh-CN">
                <a:solidFill>
                  <a:schemeClr val="tx1"/>
                </a:solidFill>
              </a:rPr>
              <a:t>    </a:t>
            </a:r>
            <a:r>
              <a:rPr lang="en-US" altLang="zh-CN">
                <a:solidFill>
                  <a:srgbClr val="FF3300"/>
                </a:solidFill>
              </a:rPr>
              <a:t>struct BiTNode  *lchild, *rchild; </a:t>
            </a:r>
          </a:p>
          <a:p>
            <a:pPr algn="l" eaLnBrk="1" hangingPunct="1">
              <a:lnSpc>
                <a:spcPct val="120000"/>
              </a:lnSpc>
              <a:spcBef>
                <a:spcPct val="0"/>
              </a:spcBef>
            </a:pPr>
            <a:r>
              <a:rPr lang="en-US" altLang="zh-CN">
                <a:solidFill>
                  <a:srgbClr val="FF3300"/>
                </a:solidFill>
              </a:rPr>
              <a:t>                                     // </a:t>
            </a:r>
            <a:r>
              <a:rPr lang="zh-CN" altLang="en-US">
                <a:solidFill>
                  <a:srgbClr val="FF3300"/>
                </a:solidFill>
                <a:ea typeface="楷体_GB2312" pitchFamily="49" charset="-122"/>
              </a:rPr>
              <a:t>左右孩子指针</a:t>
            </a:r>
            <a:endParaRPr lang="zh-CN" altLang="en-US">
              <a:solidFill>
                <a:srgbClr val="FF3300"/>
              </a:solidFill>
            </a:endParaRPr>
          </a:p>
          <a:p>
            <a:pPr algn="l" eaLnBrk="1" hangingPunct="1">
              <a:lnSpc>
                <a:spcPct val="120000"/>
              </a:lnSpc>
              <a:spcBef>
                <a:spcPct val="0"/>
              </a:spcBef>
            </a:pPr>
            <a:r>
              <a:rPr lang="en-US" altLang="zh-CN">
                <a:solidFill>
                  <a:schemeClr val="tx1"/>
                </a:solidFill>
              </a:rPr>
              <a:t>} BiTNode, *BiTree;</a:t>
            </a:r>
          </a:p>
        </p:txBody>
      </p:sp>
      <p:sp>
        <p:nvSpPr>
          <p:cNvPr id="32773" name="Text Box 63"/>
          <p:cNvSpPr txBox="1">
            <a:spLocks noChangeArrowheads="1"/>
          </p:cNvSpPr>
          <p:nvPr/>
        </p:nvSpPr>
        <p:spPr bwMode="auto">
          <a:xfrm>
            <a:off x="1258888" y="1773238"/>
            <a:ext cx="217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3600">
                <a:solidFill>
                  <a:srgbClr val="990000"/>
                </a:solidFill>
                <a:ea typeface="楷体_GB2312" pitchFamily="49" charset="-122"/>
              </a:rPr>
              <a:t>结点结构</a:t>
            </a:r>
            <a:r>
              <a:rPr lang="en-US" altLang="zh-CN" sz="3600">
                <a:solidFill>
                  <a:srgbClr val="990000"/>
                </a:solidFill>
                <a:ea typeface="楷体_GB2312" pitchFamily="49" charset="-122"/>
              </a:rPr>
              <a:t>:</a:t>
            </a:r>
            <a:endParaRPr lang="en-US" altLang="zh-CN" sz="2400" b="0">
              <a:solidFill>
                <a:srgbClr val="990000"/>
              </a:solidFill>
            </a:endParaRPr>
          </a:p>
        </p:txBody>
      </p:sp>
      <p:graphicFrame>
        <p:nvGraphicFramePr>
          <p:cNvPr id="176192" name="Group 64"/>
          <p:cNvGraphicFramePr>
            <a:graphicFrameLocks noGrp="1"/>
          </p:cNvGraphicFramePr>
          <p:nvPr/>
        </p:nvGraphicFramePr>
        <p:xfrm>
          <a:off x="3581400" y="1752600"/>
          <a:ext cx="3962400" cy="640034"/>
        </p:xfrm>
        <a:graphic>
          <a:graphicData uri="http://schemas.openxmlformats.org/drawingml/2006/table">
            <a:tbl>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6397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1" i="0" u="none" strike="noStrike" cap="none" normalizeH="0" baseline="0" dirty="0" smtClean="0">
                          <a:ln>
                            <a:noFill/>
                          </a:ln>
                          <a:solidFill>
                            <a:srgbClr val="990000"/>
                          </a:solidFill>
                          <a:effectLst/>
                          <a:latin typeface="Times New Roman" panose="02020603050405020304" pitchFamily="18" charset="0"/>
                          <a:ea typeface="宋体" panose="02010600030101010101" pitchFamily="2" charset="-122"/>
                        </a:rPr>
                        <a:t>l</a:t>
                      </a:r>
                      <a:r>
                        <a:rPr kumimoji="1" lang="en-US" altLang="zh-CN" sz="3600" b="0" i="0" u="none" strike="noStrike" cap="none" normalizeH="0" baseline="0" dirty="0" smtClean="0">
                          <a:ln>
                            <a:noFill/>
                          </a:ln>
                          <a:solidFill>
                            <a:srgbClr val="990000"/>
                          </a:solidFill>
                          <a:effectLst/>
                          <a:latin typeface="Times New Roman" panose="02020603050405020304" pitchFamily="18" charset="0"/>
                          <a:ea typeface="宋体" panose="02010600030101010101"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0"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data</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600" b="1"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r</a:t>
                      </a:r>
                      <a:r>
                        <a:rPr kumimoji="1" lang="en-US" altLang="zh-CN" sz="3600" b="0" i="0" u="none" strike="noStrike" cap="none" normalizeH="0" baseline="0" smtClean="0">
                          <a:ln>
                            <a:noFill/>
                          </a:ln>
                          <a:solidFill>
                            <a:srgbClr val="990000"/>
                          </a:solidFill>
                          <a:effectLst/>
                          <a:latin typeface="Times New Roman" panose="02020603050405020304" pitchFamily="18" charset="0"/>
                          <a:ea typeface="宋体" panose="02010600030101010101" pitchFamily="2" charset="-122"/>
                        </a:rPr>
                        <a:t>child</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185">
                                            <p:txEl>
                                              <p:charRg st="4294967295" end="4294967295"/>
                                            </p:txEl>
                                          </p:spTgt>
                                        </p:tgtEl>
                                        <p:attrNameLst>
                                          <p:attrName>style.visibility</p:attrName>
                                        </p:attrNameLst>
                                      </p:cBhvr>
                                      <p:to>
                                        <p:strVal val="visible"/>
                                      </p:to>
                                    </p:set>
                                    <p:animEffect transition="in" filter="strips(downRight)">
                                      <p:cBhvr>
                                        <p:cTn id="7" dur="500"/>
                                        <p:tgtEl>
                                          <p:spTgt spid="17618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76192"/>
                                        </p:tgtEl>
                                        <p:attrNameLst>
                                          <p:attrName>style.visibility</p:attrName>
                                        </p:attrNameLst>
                                      </p:cBhvr>
                                      <p:to>
                                        <p:strVal val="visible"/>
                                      </p:to>
                                    </p:set>
                                    <p:anim calcmode="lin" valueType="num">
                                      <p:cBhvr additive="base">
                                        <p:cTn id="12" dur="500" fill="hold"/>
                                        <p:tgtEl>
                                          <p:spTgt spid="176192"/>
                                        </p:tgtEl>
                                        <p:attrNameLst>
                                          <p:attrName>ppt_x</p:attrName>
                                        </p:attrNameLst>
                                      </p:cBhvr>
                                      <p:tavLst>
                                        <p:tav tm="0">
                                          <p:val>
                                            <p:strVal val="#ppt_x"/>
                                          </p:val>
                                        </p:tav>
                                        <p:tav tm="100000">
                                          <p:val>
                                            <p:strVal val="#ppt_x"/>
                                          </p:val>
                                        </p:tav>
                                      </p:tavLst>
                                    </p:anim>
                                    <p:anim calcmode="lin" valueType="num">
                                      <p:cBhvr additive="base">
                                        <p:cTn id="13" dur="500" fill="hold"/>
                                        <p:tgtEl>
                                          <p:spTgt spid="1761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2210" name="标题 2782209"/>
          <p:cNvSpPr>
            <a:spLocks noGrp="1"/>
          </p:cNvSpPr>
          <p:nvPr>
            <p:ph type="title"/>
          </p:nvPr>
        </p:nvSpPr>
        <p:spPr/>
        <p:txBody>
          <a:bodyPr tIns="108000" bIns="108000" anchor="ctr"/>
          <a:lstStyle/>
          <a:p>
            <a:r>
              <a:rPr lang="en-US" altLang="zh-CN" sz="3200" b="1" dirty="0">
                <a:solidFill>
                  <a:schemeClr val="tx1"/>
                </a:solidFill>
              </a:rPr>
              <a:t>6.2.3 </a:t>
            </a:r>
            <a:r>
              <a:rPr lang="zh-CN" altLang="en-US" sz="3200" b="1" dirty="0">
                <a:solidFill>
                  <a:schemeClr val="tx1"/>
                </a:solidFill>
              </a:rPr>
              <a:t>二叉树的存储结构</a:t>
            </a:r>
            <a:endParaRPr lang="zh-CN" altLang="en-US" sz="3200" dirty="0">
              <a:solidFill>
                <a:schemeClr val="tx1"/>
              </a:solidFill>
            </a:endParaRPr>
          </a:p>
        </p:txBody>
      </p:sp>
      <p:grpSp>
        <p:nvGrpSpPr>
          <p:cNvPr id="2782306" name="组合 2782305"/>
          <p:cNvGrpSpPr/>
          <p:nvPr/>
        </p:nvGrpSpPr>
        <p:grpSpPr>
          <a:xfrm>
            <a:off x="4895850" y="2116138"/>
            <a:ext cx="3205163" cy="4481512"/>
            <a:chOff x="3038" y="1207"/>
            <a:chExt cx="2019" cy="2823"/>
          </a:xfrm>
        </p:grpSpPr>
        <p:grpSp>
          <p:nvGrpSpPr>
            <p:cNvPr id="2782261" name="组合 2782260"/>
            <p:cNvGrpSpPr/>
            <p:nvPr/>
          </p:nvGrpSpPr>
          <p:grpSpPr>
            <a:xfrm>
              <a:off x="3482" y="1497"/>
              <a:ext cx="1258" cy="2523"/>
              <a:chOff x="432" y="480"/>
              <a:chExt cx="1056" cy="2544"/>
            </a:xfrm>
          </p:grpSpPr>
          <p:sp>
            <p:nvSpPr>
              <p:cNvPr id="2782262" name="矩形 2782261"/>
              <p:cNvSpPr/>
              <p:nvPr/>
            </p:nvSpPr>
            <p:spPr>
              <a:xfrm>
                <a:off x="432" y="480"/>
                <a:ext cx="1056" cy="2544"/>
              </a:xfrm>
              <a:prstGeom prst="rect">
                <a:avLst/>
              </a:prstGeom>
              <a:solidFill>
                <a:srgbClr val="99CCFF"/>
              </a:solidFill>
              <a:ln w="12700" cap="rnd" cmpd="sng">
                <a:solidFill>
                  <a:schemeClr val="tx1"/>
                </a:solidFill>
                <a:prstDash val="solid"/>
                <a:miter/>
                <a:headEnd type="none" w="med" len="med"/>
                <a:tailEnd type="none" w="med" len="med"/>
              </a:ln>
            </p:spPr>
            <p:txBody>
              <a:bodyPr/>
              <a:lstStyle/>
              <a:p>
                <a:endParaRPr lang="zh-CN" altLang="en-US" sz="3200"/>
              </a:p>
            </p:txBody>
          </p:sp>
          <p:sp>
            <p:nvSpPr>
              <p:cNvPr id="2782263" name="直接连接符 2782262"/>
              <p:cNvSpPr/>
              <p:nvPr/>
            </p:nvSpPr>
            <p:spPr>
              <a:xfrm>
                <a:off x="768" y="480"/>
                <a:ext cx="0" cy="2544"/>
              </a:xfrm>
              <a:prstGeom prst="line">
                <a:avLst/>
              </a:prstGeom>
              <a:ln w="19050" cap="rnd" cmpd="sng">
                <a:solidFill>
                  <a:schemeClr val="tx1"/>
                </a:solidFill>
                <a:prstDash val="solid"/>
                <a:headEnd type="none" w="med" len="med"/>
                <a:tailEnd type="none" w="med" len="med"/>
              </a:ln>
            </p:spPr>
          </p:sp>
          <p:sp>
            <p:nvSpPr>
              <p:cNvPr id="2782264" name="直接连接符 2782263"/>
              <p:cNvSpPr/>
              <p:nvPr/>
            </p:nvSpPr>
            <p:spPr>
              <a:xfrm>
                <a:off x="1152" y="480"/>
                <a:ext cx="0" cy="2544"/>
              </a:xfrm>
              <a:prstGeom prst="line">
                <a:avLst/>
              </a:prstGeom>
              <a:ln w="19050" cap="rnd" cmpd="sng">
                <a:solidFill>
                  <a:schemeClr val="tx1"/>
                </a:solidFill>
                <a:prstDash val="solid"/>
                <a:headEnd type="none" w="med" len="med"/>
                <a:tailEnd type="none" w="med" len="med"/>
              </a:ln>
            </p:spPr>
          </p:sp>
          <p:sp>
            <p:nvSpPr>
              <p:cNvPr id="2782265" name="直接连接符 2782264"/>
              <p:cNvSpPr/>
              <p:nvPr/>
            </p:nvSpPr>
            <p:spPr>
              <a:xfrm>
                <a:off x="432" y="768"/>
                <a:ext cx="1056" cy="0"/>
              </a:xfrm>
              <a:prstGeom prst="line">
                <a:avLst/>
              </a:prstGeom>
              <a:ln w="19050" cap="rnd" cmpd="sng">
                <a:solidFill>
                  <a:schemeClr val="tx1"/>
                </a:solidFill>
                <a:prstDash val="solid"/>
                <a:headEnd type="none" w="med" len="med"/>
                <a:tailEnd type="none" w="med" len="med"/>
              </a:ln>
            </p:spPr>
          </p:sp>
          <p:sp>
            <p:nvSpPr>
              <p:cNvPr id="2782266" name="直接连接符 2782265"/>
              <p:cNvSpPr/>
              <p:nvPr/>
            </p:nvSpPr>
            <p:spPr>
              <a:xfrm>
                <a:off x="432" y="1031"/>
                <a:ext cx="1056" cy="0"/>
              </a:xfrm>
              <a:prstGeom prst="line">
                <a:avLst/>
              </a:prstGeom>
              <a:ln w="19050" cap="rnd" cmpd="sng">
                <a:solidFill>
                  <a:schemeClr val="tx1"/>
                </a:solidFill>
                <a:prstDash val="solid"/>
                <a:headEnd type="none" w="med" len="med"/>
                <a:tailEnd type="none" w="med" len="med"/>
              </a:ln>
            </p:spPr>
          </p:sp>
          <p:sp>
            <p:nvSpPr>
              <p:cNvPr id="2782267" name="直接连接符 2782266"/>
              <p:cNvSpPr/>
              <p:nvPr/>
            </p:nvSpPr>
            <p:spPr>
              <a:xfrm>
                <a:off x="432" y="1296"/>
                <a:ext cx="1056" cy="0"/>
              </a:xfrm>
              <a:prstGeom prst="line">
                <a:avLst/>
              </a:prstGeom>
              <a:ln w="19050" cap="rnd" cmpd="sng">
                <a:solidFill>
                  <a:schemeClr val="tx1"/>
                </a:solidFill>
                <a:prstDash val="solid"/>
                <a:headEnd type="none" w="med" len="med"/>
                <a:tailEnd type="none" w="med" len="med"/>
              </a:ln>
            </p:spPr>
          </p:sp>
          <p:sp>
            <p:nvSpPr>
              <p:cNvPr id="2782268" name="直接连接符 2782267"/>
              <p:cNvSpPr/>
              <p:nvPr/>
            </p:nvSpPr>
            <p:spPr>
              <a:xfrm>
                <a:off x="432" y="1584"/>
                <a:ext cx="1056" cy="0"/>
              </a:xfrm>
              <a:prstGeom prst="line">
                <a:avLst/>
              </a:prstGeom>
              <a:ln w="19050" cap="rnd" cmpd="sng">
                <a:solidFill>
                  <a:schemeClr val="tx1"/>
                </a:solidFill>
                <a:prstDash val="solid"/>
                <a:headEnd type="none" w="med" len="med"/>
                <a:tailEnd type="none" w="med" len="med"/>
              </a:ln>
            </p:spPr>
          </p:sp>
          <p:sp>
            <p:nvSpPr>
              <p:cNvPr id="2782269" name="直接连接符 2782268"/>
              <p:cNvSpPr/>
              <p:nvPr/>
            </p:nvSpPr>
            <p:spPr>
              <a:xfrm>
                <a:off x="432" y="1872"/>
                <a:ext cx="1056" cy="0"/>
              </a:xfrm>
              <a:prstGeom prst="line">
                <a:avLst/>
              </a:prstGeom>
              <a:ln w="19050" cap="rnd" cmpd="sng">
                <a:solidFill>
                  <a:schemeClr val="tx1"/>
                </a:solidFill>
                <a:prstDash val="solid"/>
                <a:headEnd type="none" w="med" len="med"/>
                <a:tailEnd type="none" w="med" len="med"/>
              </a:ln>
            </p:spPr>
          </p:sp>
          <p:sp>
            <p:nvSpPr>
              <p:cNvPr id="2782270" name="直接连接符 2782269"/>
              <p:cNvSpPr/>
              <p:nvPr/>
            </p:nvSpPr>
            <p:spPr>
              <a:xfrm>
                <a:off x="432" y="2784"/>
                <a:ext cx="1056" cy="0"/>
              </a:xfrm>
              <a:prstGeom prst="line">
                <a:avLst/>
              </a:prstGeom>
              <a:ln w="19050" cap="rnd" cmpd="sng">
                <a:solidFill>
                  <a:schemeClr val="tx1"/>
                </a:solidFill>
                <a:prstDash val="solid"/>
                <a:headEnd type="none" w="med" len="med"/>
                <a:tailEnd type="none" w="med" len="med"/>
              </a:ln>
            </p:spPr>
          </p:sp>
          <p:sp>
            <p:nvSpPr>
              <p:cNvPr id="2782271" name="直接连接符 2782270"/>
              <p:cNvSpPr/>
              <p:nvPr/>
            </p:nvSpPr>
            <p:spPr>
              <a:xfrm>
                <a:off x="432" y="2160"/>
                <a:ext cx="1056" cy="0"/>
              </a:xfrm>
              <a:prstGeom prst="line">
                <a:avLst/>
              </a:prstGeom>
              <a:ln w="19050" cap="rnd" cmpd="sng">
                <a:solidFill>
                  <a:schemeClr val="tx1"/>
                </a:solidFill>
                <a:prstDash val="solid"/>
                <a:headEnd type="none" w="med" len="med"/>
                <a:tailEnd type="none" w="med" len="med"/>
              </a:ln>
            </p:spPr>
          </p:sp>
          <p:sp>
            <p:nvSpPr>
              <p:cNvPr id="2782272" name="直接连接符 2782271"/>
              <p:cNvSpPr/>
              <p:nvPr/>
            </p:nvSpPr>
            <p:spPr>
              <a:xfrm>
                <a:off x="432" y="2400"/>
                <a:ext cx="1056" cy="0"/>
              </a:xfrm>
              <a:prstGeom prst="line">
                <a:avLst/>
              </a:prstGeom>
              <a:ln w="19050" cap="rnd" cmpd="sng">
                <a:solidFill>
                  <a:schemeClr val="tx1"/>
                </a:solidFill>
                <a:prstDash val="solid"/>
                <a:headEnd type="none" w="med" len="med"/>
                <a:tailEnd type="none" w="med" len="med"/>
              </a:ln>
            </p:spPr>
          </p:sp>
        </p:grpSp>
        <p:sp>
          <p:nvSpPr>
            <p:cNvPr id="2782273" name="文本框 2782272"/>
            <p:cNvSpPr txBox="1"/>
            <p:nvPr/>
          </p:nvSpPr>
          <p:spPr>
            <a:xfrm>
              <a:off x="3515" y="1501"/>
              <a:ext cx="1276" cy="2345"/>
            </a:xfrm>
            <a:prstGeom prst="rect">
              <a:avLst/>
            </a:prstGeom>
            <a:noFill/>
            <a:ln w="12700">
              <a:noFill/>
            </a:ln>
          </p:spPr>
          <p:txBody>
            <a:bodyPr>
              <a:spAutoFit/>
            </a:bodyPr>
            <a:lstStyle/>
            <a:p>
              <a:pPr marL="457200" indent="-457200" algn="l">
                <a:spcBef>
                  <a:spcPct val="0"/>
                </a:spcBef>
              </a:pPr>
              <a:r>
                <a:rPr lang="en-US" altLang="zh-CN" sz="2800">
                  <a:latin typeface="隶书" pitchFamily="49" charset="-122"/>
                  <a:ea typeface="隶书" pitchFamily="49" charset="-122"/>
                </a:rPr>
                <a:t> 2  A   1</a:t>
              </a:r>
            </a:p>
            <a:p>
              <a:pPr marL="457200" indent="-457200" algn="l">
                <a:spcBef>
                  <a:spcPct val="0"/>
                </a:spcBef>
              </a:pPr>
              <a:r>
                <a:rPr lang="en-US" altLang="zh-CN" sz="2800">
                  <a:latin typeface="隶书" pitchFamily="49" charset="-122"/>
                  <a:ea typeface="隶书" pitchFamily="49" charset="-122"/>
                </a:rPr>
                <a:t> 4  C  -1</a:t>
              </a:r>
            </a:p>
            <a:p>
              <a:pPr marL="457200" indent="-457200" algn="l">
                <a:spcBef>
                  <a:spcPct val="0"/>
                </a:spcBef>
              </a:pPr>
              <a:r>
                <a:rPr lang="en-US" altLang="zh-CN" sz="2800">
                  <a:latin typeface="隶书" pitchFamily="49" charset="-122"/>
                  <a:ea typeface="隶书" pitchFamily="49" charset="-122"/>
                </a:rPr>
                <a:t> 5  B   3</a:t>
              </a:r>
            </a:p>
            <a:p>
              <a:pPr marL="457200" indent="-457200" algn="l">
                <a:spcBef>
                  <a:spcPct val="0"/>
                </a:spcBef>
              </a:pPr>
              <a:r>
                <a:rPr lang="en-US" altLang="zh-CN" sz="2800">
                  <a:latin typeface="隶书" pitchFamily="49" charset="-122"/>
                  <a:ea typeface="隶书" pitchFamily="49" charset="-122"/>
                </a:rPr>
                <a:t> 6  E  -1</a:t>
              </a:r>
            </a:p>
            <a:p>
              <a:pPr marL="457200" indent="-457200" algn="l">
                <a:spcBef>
                  <a:spcPct val="0"/>
                </a:spcBef>
              </a:pPr>
              <a:r>
                <a:rPr lang="en-US" altLang="zh-CN" sz="2800">
                  <a:latin typeface="隶书" pitchFamily="49" charset="-122"/>
                  <a:ea typeface="隶书" pitchFamily="49" charset="-122"/>
                </a:rPr>
                <a:t>-1  F  -1</a:t>
              </a:r>
            </a:p>
            <a:p>
              <a:pPr marL="457200" indent="-457200" algn="l">
                <a:spcBef>
                  <a:spcPct val="0"/>
                </a:spcBef>
              </a:pPr>
              <a:r>
                <a:rPr lang="en-US" altLang="zh-CN" sz="2800">
                  <a:latin typeface="隶书" pitchFamily="49" charset="-122"/>
                  <a:ea typeface="隶书" pitchFamily="49" charset="-122"/>
                </a:rPr>
                <a:t>-1  D  -1</a:t>
              </a:r>
            </a:p>
            <a:p>
              <a:pPr marL="457200" indent="-457200" algn="l">
                <a:spcBef>
                  <a:spcPct val="0"/>
                </a:spcBef>
              </a:pPr>
              <a:r>
                <a:rPr lang="en-US" altLang="zh-CN" sz="2800">
                  <a:latin typeface="隶书" pitchFamily="49" charset="-122"/>
                  <a:ea typeface="隶书" pitchFamily="49" charset="-122"/>
                </a:rPr>
                <a:t>-1  G  -1</a:t>
              </a:r>
            </a:p>
            <a:p>
              <a:pPr marL="457200" indent="-457200" algn="l"/>
              <a:r>
                <a:rPr lang="en-US" altLang="zh-CN" sz="2800">
                  <a:latin typeface="隶书" pitchFamily="49" charset="-122"/>
                  <a:ea typeface="隶书" pitchFamily="49" charset="-122"/>
                </a:rPr>
                <a:t> </a:t>
              </a:r>
            </a:p>
          </p:txBody>
        </p:sp>
        <p:sp>
          <p:nvSpPr>
            <p:cNvPr id="2782274" name="文本框 2782273"/>
            <p:cNvSpPr txBox="1"/>
            <p:nvPr/>
          </p:nvSpPr>
          <p:spPr>
            <a:xfrm>
              <a:off x="3038" y="1497"/>
              <a:ext cx="613" cy="2533"/>
            </a:xfrm>
            <a:prstGeom prst="rect">
              <a:avLst/>
            </a:prstGeom>
            <a:noFill/>
            <a:ln w="12700">
              <a:noFill/>
            </a:ln>
          </p:spPr>
          <p:txBody>
            <a:bodyPr>
              <a:spAutoFit/>
            </a:bodyPr>
            <a:lstStyle/>
            <a:p>
              <a:pPr>
                <a:spcBef>
                  <a:spcPct val="0"/>
                </a:spcBef>
              </a:pPr>
              <a:r>
                <a:rPr lang="en-US" altLang="zh-CN" sz="2800">
                  <a:solidFill>
                    <a:srgbClr val="660066"/>
                  </a:solidFill>
                  <a:latin typeface="宋体" panose="02010600030101010101" pitchFamily="2" charset="-122"/>
                </a:rPr>
                <a:t>0</a:t>
              </a:r>
            </a:p>
            <a:p>
              <a:pPr>
                <a:spcBef>
                  <a:spcPct val="0"/>
                </a:spcBef>
              </a:pPr>
              <a:r>
                <a:rPr lang="en-US" altLang="zh-CN" sz="2800">
                  <a:solidFill>
                    <a:srgbClr val="660066"/>
                  </a:solidFill>
                  <a:latin typeface="宋体" panose="02010600030101010101" pitchFamily="2" charset="-122"/>
                </a:rPr>
                <a:t>1</a:t>
              </a:r>
            </a:p>
            <a:p>
              <a:pPr>
                <a:spcBef>
                  <a:spcPct val="0"/>
                </a:spcBef>
              </a:pPr>
              <a:r>
                <a:rPr lang="en-US" altLang="zh-CN" sz="2800">
                  <a:solidFill>
                    <a:srgbClr val="660066"/>
                  </a:solidFill>
                  <a:latin typeface="宋体" panose="02010600030101010101" pitchFamily="2" charset="-122"/>
                </a:rPr>
                <a:t>2</a:t>
              </a:r>
            </a:p>
            <a:p>
              <a:pPr>
                <a:spcBef>
                  <a:spcPct val="0"/>
                </a:spcBef>
              </a:pPr>
              <a:r>
                <a:rPr lang="en-US" altLang="zh-CN" sz="2800">
                  <a:solidFill>
                    <a:srgbClr val="660066"/>
                  </a:solidFill>
                  <a:latin typeface="宋体" panose="02010600030101010101" pitchFamily="2" charset="-122"/>
                </a:rPr>
                <a:t>3</a:t>
              </a:r>
            </a:p>
            <a:p>
              <a:pPr>
                <a:spcBef>
                  <a:spcPct val="0"/>
                </a:spcBef>
              </a:pPr>
              <a:r>
                <a:rPr lang="en-US" altLang="zh-CN" sz="2800">
                  <a:solidFill>
                    <a:srgbClr val="660066"/>
                  </a:solidFill>
                  <a:latin typeface="宋体" panose="02010600030101010101" pitchFamily="2" charset="-122"/>
                </a:rPr>
                <a:t>4</a:t>
              </a:r>
            </a:p>
            <a:p>
              <a:pPr>
                <a:spcBef>
                  <a:spcPct val="0"/>
                </a:spcBef>
              </a:pPr>
              <a:r>
                <a:rPr lang="en-US" altLang="zh-CN" sz="2800">
                  <a:solidFill>
                    <a:srgbClr val="660066"/>
                  </a:solidFill>
                  <a:latin typeface="宋体" panose="02010600030101010101" pitchFamily="2" charset="-122"/>
                </a:rPr>
                <a:t>5</a:t>
              </a:r>
            </a:p>
            <a:p>
              <a:pPr>
                <a:spcBef>
                  <a:spcPct val="0"/>
                </a:spcBef>
              </a:pPr>
              <a:r>
                <a:rPr lang="en-US" altLang="zh-CN" sz="2800">
                  <a:solidFill>
                    <a:srgbClr val="660066"/>
                  </a:solidFill>
                  <a:latin typeface="宋体" panose="02010600030101010101" pitchFamily="2" charset="-122"/>
                </a:rPr>
                <a:t>6</a:t>
              </a:r>
            </a:p>
            <a:p>
              <a:pPr>
                <a:spcBef>
                  <a:spcPct val="10000"/>
                </a:spcBef>
              </a:pPr>
              <a:endParaRPr lang="en-US" altLang="zh-CN" sz="2800">
                <a:solidFill>
                  <a:srgbClr val="660066"/>
                </a:solidFill>
                <a:latin typeface="宋体" panose="02010600030101010101" pitchFamily="2" charset="-122"/>
              </a:endParaRPr>
            </a:p>
            <a:p>
              <a:pPr>
                <a:spcBef>
                  <a:spcPct val="10000"/>
                </a:spcBef>
              </a:pPr>
              <a:endParaRPr lang="en-US" altLang="zh-CN" sz="2800">
                <a:solidFill>
                  <a:srgbClr val="660066"/>
                </a:solidFill>
                <a:latin typeface="宋体" panose="02010600030101010101" pitchFamily="2" charset="-122"/>
              </a:endParaRPr>
            </a:p>
          </p:txBody>
        </p:sp>
        <p:sp>
          <p:nvSpPr>
            <p:cNvPr id="2782275" name="文本框 2782274"/>
            <p:cNvSpPr txBox="1"/>
            <p:nvPr/>
          </p:nvSpPr>
          <p:spPr>
            <a:xfrm>
              <a:off x="3175" y="1207"/>
              <a:ext cx="1882" cy="327"/>
            </a:xfrm>
            <a:prstGeom prst="rect">
              <a:avLst/>
            </a:prstGeom>
            <a:noFill/>
            <a:ln w="12700">
              <a:noFill/>
            </a:ln>
          </p:spPr>
          <p:txBody>
            <a:bodyPr>
              <a:spAutoFit/>
            </a:bodyPr>
            <a:lstStyle/>
            <a:p>
              <a:pPr algn="l"/>
              <a:r>
                <a:rPr lang="en-US" altLang="zh-CN" sz="2800" err="1">
                  <a:solidFill>
                    <a:srgbClr val="660066"/>
                  </a:solidFill>
                  <a:latin typeface="Times New Roman" panose="02020603050405020304" pitchFamily="18" charset="0"/>
                  <a:ea typeface="隶书" pitchFamily="49" charset="-122"/>
                </a:rPr>
                <a:t> lchild</a:t>
              </a:r>
              <a:r>
                <a:rPr lang="en-US" altLang="zh-CN" sz="2800">
                  <a:solidFill>
                    <a:srgbClr val="660066"/>
                  </a:solidFill>
                  <a:latin typeface="Times New Roman" panose="02020603050405020304" pitchFamily="18" charset="0"/>
                  <a:ea typeface="隶书" pitchFamily="49" charset="-122"/>
                </a:rPr>
                <a:t> data rchild</a:t>
              </a:r>
            </a:p>
          </p:txBody>
        </p:sp>
      </p:grpSp>
      <p:sp>
        <p:nvSpPr>
          <p:cNvPr id="2782276" name="矩形 2782275"/>
          <p:cNvSpPr/>
          <p:nvPr/>
        </p:nvSpPr>
        <p:spPr>
          <a:xfrm>
            <a:off x="0" y="1484313"/>
            <a:ext cx="9144000" cy="75406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lnSpc>
                <a:spcPct val="120000"/>
              </a:lnSpc>
              <a:buNone/>
            </a:pPr>
            <a:r>
              <a:rPr lang="en-US" altLang="zh-CN" dirty="0"/>
              <a:t>     </a:t>
            </a:r>
            <a:r>
              <a:rPr lang="zh-CN" altLang="en-US" dirty="0"/>
              <a:t>用一维数组实现的二叉链表</a:t>
            </a:r>
            <a:endParaRPr lang="en-US" altLang="zh-CN"/>
          </a:p>
        </p:txBody>
      </p:sp>
      <p:grpSp>
        <p:nvGrpSpPr>
          <p:cNvPr id="2782277" name="组合 2782276"/>
          <p:cNvGrpSpPr/>
          <p:nvPr/>
        </p:nvGrpSpPr>
        <p:grpSpPr>
          <a:xfrm>
            <a:off x="1042988" y="2852738"/>
            <a:ext cx="3579812" cy="2387600"/>
            <a:chOff x="3170" y="663"/>
            <a:chExt cx="2119" cy="1740"/>
          </a:xfrm>
        </p:grpSpPr>
        <p:sp>
          <p:nvSpPr>
            <p:cNvPr id="2782278" name="直接连接符 2782277"/>
            <p:cNvSpPr/>
            <p:nvPr/>
          </p:nvSpPr>
          <p:spPr>
            <a:xfrm flipH="1">
              <a:off x="3987" y="1888"/>
              <a:ext cx="152" cy="227"/>
            </a:xfrm>
            <a:prstGeom prst="line">
              <a:avLst/>
            </a:prstGeom>
            <a:ln w="38100" cap="rnd" cmpd="sng">
              <a:solidFill>
                <a:schemeClr val="tx1"/>
              </a:solidFill>
              <a:prstDash val="solid"/>
              <a:headEnd type="none" w="med" len="med"/>
              <a:tailEnd type="none" w="med" len="med"/>
            </a:ln>
          </p:spPr>
        </p:sp>
        <p:grpSp>
          <p:nvGrpSpPr>
            <p:cNvPr id="2782279" name="组合 2782278"/>
            <p:cNvGrpSpPr/>
            <p:nvPr/>
          </p:nvGrpSpPr>
          <p:grpSpPr>
            <a:xfrm>
              <a:off x="3669" y="1980"/>
              <a:ext cx="680" cy="423"/>
              <a:chOff x="723" y="1544"/>
              <a:chExt cx="680" cy="423"/>
            </a:xfrm>
          </p:grpSpPr>
          <p:sp>
            <p:nvSpPr>
              <p:cNvPr id="2782280" name="椭圆 2782279"/>
              <p:cNvSpPr/>
              <p:nvPr/>
            </p:nvSpPr>
            <p:spPr>
              <a:xfrm>
                <a:off x="895" y="1622"/>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281" name="文本框 2782280"/>
              <p:cNvSpPr txBox="1"/>
              <p:nvPr/>
            </p:nvSpPr>
            <p:spPr>
              <a:xfrm>
                <a:off x="723" y="1544"/>
                <a:ext cx="680" cy="423"/>
              </a:xfrm>
              <a:prstGeom prst="rect">
                <a:avLst/>
              </a:prstGeom>
              <a:noFill/>
              <a:ln w="9525">
                <a:noFill/>
              </a:ln>
            </p:spPr>
            <p:txBody>
              <a:bodyPr>
                <a:spAutoFit/>
              </a:bodyPr>
              <a:lstStyle/>
              <a:p>
                <a:pPr eaLnBrk="1" hangingPunct="1"/>
                <a:r>
                  <a:rPr lang="en-US" altLang="zh-CN" sz="3200">
                    <a:latin typeface="黑体" panose="02010609060101010101" pitchFamily="2" charset="-122"/>
                    <a:ea typeface="黑体" panose="02010609060101010101" pitchFamily="2" charset="-122"/>
                  </a:rPr>
                  <a:t>G</a:t>
                </a:r>
              </a:p>
            </p:txBody>
          </p:sp>
        </p:grpSp>
        <p:sp>
          <p:nvSpPr>
            <p:cNvPr id="2782282" name="直接连接符 2782281"/>
            <p:cNvSpPr/>
            <p:nvPr/>
          </p:nvSpPr>
          <p:spPr>
            <a:xfrm flipH="1">
              <a:off x="3864" y="999"/>
              <a:ext cx="384" cy="288"/>
            </a:xfrm>
            <a:prstGeom prst="line">
              <a:avLst/>
            </a:prstGeom>
            <a:ln w="38100" cap="rnd" cmpd="sng">
              <a:solidFill>
                <a:schemeClr val="tx1"/>
              </a:solidFill>
              <a:prstDash val="solid"/>
              <a:headEnd type="none" w="med" len="med"/>
              <a:tailEnd type="none" w="med" len="med"/>
            </a:ln>
          </p:spPr>
        </p:sp>
        <p:sp>
          <p:nvSpPr>
            <p:cNvPr id="2782283" name="直接连接符 2782282"/>
            <p:cNvSpPr/>
            <p:nvPr/>
          </p:nvSpPr>
          <p:spPr>
            <a:xfrm>
              <a:off x="4536" y="999"/>
              <a:ext cx="384" cy="286"/>
            </a:xfrm>
            <a:prstGeom prst="line">
              <a:avLst/>
            </a:prstGeom>
            <a:ln w="38100" cap="rnd" cmpd="sng">
              <a:solidFill>
                <a:schemeClr val="tx1"/>
              </a:solidFill>
              <a:prstDash val="solid"/>
              <a:headEnd type="none" w="med" len="med"/>
              <a:tailEnd type="none" w="med" len="med"/>
            </a:ln>
          </p:spPr>
        </p:sp>
        <p:sp>
          <p:nvSpPr>
            <p:cNvPr id="2782284" name="直接连接符 2782283"/>
            <p:cNvSpPr/>
            <p:nvPr/>
          </p:nvSpPr>
          <p:spPr>
            <a:xfrm>
              <a:off x="3896" y="1434"/>
              <a:ext cx="240" cy="240"/>
            </a:xfrm>
            <a:prstGeom prst="line">
              <a:avLst/>
            </a:prstGeom>
            <a:ln w="38100" cap="rnd" cmpd="sng">
              <a:solidFill>
                <a:schemeClr val="tx1"/>
              </a:solidFill>
              <a:prstDash val="solid"/>
              <a:headEnd type="none" w="med" len="med"/>
              <a:tailEnd type="none" w="med" len="med"/>
            </a:ln>
          </p:spPr>
        </p:sp>
        <p:sp>
          <p:nvSpPr>
            <p:cNvPr id="2782285" name="直接连接符 2782284"/>
            <p:cNvSpPr/>
            <p:nvPr/>
          </p:nvSpPr>
          <p:spPr>
            <a:xfrm flipH="1">
              <a:off x="4667" y="1434"/>
              <a:ext cx="243" cy="240"/>
            </a:xfrm>
            <a:prstGeom prst="line">
              <a:avLst/>
            </a:prstGeom>
            <a:ln w="38100" cap="rnd" cmpd="sng">
              <a:solidFill>
                <a:schemeClr val="tx1"/>
              </a:solidFill>
              <a:prstDash val="solid"/>
              <a:headEnd type="none" w="med" len="med"/>
              <a:tailEnd type="none" w="med" len="med"/>
            </a:ln>
          </p:spPr>
        </p:sp>
        <p:sp>
          <p:nvSpPr>
            <p:cNvPr id="2782286" name="直接连接符 2782285"/>
            <p:cNvSpPr/>
            <p:nvPr/>
          </p:nvSpPr>
          <p:spPr>
            <a:xfrm flipH="1">
              <a:off x="3533" y="1389"/>
              <a:ext cx="243" cy="240"/>
            </a:xfrm>
            <a:prstGeom prst="line">
              <a:avLst/>
            </a:prstGeom>
            <a:ln w="38100" cap="rnd" cmpd="sng">
              <a:solidFill>
                <a:schemeClr val="tx1"/>
              </a:solidFill>
              <a:prstDash val="solid"/>
              <a:headEnd type="none" w="med" len="med"/>
              <a:tailEnd type="none" w="med" len="med"/>
            </a:ln>
          </p:spPr>
        </p:sp>
        <p:grpSp>
          <p:nvGrpSpPr>
            <p:cNvPr id="2782287" name="组合 2782286"/>
            <p:cNvGrpSpPr/>
            <p:nvPr/>
          </p:nvGrpSpPr>
          <p:grpSpPr>
            <a:xfrm>
              <a:off x="4152" y="663"/>
              <a:ext cx="576" cy="422"/>
              <a:chOff x="3544" y="935"/>
              <a:chExt cx="576" cy="422"/>
            </a:xfrm>
          </p:grpSpPr>
          <p:sp>
            <p:nvSpPr>
              <p:cNvPr id="2782288" name="椭圆 2782287"/>
              <p:cNvSpPr/>
              <p:nvPr/>
            </p:nvSpPr>
            <p:spPr>
              <a:xfrm>
                <a:off x="3628" y="101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289" name="文本框 2782288"/>
              <p:cNvSpPr txBox="1"/>
              <p:nvPr/>
            </p:nvSpPr>
            <p:spPr>
              <a:xfrm>
                <a:off x="3544" y="935"/>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a:t>
                </a:r>
              </a:p>
            </p:txBody>
          </p:sp>
        </p:grpSp>
        <p:grpSp>
          <p:nvGrpSpPr>
            <p:cNvPr id="2782290" name="组合 2782289"/>
            <p:cNvGrpSpPr/>
            <p:nvPr/>
          </p:nvGrpSpPr>
          <p:grpSpPr>
            <a:xfrm>
              <a:off x="4441" y="1570"/>
              <a:ext cx="576" cy="422"/>
              <a:chOff x="3784" y="1987"/>
              <a:chExt cx="576" cy="422"/>
            </a:xfrm>
          </p:grpSpPr>
          <p:sp>
            <p:nvSpPr>
              <p:cNvPr id="2782291" name="椭圆 2782290"/>
              <p:cNvSpPr/>
              <p:nvPr/>
            </p:nvSpPr>
            <p:spPr>
              <a:xfrm>
                <a:off x="3868" y="2070"/>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292" name="文本框 2782291"/>
              <p:cNvSpPr txBox="1"/>
              <p:nvPr/>
            </p:nvSpPr>
            <p:spPr>
              <a:xfrm>
                <a:off x="3784" y="1987"/>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F</a:t>
                </a:r>
              </a:p>
            </p:txBody>
          </p:sp>
        </p:grpSp>
        <p:grpSp>
          <p:nvGrpSpPr>
            <p:cNvPr id="2782293" name="组合 2782292"/>
            <p:cNvGrpSpPr/>
            <p:nvPr/>
          </p:nvGrpSpPr>
          <p:grpSpPr>
            <a:xfrm>
              <a:off x="3942" y="1570"/>
              <a:ext cx="576" cy="422"/>
              <a:chOff x="3304" y="1991"/>
              <a:chExt cx="576" cy="422"/>
            </a:xfrm>
          </p:grpSpPr>
          <p:sp>
            <p:nvSpPr>
              <p:cNvPr id="2782294" name="椭圆 2782293"/>
              <p:cNvSpPr/>
              <p:nvPr/>
            </p:nvSpPr>
            <p:spPr>
              <a:xfrm>
                <a:off x="3388"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295" name="文本框 2782294"/>
              <p:cNvSpPr txBox="1"/>
              <p:nvPr/>
            </p:nvSpPr>
            <p:spPr>
              <a:xfrm>
                <a:off x="3304"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E</a:t>
                </a:r>
              </a:p>
            </p:txBody>
          </p:sp>
        </p:grpSp>
        <p:grpSp>
          <p:nvGrpSpPr>
            <p:cNvPr id="2782296" name="组合 2782295"/>
            <p:cNvGrpSpPr/>
            <p:nvPr/>
          </p:nvGrpSpPr>
          <p:grpSpPr>
            <a:xfrm>
              <a:off x="3170" y="1548"/>
              <a:ext cx="576" cy="422"/>
              <a:chOff x="2488" y="1991"/>
              <a:chExt cx="576" cy="422"/>
            </a:xfrm>
          </p:grpSpPr>
          <p:sp>
            <p:nvSpPr>
              <p:cNvPr id="2782297" name="椭圆 2782296"/>
              <p:cNvSpPr/>
              <p:nvPr/>
            </p:nvSpPr>
            <p:spPr>
              <a:xfrm>
                <a:off x="2572"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298" name="文本框 2782297"/>
              <p:cNvSpPr txBox="1"/>
              <p:nvPr/>
            </p:nvSpPr>
            <p:spPr>
              <a:xfrm>
                <a:off x="2488"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D</a:t>
                </a:r>
              </a:p>
            </p:txBody>
          </p:sp>
        </p:grpSp>
        <p:grpSp>
          <p:nvGrpSpPr>
            <p:cNvPr id="2782299" name="组合 2782298"/>
            <p:cNvGrpSpPr/>
            <p:nvPr/>
          </p:nvGrpSpPr>
          <p:grpSpPr>
            <a:xfrm>
              <a:off x="4713" y="1072"/>
              <a:ext cx="576" cy="423"/>
              <a:chOff x="4216" y="1415"/>
              <a:chExt cx="576" cy="423"/>
            </a:xfrm>
          </p:grpSpPr>
          <p:sp>
            <p:nvSpPr>
              <p:cNvPr id="2782300" name="椭圆 2782299"/>
              <p:cNvSpPr/>
              <p:nvPr/>
            </p:nvSpPr>
            <p:spPr>
              <a:xfrm>
                <a:off x="4300" y="149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301" name="文本框 2782300"/>
              <p:cNvSpPr txBox="1"/>
              <p:nvPr/>
            </p:nvSpPr>
            <p:spPr>
              <a:xfrm>
                <a:off x="4216" y="1415"/>
                <a:ext cx="576" cy="423"/>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C</a:t>
                </a:r>
              </a:p>
            </p:txBody>
          </p:sp>
        </p:grpSp>
        <p:grpSp>
          <p:nvGrpSpPr>
            <p:cNvPr id="2782302" name="组合 2782301"/>
            <p:cNvGrpSpPr/>
            <p:nvPr/>
          </p:nvGrpSpPr>
          <p:grpSpPr>
            <a:xfrm>
              <a:off x="3579" y="1072"/>
              <a:ext cx="576" cy="423"/>
              <a:chOff x="2920" y="1463"/>
              <a:chExt cx="576" cy="423"/>
            </a:xfrm>
          </p:grpSpPr>
          <p:sp>
            <p:nvSpPr>
              <p:cNvPr id="2782303" name="椭圆 2782302"/>
              <p:cNvSpPr/>
              <p:nvPr/>
            </p:nvSpPr>
            <p:spPr>
              <a:xfrm>
                <a:off x="3004" y="1546"/>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2304" name="文本框 2782303"/>
              <p:cNvSpPr txBox="1"/>
              <p:nvPr/>
            </p:nvSpPr>
            <p:spPr>
              <a:xfrm>
                <a:off x="2920" y="1463"/>
                <a:ext cx="576" cy="423"/>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B</a:t>
                </a:r>
              </a:p>
            </p:txBody>
          </p:sp>
        </p:grpSp>
      </p:grpSp>
      <p:sp>
        <p:nvSpPr>
          <p:cNvPr id="2782308" name="矩形 2782307"/>
          <p:cNvSpPr/>
          <p:nvPr/>
        </p:nvSpPr>
        <p:spPr>
          <a:xfrm>
            <a:off x="0" y="908050"/>
            <a:ext cx="9144000" cy="7778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r>
              <a:rPr lang="zh-CN" altLang="en-US" dirty="0">
                <a:solidFill>
                  <a:srgbClr val="FF0000"/>
                </a:solidFill>
                <a:sym typeface="+mn-ea"/>
              </a:rPr>
              <a:t>静态二叉链表来实现</a:t>
            </a:r>
            <a:endParaRPr lang="zh-CN" altLang="en-US" dirty="0">
              <a:sym typeface="+mn-ea"/>
            </a:endParaRPr>
          </a:p>
          <a:p>
            <a:pPr lvl="0"/>
            <a:r>
              <a:rPr lang="zh-CN" altLang="en-US" dirty="0">
                <a:sym typeface="+mn-ea"/>
              </a:rPr>
              <a:t>   </a:t>
            </a:r>
          </a:p>
          <a:p>
            <a:pPr lvl="0"/>
            <a:endParaRPr lang="zh-CN" altLang="en-US" dirty="0">
              <a:sym typeface="+mn-ea"/>
            </a:endParaRPr>
          </a:p>
          <a:p>
            <a:pPr lvl="0"/>
            <a:r>
              <a:rPr lang="zh-CN" altLang="en-US" dirty="0">
                <a:solidFill>
                  <a:srgbClr val="0070C0"/>
                </a:solidFill>
                <a:sym typeface="+mn-ea"/>
              </a:rPr>
              <a:t>孩子表示法</a:t>
            </a:r>
            <a:endParaRPr lang="zh-CN" altLang="en-US"/>
          </a:p>
          <a:p>
            <a:pPr lvl="0"/>
            <a:endParaRPr lang="zh-CN" altLang="en-US" dirty="0"/>
          </a:p>
          <a:p>
            <a:pPr lvl="0"/>
            <a:endParaRPr lang="zh-CN" altLang="en-US" dirty="0"/>
          </a:p>
          <a:p>
            <a:pPr lvl="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2276"/>
                                        </p:tgtEl>
                                        <p:attrNameLst>
                                          <p:attrName>style.visibility</p:attrName>
                                        </p:attrNameLst>
                                      </p:cBhvr>
                                      <p:to>
                                        <p:strVal val="visible"/>
                                      </p:to>
                                    </p:set>
                                    <p:animEffect transition="in" filter="dissolve">
                                      <p:cBhvr>
                                        <p:cTn id="7" dur="500"/>
                                        <p:tgtEl>
                                          <p:spTgt spid="27822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82306"/>
                                        </p:tgtEl>
                                        <p:attrNameLst>
                                          <p:attrName>style.visibility</p:attrName>
                                        </p:attrNameLst>
                                      </p:cBhvr>
                                      <p:to>
                                        <p:strVal val="visible"/>
                                      </p:to>
                                    </p:set>
                                    <p:animEffect transition="in" filter="dissolve">
                                      <p:cBhvr>
                                        <p:cTn id="12" dur="500"/>
                                        <p:tgtEl>
                                          <p:spTgt spid="278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22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4306" name="文本框 2784305"/>
          <p:cNvSpPr txBox="1"/>
          <p:nvPr/>
        </p:nvSpPr>
        <p:spPr>
          <a:xfrm>
            <a:off x="0" y="476250"/>
            <a:ext cx="9144000" cy="6021388"/>
          </a:xfrm>
          <a:prstGeom prst="rect">
            <a:avLst/>
          </a:prstGeom>
          <a:noFill/>
          <a:ln w="12700">
            <a:noFill/>
          </a:ln>
        </p:spPr>
        <p:txBody>
          <a:bodyPr>
            <a:spAutoFit/>
          </a:bodyPr>
          <a:lstStyle/>
          <a:p>
            <a:pPr algn="l" eaLnBrk="1" hangingPunct="1">
              <a:lnSpc>
                <a:spcPct val="120000"/>
              </a:lnSpc>
              <a:spcBef>
                <a:spcPct val="0"/>
              </a:spcBef>
            </a:pPr>
            <a:r>
              <a:rPr lang="en-US" altLang="zh-CN" sz="2400">
                <a:latin typeface="Times New Roman" panose="02020603050405020304" pitchFamily="18" charset="0"/>
              </a:rPr>
              <a:t> </a:t>
            </a:r>
            <a:r>
              <a:rPr lang="en-US" altLang="zh-CN" sz="3600" err="1">
                <a:latin typeface="Times New Roman" panose="02020603050405020304" pitchFamily="18" charset="0"/>
              </a:rPr>
              <a:t>typedef struct BPTNode</a:t>
            </a:r>
            <a:r>
              <a:rPr lang="en-US" altLang="zh-CN" sz="3600">
                <a:latin typeface="Times New Roman" panose="02020603050405020304" pitchFamily="18" charset="0"/>
              </a:rPr>
              <a:t> {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结点结构</a:t>
            </a:r>
            <a:endParaRPr lang="zh-CN" altLang="en-US" sz="3600">
              <a:solidFill>
                <a:srgbClr val="008000"/>
              </a:solidFill>
              <a:latin typeface="Times New Roman" panose="02020603050405020304" pitchFamily="18" charset="0"/>
            </a:endParaRPr>
          </a:p>
          <a:p>
            <a:pPr algn="l" eaLnBrk="1" hangingPunct="1">
              <a:lnSpc>
                <a:spcPct val="120000"/>
              </a:lnSpc>
              <a:spcBef>
                <a:spcPct val="0"/>
              </a:spcBef>
            </a:pPr>
            <a:r>
              <a:rPr lang="zh-CN" altLang="en-US" sz="3600" err="1">
                <a:latin typeface="Times New Roman" panose="02020603050405020304" pitchFamily="18" charset="0"/>
              </a:rPr>
              <a:t>         </a:t>
            </a:r>
            <a:r>
              <a:rPr lang="en-US" altLang="zh-CN" sz="3600" err="1">
                <a:latin typeface="Times New Roman" panose="02020603050405020304" pitchFamily="18" charset="0"/>
              </a:rPr>
              <a:t>TElemType</a:t>
            </a:r>
            <a:r>
              <a:rPr lang="en-US" altLang="zh-CN" sz="3600">
                <a:latin typeface="Times New Roman" panose="02020603050405020304" pitchFamily="18" charset="0"/>
              </a:rPr>
              <a:t>  data;</a:t>
            </a:r>
          </a:p>
          <a:p>
            <a:pPr algn="l" eaLnBrk="1" hangingPunct="1">
              <a:lnSpc>
                <a:spcPct val="120000"/>
              </a:lnSpc>
              <a:spcBef>
                <a:spcPct val="0"/>
              </a:spcBef>
            </a:pPr>
            <a:r>
              <a:rPr lang="en-US" altLang="zh-CN" sz="3600">
                <a:latin typeface="Times New Roman" panose="02020603050405020304" pitchFamily="18" charset="0"/>
              </a:rPr>
              <a:t>         int </a:t>
            </a:r>
            <a:r>
              <a:rPr lang="en-US" altLang="zh-CN" sz="3200" err="1">
                <a:latin typeface="Times New Roman" panose="02020603050405020304" pitchFamily="18" charset="0"/>
                <a:ea typeface="隶书" pitchFamily="49" charset="-122"/>
              </a:rPr>
              <a:t>lchild</a:t>
            </a:r>
            <a:r>
              <a:rPr lang="en-US" altLang="zh-CN" sz="3200" err="1">
                <a:latin typeface="Times New Roman" panose="02020603050405020304" pitchFamily="18" charset="0"/>
              </a:rPr>
              <a:t> , r</a:t>
            </a:r>
            <a:r>
              <a:rPr lang="en-US" altLang="zh-CN" sz="3200" err="1">
                <a:latin typeface="Times New Roman" panose="02020603050405020304" pitchFamily="18" charset="0"/>
                <a:ea typeface="隶书" pitchFamily="49" charset="-122"/>
              </a:rPr>
              <a:t>child</a:t>
            </a:r>
            <a:r>
              <a:rPr lang="en-US" altLang="zh-CN" sz="3200">
                <a:latin typeface="Times New Roman" panose="02020603050405020304" pitchFamily="18" charset="0"/>
              </a:rPr>
              <a:t> ;</a:t>
            </a:r>
          </a:p>
          <a:p>
            <a:pPr algn="l" eaLnBrk="1" hangingPunct="1">
              <a:lnSpc>
                <a:spcPct val="120000"/>
              </a:lnSpc>
              <a:spcBef>
                <a:spcPct val="0"/>
              </a:spcBef>
            </a:pPr>
            <a:r>
              <a:rPr lang="en-US" altLang="zh-CN" sz="3600" err="1">
                <a:latin typeface="Times New Roman" panose="02020603050405020304" pitchFamily="18" charset="0"/>
              </a:rPr>
              <a:t>}BNode</a:t>
            </a:r>
            <a:r>
              <a:rPr lang="en-US" altLang="zh-CN" sz="3600">
                <a:latin typeface="Times New Roman" panose="02020603050405020304" pitchFamily="18" charset="0"/>
              </a:rPr>
              <a:t>;</a:t>
            </a:r>
          </a:p>
          <a:p>
            <a:pPr algn="l" eaLnBrk="1" hangingPunct="1">
              <a:lnSpc>
                <a:spcPct val="120000"/>
              </a:lnSpc>
              <a:spcBef>
                <a:spcPct val="0"/>
              </a:spcBef>
            </a:pPr>
            <a:r>
              <a:rPr lang="en-US" altLang="zh-CN" sz="3600" err="1">
                <a:latin typeface="Times New Roman" panose="02020603050405020304" pitchFamily="18" charset="0"/>
              </a:rPr>
              <a:t>typedef struct BTree</a:t>
            </a:r>
            <a:r>
              <a:rPr lang="en-US" altLang="zh-CN" sz="3600">
                <a:latin typeface="Times New Roman" panose="02020603050405020304" pitchFamily="18" charset="0"/>
              </a:rPr>
              <a:t> {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树结构</a:t>
            </a:r>
            <a:endParaRPr lang="zh-CN" altLang="en-US" sz="3600">
              <a:solidFill>
                <a:srgbClr val="008000"/>
              </a:solidFill>
              <a:latin typeface="Times New Roman" panose="02020603050405020304" pitchFamily="18" charset="0"/>
            </a:endParaRPr>
          </a:p>
          <a:p>
            <a:pPr algn="l" eaLnBrk="1" hangingPunct="1">
              <a:lnSpc>
                <a:spcPct val="120000"/>
              </a:lnSpc>
              <a:spcBef>
                <a:spcPct val="0"/>
              </a:spcBef>
            </a:pPr>
            <a:r>
              <a:rPr lang="zh-CN" altLang="en-US" sz="3600" err="1">
                <a:latin typeface="Times New Roman" panose="02020603050405020304" pitchFamily="18" charset="0"/>
              </a:rPr>
              <a:t>         </a:t>
            </a:r>
            <a:r>
              <a:rPr lang="en-US" altLang="zh-CN" sz="3600" err="1">
                <a:latin typeface="Times New Roman" panose="02020603050405020304" pitchFamily="18" charset="0"/>
              </a:rPr>
              <a:t>BNode nodes[MAXSIZE</a:t>
            </a:r>
            <a:r>
              <a:rPr lang="en-US" altLang="zh-CN" sz="3600">
                <a:latin typeface="Times New Roman" panose="02020603050405020304" pitchFamily="18" charset="0"/>
              </a:rPr>
              <a:t>];</a:t>
            </a:r>
          </a:p>
          <a:p>
            <a:pPr algn="l" eaLnBrk="1" hangingPunct="1">
              <a:lnSpc>
                <a:spcPct val="120000"/>
              </a:lnSpc>
              <a:spcBef>
                <a:spcPct val="0"/>
              </a:spcBef>
            </a:pPr>
            <a:r>
              <a:rPr lang="en-US" altLang="zh-CN" sz="3600">
                <a:latin typeface="Times New Roman" panose="02020603050405020304" pitchFamily="18" charset="0"/>
              </a:rPr>
              <a:t>         int  num_node;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结点数目</a:t>
            </a:r>
            <a:endParaRPr lang="zh-CN" altLang="en-US" sz="3600" dirty="0">
              <a:solidFill>
                <a:srgbClr val="008000"/>
              </a:solidFill>
              <a:latin typeface="Times New Roman" panose="02020603050405020304" pitchFamily="18" charset="0"/>
            </a:endParaRPr>
          </a:p>
          <a:p>
            <a:pPr algn="l" eaLnBrk="1" hangingPunct="1">
              <a:lnSpc>
                <a:spcPct val="120000"/>
              </a:lnSpc>
              <a:spcBef>
                <a:spcPct val="0"/>
              </a:spcBef>
            </a:pPr>
            <a:r>
              <a:rPr lang="zh-CN" altLang="en-US" sz="3600" dirty="0">
                <a:latin typeface="Times New Roman" panose="02020603050405020304" pitchFamily="18" charset="0"/>
              </a:rPr>
              <a:t>         </a:t>
            </a:r>
            <a:r>
              <a:rPr lang="en-US" altLang="zh-CN" sz="3600">
                <a:latin typeface="Times New Roman" panose="02020603050405020304" pitchFamily="18" charset="0"/>
              </a:rPr>
              <a:t>int  root;                </a:t>
            </a:r>
            <a:r>
              <a:rPr lang="en-US" altLang="zh-CN" sz="3600">
                <a:solidFill>
                  <a:srgbClr val="008000"/>
                </a:solidFill>
                <a:latin typeface="Times New Roman" panose="02020603050405020304" pitchFamily="18" charset="0"/>
              </a:rPr>
              <a:t>// </a:t>
            </a:r>
            <a:r>
              <a:rPr lang="zh-CN" altLang="zh-CN" sz="3600" dirty="0">
                <a:solidFill>
                  <a:srgbClr val="008000"/>
                </a:solidFill>
                <a:latin typeface="Times New Roman" panose="02020603050405020304" pitchFamily="18" charset="0"/>
                <a:ea typeface="楷体_GB2312" pitchFamily="49" charset="-122"/>
              </a:rPr>
              <a:t>根结点的位置</a:t>
            </a:r>
            <a:endParaRPr lang="en-US" altLang="zh-CN" sz="3600">
              <a:solidFill>
                <a:srgbClr val="008000"/>
              </a:solidFill>
              <a:latin typeface="Times New Roman" panose="02020603050405020304" pitchFamily="18" charset="0"/>
            </a:endParaRPr>
          </a:p>
          <a:p>
            <a:pPr algn="l" eaLnBrk="1" hangingPunct="1">
              <a:lnSpc>
                <a:spcPct val="120000"/>
              </a:lnSpc>
              <a:spcBef>
                <a:spcPct val="0"/>
              </a:spcBef>
            </a:pPr>
            <a:r>
              <a:rPr lang="en-US" altLang="zh-CN" sz="3600" err="1">
                <a:latin typeface="Times New Roman" panose="02020603050405020304" pitchFamily="18" charset="0"/>
              </a:rPr>
              <a:t>}BTree</a:t>
            </a:r>
            <a:r>
              <a:rPr lang="en-US" altLang="zh-CN" sz="3600">
                <a:latin typeface="Times New Roman" panose="02020603050405020304" pitchFamily="18" charset="0"/>
              </a:rPr>
              <a:t>;</a:t>
            </a:r>
          </a:p>
        </p:txBody>
      </p:sp>
      <p:sp>
        <p:nvSpPr>
          <p:cNvPr id="2784307" name="矩形 2784306"/>
          <p:cNvSpPr/>
          <p:nvPr/>
        </p:nvSpPr>
        <p:spPr>
          <a:xfrm>
            <a:off x="5508625" y="2492375"/>
            <a:ext cx="1079500" cy="504825"/>
          </a:xfrm>
          <a:prstGeom prst="rect">
            <a:avLst/>
          </a:prstGeom>
          <a:solidFill>
            <a:srgbClr val="C0C0C0"/>
          </a:solidFill>
          <a:ln w="9525" cap="rnd" cmpd="sng">
            <a:solidFill>
              <a:schemeClr val="tx1"/>
            </a:solidFill>
            <a:prstDash val="solid"/>
            <a:miter/>
            <a:headEnd type="none" w="med" len="med"/>
            <a:tailEnd type="none" w="med" len="med"/>
          </a:ln>
        </p:spPr>
        <p:txBody>
          <a:bodyPr/>
          <a:lstStyle/>
          <a:p>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84306"/>
                                        </p:tgtEl>
                                        <p:attrNameLst>
                                          <p:attrName>style.visibility</p:attrName>
                                        </p:attrNameLst>
                                      </p:cBhvr>
                                      <p:to>
                                        <p:strVal val="visible"/>
                                      </p:to>
                                    </p:set>
                                    <p:animEffect transition="in" filter="barn(outVertical)">
                                      <p:cBhvr>
                                        <p:cTn id="7" dur="500"/>
                                        <p:tgtEl>
                                          <p:spTgt spid="2784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3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7362" name="标题 4367361"/>
          <p:cNvSpPr>
            <a:spLocks noGrp="1"/>
          </p:cNvSpPr>
          <p:nvPr>
            <p:ph type="title"/>
          </p:nvPr>
        </p:nvSpPr>
        <p:spPr/>
        <p:txBody>
          <a:bodyPr anchor="ctr"/>
          <a:lstStyle/>
          <a:p>
            <a:r>
              <a:rPr lang="en-US" altLang="zh-CN" dirty="0">
                <a:cs typeface="Times New Roman" panose="02020603050405020304" pitchFamily="18" charset="0"/>
              </a:rPr>
              <a:t>7.1 </a:t>
            </a:r>
            <a:r>
              <a:rPr lang="zh-CN" altLang="en-US" dirty="0">
                <a:latin typeface="宋体" panose="02010600030101010101" pitchFamily="2" charset="-122"/>
              </a:rPr>
              <a:t>树的基本概念</a:t>
            </a:r>
            <a:r>
              <a:rPr lang="zh-CN" altLang="en-US" dirty="0">
                <a:latin typeface="宋体" panose="02010600030101010101" pitchFamily="2" charset="-122"/>
                <a:cs typeface="Courier New" panose="02070309020205020404" pitchFamily="49" charset="0"/>
              </a:rPr>
              <a:t> </a:t>
            </a:r>
            <a:endParaRPr lang="zh-CN" altLang="en-US">
              <a:latin typeface="宋体" panose="02010600030101010101" pitchFamily="2" charset="-122"/>
              <a:ea typeface="Courier New" panose="02070309020205020404" pitchFamily="49" charset="0"/>
            </a:endParaRPr>
          </a:p>
        </p:txBody>
      </p:sp>
      <p:sp>
        <p:nvSpPr>
          <p:cNvPr id="4367363" name="文本占位符 4367362"/>
          <p:cNvSpPr>
            <a:spLocks noGrp="1"/>
          </p:cNvSpPr>
          <p:nvPr>
            <p:ph type="body" idx="1"/>
          </p:nvPr>
        </p:nvSpPr>
        <p:spPr/>
        <p:txBody>
          <a:bodyPr/>
          <a:lstStyle/>
          <a:p>
            <a:pPr algn="just"/>
            <a:r>
              <a:rPr lang="en-US" altLang="zh-CN" dirty="0">
                <a:latin typeface="宋体" panose="02010600030101010101" pitchFamily="2" charset="-122"/>
              </a:rPr>
              <a:t>		</a:t>
            </a:r>
            <a:r>
              <a:rPr lang="zh-CN" altLang="en-US" dirty="0">
                <a:latin typeface="宋体" panose="02010600030101010101" pitchFamily="2" charset="-122"/>
              </a:rPr>
              <a:t>树是</a:t>
            </a:r>
            <a:r>
              <a:rPr lang="en-US" altLang="zh-CN" dirty="0">
                <a:latin typeface="宋体" panose="02010600030101010101" pitchFamily="2" charset="-122"/>
              </a:rPr>
              <a:t>n(n≥1)</a:t>
            </a:r>
            <a:r>
              <a:rPr lang="zh-CN" altLang="en-US" dirty="0">
                <a:latin typeface="宋体" panose="02010600030101010101" pitchFamily="2" charset="-122"/>
              </a:rPr>
              <a:t>个结点的有限集合。它满足如下条件：</a:t>
            </a:r>
          </a:p>
          <a:p>
            <a:pPr algn="just"/>
            <a:r>
              <a:rPr lang="zh-CN" altLang="en-US" dirty="0">
                <a:latin typeface="宋体" panose="02010600030101010101" pitchFamily="2" charset="-122"/>
              </a:rPr>
              <a:t>		</a:t>
            </a:r>
            <a:r>
              <a:rPr lang="en-US" altLang="zh-CN" dirty="0">
                <a:latin typeface="宋体" panose="02010600030101010101" pitchFamily="2" charset="-122"/>
              </a:rPr>
              <a:t>(1) </a:t>
            </a:r>
            <a:r>
              <a:rPr lang="zh-CN" altLang="en-US" dirty="0">
                <a:latin typeface="宋体" panose="02010600030101010101" pitchFamily="2" charset="-122"/>
              </a:rPr>
              <a:t>有一个特殊的结点称为根结点</a:t>
            </a:r>
            <a:r>
              <a:rPr lang="en-US" altLang="zh-CN" dirty="0">
                <a:latin typeface="宋体" panose="02010600030101010101" pitchFamily="2" charset="-122"/>
              </a:rPr>
              <a:t>(</a:t>
            </a:r>
            <a:r>
              <a:rPr lang="en-US" altLang="zh-CN">
                <a:latin typeface="宋体" panose="02010600030101010101" pitchFamily="2" charset="-122"/>
              </a:rPr>
              <a:t>Root)</a:t>
            </a:r>
            <a:r>
              <a:rPr lang="zh-CN" altLang="en-US">
                <a:latin typeface="宋体" panose="02010600030101010101" pitchFamily="2" charset="-122"/>
              </a:rPr>
              <a:t>；</a:t>
            </a:r>
          </a:p>
          <a:p>
            <a:pPr algn="just"/>
            <a:r>
              <a:rPr lang="zh-CN" altLang="en-US" dirty="0">
                <a:latin typeface="宋体" panose="02010600030101010101" pitchFamily="2" charset="-122"/>
              </a:rPr>
              <a:t>		</a:t>
            </a:r>
            <a:r>
              <a:rPr lang="en-US" altLang="zh-CN" dirty="0">
                <a:latin typeface="宋体" panose="02010600030101010101" pitchFamily="2" charset="-122"/>
              </a:rPr>
              <a:t>(2) </a:t>
            </a:r>
            <a:r>
              <a:rPr lang="zh-CN" altLang="en-US" dirty="0">
                <a:latin typeface="宋体" panose="02010600030101010101" pitchFamily="2" charset="-122"/>
              </a:rPr>
              <a:t>除根结点之外的其余结点可分为</a:t>
            </a:r>
            <a:r>
              <a:rPr lang="en-US" altLang="zh-CN" dirty="0">
                <a:latin typeface="宋体" panose="02010600030101010101" pitchFamily="2" charset="-122"/>
              </a:rPr>
              <a:t>m(m≥0)</a:t>
            </a:r>
            <a:r>
              <a:rPr lang="zh-CN" altLang="en-US" dirty="0">
                <a:latin typeface="宋体" panose="02010600030101010101" pitchFamily="2" charset="-122"/>
              </a:rPr>
              <a:t>个互不相交的有限集合：</a:t>
            </a:r>
            <a:r>
              <a:rPr lang="en-US" altLang="zh-CN">
                <a:latin typeface="宋体" panose="02010600030101010101" pitchFamily="2" charset="-122"/>
              </a:rPr>
              <a:t>T</a:t>
            </a:r>
            <a:r>
              <a:rPr lang="en-US" altLang="zh-CN" baseline="-25000">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T</a:t>
            </a:r>
            <a:r>
              <a:rPr lang="en-US" altLang="zh-CN" baseline="-25000">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T</a:t>
            </a:r>
            <a:r>
              <a:rPr lang="en-US" altLang="zh-CN" baseline="-25000">
                <a:latin typeface="宋体" panose="02010600030101010101" pitchFamily="2" charset="-122"/>
              </a:rPr>
              <a:t>3</a:t>
            </a:r>
            <a:r>
              <a:rPr lang="zh-CN" altLang="en-US">
                <a:latin typeface="宋体" panose="02010600030101010101" pitchFamily="2" charset="-122"/>
              </a:rPr>
              <a:t>，</a:t>
            </a:r>
            <a:r>
              <a:rPr lang="en-US" altLang="zh-CN">
                <a:latin typeface="Courier New" panose="02070309020205020404" pitchFamily="49" charset="0"/>
              </a:rPr>
              <a:t>…</a:t>
            </a:r>
            <a:r>
              <a:rPr lang="zh-CN" altLang="en-US">
                <a:latin typeface="宋体" panose="02010600030101010101" pitchFamily="2" charset="-122"/>
              </a:rPr>
              <a:t>，</a:t>
            </a:r>
            <a:r>
              <a:rPr lang="en-US" altLang="zh-CN">
                <a:latin typeface="宋体" panose="02010600030101010101" pitchFamily="2" charset="-122"/>
              </a:rPr>
              <a:t>T</a:t>
            </a:r>
            <a:r>
              <a:rPr lang="en-US" altLang="zh-CN" baseline="-25000">
                <a:latin typeface="宋体" panose="02010600030101010101" pitchFamily="2" charset="-122"/>
              </a:rPr>
              <a:t>m</a:t>
            </a:r>
            <a:r>
              <a:rPr lang="zh-CN" altLang="en-US" dirty="0">
                <a:latin typeface="宋体" panose="02010600030101010101" pitchFamily="2" charset="-122"/>
              </a:rPr>
              <a:t>，其中每一个集合本身又是一棵树，并且称为根的子树</a:t>
            </a:r>
            <a:r>
              <a:rPr lang="en-US" altLang="zh-CN" dirty="0">
                <a:latin typeface="宋体" panose="02010600030101010101" pitchFamily="2" charset="-122"/>
              </a:rPr>
              <a:t>(</a:t>
            </a:r>
            <a:r>
              <a:rPr lang="en-US" altLang="zh-CN" err="1">
                <a:latin typeface="宋体" panose="02010600030101010101" pitchFamily="2" charset="-122"/>
              </a:rPr>
              <a:t>Subtree</a:t>
            </a:r>
            <a:r>
              <a:rPr lang="en-US" altLang="zh-CN">
                <a:latin typeface="宋体" panose="02010600030101010101" pitchFamily="2" charset="-122"/>
              </a:rPr>
              <a:t>)</a:t>
            </a:r>
            <a:r>
              <a:rPr lang="zh-CN" altLang="en-US">
                <a:latin typeface="宋体" panose="02010600030101010101" pitchFamily="2" charset="-122"/>
              </a:rPr>
              <a:t>。</a:t>
            </a:r>
          </a:p>
          <a:p>
            <a:pPr algn="just"/>
            <a:r>
              <a:rPr lang="zh-CN" altLang="en-US" dirty="0">
                <a:latin typeface="宋体" panose="02010600030101010101" pitchFamily="2" charset="-122"/>
              </a:rPr>
              <a:t>		这是一个</a:t>
            </a:r>
            <a:r>
              <a:rPr lang="zh-CN" altLang="en-US" dirty="0">
                <a:solidFill>
                  <a:srgbClr val="FF0000"/>
                </a:solidFill>
                <a:latin typeface="宋体" panose="02010600030101010101" pitchFamily="2" charset="-122"/>
              </a:rPr>
              <a:t>递归定义</a:t>
            </a:r>
            <a:r>
              <a:rPr lang="zh-CN" altLang="en-US" dirty="0">
                <a:latin typeface="宋体" panose="02010600030101010101" pitchFamily="2" charset="-122"/>
              </a:rPr>
              <a:t>，因为在树的定义中用到了树本身。树的递归定义给出了</a:t>
            </a:r>
            <a:r>
              <a:rPr lang="zh-CN" altLang="en-US" dirty="0">
                <a:solidFill>
                  <a:srgbClr val="FF0000"/>
                </a:solidFill>
                <a:latin typeface="宋体" panose="02010600030101010101" pitchFamily="2" charset="-122"/>
              </a:rPr>
              <a:t>树中的每一个结点都是该树中某一棵子树的根。</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06" name="标题 2786305"/>
          <p:cNvSpPr>
            <a:spLocks noGrp="1"/>
          </p:cNvSpPr>
          <p:nvPr>
            <p:ph type="title"/>
          </p:nvPr>
        </p:nvSpPr>
        <p:spPr/>
        <p:txBody>
          <a:bodyPr tIns="108000" bIns="108000" anchor="ctr"/>
          <a:lstStyle/>
          <a:p>
            <a:r>
              <a:rPr lang="en-US" altLang="zh-CN" sz="3200" b="1" dirty="0">
                <a:solidFill>
                  <a:schemeClr val="tx1"/>
                </a:solidFill>
              </a:rPr>
              <a:t>6.2.3 </a:t>
            </a:r>
            <a:r>
              <a:rPr lang="zh-CN" altLang="en-US" sz="3200" b="1" dirty="0">
                <a:solidFill>
                  <a:schemeClr val="tx1"/>
                </a:solidFill>
              </a:rPr>
              <a:t>二叉树的存贮结构</a:t>
            </a:r>
          </a:p>
        </p:txBody>
      </p:sp>
      <p:sp>
        <p:nvSpPr>
          <p:cNvPr id="2786309" name="文本框 2786308"/>
          <p:cNvSpPr txBox="1"/>
          <p:nvPr/>
        </p:nvSpPr>
        <p:spPr>
          <a:xfrm>
            <a:off x="4859338" y="1382713"/>
            <a:ext cx="1101725" cy="641350"/>
          </a:xfrm>
          <a:prstGeom prst="rect">
            <a:avLst/>
          </a:prstGeom>
          <a:noFill/>
          <a:ln w="12700">
            <a:noFill/>
          </a:ln>
        </p:spPr>
        <p:txBody>
          <a:bodyPr wrap="none" anchor="t">
            <a:spAutoFit/>
          </a:bodyPr>
          <a:lstStyle/>
          <a:p>
            <a:pPr algn="l" eaLnBrk="1" hangingPunct="1">
              <a:spcBef>
                <a:spcPct val="0"/>
              </a:spcBef>
            </a:pPr>
            <a:r>
              <a:rPr lang="zh-CN" altLang="en-US" sz="3600" dirty="0">
                <a:latin typeface="Times New Roman" panose="02020603050405020304" pitchFamily="18" charset="0"/>
                <a:ea typeface="楷体_GB2312" pitchFamily="49" charset="-122"/>
              </a:rPr>
              <a:t>结点</a:t>
            </a:r>
            <a:endParaRPr lang="zh-CN" altLang="en-US" sz="2400" b="0">
              <a:latin typeface="Times New Roman" panose="02020603050405020304" pitchFamily="18" charset="0"/>
            </a:endParaRPr>
          </a:p>
        </p:txBody>
      </p:sp>
      <p:grpSp>
        <p:nvGrpSpPr>
          <p:cNvPr id="2786362" name="组合 2786361"/>
          <p:cNvGrpSpPr/>
          <p:nvPr/>
        </p:nvGrpSpPr>
        <p:grpSpPr>
          <a:xfrm>
            <a:off x="4787900" y="2133600"/>
            <a:ext cx="3741738" cy="617538"/>
            <a:chOff x="3016" y="1344"/>
            <a:chExt cx="2357" cy="389"/>
          </a:xfrm>
        </p:grpSpPr>
        <p:sp>
          <p:nvSpPr>
            <p:cNvPr id="2786310" name="文本框 2786309"/>
            <p:cNvSpPr txBox="1"/>
            <p:nvPr/>
          </p:nvSpPr>
          <p:spPr>
            <a:xfrm>
              <a:off x="4425" y="1351"/>
              <a:ext cx="948" cy="381"/>
            </a:xfrm>
            <a:prstGeom prst="rect">
              <a:avLst/>
            </a:prstGeom>
            <a:solidFill>
              <a:srgbClr val="CAF2CE"/>
            </a:solidFill>
            <a:ln w="25400" cap="sq" cmpd="sng">
              <a:solidFill>
                <a:schemeClr val="tx2"/>
              </a:solidFill>
              <a:prstDash val="solid"/>
              <a:miter/>
              <a:headEnd type="none" w="sm" len="sm"/>
              <a:tailEnd type="none" w="sm" len="sm"/>
            </a:ln>
          </p:spPr>
          <p:txBody>
            <a:bodyPr>
              <a:spAutoFit/>
            </a:bodyPr>
            <a:lstStyle/>
            <a:p>
              <a:pPr algn="l" eaLnBrk="1" hangingPunct="1">
                <a:spcBef>
                  <a:spcPct val="0"/>
                </a:spcBef>
              </a:pPr>
              <a:r>
                <a:rPr lang="en-US" altLang="zh-CN" sz="3200" err="1">
                  <a:solidFill>
                    <a:srgbClr val="FF3300"/>
                  </a:solidFill>
                  <a:latin typeface="Times New Roman" panose="02020603050405020304" pitchFamily="18" charset="0"/>
                </a:rPr>
                <a:t>LRTag</a:t>
              </a:r>
            </a:p>
          </p:txBody>
        </p:sp>
        <p:sp>
          <p:nvSpPr>
            <p:cNvPr id="2786312" name="文本框 2786311"/>
            <p:cNvSpPr txBox="1"/>
            <p:nvPr/>
          </p:nvSpPr>
          <p:spPr>
            <a:xfrm>
              <a:off x="3016" y="1352"/>
              <a:ext cx="1391" cy="381"/>
            </a:xfrm>
            <a:prstGeom prst="rect">
              <a:avLst/>
            </a:prstGeom>
            <a:noFill/>
            <a:ln w="25400" cap="sq" cmpd="sng">
              <a:solidFill>
                <a:schemeClr val="tx2"/>
              </a:solidFill>
              <a:prstDash val="solid"/>
              <a:miter/>
              <a:headEnd type="none" w="sm" len="sm"/>
              <a:tailEnd type="none" w="sm" len="sm"/>
            </a:ln>
          </p:spPr>
          <p:txBody>
            <a:bodyPr wrap="none" anchor="t">
              <a:spAutoFit/>
            </a:bodyPr>
            <a:lstStyle/>
            <a:p>
              <a:pPr algn="l" eaLnBrk="1" hangingPunct="1">
                <a:spcBef>
                  <a:spcPct val="0"/>
                </a:spcBef>
              </a:pPr>
              <a:r>
                <a:rPr lang="en-US" altLang="zh-CN" sz="3200" b="0">
                  <a:solidFill>
                    <a:schemeClr val="bg2"/>
                  </a:solidFill>
                  <a:latin typeface="Times New Roman" panose="02020603050405020304" pitchFamily="18" charset="0"/>
                </a:rPr>
                <a:t> data  parent</a:t>
              </a:r>
            </a:p>
          </p:txBody>
        </p:sp>
        <p:sp>
          <p:nvSpPr>
            <p:cNvPr id="2786313" name="直接连接符 2786312"/>
            <p:cNvSpPr/>
            <p:nvPr/>
          </p:nvSpPr>
          <p:spPr>
            <a:xfrm>
              <a:off x="3651" y="1344"/>
              <a:ext cx="0" cy="362"/>
            </a:xfrm>
            <a:prstGeom prst="line">
              <a:avLst/>
            </a:prstGeom>
            <a:ln w="28575" cap="sq" cmpd="sng">
              <a:solidFill>
                <a:schemeClr val="tx2"/>
              </a:solidFill>
              <a:prstDash val="solid"/>
              <a:headEnd type="none" w="sm" len="sm"/>
              <a:tailEnd type="none" w="sm" len="sm"/>
            </a:ln>
          </p:spPr>
        </p:sp>
      </p:grpSp>
      <p:grpSp>
        <p:nvGrpSpPr>
          <p:cNvPr id="2786314" name="组合 2786313"/>
          <p:cNvGrpSpPr/>
          <p:nvPr/>
        </p:nvGrpSpPr>
        <p:grpSpPr>
          <a:xfrm>
            <a:off x="4876800" y="3513138"/>
            <a:ext cx="3435350" cy="2384425"/>
            <a:chOff x="1440" y="1056"/>
            <a:chExt cx="2164" cy="1502"/>
          </a:xfrm>
        </p:grpSpPr>
        <p:sp>
          <p:nvSpPr>
            <p:cNvPr id="2786315" name="直接连接符 2786314"/>
            <p:cNvSpPr/>
            <p:nvPr/>
          </p:nvSpPr>
          <p:spPr>
            <a:xfrm flipH="1">
              <a:off x="2304" y="2112"/>
              <a:ext cx="112" cy="192"/>
            </a:xfrm>
            <a:prstGeom prst="line">
              <a:avLst/>
            </a:prstGeom>
            <a:ln w="38100" cap="rnd" cmpd="sng">
              <a:solidFill>
                <a:schemeClr val="tx1"/>
              </a:solidFill>
              <a:prstDash val="solid"/>
              <a:headEnd type="none" w="med" len="med"/>
              <a:tailEnd type="none" w="med" len="med"/>
            </a:ln>
          </p:spPr>
        </p:sp>
        <p:sp>
          <p:nvSpPr>
            <p:cNvPr id="2786316" name="直接连接符 2786315"/>
            <p:cNvSpPr/>
            <p:nvPr/>
          </p:nvSpPr>
          <p:spPr>
            <a:xfrm>
              <a:off x="2810" y="1296"/>
              <a:ext cx="405" cy="286"/>
            </a:xfrm>
            <a:prstGeom prst="line">
              <a:avLst/>
            </a:prstGeom>
            <a:ln w="38100" cap="rnd" cmpd="sng">
              <a:solidFill>
                <a:schemeClr val="tx1"/>
              </a:solidFill>
              <a:prstDash val="solid"/>
              <a:headEnd type="none" w="med" len="med"/>
              <a:tailEnd type="none" w="med" len="med"/>
            </a:ln>
          </p:spPr>
        </p:sp>
        <p:sp>
          <p:nvSpPr>
            <p:cNvPr id="2786317" name="直接连接符 2786316"/>
            <p:cNvSpPr/>
            <p:nvPr/>
          </p:nvSpPr>
          <p:spPr>
            <a:xfrm flipH="1">
              <a:off x="2101" y="1296"/>
              <a:ext cx="405" cy="288"/>
            </a:xfrm>
            <a:prstGeom prst="line">
              <a:avLst/>
            </a:prstGeom>
            <a:ln w="38100" cap="rnd" cmpd="sng">
              <a:solidFill>
                <a:schemeClr val="tx1"/>
              </a:solidFill>
              <a:prstDash val="solid"/>
              <a:headEnd type="none" w="med" len="med"/>
              <a:tailEnd type="none" w="med" len="med"/>
            </a:ln>
          </p:spPr>
        </p:sp>
        <p:sp>
          <p:nvSpPr>
            <p:cNvPr id="2786318" name="直接连接符 2786317"/>
            <p:cNvSpPr/>
            <p:nvPr/>
          </p:nvSpPr>
          <p:spPr>
            <a:xfrm flipH="1">
              <a:off x="1728" y="1728"/>
              <a:ext cx="208" cy="192"/>
            </a:xfrm>
            <a:prstGeom prst="line">
              <a:avLst/>
            </a:prstGeom>
            <a:ln w="38100" cap="rnd" cmpd="sng">
              <a:solidFill>
                <a:schemeClr val="tx1"/>
              </a:solidFill>
              <a:prstDash val="solid"/>
              <a:headEnd type="none" w="med" len="med"/>
              <a:tailEnd type="none" w="med" len="med"/>
            </a:ln>
          </p:spPr>
        </p:sp>
        <p:sp>
          <p:nvSpPr>
            <p:cNvPr id="2786319" name="直接连接符 2786318"/>
            <p:cNvSpPr/>
            <p:nvPr/>
          </p:nvSpPr>
          <p:spPr>
            <a:xfrm flipH="1">
              <a:off x="2976" y="1728"/>
              <a:ext cx="208" cy="240"/>
            </a:xfrm>
            <a:prstGeom prst="line">
              <a:avLst/>
            </a:prstGeom>
            <a:ln w="38100" cap="rnd" cmpd="sng">
              <a:solidFill>
                <a:schemeClr val="tx1"/>
              </a:solidFill>
              <a:prstDash val="solid"/>
              <a:headEnd type="none" w="med" len="med"/>
              <a:tailEnd type="none" w="med" len="med"/>
            </a:ln>
          </p:spPr>
        </p:sp>
        <p:grpSp>
          <p:nvGrpSpPr>
            <p:cNvPr id="2786320" name="组合 2786319"/>
            <p:cNvGrpSpPr/>
            <p:nvPr/>
          </p:nvGrpSpPr>
          <p:grpSpPr>
            <a:xfrm>
              <a:off x="1895" y="2194"/>
              <a:ext cx="717" cy="364"/>
              <a:chOff x="723" y="1544"/>
              <a:chExt cx="680" cy="422"/>
            </a:xfrm>
          </p:grpSpPr>
          <p:sp>
            <p:nvSpPr>
              <p:cNvPr id="2786321" name="椭圆 2786320"/>
              <p:cNvSpPr/>
              <p:nvPr/>
            </p:nvSpPr>
            <p:spPr>
              <a:xfrm>
                <a:off x="895" y="1622"/>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22" name="文本框 2786321"/>
              <p:cNvSpPr txBox="1"/>
              <p:nvPr/>
            </p:nvSpPr>
            <p:spPr>
              <a:xfrm>
                <a:off x="723" y="1544"/>
                <a:ext cx="680" cy="422"/>
              </a:xfrm>
              <a:prstGeom prst="rect">
                <a:avLst/>
              </a:prstGeom>
              <a:noFill/>
              <a:ln w="9525">
                <a:noFill/>
              </a:ln>
            </p:spPr>
            <p:txBody>
              <a:bodyPr>
                <a:spAutoFit/>
              </a:bodyPr>
              <a:lstStyle/>
              <a:p>
                <a:pPr eaLnBrk="1" hangingPunct="1"/>
                <a:r>
                  <a:rPr lang="en-US" altLang="zh-CN" sz="3200">
                    <a:latin typeface="黑体" panose="02010609060101010101" pitchFamily="2" charset="-122"/>
                    <a:ea typeface="黑体" panose="02010609060101010101" pitchFamily="2" charset="-122"/>
                  </a:rPr>
                  <a:t>G</a:t>
                </a:r>
              </a:p>
            </p:txBody>
          </p:sp>
        </p:grpSp>
        <p:grpSp>
          <p:nvGrpSpPr>
            <p:cNvPr id="2786323" name="组合 2786322"/>
            <p:cNvGrpSpPr/>
            <p:nvPr/>
          </p:nvGrpSpPr>
          <p:grpSpPr>
            <a:xfrm>
              <a:off x="2404" y="1056"/>
              <a:ext cx="608" cy="365"/>
              <a:chOff x="3544" y="935"/>
              <a:chExt cx="576" cy="423"/>
            </a:xfrm>
          </p:grpSpPr>
          <p:sp>
            <p:nvSpPr>
              <p:cNvPr id="2786324" name="椭圆 2786323"/>
              <p:cNvSpPr/>
              <p:nvPr/>
            </p:nvSpPr>
            <p:spPr>
              <a:xfrm>
                <a:off x="3628" y="101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25" name="文本框 2786324"/>
              <p:cNvSpPr txBox="1"/>
              <p:nvPr/>
            </p:nvSpPr>
            <p:spPr>
              <a:xfrm>
                <a:off x="3544" y="935"/>
                <a:ext cx="576" cy="423"/>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a:t>
                </a:r>
              </a:p>
            </p:txBody>
          </p:sp>
        </p:grpSp>
        <p:grpSp>
          <p:nvGrpSpPr>
            <p:cNvPr id="2786326" name="组合 2786325"/>
            <p:cNvGrpSpPr/>
            <p:nvPr/>
          </p:nvGrpSpPr>
          <p:grpSpPr>
            <a:xfrm>
              <a:off x="2709" y="1839"/>
              <a:ext cx="608" cy="365"/>
              <a:chOff x="3784" y="1987"/>
              <a:chExt cx="576" cy="422"/>
            </a:xfrm>
          </p:grpSpPr>
          <p:sp>
            <p:nvSpPr>
              <p:cNvPr id="2786327" name="椭圆 2786326"/>
              <p:cNvSpPr/>
              <p:nvPr/>
            </p:nvSpPr>
            <p:spPr>
              <a:xfrm>
                <a:off x="3868" y="2070"/>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28" name="文本框 2786327"/>
              <p:cNvSpPr txBox="1"/>
              <p:nvPr/>
            </p:nvSpPr>
            <p:spPr>
              <a:xfrm>
                <a:off x="3784" y="1987"/>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F</a:t>
                </a:r>
              </a:p>
            </p:txBody>
          </p:sp>
        </p:grpSp>
        <p:grpSp>
          <p:nvGrpSpPr>
            <p:cNvPr id="2786329" name="组合 2786328"/>
            <p:cNvGrpSpPr/>
            <p:nvPr/>
          </p:nvGrpSpPr>
          <p:grpSpPr>
            <a:xfrm>
              <a:off x="2183" y="1839"/>
              <a:ext cx="608" cy="365"/>
              <a:chOff x="3304" y="1991"/>
              <a:chExt cx="576" cy="422"/>
            </a:xfrm>
          </p:grpSpPr>
          <p:sp>
            <p:nvSpPr>
              <p:cNvPr id="2786330" name="椭圆 2786329"/>
              <p:cNvSpPr/>
              <p:nvPr/>
            </p:nvSpPr>
            <p:spPr>
              <a:xfrm>
                <a:off x="3388"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31" name="文本框 2786330"/>
              <p:cNvSpPr txBox="1"/>
              <p:nvPr/>
            </p:nvSpPr>
            <p:spPr>
              <a:xfrm>
                <a:off x="3304"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E</a:t>
                </a:r>
              </a:p>
            </p:txBody>
          </p:sp>
        </p:grpSp>
        <p:grpSp>
          <p:nvGrpSpPr>
            <p:cNvPr id="2786332" name="组合 2786331"/>
            <p:cNvGrpSpPr/>
            <p:nvPr/>
          </p:nvGrpSpPr>
          <p:grpSpPr>
            <a:xfrm>
              <a:off x="1440" y="1820"/>
              <a:ext cx="608" cy="365"/>
              <a:chOff x="2488" y="1991"/>
              <a:chExt cx="576" cy="422"/>
            </a:xfrm>
          </p:grpSpPr>
          <p:sp>
            <p:nvSpPr>
              <p:cNvPr id="2786333" name="椭圆 2786332"/>
              <p:cNvSpPr/>
              <p:nvPr/>
            </p:nvSpPr>
            <p:spPr>
              <a:xfrm>
                <a:off x="2572"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34" name="文本框 2786333"/>
              <p:cNvSpPr txBox="1"/>
              <p:nvPr/>
            </p:nvSpPr>
            <p:spPr>
              <a:xfrm>
                <a:off x="2488"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D</a:t>
                </a:r>
              </a:p>
            </p:txBody>
          </p:sp>
        </p:grpSp>
        <p:grpSp>
          <p:nvGrpSpPr>
            <p:cNvPr id="2786335" name="组合 2786334"/>
            <p:cNvGrpSpPr/>
            <p:nvPr/>
          </p:nvGrpSpPr>
          <p:grpSpPr>
            <a:xfrm>
              <a:off x="2996" y="1409"/>
              <a:ext cx="608" cy="365"/>
              <a:chOff x="4216" y="1415"/>
              <a:chExt cx="576" cy="422"/>
            </a:xfrm>
          </p:grpSpPr>
          <p:sp>
            <p:nvSpPr>
              <p:cNvPr id="2786336" name="椭圆 2786335"/>
              <p:cNvSpPr/>
              <p:nvPr/>
            </p:nvSpPr>
            <p:spPr>
              <a:xfrm>
                <a:off x="4300" y="149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37" name="文本框 2786336"/>
              <p:cNvSpPr txBox="1"/>
              <p:nvPr/>
            </p:nvSpPr>
            <p:spPr>
              <a:xfrm>
                <a:off x="4216" y="1415"/>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C</a:t>
                </a:r>
              </a:p>
            </p:txBody>
          </p:sp>
        </p:grpSp>
        <p:grpSp>
          <p:nvGrpSpPr>
            <p:cNvPr id="2786338" name="组合 2786337"/>
            <p:cNvGrpSpPr/>
            <p:nvPr/>
          </p:nvGrpSpPr>
          <p:grpSpPr>
            <a:xfrm>
              <a:off x="1800" y="1409"/>
              <a:ext cx="608" cy="365"/>
              <a:chOff x="2920" y="1463"/>
              <a:chExt cx="576" cy="422"/>
            </a:xfrm>
          </p:grpSpPr>
          <p:sp>
            <p:nvSpPr>
              <p:cNvPr id="2786339" name="椭圆 2786338"/>
              <p:cNvSpPr/>
              <p:nvPr/>
            </p:nvSpPr>
            <p:spPr>
              <a:xfrm>
                <a:off x="3004" y="1546"/>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786340" name="文本框 2786339"/>
              <p:cNvSpPr txBox="1"/>
              <p:nvPr/>
            </p:nvSpPr>
            <p:spPr>
              <a:xfrm>
                <a:off x="2920" y="1463"/>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B</a:t>
                </a:r>
              </a:p>
            </p:txBody>
          </p:sp>
        </p:grpSp>
        <p:sp>
          <p:nvSpPr>
            <p:cNvPr id="2786341" name="直接连接符 2786340"/>
            <p:cNvSpPr/>
            <p:nvPr/>
          </p:nvSpPr>
          <p:spPr>
            <a:xfrm flipH="1" flipV="1">
              <a:off x="2160" y="1728"/>
              <a:ext cx="240" cy="192"/>
            </a:xfrm>
            <a:prstGeom prst="line">
              <a:avLst/>
            </a:prstGeom>
            <a:ln w="38100" cap="rnd" cmpd="sng">
              <a:solidFill>
                <a:schemeClr val="tx1"/>
              </a:solidFill>
              <a:prstDash val="solid"/>
              <a:headEnd type="none" w="med" len="med"/>
              <a:tailEnd type="none" w="med" len="med"/>
            </a:ln>
          </p:spPr>
        </p:sp>
      </p:grpSp>
      <p:grpSp>
        <p:nvGrpSpPr>
          <p:cNvPr id="2786342" name="组合 2786341"/>
          <p:cNvGrpSpPr/>
          <p:nvPr/>
        </p:nvGrpSpPr>
        <p:grpSpPr>
          <a:xfrm>
            <a:off x="609600" y="1493838"/>
            <a:ext cx="2917825" cy="4959350"/>
            <a:chOff x="861" y="744"/>
            <a:chExt cx="1838" cy="3124"/>
          </a:xfrm>
        </p:grpSpPr>
        <p:grpSp>
          <p:nvGrpSpPr>
            <p:cNvPr id="2786343" name="组合 2786342"/>
            <p:cNvGrpSpPr/>
            <p:nvPr/>
          </p:nvGrpSpPr>
          <p:grpSpPr>
            <a:xfrm>
              <a:off x="1292" y="1061"/>
              <a:ext cx="1407" cy="2767"/>
              <a:chOff x="432" y="480"/>
              <a:chExt cx="1056" cy="2544"/>
            </a:xfrm>
          </p:grpSpPr>
          <p:sp useBgFill="1">
            <p:nvSpPr>
              <p:cNvPr id="2786344" name="矩形 2786343"/>
              <p:cNvSpPr/>
              <p:nvPr/>
            </p:nvSpPr>
            <p:spPr>
              <a:xfrm>
                <a:off x="432" y="480"/>
                <a:ext cx="1056" cy="2544"/>
              </a:xfrm>
              <a:prstGeom prst="rect">
                <a:avLst/>
              </a:prstGeom>
              <a:ln w="12700" cap="rnd" cmpd="sng">
                <a:solidFill>
                  <a:schemeClr val="tx1"/>
                </a:solidFill>
                <a:prstDash val="solid"/>
                <a:miter/>
                <a:headEnd type="none" w="med" len="med"/>
                <a:tailEnd type="none" w="med" len="med"/>
              </a:ln>
            </p:spPr>
            <p:txBody>
              <a:bodyPr/>
              <a:lstStyle/>
              <a:p>
                <a:endParaRPr lang="zh-CN" altLang="en-US" sz="3200"/>
              </a:p>
            </p:txBody>
          </p:sp>
          <p:sp>
            <p:nvSpPr>
              <p:cNvPr id="2786345" name="直接连接符 2786344"/>
              <p:cNvSpPr/>
              <p:nvPr/>
            </p:nvSpPr>
            <p:spPr>
              <a:xfrm>
                <a:off x="768" y="480"/>
                <a:ext cx="0" cy="2544"/>
              </a:xfrm>
              <a:prstGeom prst="line">
                <a:avLst/>
              </a:prstGeom>
              <a:ln w="19050" cap="rnd" cmpd="sng">
                <a:solidFill>
                  <a:schemeClr val="tx1"/>
                </a:solidFill>
                <a:prstDash val="solid"/>
                <a:headEnd type="none" w="med" len="med"/>
                <a:tailEnd type="none" w="med" len="med"/>
              </a:ln>
            </p:spPr>
          </p:sp>
          <p:sp>
            <p:nvSpPr>
              <p:cNvPr id="2786346" name="直接连接符 2786345"/>
              <p:cNvSpPr/>
              <p:nvPr/>
            </p:nvSpPr>
            <p:spPr>
              <a:xfrm>
                <a:off x="1152" y="480"/>
                <a:ext cx="0" cy="2544"/>
              </a:xfrm>
              <a:prstGeom prst="line">
                <a:avLst/>
              </a:prstGeom>
              <a:ln w="19050" cap="rnd" cmpd="sng">
                <a:solidFill>
                  <a:schemeClr val="tx1"/>
                </a:solidFill>
                <a:prstDash val="solid"/>
                <a:headEnd type="none" w="med" len="med"/>
                <a:tailEnd type="none" w="med" len="med"/>
              </a:ln>
            </p:spPr>
          </p:sp>
          <p:sp>
            <p:nvSpPr>
              <p:cNvPr id="2786347" name="直接连接符 2786346"/>
              <p:cNvSpPr/>
              <p:nvPr/>
            </p:nvSpPr>
            <p:spPr>
              <a:xfrm>
                <a:off x="432" y="768"/>
                <a:ext cx="1056" cy="0"/>
              </a:xfrm>
              <a:prstGeom prst="line">
                <a:avLst/>
              </a:prstGeom>
              <a:ln w="19050" cap="rnd" cmpd="sng">
                <a:solidFill>
                  <a:schemeClr val="tx1"/>
                </a:solidFill>
                <a:prstDash val="solid"/>
                <a:headEnd type="none" w="med" len="med"/>
                <a:tailEnd type="none" w="med" len="med"/>
              </a:ln>
            </p:spPr>
          </p:sp>
          <p:sp>
            <p:nvSpPr>
              <p:cNvPr id="2786348" name="直接连接符 2786347"/>
              <p:cNvSpPr/>
              <p:nvPr/>
            </p:nvSpPr>
            <p:spPr>
              <a:xfrm>
                <a:off x="432" y="1031"/>
                <a:ext cx="1056" cy="0"/>
              </a:xfrm>
              <a:prstGeom prst="line">
                <a:avLst/>
              </a:prstGeom>
              <a:ln w="19050" cap="rnd" cmpd="sng">
                <a:solidFill>
                  <a:schemeClr val="tx1"/>
                </a:solidFill>
                <a:prstDash val="solid"/>
                <a:headEnd type="none" w="med" len="med"/>
                <a:tailEnd type="none" w="med" len="med"/>
              </a:ln>
            </p:spPr>
          </p:sp>
          <p:sp>
            <p:nvSpPr>
              <p:cNvPr id="2786349" name="直接连接符 2786348"/>
              <p:cNvSpPr/>
              <p:nvPr/>
            </p:nvSpPr>
            <p:spPr>
              <a:xfrm>
                <a:off x="432" y="1296"/>
                <a:ext cx="1056" cy="0"/>
              </a:xfrm>
              <a:prstGeom prst="line">
                <a:avLst/>
              </a:prstGeom>
              <a:ln w="19050" cap="rnd" cmpd="sng">
                <a:solidFill>
                  <a:schemeClr val="tx1"/>
                </a:solidFill>
                <a:prstDash val="solid"/>
                <a:headEnd type="none" w="med" len="med"/>
                <a:tailEnd type="none" w="med" len="med"/>
              </a:ln>
            </p:spPr>
          </p:sp>
          <p:sp>
            <p:nvSpPr>
              <p:cNvPr id="2786350" name="直接连接符 2786349"/>
              <p:cNvSpPr/>
              <p:nvPr/>
            </p:nvSpPr>
            <p:spPr>
              <a:xfrm>
                <a:off x="432" y="1584"/>
                <a:ext cx="1056" cy="0"/>
              </a:xfrm>
              <a:prstGeom prst="line">
                <a:avLst/>
              </a:prstGeom>
              <a:ln w="19050" cap="rnd" cmpd="sng">
                <a:solidFill>
                  <a:schemeClr val="tx1"/>
                </a:solidFill>
                <a:prstDash val="solid"/>
                <a:headEnd type="none" w="med" len="med"/>
                <a:tailEnd type="none" w="med" len="med"/>
              </a:ln>
            </p:spPr>
          </p:sp>
          <p:sp>
            <p:nvSpPr>
              <p:cNvPr id="2786351" name="直接连接符 2786350"/>
              <p:cNvSpPr/>
              <p:nvPr/>
            </p:nvSpPr>
            <p:spPr>
              <a:xfrm>
                <a:off x="432" y="1872"/>
                <a:ext cx="1056" cy="0"/>
              </a:xfrm>
              <a:prstGeom prst="line">
                <a:avLst/>
              </a:prstGeom>
              <a:ln w="19050" cap="rnd" cmpd="sng">
                <a:solidFill>
                  <a:schemeClr val="tx1"/>
                </a:solidFill>
                <a:prstDash val="solid"/>
                <a:headEnd type="none" w="med" len="med"/>
                <a:tailEnd type="none" w="med" len="med"/>
              </a:ln>
            </p:spPr>
          </p:sp>
          <p:sp>
            <p:nvSpPr>
              <p:cNvPr id="2786352" name="直接连接符 2786351"/>
              <p:cNvSpPr/>
              <p:nvPr/>
            </p:nvSpPr>
            <p:spPr>
              <a:xfrm>
                <a:off x="432" y="2784"/>
                <a:ext cx="1056" cy="0"/>
              </a:xfrm>
              <a:prstGeom prst="line">
                <a:avLst/>
              </a:prstGeom>
              <a:ln w="19050" cap="rnd" cmpd="sng">
                <a:solidFill>
                  <a:schemeClr val="tx1"/>
                </a:solidFill>
                <a:prstDash val="solid"/>
                <a:headEnd type="none" w="med" len="med"/>
                <a:tailEnd type="none" w="med" len="med"/>
              </a:ln>
            </p:spPr>
          </p:sp>
          <p:sp>
            <p:nvSpPr>
              <p:cNvPr id="2786353" name="直接连接符 2786352"/>
              <p:cNvSpPr/>
              <p:nvPr/>
            </p:nvSpPr>
            <p:spPr>
              <a:xfrm>
                <a:off x="432" y="2160"/>
                <a:ext cx="1056" cy="0"/>
              </a:xfrm>
              <a:prstGeom prst="line">
                <a:avLst/>
              </a:prstGeom>
              <a:ln w="19050" cap="rnd" cmpd="sng">
                <a:solidFill>
                  <a:schemeClr val="tx1"/>
                </a:solidFill>
                <a:prstDash val="solid"/>
                <a:headEnd type="none" w="med" len="med"/>
                <a:tailEnd type="none" w="med" len="med"/>
              </a:ln>
            </p:spPr>
          </p:sp>
          <p:sp>
            <p:nvSpPr>
              <p:cNvPr id="2786354" name="直接连接符 2786353"/>
              <p:cNvSpPr/>
              <p:nvPr/>
            </p:nvSpPr>
            <p:spPr>
              <a:xfrm>
                <a:off x="432" y="2400"/>
                <a:ext cx="1056" cy="0"/>
              </a:xfrm>
              <a:prstGeom prst="line">
                <a:avLst/>
              </a:prstGeom>
              <a:ln w="19050" cap="rnd" cmpd="sng">
                <a:solidFill>
                  <a:schemeClr val="tx1"/>
                </a:solidFill>
                <a:prstDash val="solid"/>
                <a:headEnd type="none" w="med" len="med"/>
                <a:tailEnd type="none" w="med" len="med"/>
              </a:ln>
            </p:spPr>
          </p:sp>
        </p:grpSp>
        <p:sp>
          <p:nvSpPr>
            <p:cNvPr id="2786355" name="文本框 2786354"/>
            <p:cNvSpPr txBox="1"/>
            <p:nvPr/>
          </p:nvSpPr>
          <p:spPr>
            <a:xfrm>
              <a:off x="1383" y="1065"/>
              <a:ext cx="1133" cy="2803"/>
            </a:xfrm>
            <a:prstGeom prst="rect">
              <a:avLst/>
            </a:prstGeom>
            <a:noFill/>
            <a:ln w="12700">
              <a:noFill/>
            </a:ln>
          </p:spPr>
          <p:txBody>
            <a:bodyPr>
              <a:spAutoFit/>
            </a:bodyPr>
            <a:lstStyle/>
            <a:p>
              <a:pPr marL="457200" indent="-457200" algn="l">
                <a:spcBef>
                  <a:spcPct val="10000"/>
                </a:spcBef>
              </a:pPr>
              <a:r>
                <a:rPr lang="en-US" altLang="zh-CN" sz="2800">
                  <a:latin typeface="隶书" pitchFamily="49" charset="-122"/>
                  <a:ea typeface="隶书" pitchFamily="49" charset="-122"/>
                </a:rPr>
                <a:t> B   2</a:t>
              </a:r>
            </a:p>
            <a:p>
              <a:pPr marL="457200" indent="-457200" algn="l">
                <a:spcBef>
                  <a:spcPct val="10000"/>
                </a:spcBef>
              </a:pPr>
              <a:r>
                <a:rPr lang="en-US" altLang="zh-CN" sz="2800">
                  <a:latin typeface="隶书" pitchFamily="49" charset="-122"/>
                  <a:ea typeface="隶书" pitchFamily="49" charset="-122"/>
                </a:rPr>
                <a:t> C   2</a:t>
              </a:r>
            </a:p>
            <a:p>
              <a:pPr marL="457200" indent="-457200" algn="l">
                <a:spcBef>
                  <a:spcPct val="10000"/>
                </a:spcBef>
              </a:pPr>
              <a:r>
                <a:rPr lang="en-US" altLang="zh-CN" sz="2800">
                  <a:latin typeface="隶书" pitchFamily="49" charset="-122"/>
                  <a:ea typeface="隶书" pitchFamily="49" charset="-122"/>
                </a:rPr>
                <a:t> A  -1</a:t>
              </a:r>
            </a:p>
            <a:p>
              <a:pPr marL="457200" indent="-457200" algn="l">
                <a:spcBef>
                  <a:spcPct val="10000"/>
                </a:spcBef>
              </a:pPr>
              <a:r>
                <a:rPr lang="en-US" altLang="zh-CN" sz="2800">
                  <a:latin typeface="隶书" pitchFamily="49" charset="-122"/>
                  <a:ea typeface="隶书" pitchFamily="49" charset="-122"/>
                </a:rPr>
                <a:t> D   0</a:t>
              </a:r>
            </a:p>
            <a:p>
              <a:pPr marL="457200" indent="-457200" algn="l">
                <a:spcBef>
                  <a:spcPct val="10000"/>
                </a:spcBef>
              </a:pPr>
              <a:r>
                <a:rPr lang="en-US" altLang="zh-CN" sz="2800">
                  <a:latin typeface="隶书" pitchFamily="49" charset="-122"/>
                  <a:ea typeface="隶书" pitchFamily="49" charset="-122"/>
                </a:rPr>
                <a:t> E   0</a:t>
              </a:r>
            </a:p>
            <a:p>
              <a:pPr marL="457200" indent="-457200" algn="l">
                <a:spcBef>
                  <a:spcPct val="10000"/>
                </a:spcBef>
              </a:pPr>
              <a:r>
                <a:rPr lang="en-US" altLang="zh-CN" sz="2800">
                  <a:latin typeface="隶书" pitchFamily="49" charset="-122"/>
                  <a:ea typeface="隶书" pitchFamily="49" charset="-122"/>
                </a:rPr>
                <a:t> F   1</a:t>
              </a:r>
            </a:p>
            <a:p>
              <a:pPr marL="457200" indent="-457200" algn="l">
                <a:spcBef>
                  <a:spcPct val="10000"/>
                </a:spcBef>
              </a:pPr>
              <a:r>
                <a:rPr lang="en-US" altLang="zh-CN" sz="2800">
                  <a:latin typeface="隶书" pitchFamily="49" charset="-122"/>
                  <a:ea typeface="隶书" pitchFamily="49" charset="-122"/>
                </a:rPr>
                <a:t> G   4</a:t>
              </a:r>
            </a:p>
            <a:p>
              <a:pPr marL="457200" indent="-457200" algn="l">
                <a:spcBef>
                  <a:spcPct val="10000"/>
                </a:spcBef>
              </a:pPr>
              <a:endParaRPr lang="en-US" altLang="zh-CN" sz="2800">
                <a:latin typeface="隶书" pitchFamily="49" charset="-122"/>
                <a:ea typeface="隶书" pitchFamily="49" charset="-122"/>
              </a:endParaRPr>
            </a:p>
            <a:p>
              <a:pPr marL="457200" indent="-457200" algn="l"/>
              <a:r>
                <a:rPr lang="en-US" altLang="zh-CN" sz="2800">
                  <a:latin typeface="隶书" pitchFamily="49" charset="-122"/>
                  <a:ea typeface="隶书" pitchFamily="49" charset="-122"/>
                </a:rPr>
                <a:t> </a:t>
              </a:r>
            </a:p>
          </p:txBody>
        </p:sp>
        <p:sp>
          <p:nvSpPr>
            <p:cNvPr id="2786356" name="文本框 2786355"/>
            <p:cNvSpPr txBox="1"/>
            <p:nvPr/>
          </p:nvSpPr>
          <p:spPr>
            <a:xfrm>
              <a:off x="861" y="1061"/>
              <a:ext cx="613" cy="2103"/>
            </a:xfrm>
            <a:prstGeom prst="rect">
              <a:avLst/>
            </a:prstGeom>
            <a:noFill/>
            <a:ln w="12700">
              <a:noFill/>
            </a:ln>
          </p:spPr>
          <p:txBody>
            <a:bodyPr>
              <a:spAutoFit/>
            </a:bodyPr>
            <a:lstStyle/>
            <a:p>
              <a:pPr>
                <a:spcBef>
                  <a:spcPct val="10000"/>
                </a:spcBef>
              </a:pPr>
              <a:r>
                <a:rPr lang="en-US" altLang="zh-CN" sz="2800">
                  <a:solidFill>
                    <a:srgbClr val="660066"/>
                  </a:solidFill>
                  <a:latin typeface="宋体" panose="02010600030101010101" pitchFamily="2" charset="-122"/>
                </a:rPr>
                <a:t>0</a:t>
              </a:r>
            </a:p>
            <a:p>
              <a:pPr>
                <a:spcBef>
                  <a:spcPct val="10000"/>
                </a:spcBef>
              </a:pPr>
              <a:r>
                <a:rPr lang="en-US" altLang="zh-CN" sz="2800">
                  <a:solidFill>
                    <a:srgbClr val="660066"/>
                  </a:solidFill>
                  <a:latin typeface="宋体" panose="02010600030101010101" pitchFamily="2" charset="-122"/>
                </a:rPr>
                <a:t>1</a:t>
              </a:r>
            </a:p>
            <a:p>
              <a:pPr>
                <a:spcBef>
                  <a:spcPct val="10000"/>
                </a:spcBef>
              </a:pPr>
              <a:r>
                <a:rPr lang="en-US" altLang="zh-CN" sz="2800">
                  <a:solidFill>
                    <a:srgbClr val="660066"/>
                  </a:solidFill>
                  <a:latin typeface="宋体" panose="02010600030101010101" pitchFamily="2" charset="-122"/>
                </a:rPr>
                <a:t>2</a:t>
              </a:r>
            </a:p>
            <a:p>
              <a:pPr>
                <a:spcBef>
                  <a:spcPct val="10000"/>
                </a:spcBef>
              </a:pPr>
              <a:r>
                <a:rPr lang="en-US" altLang="zh-CN" sz="2800">
                  <a:solidFill>
                    <a:srgbClr val="660066"/>
                  </a:solidFill>
                  <a:latin typeface="宋体" panose="02010600030101010101" pitchFamily="2" charset="-122"/>
                </a:rPr>
                <a:t>3</a:t>
              </a:r>
            </a:p>
            <a:p>
              <a:pPr>
                <a:spcBef>
                  <a:spcPct val="10000"/>
                </a:spcBef>
              </a:pPr>
              <a:r>
                <a:rPr lang="en-US" altLang="zh-CN" sz="2800">
                  <a:solidFill>
                    <a:srgbClr val="660066"/>
                  </a:solidFill>
                  <a:latin typeface="宋体" panose="02010600030101010101" pitchFamily="2" charset="-122"/>
                </a:rPr>
                <a:t>4</a:t>
              </a:r>
            </a:p>
            <a:p>
              <a:pPr>
                <a:spcBef>
                  <a:spcPct val="10000"/>
                </a:spcBef>
              </a:pPr>
              <a:r>
                <a:rPr lang="en-US" altLang="zh-CN" sz="2800">
                  <a:solidFill>
                    <a:srgbClr val="660066"/>
                  </a:solidFill>
                  <a:latin typeface="宋体" panose="02010600030101010101" pitchFamily="2" charset="-122"/>
                </a:rPr>
                <a:t>5</a:t>
              </a:r>
            </a:p>
            <a:p>
              <a:pPr>
                <a:spcBef>
                  <a:spcPct val="10000"/>
                </a:spcBef>
              </a:pPr>
              <a:r>
                <a:rPr lang="en-US" altLang="zh-CN" sz="2800">
                  <a:solidFill>
                    <a:srgbClr val="660066"/>
                  </a:solidFill>
                  <a:latin typeface="宋体" panose="02010600030101010101" pitchFamily="2" charset="-122"/>
                </a:rPr>
                <a:t>6</a:t>
              </a:r>
            </a:p>
          </p:txBody>
        </p:sp>
        <p:sp>
          <p:nvSpPr>
            <p:cNvPr id="2786357" name="文本框 2786356"/>
            <p:cNvSpPr txBox="1"/>
            <p:nvPr/>
          </p:nvSpPr>
          <p:spPr>
            <a:xfrm>
              <a:off x="1134" y="744"/>
              <a:ext cx="1383" cy="327"/>
            </a:xfrm>
            <a:prstGeom prst="rect">
              <a:avLst/>
            </a:prstGeom>
            <a:noFill/>
            <a:ln w="12700">
              <a:noFill/>
            </a:ln>
          </p:spPr>
          <p:txBody>
            <a:bodyPr>
              <a:spAutoFit/>
            </a:bodyPr>
            <a:lstStyle/>
            <a:p>
              <a:pPr algn="l"/>
              <a:r>
                <a:rPr lang="en-US" altLang="zh-CN" sz="2800">
                  <a:solidFill>
                    <a:srgbClr val="660066"/>
                  </a:solidFill>
                  <a:latin typeface="Times New Roman" panose="02020603050405020304" pitchFamily="18" charset="0"/>
                  <a:ea typeface="隶书" pitchFamily="49" charset="-122"/>
                </a:rPr>
                <a:t>  data parent</a:t>
              </a:r>
            </a:p>
          </p:txBody>
        </p:sp>
      </p:grpSp>
      <p:sp>
        <p:nvSpPr>
          <p:cNvPr id="2786358" name="文本框 2786357"/>
          <p:cNvSpPr txBox="1"/>
          <p:nvPr/>
        </p:nvSpPr>
        <p:spPr>
          <a:xfrm>
            <a:off x="2878138" y="2012950"/>
            <a:ext cx="587375" cy="3336925"/>
          </a:xfrm>
          <a:prstGeom prst="rect">
            <a:avLst/>
          </a:prstGeom>
          <a:solidFill>
            <a:srgbClr val="CAF2CE">
              <a:alpha val="50000"/>
            </a:srgbClr>
          </a:solidFill>
          <a:ln w="12700">
            <a:noFill/>
          </a:ln>
        </p:spPr>
        <p:txBody>
          <a:bodyPr>
            <a:spAutoFit/>
          </a:bodyPr>
          <a:lstStyle/>
          <a:p>
            <a:pPr algn="l" eaLnBrk="1" hangingPunct="1">
              <a:lnSpc>
                <a:spcPct val="95000"/>
              </a:lnSpc>
              <a:spcBef>
                <a:spcPct val="0"/>
              </a:spcBef>
            </a:pPr>
            <a:r>
              <a:rPr lang="en-US" altLang="zh-CN" sz="3200">
                <a:solidFill>
                  <a:srgbClr val="FF3300"/>
                </a:solidFill>
                <a:latin typeface="Times New Roman" panose="02020603050405020304" pitchFamily="18" charset="0"/>
              </a:rPr>
              <a:t>L</a:t>
            </a:r>
          </a:p>
          <a:p>
            <a:pPr algn="l" eaLnBrk="1" hangingPunct="1">
              <a:lnSpc>
                <a:spcPct val="95000"/>
              </a:lnSpc>
              <a:spcBef>
                <a:spcPct val="0"/>
              </a:spcBef>
            </a:pPr>
            <a:r>
              <a:rPr lang="en-US" altLang="zh-CN" sz="3200">
                <a:solidFill>
                  <a:srgbClr val="FF3300"/>
                </a:solidFill>
                <a:latin typeface="Times New Roman" panose="02020603050405020304" pitchFamily="18" charset="0"/>
              </a:rPr>
              <a:t>R</a:t>
            </a:r>
            <a:endParaRPr lang="en-US" altLang="zh-CN" sz="3200" b="0">
              <a:solidFill>
                <a:srgbClr val="FF3300"/>
              </a:solidFill>
              <a:latin typeface="Times New Roman" panose="02020603050405020304" pitchFamily="18" charset="0"/>
            </a:endParaRPr>
          </a:p>
          <a:p>
            <a:pPr algn="l" eaLnBrk="1" hangingPunct="1">
              <a:lnSpc>
                <a:spcPct val="95000"/>
              </a:lnSpc>
              <a:spcBef>
                <a:spcPct val="0"/>
              </a:spcBef>
            </a:pPr>
            <a:endParaRPr lang="en-US" altLang="zh-CN" sz="3200" b="0">
              <a:latin typeface="Times New Roman" panose="02020603050405020304" pitchFamily="18" charset="0"/>
            </a:endParaRPr>
          </a:p>
          <a:p>
            <a:pPr algn="l" eaLnBrk="1" hangingPunct="1">
              <a:lnSpc>
                <a:spcPct val="95000"/>
              </a:lnSpc>
              <a:spcBef>
                <a:spcPct val="0"/>
              </a:spcBef>
            </a:pPr>
            <a:r>
              <a:rPr lang="en-US" altLang="zh-CN" sz="3200">
                <a:solidFill>
                  <a:srgbClr val="FF3300"/>
                </a:solidFill>
                <a:latin typeface="Times New Roman" panose="02020603050405020304" pitchFamily="18" charset="0"/>
              </a:rPr>
              <a:t>L</a:t>
            </a:r>
          </a:p>
          <a:p>
            <a:pPr algn="l" eaLnBrk="1" hangingPunct="1">
              <a:lnSpc>
                <a:spcPct val="95000"/>
              </a:lnSpc>
              <a:spcBef>
                <a:spcPct val="0"/>
              </a:spcBef>
            </a:pPr>
            <a:r>
              <a:rPr lang="en-US" altLang="zh-CN" sz="3200">
                <a:solidFill>
                  <a:srgbClr val="FF3300"/>
                </a:solidFill>
                <a:latin typeface="Times New Roman" panose="02020603050405020304" pitchFamily="18" charset="0"/>
              </a:rPr>
              <a:t>R</a:t>
            </a:r>
          </a:p>
          <a:p>
            <a:pPr algn="l" eaLnBrk="1" hangingPunct="1">
              <a:lnSpc>
                <a:spcPct val="95000"/>
              </a:lnSpc>
              <a:spcBef>
                <a:spcPct val="0"/>
              </a:spcBef>
            </a:pPr>
            <a:r>
              <a:rPr lang="en-US" altLang="zh-CN" sz="3200">
                <a:solidFill>
                  <a:srgbClr val="FF3300"/>
                </a:solidFill>
                <a:latin typeface="Times New Roman" panose="02020603050405020304" pitchFamily="18" charset="0"/>
              </a:rPr>
              <a:t>L</a:t>
            </a:r>
          </a:p>
          <a:p>
            <a:pPr algn="l" eaLnBrk="1" hangingPunct="1">
              <a:lnSpc>
                <a:spcPct val="95000"/>
              </a:lnSpc>
              <a:spcBef>
                <a:spcPct val="0"/>
              </a:spcBef>
            </a:pPr>
            <a:r>
              <a:rPr lang="en-US" altLang="zh-CN" sz="3200">
                <a:solidFill>
                  <a:srgbClr val="FF3300"/>
                </a:solidFill>
                <a:latin typeface="Times New Roman" panose="02020603050405020304" pitchFamily="18" charset="0"/>
              </a:rPr>
              <a:t>L</a:t>
            </a:r>
            <a:endParaRPr lang="en-US" altLang="zh-CN" sz="3200" b="0">
              <a:solidFill>
                <a:srgbClr val="FF3300"/>
              </a:solidFill>
              <a:latin typeface="Times New Roman" panose="02020603050405020304" pitchFamily="18" charset="0"/>
            </a:endParaRPr>
          </a:p>
        </p:txBody>
      </p:sp>
      <p:sp>
        <p:nvSpPr>
          <p:cNvPr id="2786366" name="矩形 2786365"/>
          <p:cNvSpPr/>
          <p:nvPr/>
        </p:nvSpPr>
        <p:spPr>
          <a:xfrm>
            <a:off x="0" y="908050"/>
            <a:ext cx="9144000" cy="7778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r>
              <a:rPr lang="zh-CN" altLang="en-US" dirty="0">
                <a:solidFill>
                  <a:srgbClr val="0070C0"/>
                </a:solidFill>
              </a:rPr>
              <a:t>双亲表示法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wd">
                                    <p:tmPct val="100000"/>
                                  </p:iterate>
                                  <p:childTnLst>
                                    <p:set>
                                      <p:cBhvr>
                                        <p:cTn id="6" dur="1" fill="hold">
                                          <p:stCondLst>
                                            <p:cond delay="0"/>
                                          </p:stCondLst>
                                        </p:cTn>
                                        <p:tgtEl>
                                          <p:spTgt spid="2786358"/>
                                        </p:tgtEl>
                                        <p:attrNameLst>
                                          <p:attrName>style.visibility</p:attrName>
                                        </p:attrNameLst>
                                      </p:cBhvr>
                                      <p:to>
                                        <p:strVal val="visible"/>
                                      </p:to>
                                    </p:set>
                                    <p:animEffect transition="in" filter="wipe(up)">
                                      <p:cBhvr>
                                        <p:cTn id="7" dur="300"/>
                                        <p:tgtEl>
                                          <p:spTgt spid="278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35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407" name="文本框 2788406"/>
          <p:cNvSpPr txBox="1"/>
          <p:nvPr/>
        </p:nvSpPr>
        <p:spPr>
          <a:xfrm>
            <a:off x="0" y="652463"/>
            <a:ext cx="9144000" cy="5584825"/>
          </a:xfrm>
          <a:prstGeom prst="rect">
            <a:avLst/>
          </a:prstGeom>
          <a:noFill/>
          <a:ln w="12700">
            <a:noFill/>
          </a:ln>
        </p:spPr>
        <p:txBody>
          <a:bodyPr>
            <a:spAutoFit/>
          </a:bodyPr>
          <a:lstStyle/>
          <a:p>
            <a:pPr algn="l" eaLnBrk="1" hangingPunct="1">
              <a:spcBef>
                <a:spcPct val="0"/>
              </a:spcBef>
            </a:pPr>
            <a:r>
              <a:rPr lang="en-US" altLang="zh-CN" sz="3600" err="1">
                <a:solidFill>
                  <a:srgbClr val="800000"/>
                </a:solidFill>
                <a:latin typeface="Times New Roman" panose="02020603050405020304" pitchFamily="18" charset="0"/>
              </a:rPr>
              <a:t>typedef struct</a:t>
            </a:r>
            <a:r>
              <a:rPr lang="en-US" altLang="zh-CN" sz="3600">
                <a:solidFill>
                  <a:srgbClr val="800000"/>
                </a:solidFill>
                <a:latin typeface="Times New Roman" panose="02020603050405020304" pitchFamily="18" charset="0"/>
              </a:rPr>
              <a:t> </a:t>
            </a:r>
            <a:r>
              <a:rPr lang="en-US" altLang="zh-CN" sz="3600" err="1">
                <a:solidFill>
                  <a:srgbClr val="FF3300"/>
                </a:solidFill>
                <a:latin typeface="Times New Roman" panose="02020603050405020304" pitchFamily="18" charset="0"/>
              </a:rPr>
              <a:t>BPTNode</a:t>
            </a:r>
            <a:r>
              <a:rPr lang="en-US" altLang="zh-CN" sz="3600">
                <a:solidFill>
                  <a:srgbClr val="800000"/>
                </a:solidFill>
                <a:latin typeface="Times New Roman" panose="02020603050405020304" pitchFamily="18" charset="0"/>
              </a:rPr>
              <a:t> {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结点结构</a:t>
            </a:r>
            <a:endParaRPr lang="zh-CN" altLang="en-US" sz="3600">
              <a:solidFill>
                <a:srgbClr val="008000"/>
              </a:solidFill>
              <a:latin typeface="Times New Roman" panose="02020603050405020304" pitchFamily="18" charset="0"/>
            </a:endParaRPr>
          </a:p>
          <a:p>
            <a:pPr algn="l" eaLnBrk="1" hangingPunct="1">
              <a:spcBef>
                <a:spcPct val="0"/>
              </a:spcBef>
            </a:pPr>
            <a:r>
              <a:rPr lang="zh-CN" altLang="en-US" sz="3600" err="1">
                <a:solidFill>
                  <a:srgbClr val="800000"/>
                </a:solidFill>
                <a:latin typeface="Times New Roman" panose="02020603050405020304" pitchFamily="18" charset="0"/>
              </a:rPr>
              <a:t>       </a:t>
            </a:r>
            <a:r>
              <a:rPr lang="en-US" altLang="zh-CN" sz="3600" err="1">
                <a:solidFill>
                  <a:srgbClr val="800000"/>
                </a:solidFill>
                <a:latin typeface="Times New Roman" panose="02020603050405020304" pitchFamily="18" charset="0"/>
              </a:rPr>
              <a:t>TElemType</a:t>
            </a:r>
            <a:r>
              <a:rPr lang="en-US" altLang="zh-CN" sz="3600">
                <a:solidFill>
                  <a:srgbClr val="800000"/>
                </a:solidFill>
                <a:latin typeface="Times New Roman" panose="02020603050405020304" pitchFamily="18" charset="0"/>
              </a:rPr>
              <a:t>  data;</a:t>
            </a:r>
          </a:p>
          <a:p>
            <a:pPr algn="l" eaLnBrk="1" hangingPunct="1">
              <a:spcBef>
                <a:spcPct val="0"/>
              </a:spcBef>
            </a:pPr>
            <a:r>
              <a:rPr lang="en-US" altLang="zh-CN" sz="3600">
                <a:solidFill>
                  <a:srgbClr val="800000"/>
                </a:solidFill>
                <a:latin typeface="Times New Roman" panose="02020603050405020304" pitchFamily="18" charset="0"/>
              </a:rPr>
              <a:t>       int  parent;         </a:t>
            </a:r>
            <a:r>
              <a:rPr lang="en-US" altLang="zh-CN" sz="3600">
                <a:solidFill>
                  <a:srgbClr val="008000"/>
                </a:solidFill>
                <a:latin typeface="Times New Roman" panose="02020603050405020304" pitchFamily="18" charset="0"/>
              </a:rPr>
              <a:t>//</a:t>
            </a:r>
            <a:r>
              <a:rPr lang="zh-CN" altLang="en-US" sz="3600" dirty="0">
                <a:solidFill>
                  <a:srgbClr val="008000"/>
                </a:solidFill>
                <a:latin typeface="Times New Roman" panose="02020603050405020304" pitchFamily="18" charset="0"/>
                <a:ea typeface="楷体_GB2312" pitchFamily="49" charset="-122"/>
              </a:rPr>
              <a:t>指向双亲的指针</a:t>
            </a:r>
            <a:endParaRPr lang="zh-CN" altLang="en-US" sz="3600" dirty="0">
              <a:solidFill>
                <a:srgbClr val="008000"/>
              </a:solidFill>
              <a:latin typeface="Times New Roman" panose="02020603050405020304" pitchFamily="18" charset="0"/>
            </a:endParaRPr>
          </a:p>
          <a:p>
            <a:pPr algn="l" eaLnBrk="1" hangingPunct="1">
              <a:spcBef>
                <a:spcPct val="0"/>
              </a:spcBef>
            </a:pPr>
            <a:r>
              <a:rPr lang="zh-CN" altLang="en-US" sz="3600" dirty="0">
                <a:solidFill>
                  <a:srgbClr val="800000"/>
                </a:solidFill>
                <a:latin typeface="Times New Roman" panose="02020603050405020304" pitchFamily="18" charset="0"/>
              </a:rPr>
              <a:t>       </a:t>
            </a:r>
            <a:r>
              <a:rPr lang="en-US" altLang="zh-CN" sz="3600" err="1">
                <a:solidFill>
                  <a:srgbClr val="800000"/>
                </a:solidFill>
                <a:latin typeface="Times New Roman" panose="02020603050405020304" pitchFamily="18" charset="0"/>
              </a:rPr>
              <a:t>char  LRTag</a:t>
            </a:r>
            <a:r>
              <a:rPr lang="en-US" altLang="zh-CN" sz="3600">
                <a:solidFill>
                  <a:srgbClr val="800000"/>
                </a:solidFill>
                <a:latin typeface="Times New Roman" panose="02020603050405020304" pitchFamily="18" charset="0"/>
              </a:rPr>
              <a:t>;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左、右孩子标志域</a:t>
            </a:r>
            <a:endParaRPr lang="zh-CN" altLang="en-US" sz="3600" dirty="0">
              <a:solidFill>
                <a:srgbClr val="008000"/>
              </a:solidFill>
              <a:latin typeface="Times New Roman" panose="02020603050405020304" pitchFamily="18" charset="0"/>
            </a:endParaRPr>
          </a:p>
          <a:p>
            <a:pPr algn="l" eaLnBrk="1" hangingPunct="1">
              <a:spcBef>
                <a:spcPct val="0"/>
              </a:spcBef>
            </a:pPr>
            <a:r>
              <a:rPr lang="en-US" altLang="zh-CN" sz="3600" err="1">
                <a:solidFill>
                  <a:srgbClr val="800000"/>
                </a:solidFill>
                <a:latin typeface="Times New Roman" panose="02020603050405020304" pitchFamily="18" charset="0"/>
              </a:rPr>
              <a:t>} BPTNode</a:t>
            </a:r>
            <a:r>
              <a:rPr lang="en-US" altLang="zh-CN" sz="3600">
                <a:solidFill>
                  <a:srgbClr val="800000"/>
                </a:solidFill>
                <a:latin typeface="Times New Roman" panose="02020603050405020304" pitchFamily="18" charset="0"/>
              </a:rPr>
              <a:t>;</a:t>
            </a:r>
          </a:p>
          <a:p>
            <a:pPr algn="l" eaLnBrk="1" hangingPunct="1">
              <a:spcBef>
                <a:spcPct val="0"/>
              </a:spcBef>
            </a:pPr>
            <a:r>
              <a:rPr lang="en-US" altLang="zh-CN" sz="3600" err="1">
                <a:latin typeface="Times New Roman" panose="02020603050405020304" pitchFamily="18" charset="0"/>
              </a:rPr>
              <a:t>typedef struct BPTree</a:t>
            </a:r>
            <a:r>
              <a:rPr lang="en-US" altLang="zh-CN" sz="3600">
                <a:latin typeface="Times New Roman" panose="02020603050405020304" pitchFamily="18" charset="0"/>
              </a:rPr>
              <a:t>{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树结构</a:t>
            </a:r>
          </a:p>
          <a:p>
            <a:pPr algn="l" eaLnBrk="1" hangingPunct="1">
              <a:spcBef>
                <a:spcPct val="0"/>
              </a:spcBef>
            </a:pPr>
            <a:r>
              <a:rPr lang="zh-CN" altLang="en-US" sz="3600" dirty="0">
                <a:latin typeface="Times New Roman" panose="02020603050405020304" pitchFamily="18" charset="0"/>
              </a:rPr>
              <a:t>       </a:t>
            </a:r>
            <a:r>
              <a:rPr lang="en-US" altLang="zh-CN" sz="3600" err="1">
                <a:latin typeface="Times New Roman" panose="02020603050405020304" pitchFamily="18" charset="0"/>
              </a:rPr>
              <a:t>BPTNode</a:t>
            </a:r>
            <a:r>
              <a:rPr lang="en-US" altLang="zh-CN" sz="3600">
                <a:latin typeface="Times New Roman" panose="02020603050405020304" pitchFamily="18" charset="0"/>
              </a:rPr>
              <a:t> nodes[MAX_TREE_SIZE];</a:t>
            </a:r>
          </a:p>
          <a:p>
            <a:pPr algn="l" eaLnBrk="1" hangingPunct="1">
              <a:spcBef>
                <a:spcPct val="0"/>
              </a:spcBef>
            </a:pPr>
            <a:r>
              <a:rPr lang="en-US" altLang="zh-CN" sz="3600">
                <a:latin typeface="Times New Roman" panose="02020603050405020304" pitchFamily="18" charset="0"/>
              </a:rPr>
              <a:t>       int  num_node;     </a:t>
            </a:r>
            <a:r>
              <a:rPr lang="en-US" altLang="zh-CN" sz="3600">
                <a:solidFill>
                  <a:srgbClr val="008000"/>
                </a:solidFill>
                <a:latin typeface="Times New Roman" panose="02020603050405020304" pitchFamily="18" charset="0"/>
              </a:rPr>
              <a:t>// </a:t>
            </a:r>
            <a:r>
              <a:rPr lang="zh-CN" altLang="en-US" sz="3600" dirty="0">
                <a:solidFill>
                  <a:srgbClr val="008000"/>
                </a:solidFill>
                <a:latin typeface="Times New Roman" panose="02020603050405020304" pitchFamily="18" charset="0"/>
                <a:ea typeface="楷体_GB2312" pitchFamily="49" charset="-122"/>
              </a:rPr>
              <a:t>结点数目</a:t>
            </a:r>
            <a:endParaRPr lang="zh-CN" altLang="en-US" sz="3600" dirty="0">
              <a:solidFill>
                <a:srgbClr val="008000"/>
              </a:solidFill>
              <a:latin typeface="Times New Roman" panose="02020603050405020304" pitchFamily="18" charset="0"/>
            </a:endParaRPr>
          </a:p>
          <a:p>
            <a:pPr algn="l" eaLnBrk="1" hangingPunct="1">
              <a:spcBef>
                <a:spcPct val="0"/>
              </a:spcBef>
            </a:pPr>
            <a:r>
              <a:rPr lang="zh-CN" altLang="en-US" sz="3600" dirty="0">
                <a:latin typeface="Times New Roman" panose="02020603050405020304" pitchFamily="18" charset="0"/>
              </a:rPr>
              <a:t>       </a:t>
            </a:r>
            <a:r>
              <a:rPr lang="en-US" altLang="zh-CN" sz="3600">
                <a:latin typeface="Times New Roman" panose="02020603050405020304" pitchFamily="18" charset="0"/>
              </a:rPr>
              <a:t>int  root;                </a:t>
            </a:r>
            <a:r>
              <a:rPr lang="en-US" altLang="zh-CN" sz="3600">
                <a:solidFill>
                  <a:srgbClr val="008000"/>
                </a:solidFill>
                <a:latin typeface="Times New Roman" panose="02020603050405020304" pitchFamily="18" charset="0"/>
              </a:rPr>
              <a:t>// </a:t>
            </a:r>
            <a:r>
              <a:rPr lang="zh-CN" altLang="zh-CN" sz="3600" dirty="0">
                <a:solidFill>
                  <a:srgbClr val="008000"/>
                </a:solidFill>
                <a:latin typeface="Times New Roman" panose="02020603050405020304" pitchFamily="18" charset="0"/>
                <a:ea typeface="楷体_GB2312" pitchFamily="49" charset="-122"/>
              </a:rPr>
              <a:t>根结点的位置</a:t>
            </a:r>
            <a:endParaRPr lang="en-US" altLang="zh-CN" sz="3600">
              <a:solidFill>
                <a:srgbClr val="008000"/>
              </a:solidFill>
              <a:latin typeface="Times New Roman" panose="02020603050405020304" pitchFamily="18" charset="0"/>
            </a:endParaRPr>
          </a:p>
          <a:p>
            <a:pPr algn="l" eaLnBrk="1" hangingPunct="1">
              <a:spcBef>
                <a:spcPct val="0"/>
              </a:spcBef>
            </a:pPr>
            <a:r>
              <a:rPr lang="en-US" altLang="zh-CN" sz="3600" err="1">
                <a:latin typeface="Times New Roman" panose="02020603050405020304" pitchFamily="18" charset="0"/>
              </a:rPr>
              <a:t>} BPTree</a:t>
            </a:r>
            <a:r>
              <a:rPr lang="en-US" altLang="zh-CN" sz="3600">
                <a:latin typeface="Times New Roman" panose="02020603050405020304" pitchFamily="18" charset="0"/>
              </a:rPr>
              <a:t>;</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88407"/>
                                        </p:tgtEl>
                                        <p:attrNameLst>
                                          <p:attrName>style.visibility</p:attrName>
                                        </p:attrNameLst>
                                      </p:cBhvr>
                                      <p:to>
                                        <p:strVal val="visible"/>
                                      </p:to>
                                    </p:set>
                                    <p:animEffect transition="in" filter="barn(outVertical)">
                                      <p:cBhvr>
                                        <p:cTn id="7" dur="500"/>
                                        <p:tgtEl>
                                          <p:spTgt spid="278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840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4C8C9A6D-01C6-47B1-B467-3AB025D55BCA}" type="slidenum">
              <a:rPr kumimoji="0" lang="en-US" altLang="zh-CN" sz="1400" b="0" smtClean="0">
                <a:solidFill>
                  <a:schemeClr val="tx1"/>
                </a:solidFill>
              </a:rPr>
              <a:t>32</a:t>
            </a:fld>
            <a:endParaRPr kumimoji="0" lang="en-US" altLang="zh-CN" sz="1400" b="0" smtClean="0">
              <a:solidFill>
                <a:schemeClr val="tx1"/>
              </a:solidFill>
            </a:endParaRPr>
          </a:p>
        </p:txBody>
      </p:sp>
      <p:sp>
        <p:nvSpPr>
          <p:cNvPr id="37891" name="Rectangle 2"/>
          <p:cNvSpPr>
            <a:spLocks noGrp="1" noChangeArrowheads="1"/>
          </p:cNvSpPr>
          <p:nvPr>
            <p:ph type="title"/>
          </p:nvPr>
        </p:nvSpPr>
        <p:spPr/>
        <p:txBody>
          <a:bodyPr/>
          <a:lstStyle/>
          <a:p>
            <a:pPr eaLnBrk="1" hangingPunct="1"/>
            <a:r>
              <a:rPr lang="en-US" altLang="zh-CN" smtClean="0"/>
              <a:t>6.4 </a:t>
            </a:r>
            <a:r>
              <a:rPr lang="zh-CN" altLang="en-US" smtClean="0"/>
              <a:t>二叉树的遍历</a:t>
            </a:r>
          </a:p>
        </p:txBody>
      </p:sp>
      <p:sp>
        <p:nvSpPr>
          <p:cNvPr id="37892" name="Rectangle 3"/>
          <p:cNvSpPr>
            <a:spLocks noGrp="1" noChangeArrowheads="1"/>
          </p:cNvSpPr>
          <p:nvPr>
            <p:ph type="body" idx="1"/>
          </p:nvPr>
        </p:nvSpPr>
        <p:spPr/>
        <p:txBody>
          <a:bodyPr/>
          <a:lstStyle/>
          <a:p>
            <a:pPr eaLnBrk="1" hangingPunct="1"/>
            <a:r>
              <a:rPr lang="zh-CN" altLang="en-US" smtClean="0">
                <a:solidFill>
                  <a:schemeClr val="tx1"/>
                </a:solidFill>
              </a:rPr>
              <a:t>什么是遍历？</a:t>
            </a:r>
          </a:p>
          <a:p>
            <a:pPr lvl="1" eaLnBrk="1" hangingPunct="1"/>
            <a:r>
              <a:rPr lang="zh-CN" altLang="en-US" smtClean="0">
                <a:solidFill>
                  <a:schemeClr val="tx2"/>
                </a:solidFill>
              </a:rPr>
              <a:t>按照某种顺序依次访问各个节点，使得每个结点均被访问一次，而且</a:t>
            </a:r>
            <a:r>
              <a:rPr lang="zh-CN" altLang="en-US" smtClean="0">
                <a:solidFill>
                  <a:srgbClr val="FF3300"/>
                </a:solidFill>
              </a:rPr>
              <a:t>仅被访问一次</a:t>
            </a:r>
            <a:r>
              <a:rPr lang="zh-CN" altLang="en-US" smtClean="0">
                <a:solidFill>
                  <a:schemeClr val="tx1"/>
                </a:solidFill>
              </a:rPr>
              <a:t>。</a:t>
            </a:r>
          </a:p>
          <a:p>
            <a:pPr eaLnBrk="1" hangingPunct="1"/>
            <a:r>
              <a:rPr lang="zh-CN" altLang="en-US" smtClean="0">
                <a:solidFill>
                  <a:schemeClr val="tx1"/>
                </a:solidFill>
              </a:rPr>
              <a:t>线性结构</a:t>
            </a:r>
          </a:p>
          <a:p>
            <a:pPr lvl="1" eaLnBrk="1" hangingPunct="1"/>
            <a:r>
              <a:rPr lang="zh-CN" altLang="en-US" smtClean="0">
                <a:solidFill>
                  <a:schemeClr val="tx2"/>
                </a:solidFill>
              </a:rPr>
              <a:t>只有一条访问路径</a:t>
            </a:r>
          </a:p>
          <a:p>
            <a:pPr eaLnBrk="1" hangingPunct="1"/>
            <a:r>
              <a:rPr lang="zh-CN" altLang="en-US" smtClean="0">
                <a:solidFill>
                  <a:schemeClr val="tx1"/>
                </a:solidFill>
              </a:rPr>
              <a:t>二叉树</a:t>
            </a:r>
          </a:p>
          <a:p>
            <a:pPr lvl="1" eaLnBrk="1" hangingPunct="1"/>
            <a:r>
              <a:rPr lang="zh-CN" altLang="en-US" smtClean="0">
                <a:solidFill>
                  <a:schemeClr val="tx2"/>
                </a:solidFill>
              </a:rPr>
              <a:t>是非线性结构</a:t>
            </a:r>
          </a:p>
          <a:p>
            <a:pPr lvl="1" eaLnBrk="1" hangingPunct="1"/>
            <a:r>
              <a:rPr lang="zh-CN" altLang="en-US" smtClean="0">
                <a:solidFill>
                  <a:srgbClr val="FF3300"/>
                </a:solidFill>
              </a:rPr>
              <a:t>需要确定访问的顺序</a:t>
            </a:r>
          </a:p>
        </p:txBody>
      </p:sp>
      <p:grpSp>
        <p:nvGrpSpPr>
          <p:cNvPr id="37893" name="Group 24"/>
          <p:cNvGrpSpPr/>
          <p:nvPr/>
        </p:nvGrpSpPr>
        <p:grpSpPr bwMode="auto">
          <a:xfrm>
            <a:off x="4572000" y="2905125"/>
            <a:ext cx="4429125" cy="600075"/>
            <a:chOff x="2880" y="1830"/>
            <a:chExt cx="2790" cy="378"/>
          </a:xfrm>
        </p:grpSpPr>
        <p:sp>
          <p:nvSpPr>
            <p:cNvPr id="37905" name="Line 21"/>
            <p:cNvSpPr>
              <a:spLocks noChangeShapeType="1"/>
            </p:cNvSpPr>
            <p:nvPr/>
          </p:nvSpPr>
          <p:spPr bwMode="auto">
            <a:xfrm>
              <a:off x="3072" y="2019"/>
              <a:ext cx="2496"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906" name="Oval 15"/>
            <p:cNvSpPr>
              <a:spLocks noChangeArrowheads="1"/>
            </p:cNvSpPr>
            <p:nvPr/>
          </p:nvSpPr>
          <p:spPr bwMode="auto">
            <a:xfrm>
              <a:off x="2880" y="1848"/>
              <a:ext cx="350" cy="343"/>
            </a:xfrm>
            <a:prstGeom prst="ellipse">
              <a:avLst/>
            </a:prstGeom>
            <a:solidFill>
              <a:srgbClr val="FBE2DF"/>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37907" name="Oval 16"/>
            <p:cNvSpPr>
              <a:spLocks noChangeArrowheads="1"/>
            </p:cNvSpPr>
            <p:nvPr/>
          </p:nvSpPr>
          <p:spPr bwMode="auto">
            <a:xfrm>
              <a:off x="3360" y="1830"/>
              <a:ext cx="385" cy="378"/>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37908" name="Oval 17"/>
            <p:cNvSpPr>
              <a:spLocks noChangeArrowheads="1"/>
            </p:cNvSpPr>
            <p:nvPr/>
          </p:nvSpPr>
          <p:spPr bwMode="auto">
            <a:xfrm>
              <a:off x="3888" y="1848"/>
              <a:ext cx="350" cy="343"/>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37909" name="Oval 18"/>
            <p:cNvSpPr>
              <a:spLocks noChangeArrowheads="1"/>
            </p:cNvSpPr>
            <p:nvPr/>
          </p:nvSpPr>
          <p:spPr bwMode="auto">
            <a:xfrm>
              <a:off x="4368" y="1830"/>
              <a:ext cx="385" cy="378"/>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37910" name="Oval 19"/>
            <p:cNvSpPr>
              <a:spLocks noChangeArrowheads="1"/>
            </p:cNvSpPr>
            <p:nvPr/>
          </p:nvSpPr>
          <p:spPr bwMode="auto">
            <a:xfrm>
              <a:off x="4848" y="1831"/>
              <a:ext cx="385" cy="377"/>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sp>
          <p:nvSpPr>
            <p:cNvPr id="37911" name="Oval 20"/>
            <p:cNvSpPr>
              <a:spLocks noChangeArrowheads="1"/>
            </p:cNvSpPr>
            <p:nvPr/>
          </p:nvSpPr>
          <p:spPr bwMode="auto">
            <a:xfrm>
              <a:off x="5328" y="1848"/>
              <a:ext cx="342" cy="343"/>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grpSp>
      <p:grpSp>
        <p:nvGrpSpPr>
          <p:cNvPr id="37894" name="Group 28"/>
          <p:cNvGrpSpPr/>
          <p:nvPr/>
        </p:nvGrpSpPr>
        <p:grpSpPr bwMode="auto">
          <a:xfrm>
            <a:off x="4876800" y="3962400"/>
            <a:ext cx="3962400" cy="2100263"/>
            <a:chOff x="3024" y="2304"/>
            <a:chExt cx="2496" cy="1323"/>
          </a:xfrm>
        </p:grpSpPr>
        <p:sp>
          <p:nvSpPr>
            <p:cNvPr id="37895" name="Line 5"/>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6" name="Line 6"/>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7" name="Line 7"/>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8" name="Line 8"/>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Oval 9"/>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37900" name="Oval 10"/>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37901" name="Oval 11"/>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37902" name="Oval 12"/>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37903" name="Oval 13"/>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37904" name="Oval 14"/>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C60E4347-18B0-4ACA-A3EC-88E3F01AAEBF}" type="slidenum">
              <a:rPr kumimoji="0" lang="en-US" altLang="zh-CN" sz="1400" b="0" smtClean="0">
                <a:solidFill>
                  <a:schemeClr val="tx1"/>
                </a:solidFill>
              </a:rPr>
              <a:t>33</a:t>
            </a:fld>
            <a:endParaRPr kumimoji="0" lang="en-US" altLang="zh-CN" sz="1400" b="0" smtClean="0">
              <a:solidFill>
                <a:schemeClr val="tx1"/>
              </a:solidFill>
            </a:endParaRPr>
          </a:p>
        </p:txBody>
      </p:sp>
      <p:sp>
        <p:nvSpPr>
          <p:cNvPr id="38915" name="Rectangle 2"/>
          <p:cNvSpPr>
            <a:spLocks noGrp="1" noChangeArrowheads="1"/>
          </p:cNvSpPr>
          <p:nvPr>
            <p:ph type="title"/>
          </p:nvPr>
        </p:nvSpPr>
        <p:spPr/>
        <p:txBody>
          <a:bodyPr/>
          <a:lstStyle/>
          <a:p>
            <a:pPr eaLnBrk="1" hangingPunct="1"/>
            <a:r>
              <a:rPr lang="en-US" altLang="zh-CN" dirty="0" smtClean="0"/>
              <a:t>6.4.1 </a:t>
            </a:r>
            <a:r>
              <a:rPr lang="zh-CN" altLang="en-US" dirty="0" smtClean="0"/>
              <a:t>二叉树的访问顺序</a:t>
            </a:r>
          </a:p>
        </p:txBody>
      </p:sp>
      <p:sp>
        <p:nvSpPr>
          <p:cNvPr id="38916" name="Rectangle 3"/>
          <p:cNvSpPr>
            <a:spLocks noGrp="1" noChangeArrowheads="1"/>
          </p:cNvSpPr>
          <p:nvPr>
            <p:ph type="body" idx="1"/>
          </p:nvPr>
        </p:nvSpPr>
        <p:spPr>
          <a:xfrm>
            <a:off x="457200" y="1371600"/>
            <a:ext cx="5334000" cy="4953000"/>
          </a:xfrm>
        </p:spPr>
        <p:txBody>
          <a:bodyPr/>
          <a:lstStyle/>
          <a:p>
            <a:pPr algn="just" eaLnBrk="1" hangingPunct="1">
              <a:lnSpc>
                <a:spcPct val="110000"/>
              </a:lnSpc>
            </a:pPr>
            <a:r>
              <a:rPr lang="zh-CN" altLang="en-US" smtClean="0"/>
              <a:t>六种访问顺序：</a:t>
            </a:r>
          </a:p>
          <a:p>
            <a:pPr lvl="1" algn="just" eaLnBrk="1" hangingPunct="1">
              <a:lnSpc>
                <a:spcPct val="110000"/>
              </a:lnSpc>
            </a:pPr>
            <a:r>
              <a:rPr lang="en-US" altLang="zh-CN" u="sng" smtClean="0">
                <a:solidFill>
                  <a:srgbClr val="FF3300"/>
                </a:solidFill>
              </a:rPr>
              <a:t>D</a:t>
            </a:r>
            <a:r>
              <a:rPr lang="en-US" altLang="zh-CN" smtClean="0">
                <a:solidFill>
                  <a:srgbClr val="FF3300"/>
                </a:solidFill>
              </a:rPr>
              <a:t>LR</a:t>
            </a:r>
          </a:p>
          <a:p>
            <a:pPr lvl="1" algn="just" eaLnBrk="1" hangingPunct="1">
              <a:lnSpc>
                <a:spcPct val="110000"/>
              </a:lnSpc>
            </a:pPr>
            <a:r>
              <a:rPr lang="en-US" altLang="zh-CN" smtClean="0"/>
              <a:t>DRL</a:t>
            </a:r>
          </a:p>
          <a:p>
            <a:pPr lvl="1" algn="just" eaLnBrk="1" hangingPunct="1">
              <a:lnSpc>
                <a:spcPct val="110000"/>
              </a:lnSpc>
            </a:pPr>
            <a:r>
              <a:rPr lang="en-US" altLang="zh-CN" smtClean="0">
                <a:solidFill>
                  <a:srgbClr val="FF3300"/>
                </a:solidFill>
              </a:rPr>
              <a:t>L</a:t>
            </a:r>
            <a:r>
              <a:rPr lang="en-US" altLang="zh-CN" u="sng" smtClean="0">
                <a:solidFill>
                  <a:srgbClr val="FF3300"/>
                </a:solidFill>
              </a:rPr>
              <a:t>D</a:t>
            </a:r>
            <a:r>
              <a:rPr lang="en-US" altLang="zh-CN" smtClean="0">
                <a:solidFill>
                  <a:srgbClr val="FF3300"/>
                </a:solidFill>
              </a:rPr>
              <a:t>R</a:t>
            </a:r>
          </a:p>
          <a:p>
            <a:pPr lvl="1" algn="just" eaLnBrk="1" hangingPunct="1">
              <a:lnSpc>
                <a:spcPct val="110000"/>
              </a:lnSpc>
            </a:pPr>
            <a:r>
              <a:rPr lang="en-US" altLang="zh-CN" smtClean="0"/>
              <a:t>RDL</a:t>
            </a:r>
          </a:p>
          <a:p>
            <a:pPr lvl="1" algn="just" eaLnBrk="1" hangingPunct="1">
              <a:lnSpc>
                <a:spcPct val="110000"/>
              </a:lnSpc>
            </a:pPr>
            <a:r>
              <a:rPr lang="en-US" altLang="zh-CN" smtClean="0">
                <a:solidFill>
                  <a:srgbClr val="FF3300"/>
                </a:solidFill>
              </a:rPr>
              <a:t>LR</a:t>
            </a:r>
            <a:r>
              <a:rPr lang="en-US" altLang="zh-CN" u="sng" smtClean="0">
                <a:solidFill>
                  <a:srgbClr val="FF3300"/>
                </a:solidFill>
              </a:rPr>
              <a:t>D</a:t>
            </a:r>
          </a:p>
          <a:p>
            <a:pPr lvl="1" algn="just" eaLnBrk="1" hangingPunct="1">
              <a:lnSpc>
                <a:spcPct val="110000"/>
              </a:lnSpc>
            </a:pPr>
            <a:r>
              <a:rPr lang="en-US" altLang="zh-CN" smtClean="0"/>
              <a:t>RLD</a:t>
            </a:r>
          </a:p>
          <a:p>
            <a:pPr algn="just" eaLnBrk="1" hangingPunct="1">
              <a:lnSpc>
                <a:spcPct val="110000"/>
              </a:lnSpc>
            </a:pPr>
            <a:r>
              <a:rPr kumimoji="0" lang="zh-CN" altLang="en-US" smtClean="0">
                <a:solidFill>
                  <a:srgbClr val="0070C0"/>
                </a:solidFill>
                <a:latin typeface="楷体_GB2312" pitchFamily="49" charset="-122"/>
              </a:rPr>
              <a:t>限定从左向右访问！</a:t>
            </a:r>
          </a:p>
        </p:txBody>
      </p:sp>
      <p:sp>
        <p:nvSpPr>
          <p:cNvPr id="292880" name="Text Box 16"/>
          <p:cNvSpPr txBox="1">
            <a:spLocks noChangeArrowheads="1"/>
          </p:cNvSpPr>
          <p:nvPr/>
        </p:nvSpPr>
        <p:spPr bwMode="auto">
          <a:xfrm>
            <a:off x="2514600" y="19812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tx2"/>
              </a:buClr>
              <a:buSzPct val="110000"/>
              <a:buFont typeface="Symbol" panose="05050102010706020507" pitchFamily="18" charset="2"/>
              <a:buNone/>
            </a:pPr>
            <a:r>
              <a:rPr kumimoji="0" lang="zh-CN" altLang="en-US" u="sng">
                <a:solidFill>
                  <a:schemeClr val="tx1"/>
                </a:solidFill>
                <a:latin typeface="楷体_GB2312" pitchFamily="49" charset="-122"/>
                <a:ea typeface="楷体_GB2312" pitchFamily="49" charset="-122"/>
              </a:rPr>
              <a:t>先（根）序遍历</a:t>
            </a:r>
          </a:p>
        </p:txBody>
      </p:sp>
      <p:sp>
        <p:nvSpPr>
          <p:cNvPr id="292881" name="Text Box 17"/>
          <p:cNvSpPr txBox="1">
            <a:spLocks noChangeArrowheads="1"/>
          </p:cNvSpPr>
          <p:nvPr/>
        </p:nvSpPr>
        <p:spPr bwMode="auto">
          <a:xfrm>
            <a:off x="2514600" y="3048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tx2"/>
              </a:buClr>
              <a:buSzPct val="110000"/>
              <a:buFont typeface="Symbol" panose="05050102010706020507" pitchFamily="18" charset="2"/>
              <a:buNone/>
            </a:pPr>
            <a:r>
              <a:rPr kumimoji="0" lang="zh-CN" altLang="en-US" u="sng">
                <a:solidFill>
                  <a:schemeClr val="tx1"/>
                </a:solidFill>
                <a:latin typeface="楷体_GB2312" pitchFamily="49" charset="-122"/>
                <a:ea typeface="楷体_GB2312" pitchFamily="49" charset="-122"/>
              </a:rPr>
              <a:t>中（根）序遍历</a:t>
            </a:r>
          </a:p>
        </p:txBody>
      </p:sp>
      <p:sp>
        <p:nvSpPr>
          <p:cNvPr id="292882" name="Text Box 18"/>
          <p:cNvSpPr txBox="1">
            <a:spLocks noChangeArrowheads="1"/>
          </p:cNvSpPr>
          <p:nvPr/>
        </p:nvSpPr>
        <p:spPr bwMode="auto">
          <a:xfrm>
            <a:off x="2514600" y="41910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buClr>
                <a:schemeClr val="tx2"/>
              </a:buClr>
              <a:buSzPct val="110000"/>
              <a:buFont typeface="Symbol" panose="05050102010706020507" pitchFamily="18" charset="2"/>
              <a:buNone/>
            </a:pPr>
            <a:r>
              <a:rPr kumimoji="0" lang="zh-CN" altLang="en-US" u="sng">
                <a:solidFill>
                  <a:schemeClr val="tx1"/>
                </a:solidFill>
                <a:latin typeface="楷体_GB2312" pitchFamily="49" charset="-122"/>
                <a:ea typeface="楷体_GB2312" pitchFamily="49" charset="-122"/>
              </a:rPr>
              <a:t>后（根）序遍历</a:t>
            </a:r>
          </a:p>
        </p:txBody>
      </p:sp>
      <p:grpSp>
        <p:nvGrpSpPr>
          <p:cNvPr id="38920" name="Group 22"/>
          <p:cNvGrpSpPr/>
          <p:nvPr/>
        </p:nvGrpSpPr>
        <p:grpSpPr bwMode="auto">
          <a:xfrm>
            <a:off x="5867400" y="2438400"/>
            <a:ext cx="3048000" cy="2819400"/>
            <a:chOff x="3696" y="1536"/>
            <a:chExt cx="1920" cy="1776"/>
          </a:xfrm>
        </p:grpSpPr>
        <p:sp>
          <p:nvSpPr>
            <p:cNvPr id="38921" name="AutoShape 19"/>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ln>
          </p:spPr>
          <p:txBody>
            <a:bodyPr/>
            <a:lstStyle/>
            <a:p>
              <a:r>
                <a:rPr lang="en-US" altLang="zh-CN" sz="2400"/>
                <a:t>L</a:t>
              </a:r>
            </a:p>
            <a:p>
              <a:r>
                <a:rPr lang="en-US" altLang="zh-CN" sz="2400"/>
                <a:t>subtree</a:t>
              </a:r>
            </a:p>
          </p:txBody>
        </p:sp>
        <p:sp>
          <p:nvSpPr>
            <p:cNvPr id="38922" name="AutoShape 20"/>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ln>
          </p:spPr>
          <p:txBody>
            <a:bodyPr tIns="0" bIns="0"/>
            <a:lstStyle/>
            <a:p>
              <a:r>
                <a:rPr lang="en-US" altLang="zh-CN" sz="2400"/>
                <a:t>R</a:t>
              </a:r>
            </a:p>
            <a:p>
              <a:r>
                <a:rPr lang="en-US" altLang="zh-CN" sz="2400"/>
                <a:t>subtree</a:t>
              </a:r>
            </a:p>
          </p:txBody>
        </p:sp>
        <p:grpSp>
          <p:nvGrpSpPr>
            <p:cNvPr id="38923" name="Group 6"/>
            <p:cNvGrpSpPr/>
            <p:nvPr/>
          </p:nvGrpSpPr>
          <p:grpSpPr bwMode="auto">
            <a:xfrm>
              <a:off x="4416" y="1536"/>
              <a:ext cx="432" cy="432"/>
              <a:chOff x="2688" y="2352"/>
              <a:chExt cx="432" cy="432"/>
            </a:xfrm>
          </p:grpSpPr>
          <p:sp>
            <p:nvSpPr>
              <p:cNvPr id="38924" name="Oval 4"/>
              <p:cNvSpPr>
                <a:spLocks noChangeArrowheads="1"/>
              </p:cNvSpPr>
              <p:nvPr/>
            </p:nvSpPr>
            <p:spPr bwMode="auto">
              <a:xfrm>
                <a:off x="2688" y="2352"/>
                <a:ext cx="432" cy="432"/>
              </a:xfrm>
              <a:prstGeom prst="ellipse">
                <a:avLst/>
              </a:prstGeom>
              <a:solidFill>
                <a:srgbClr val="FBE2DF"/>
              </a:solidFill>
              <a:ln w="28575" cap="sq">
                <a:solidFill>
                  <a:schemeClr val="tx1"/>
                </a:solidFill>
                <a:round/>
              </a:ln>
            </p:spPr>
            <p:txBody>
              <a:bodyPr wrap="none" anchor="ctr">
                <a:spAutoFit/>
              </a:bodyPr>
              <a:lstStyle/>
              <a:p>
                <a:endParaRPr lang="zh-CN" altLang="en-US"/>
              </a:p>
            </p:txBody>
          </p:sp>
          <p:sp>
            <p:nvSpPr>
              <p:cNvPr id="38925" name="Text Box 5"/>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2880"/>
                                        </p:tgtEl>
                                        <p:attrNameLst>
                                          <p:attrName>style.visibility</p:attrName>
                                        </p:attrNameLst>
                                      </p:cBhvr>
                                      <p:to>
                                        <p:strVal val="visible"/>
                                      </p:to>
                                    </p:set>
                                    <p:anim calcmode="lin" valueType="num">
                                      <p:cBhvr additive="base">
                                        <p:cTn id="7" dur="500" fill="hold"/>
                                        <p:tgtEl>
                                          <p:spTgt spid="292880"/>
                                        </p:tgtEl>
                                        <p:attrNameLst>
                                          <p:attrName>ppt_x</p:attrName>
                                        </p:attrNameLst>
                                      </p:cBhvr>
                                      <p:tavLst>
                                        <p:tav tm="0">
                                          <p:val>
                                            <p:strVal val="1+#ppt_w/2"/>
                                          </p:val>
                                        </p:tav>
                                        <p:tav tm="100000">
                                          <p:val>
                                            <p:strVal val="#ppt_x"/>
                                          </p:val>
                                        </p:tav>
                                      </p:tavLst>
                                    </p:anim>
                                    <p:anim calcmode="lin" valueType="num">
                                      <p:cBhvr additive="base">
                                        <p:cTn id="8" dur="500" fill="hold"/>
                                        <p:tgtEl>
                                          <p:spTgt spid="2928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2881"/>
                                        </p:tgtEl>
                                        <p:attrNameLst>
                                          <p:attrName>style.visibility</p:attrName>
                                        </p:attrNameLst>
                                      </p:cBhvr>
                                      <p:to>
                                        <p:strVal val="visible"/>
                                      </p:to>
                                    </p:set>
                                    <p:anim calcmode="lin" valueType="num">
                                      <p:cBhvr additive="base">
                                        <p:cTn id="13" dur="500" fill="hold"/>
                                        <p:tgtEl>
                                          <p:spTgt spid="292881"/>
                                        </p:tgtEl>
                                        <p:attrNameLst>
                                          <p:attrName>ppt_x</p:attrName>
                                        </p:attrNameLst>
                                      </p:cBhvr>
                                      <p:tavLst>
                                        <p:tav tm="0">
                                          <p:val>
                                            <p:strVal val="1+#ppt_w/2"/>
                                          </p:val>
                                        </p:tav>
                                        <p:tav tm="100000">
                                          <p:val>
                                            <p:strVal val="#ppt_x"/>
                                          </p:val>
                                        </p:tav>
                                      </p:tavLst>
                                    </p:anim>
                                    <p:anim calcmode="lin" valueType="num">
                                      <p:cBhvr additive="base">
                                        <p:cTn id="14" dur="500" fill="hold"/>
                                        <p:tgtEl>
                                          <p:spTgt spid="2928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2882"/>
                                        </p:tgtEl>
                                        <p:attrNameLst>
                                          <p:attrName>style.visibility</p:attrName>
                                        </p:attrNameLst>
                                      </p:cBhvr>
                                      <p:to>
                                        <p:strVal val="visible"/>
                                      </p:to>
                                    </p:set>
                                    <p:anim calcmode="lin" valueType="num">
                                      <p:cBhvr additive="base">
                                        <p:cTn id="19" dur="500" fill="hold"/>
                                        <p:tgtEl>
                                          <p:spTgt spid="292882"/>
                                        </p:tgtEl>
                                        <p:attrNameLst>
                                          <p:attrName>ppt_x</p:attrName>
                                        </p:attrNameLst>
                                      </p:cBhvr>
                                      <p:tavLst>
                                        <p:tav tm="0">
                                          <p:val>
                                            <p:strVal val="1+#ppt_w/2"/>
                                          </p:val>
                                        </p:tav>
                                        <p:tav tm="100000">
                                          <p:val>
                                            <p:strVal val="#ppt_x"/>
                                          </p:val>
                                        </p:tav>
                                      </p:tavLst>
                                    </p:anim>
                                    <p:anim calcmode="lin" valueType="num">
                                      <p:cBhvr additive="base">
                                        <p:cTn id="20" dur="500" fill="hold"/>
                                        <p:tgtEl>
                                          <p:spTgt spid="292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0" grpId="0" autoUpdateAnimBg="0"/>
      <p:bldP spid="292881" grpId="0" autoUpdateAnimBg="0"/>
      <p:bldP spid="29288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5810" name="文本占位符 2935809"/>
          <p:cNvSpPr>
            <a:spLocks noGrp="1"/>
          </p:cNvSpPr>
          <p:nvPr>
            <p:ph type="body" idx="1"/>
          </p:nvPr>
        </p:nvSpPr>
        <p:spPr>
          <a:xfrm>
            <a:off x="0" y="871538"/>
            <a:ext cx="9144000" cy="685800"/>
          </a:xfrm>
        </p:spPr>
        <p:txBody>
          <a:bodyPr/>
          <a:lstStyle/>
          <a:p>
            <a:pPr>
              <a:lnSpc>
                <a:spcPct val="110000"/>
              </a:lnSpc>
            </a:pPr>
            <a:r>
              <a:rPr lang="zh-CN" altLang="en-US" dirty="0">
                <a:solidFill>
                  <a:srgbClr val="800000"/>
                </a:solidFill>
              </a:rPr>
              <a:t>先左</a:t>
            </a:r>
            <a:r>
              <a:rPr lang="zh-CN" altLang="en-US" dirty="0"/>
              <a:t>（子树）</a:t>
            </a:r>
            <a:r>
              <a:rPr lang="zh-CN" altLang="en-US" dirty="0">
                <a:solidFill>
                  <a:srgbClr val="800000"/>
                </a:solidFill>
              </a:rPr>
              <a:t>后右</a:t>
            </a:r>
            <a:r>
              <a:rPr lang="zh-CN" altLang="en-US" dirty="0"/>
              <a:t>（子树）的遍历</a:t>
            </a:r>
          </a:p>
        </p:txBody>
      </p:sp>
      <p:sp>
        <p:nvSpPr>
          <p:cNvPr id="2935811" name="矩形 2935810"/>
          <p:cNvSpPr/>
          <p:nvPr/>
        </p:nvSpPr>
        <p:spPr>
          <a:xfrm>
            <a:off x="5435600" y="4365625"/>
            <a:ext cx="2819400" cy="1544638"/>
          </a:xfrm>
          <a:prstGeom prst="rect">
            <a:avLst/>
          </a:prstGeom>
          <a:noFill/>
          <a:ln w="9525">
            <a:noFill/>
          </a:ln>
        </p:spPr>
        <p:txBody>
          <a:bodyPr>
            <a:spAutoFit/>
          </a:bodyPr>
          <a:lstStyle/>
          <a:p>
            <a:pPr algn="l" eaLnBrk="1" hangingPunct="1">
              <a:spcBef>
                <a:spcPct val="20000"/>
              </a:spcBef>
              <a:buClr>
                <a:srgbClr val="CC6600"/>
              </a:buClr>
              <a:buFont typeface="Wingdings 2" pitchFamily="18" charset="2"/>
              <a:buNone/>
            </a:pPr>
            <a:r>
              <a:rPr lang="en-US" altLang="zh-CN" sz="2800" dirty="0">
                <a:latin typeface="Times New Roman" panose="02020603050405020304" pitchFamily="18" charset="0"/>
              </a:rPr>
              <a:t>  L:</a:t>
            </a:r>
            <a:r>
              <a:rPr lang="zh-CN" altLang="en-US" sz="2800" dirty="0">
                <a:latin typeface="Times New Roman" panose="02020603050405020304" pitchFamily="18" charset="0"/>
              </a:rPr>
              <a:t>遍历左子树</a:t>
            </a:r>
          </a:p>
          <a:p>
            <a:pPr algn="l" eaLnBrk="1" hangingPunct="1">
              <a:spcBef>
                <a:spcPct val="20000"/>
              </a:spcBef>
              <a:buClr>
                <a:srgbClr val="CC6600"/>
              </a:buClr>
              <a:buFont typeface="Wingdings 2" pitchFamily="18"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D:</a:t>
            </a:r>
            <a:r>
              <a:rPr lang="zh-CN" altLang="en-US" sz="2800" dirty="0">
                <a:latin typeface="Times New Roman" panose="02020603050405020304" pitchFamily="18" charset="0"/>
              </a:rPr>
              <a:t>访问根结点</a:t>
            </a:r>
          </a:p>
          <a:p>
            <a:pPr algn="l" eaLnBrk="1" hangingPunct="1">
              <a:spcBef>
                <a:spcPct val="20000"/>
              </a:spcBef>
              <a:buClr>
                <a:srgbClr val="CC6600"/>
              </a:buClr>
              <a:buFont typeface="Wingdings 2" pitchFamily="18"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R:</a:t>
            </a:r>
            <a:r>
              <a:rPr lang="zh-CN" altLang="en-US" sz="2800" dirty="0">
                <a:latin typeface="Times New Roman" panose="02020603050405020304" pitchFamily="18" charset="0"/>
              </a:rPr>
              <a:t>遍历右子树</a:t>
            </a:r>
          </a:p>
        </p:txBody>
      </p:sp>
      <p:sp>
        <p:nvSpPr>
          <p:cNvPr id="2935812" name="矩形 2935811"/>
          <p:cNvSpPr/>
          <p:nvPr/>
        </p:nvSpPr>
        <p:spPr>
          <a:xfrm>
            <a:off x="0" y="1628775"/>
            <a:ext cx="9144000" cy="2057400"/>
          </a:xfrm>
          <a:prstGeom prst="rect">
            <a:avLst/>
          </a:prstGeom>
          <a:noFill/>
          <a:ln w="9525">
            <a:noFill/>
          </a:ln>
        </p:spPr>
        <p:txBody>
          <a:bodyPr/>
          <a:lstStyle/>
          <a:p>
            <a:pPr marL="742950" lvl="1" indent="-285750" algn="l" eaLnBrk="1" hangingPunct="1">
              <a:lnSpc>
                <a:spcPct val="110000"/>
              </a:lnSpc>
              <a:spcBef>
                <a:spcPct val="20000"/>
              </a:spcBef>
              <a:buClr>
                <a:srgbClr val="CC6600"/>
              </a:buClr>
              <a:buSzPct val="90000"/>
              <a:buFont typeface="Wingdings" panose="05000000000000000000" pitchFamily="2" charset="2"/>
              <a:buChar char="Ø"/>
            </a:pPr>
            <a:r>
              <a:rPr lang="en-US" altLang="zh-CN" sz="3200" b="1">
                <a:solidFill>
                  <a:srgbClr val="0000FF"/>
                </a:solidFill>
                <a:latin typeface="Times New Roman" panose="02020603050405020304" pitchFamily="18" charset="0"/>
              </a:rPr>
              <a:t>D</a:t>
            </a:r>
            <a:r>
              <a:rPr lang="en-US" altLang="zh-CN" sz="3200" b="1">
                <a:latin typeface="Times New Roman" panose="02020603050405020304" pitchFamily="18" charset="0"/>
              </a:rPr>
              <a:t>LR——</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先序遍历</a:t>
            </a:r>
            <a:endParaRPr lang="zh-CN" altLang="en-US" sz="3200" b="1">
              <a:latin typeface="Times New Roman" panose="02020603050405020304" pitchFamily="18" charset="0"/>
            </a:endParaRPr>
          </a:p>
          <a:p>
            <a:pPr marL="742950" lvl="1" indent="-285750" algn="l" eaLnBrk="1" hangingPunct="1">
              <a:lnSpc>
                <a:spcPct val="110000"/>
              </a:lnSpc>
              <a:spcBef>
                <a:spcPct val="20000"/>
              </a:spcBef>
              <a:buClr>
                <a:srgbClr val="CC6600"/>
              </a:buClr>
              <a:buSzPct val="90000"/>
              <a:buFont typeface="Wingdings" panose="05000000000000000000" pitchFamily="2" charset="2"/>
              <a:buChar char="Ø"/>
            </a:pPr>
            <a:r>
              <a:rPr lang="en-US" altLang="zh-CN" sz="3200" b="1">
                <a:latin typeface="Times New Roman" panose="02020603050405020304" pitchFamily="18" charset="0"/>
              </a:rPr>
              <a:t>L</a:t>
            </a:r>
            <a:r>
              <a:rPr lang="en-US" altLang="zh-CN" sz="3200" b="1">
                <a:solidFill>
                  <a:srgbClr val="0000FF"/>
                </a:solidFill>
                <a:latin typeface="Times New Roman" panose="02020603050405020304" pitchFamily="18" charset="0"/>
              </a:rPr>
              <a:t>D</a:t>
            </a:r>
            <a:r>
              <a:rPr lang="en-US" altLang="zh-CN" sz="3200" b="1">
                <a:latin typeface="Times New Roman" panose="02020603050405020304" pitchFamily="18" charset="0"/>
              </a:rPr>
              <a:t>R ——</a:t>
            </a:r>
            <a:r>
              <a:rPr lang="zh-CN" altLang="en-US" sz="3200" b="1" dirty="0">
                <a:latin typeface="Times New Roman" panose="02020603050405020304" pitchFamily="18" charset="0"/>
              </a:rPr>
              <a:t>中序遍历</a:t>
            </a:r>
          </a:p>
          <a:p>
            <a:pPr marL="742950" lvl="1" indent="-285750" algn="l" eaLnBrk="1" hangingPunct="1">
              <a:lnSpc>
                <a:spcPct val="110000"/>
              </a:lnSpc>
              <a:spcBef>
                <a:spcPct val="20000"/>
              </a:spcBef>
              <a:buClr>
                <a:srgbClr val="CC6600"/>
              </a:buClr>
              <a:buSzPct val="90000"/>
              <a:buFont typeface="Wingdings" panose="05000000000000000000" pitchFamily="2" charset="2"/>
              <a:buChar char="Ø"/>
            </a:pPr>
            <a:r>
              <a:rPr lang="en-US" altLang="zh-CN" sz="3200" b="1">
                <a:latin typeface="Times New Roman" panose="02020603050405020304" pitchFamily="18" charset="0"/>
              </a:rPr>
              <a:t>LR</a:t>
            </a:r>
            <a:r>
              <a:rPr lang="en-US" altLang="zh-CN" sz="3200" b="1">
                <a:solidFill>
                  <a:srgbClr val="0000FF"/>
                </a:solidFill>
                <a:latin typeface="Times New Roman" panose="02020603050405020304" pitchFamily="18" charset="0"/>
              </a:rPr>
              <a:t>D</a:t>
            </a:r>
            <a:r>
              <a:rPr lang="en-US" altLang="zh-CN" sz="3200" b="1">
                <a:latin typeface="Times New Roman" panose="02020603050405020304" pitchFamily="18" charset="0"/>
              </a:rPr>
              <a:t> ——</a:t>
            </a:r>
            <a:r>
              <a:rPr lang="zh-CN" altLang="en-US" sz="3200" b="1" dirty="0">
                <a:latin typeface="Times New Roman" panose="02020603050405020304" pitchFamily="18" charset="0"/>
              </a:rPr>
              <a:t>后序遍历</a:t>
            </a:r>
            <a:endParaRPr lang="zh-CN" altLang="en-US" sz="3200" b="1">
              <a:latin typeface="Times New Roman" panose="02020603050405020304" pitchFamily="18" charset="0"/>
            </a:endParaRPr>
          </a:p>
        </p:txBody>
      </p:sp>
      <p:sp>
        <p:nvSpPr>
          <p:cNvPr id="2935813" name="标题 2935812"/>
          <p:cNvSpPr>
            <a:spLocks noGrp="1"/>
          </p:cNvSpPr>
          <p:nvPr>
            <p:ph type="title"/>
          </p:nvPr>
        </p:nvSpPr>
        <p:spPr>
          <a:xfrm>
            <a:off x="0" y="152400"/>
            <a:ext cx="7921625" cy="646113"/>
          </a:xfrm>
        </p:spPr>
        <p:txBody>
          <a:bodyPr tIns="108000" bIns="108000" anchor="ctr"/>
          <a:lstStyle/>
          <a:p>
            <a:r>
              <a:rPr lang="en-US" altLang="zh-CN" sz="3200" b="1" dirty="0">
                <a:solidFill>
                  <a:schemeClr val="tx1"/>
                </a:solidFill>
              </a:rPr>
              <a:t> 6.3 </a:t>
            </a:r>
            <a:r>
              <a:rPr lang="zh-CN" altLang="en-US" sz="3200" b="1" dirty="0">
                <a:solidFill>
                  <a:schemeClr val="tx1"/>
                </a:solidFill>
              </a:rPr>
              <a:t>二叉树的遍历</a:t>
            </a:r>
          </a:p>
        </p:txBody>
      </p:sp>
      <p:grpSp>
        <p:nvGrpSpPr>
          <p:cNvPr id="2935814" name="组合 2935813"/>
          <p:cNvGrpSpPr/>
          <p:nvPr/>
        </p:nvGrpSpPr>
        <p:grpSpPr>
          <a:xfrm>
            <a:off x="1298575" y="3573463"/>
            <a:ext cx="3435350" cy="2384425"/>
            <a:chOff x="1440" y="1056"/>
            <a:chExt cx="2164" cy="1502"/>
          </a:xfrm>
        </p:grpSpPr>
        <p:sp>
          <p:nvSpPr>
            <p:cNvPr id="2935815" name="直接连接符 2935814"/>
            <p:cNvSpPr/>
            <p:nvPr/>
          </p:nvSpPr>
          <p:spPr>
            <a:xfrm flipH="1">
              <a:off x="2304" y="2112"/>
              <a:ext cx="112" cy="192"/>
            </a:xfrm>
            <a:prstGeom prst="line">
              <a:avLst/>
            </a:prstGeom>
            <a:ln w="38100" cap="rnd" cmpd="sng">
              <a:solidFill>
                <a:schemeClr val="tx1"/>
              </a:solidFill>
              <a:prstDash val="solid"/>
              <a:headEnd type="none" w="med" len="med"/>
              <a:tailEnd type="none" w="med" len="med"/>
            </a:ln>
          </p:spPr>
        </p:sp>
        <p:sp>
          <p:nvSpPr>
            <p:cNvPr id="2935816" name="直接连接符 2935815"/>
            <p:cNvSpPr/>
            <p:nvPr/>
          </p:nvSpPr>
          <p:spPr>
            <a:xfrm>
              <a:off x="2810" y="1296"/>
              <a:ext cx="405" cy="286"/>
            </a:xfrm>
            <a:prstGeom prst="line">
              <a:avLst/>
            </a:prstGeom>
            <a:ln w="38100" cap="rnd" cmpd="sng">
              <a:solidFill>
                <a:schemeClr val="tx1"/>
              </a:solidFill>
              <a:prstDash val="solid"/>
              <a:headEnd type="none" w="med" len="med"/>
              <a:tailEnd type="none" w="med" len="med"/>
            </a:ln>
          </p:spPr>
        </p:sp>
        <p:sp>
          <p:nvSpPr>
            <p:cNvPr id="2935817" name="直接连接符 2935816"/>
            <p:cNvSpPr/>
            <p:nvPr/>
          </p:nvSpPr>
          <p:spPr>
            <a:xfrm flipH="1">
              <a:off x="2101" y="1296"/>
              <a:ext cx="405" cy="288"/>
            </a:xfrm>
            <a:prstGeom prst="line">
              <a:avLst/>
            </a:prstGeom>
            <a:ln w="38100" cap="rnd" cmpd="sng">
              <a:solidFill>
                <a:schemeClr val="tx1"/>
              </a:solidFill>
              <a:prstDash val="solid"/>
              <a:headEnd type="none" w="med" len="med"/>
              <a:tailEnd type="none" w="med" len="med"/>
            </a:ln>
          </p:spPr>
        </p:sp>
        <p:sp>
          <p:nvSpPr>
            <p:cNvPr id="2935818" name="直接连接符 2935817"/>
            <p:cNvSpPr/>
            <p:nvPr/>
          </p:nvSpPr>
          <p:spPr>
            <a:xfrm flipH="1">
              <a:off x="1728" y="1728"/>
              <a:ext cx="208" cy="192"/>
            </a:xfrm>
            <a:prstGeom prst="line">
              <a:avLst/>
            </a:prstGeom>
            <a:ln w="38100" cap="rnd" cmpd="sng">
              <a:solidFill>
                <a:schemeClr val="tx1"/>
              </a:solidFill>
              <a:prstDash val="solid"/>
              <a:headEnd type="none" w="med" len="med"/>
              <a:tailEnd type="none" w="med" len="med"/>
            </a:ln>
          </p:spPr>
        </p:sp>
        <p:sp>
          <p:nvSpPr>
            <p:cNvPr id="2935819" name="直接连接符 2935818"/>
            <p:cNvSpPr/>
            <p:nvPr/>
          </p:nvSpPr>
          <p:spPr>
            <a:xfrm flipH="1">
              <a:off x="2976" y="1728"/>
              <a:ext cx="208" cy="240"/>
            </a:xfrm>
            <a:prstGeom prst="line">
              <a:avLst/>
            </a:prstGeom>
            <a:ln w="38100" cap="rnd" cmpd="sng">
              <a:solidFill>
                <a:schemeClr val="tx1"/>
              </a:solidFill>
              <a:prstDash val="solid"/>
              <a:headEnd type="none" w="med" len="med"/>
              <a:tailEnd type="none" w="med" len="med"/>
            </a:ln>
          </p:spPr>
        </p:sp>
        <p:grpSp>
          <p:nvGrpSpPr>
            <p:cNvPr id="2935820" name="组合 2935819"/>
            <p:cNvGrpSpPr/>
            <p:nvPr/>
          </p:nvGrpSpPr>
          <p:grpSpPr>
            <a:xfrm>
              <a:off x="1895" y="2194"/>
              <a:ext cx="717" cy="364"/>
              <a:chOff x="723" y="1544"/>
              <a:chExt cx="680" cy="422"/>
            </a:xfrm>
          </p:grpSpPr>
          <p:sp>
            <p:nvSpPr>
              <p:cNvPr id="2935821" name="椭圆 2935820"/>
              <p:cNvSpPr/>
              <p:nvPr/>
            </p:nvSpPr>
            <p:spPr>
              <a:xfrm>
                <a:off x="895" y="1622"/>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22" name="文本框 2935821"/>
              <p:cNvSpPr txBox="1"/>
              <p:nvPr/>
            </p:nvSpPr>
            <p:spPr>
              <a:xfrm>
                <a:off x="723" y="1544"/>
                <a:ext cx="680" cy="422"/>
              </a:xfrm>
              <a:prstGeom prst="rect">
                <a:avLst/>
              </a:prstGeom>
              <a:noFill/>
              <a:ln w="9525">
                <a:noFill/>
              </a:ln>
            </p:spPr>
            <p:txBody>
              <a:bodyPr>
                <a:spAutoFit/>
              </a:bodyPr>
              <a:lstStyle/>
              <a:p>
                <a:pPr eaLnBrk="1" hangingPunct="1"/>
                <a:r>
                  <a:rPr lang="en-US" altLang="zh-CN" sz="3200">
                    <a:latin typeface="黑体" panose="02010609060101010101" pitchFamily="2" charset="-122"/>
                    <a:ea typeface="黑体" panose="02010609060101010101" pitchFamily="2" charset="-122"/>
                  </a:rPr>
                  <a:t>G</a:t>
                </a:r>
              </a:p>
            </p:txBody>
          </p:sp>
        </p:grpSp>
        <p:grpSp>
          <p:nvGrpSpPr>
            <p:cNvPr id="2935823" name="组合 2935822"/>
            <p:cNvGrpSpPr/>
            <p:nvPr/>
          </p:nvGrpSpPr>
          <p:grpSpPr>
            <a:xfrm>
              <a:off x="2404" y="1056"/>
              <a:ext cx="608" cy="365"/>
              <a:chOff x="3544" y="935"/>
              <a:chExt cx="576" cy="423"/>
            </a:xfrm>
          </p:grpSpPr>
          <p:sp>
            <p:nvSpPr>
              <p:cNvPr id="2935824" name="椭圆 2935823"/>
              <p:cNvSpPr/>
              <p:nvPr/>
            </p:nvSpPr>
            <p:spPr>
              <a:xfrm>
                <a:off x="3628" y="101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25" name="文本框 2935824"/>
              <p:cNvSpPr txBox="1"/>
              <p:nvPr/>
            </p:nvSpPr>
            <p:spPr>
              <a:xfrm>
                <a:off x="3544" y="935"/>
                <a:ext cx="576" cy="423"/>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a:t>
                </a:r>
              </a:p>
            </p:txBody>
          </p:sp>
        </p:grpSp>
        <p:grpSp>
          <p:nvGrpSpPr>
            <p:cNvPr id="2935826" name="组合 2935825"/>
            <p:cNvGrpSpPr/>
            <p:nvPr/>
          </p:nvGrpSpPr>
          <p:grpSpPr>
            <a:xfrm>
              <a:off x="2709" y="1839"/>
              <a:ext cx="608" cy="365"/>
              <a:chOff x="3784" y="1987"/>
              <a:chExt cx="576" cy="422"/>
            </a:xfrm>
          </p:grpSpPr>
          <p:sp>
            <p:nvSpPr>
              <p:cNvPr id="2935827" name="椭圆 2935826"/>
              <p:cNvSpPr/>
              <p:nvPr/>
            </p:nvSpPr>
            <p:spPr>
              <a:xfrm>
                <a:off x="3868" y="2070"/>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28" name="文本框 2935827"/>
              <p:cNvSpPr txBox="1"/>
              <p:nvPr/>
            </p:nvSpPr>
            <p:spPr>
              <a:xfrm>
                <a:off x="3784" y="1987"/>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F</a:t>
                </a:r>
              </a:p>
            </p:txBody>
          </p:sp>
        </p:grpSp>
        <p:grpSp>
          <p:nvGrpSpPr>
            <p:cNvPr id="2935829" name="组合 2935828"/>
            <p:cNvGrpSpPr/>
            <p:nvPr/>
          </p:nvGrpSpPr>
          <p:grpSpPr>
            <a:xfrm>
              <a:off x="2183" y="1839"/>
              <a:ext cx="608" cy="365"/>
              <a:chOff x="3304" y="1991"/>
              <a:chExt cx="576" cy="422"/>
            </a:xfrm>
          </p:grpSpPr>
          <p:sp>
            <p:nvSpPr>
              <p:cNvPr id="2935830" name="椭圆 2935829"/>
              <p:cNvSpPr/>
              <p:nvPr/>
            </p:nvSpPr>
            <p:spPr>
              <a:xfrm>
                <a:off x="3388"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31" name="文本框 2935830"/>
              <p:cNvSpPr txBox="1"/>
              <p:nvPr/>
            </p:nvSpPr>
            <p:spPr>
              <a:xfrm>
                <a:off x="3304"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E</a:t>
                </a:r>
              </a:p>
            </p:txBody>
          </p:sp>
        </p:grpSp>
        <p:grpSp>
          <p:nvGrpSpPr>
            <p:cNvPr id="2935832" name="组合 2935831"/>
            <p:cNvGrpSpPr/>
            <p:nvPr/>
          </p:nvGrpSpPr>
          <p:grpSpPr>
            <a:xfrm>
              <a:off x="1440" y="1820"/>
              <a:ext cx="608" cy="365"/>
              <a:chOff x="2488" y="1991"/>
              <a:chExt cx="576" cy="422"/>
            </a:xfrm>
          </p:grpSpPr>
          <p:sp>
            <p:nvSpPr>
              <p:cNvPr id="2935833" name="椭圆 2935832"/>
              <p:cNvSpPr/>
              <p:nvPr/>
            </p:nvSpPr>
            <p:spPr>
              <a:xfrm>
                <a:off x="2572"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34" name="文本框 2935833"/>
              <p:cNvSpPr txBox="1"/>
              <p:nvPr/>
            </p:nvSpPr>
            <p:spPr>
              <a:xfrm>
                <a:off x="2488"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D</a:t>
                </a:r>
              </a:p>
            </p:txBody>
          </p:sp>
        </p:grpSp>
        <p:grpSp>
          <p:nvGrpSpPr>
            <p:cNvPr id="2935835" name="组合 2935834"/>
            <p:cNvGrpSpPr/>
            <p:nvPr/>
          </p:nvGrpSpPr>
          <p:grpSpPr>
            <a:xfrm>
              <a:off x="2996" y="1409"/>
              <a:ext cx="608" cy="365"/>
              <a:chOff x="4216" y="1415"/>
              <a:chExt cx="576" cy="422"/>
            </a:xfrm>
          </p:grpSpPr>
          <p:sp>
            <p:nvSpPr>
              <p:cNvPr id="2935836" name="椭圆 2935835"/>
              <p:cNvSpPr/>
              <p:nvPr/>
            </p:nvSpPr>
            <p:spPr>
              <a:xfrm>
                <a:off x="4300" y="149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37" name="文本框 2935836"/>
              <p:cNvSpPr txBox="1"/>
              <p:nvPr/>
            </p:nvSpPr>
            <p:spPr>
              <a:xfrm>
                <a:off x="4216" y="1415"/>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C</a:t>
                </a:r>
              </a:p>
            </p:txBody>
          </p:sp>
        </p:grpSp>
        <p:grpSp>
          <p:nvGrpSpPr>
            <p:cNvPr id="2935838" name="组合 2935837"/>
            <p:cNvGrpSpPr/>
            <p:nvPr/>
          </p:nvGrpSpPr>
          <p:grpSpPr>
            <a:xfrm>
              <a:off x="1800" y="1409"/>
              <a:ext cx="608" cy="365"/>
              <a:chOff x="2920" y="1463"/>
              <a:chExt cx="576" cy="422"/>
            </a:xfrm>
          </p:grpSpPr>
          <p:sp>
            <p:nvSpPr>
              <p:cNvPr id="2935839" name="椭圆 2935838"/>
              <p:cNvSpPr/>
              <p:nvPr/>
            </p:nvSpPr>
            <p:spPr>
              <a:xfrm>
                <a:off x="3004" y="1546"/>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2935840" name="文本框 2935839"/>
              <p:cNvSpPr txBox="1"/>
              <p:nvPr/>
            </p:nvSpPr>
            <p:spPr>
              <a:xfrm>
                <a:off x="2920" y="1463"/>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B</a:t>
                </a:r>
              </a:p>
            </p:txBody>
          </p:sp>
        </p:grpSp>
        <p:sp>
          <p:nvSpPr>
            <p:cNvPr id="2935841" name="直接连接符 2935840"/>
            <p:cNvSpPr/>
            <p:nvPr/>
          </p:nvSpPr>
          <p:spPr>
            <a:xfrm flipH="1" flipV="1">
              <a:off x="2160" y="1728"/>
              <a:ext cx="240" cy="192"/>
            </a:xfrm>
            <a:prstGeom prst="line">
              <a:avLst/>
            </a:prstGeom>
            <a:ln w="38100" cap="rnd" cmpd="sng">
              <a:solidFill>
                <a:schemeClr val="tx1"/>
              </a:solidFill>
              <a:prstDash val="solid"/>
              <a:headEnd type="none" w="med" len="med"/>
              <a:tailEnd type="none" w="med" len="med"/>
            </a:ln>
          </p:spPr>
        </p:sp>
      </p:grpSp>
      <p:sp>
        <p:nvSpPr>
          <p:cNvPr id="2935842" name="椭圆 2935841"/>
          <p:cNvSpPr/>
          <p:nvPr/>
        </p:nvSpPr>
        <p:spPr>
          <a:xfrm>
            <a:off x="2771775" y="3629025"/>
            <a:ext cx="863600" cy="792163"/>
          </a:xfrm>
          <a:prstGeom prst="ellipse">
            <a:avLst/>
          </a:prstGeom>
          <a:noFill/>
          <a:ln w="9525" cap="rnd" cmpd="sng">
            <a:solidFill>
              <a:srgbClr val="FF3300"/>
            </a:solidFill>
            <a:prstDash val="solid"/>
            <a:headEnd type="none" w="med" len="med"/>
            <a:tailEnd type="none" w="med" len="med"/>
          </a:ln>
        </p:spPr>
        <p:txBody>
          <a:bodyPr/>
          <a:lstStyle/>
          <a:p>
            <a:endParaRPr lang="zh-CN" altLang="en-US" sz="3200"/>
          </a:p>
        </p:txBody>
      </p:sp>
      <p:sp>
        <p:nvSpPr>
          <p:cNvPr id="2935843" name="椭圆 2935842"/>
          <p:cNvSpPr/>
          <p:nvPr/>
        </p:nvSpPr>
        <p:spPr>
          <a:xfrm>
            <a:off x="1187450" y="4132263"/>
            <a:ext cx="2089150" cy="2017712"/>
          </a:xfrm>
          <a:prstGeom prst="ellipse">
            <a:avLst/>
          </a:prstGeom>
          <a:noFill/>
          <a:ln w="9525" cap="rnd" cmpd="sng">
            <a:solidFill>
              <a:srgbClr val="FF3300"/>
            </a:solidFill>
            <a:prstDash val="solid"/>
            <a:headEnd type="none" w="med" len="med"/>
            <a:tailEnd type="none" w="med" len="med"/>
          </a:ln>
        </p:spPr>
        <p:txBody>
          <a:bodyPr/>
          <a:lstStyle/>
          <a:p>
            <a:endParaRPr lang="zh-CN" altLang="en-US" sz="3200"/>
          </a:p>
        </p:txBody>
      </p:sp>
      <p:sp>
        <p:nvSpPr>
          <p:cNvPr id="2935844" name="椭圆 2935843"/>
          <p:cNvSpPr/>
          <p:nvPr/>
        </p:nvSpPr>
        <p:spPr>
          <a:xfrm>
            <a:off x="3348038" y="4132263"/>
            <a:ext cx="1727200" cy="2016125"/>
          </a:xfrm>
          <a:prstGeom prst="ellipse">
            <a:avLst/>
          </a:prstGeom>
          <a:noFill/>
          <a:ln w="9525" cap="rnd" cmpd="sng">
            <a:solidFill>
              <a:srgbClr val="FF3300"/>
            </a:solidFill>
            <a:prstDash val="solid"/>
            <a:headEnd type="none" w="med" len="med"/>
            <a:tailEnd type="none" w="med" len="med"/>
          </a:ln>
        </p:spPr>
        <p:txBody>
          <a:bodyPr/>
          <a:lstStyle/>
          <a:p>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35810">
                                            <p:txEl>
                                              <p:pRg st="0" end="0"/>
                                            </p:txEl>
                                          </p:spTgt>
                                        </p:tgtEl>
                                        <p:attrNameLst>
                                          <p:attrName>style.visibility</p:attrName>
                                        </p:attrNameLst>
                                      </p:cBhvr>
                                      <p:to>
                                        <p:strVal val="visible"/>
                                      </p:to>
                                    </p:set>
                                    <p:animEffect transition="in" filter="wipe(up)">
                                      <p:cBhvr>
                                        <p:cTn id="7" dur="500"/>
                                        <p:tgtEl>
                                          <p:spTgt spid="29358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5812"/>
                                        </p:tgtEl>
                                        <p:attrNameLst>
                                          <p:attrName>style.visibility</p:attrName>
                                        </p:attrNameLst>
                                      </p:cBhvr>
                                      <p:to>
                                        <p:strVal val="visible"/>
                                      </p:to>
                                    </p:set>
                                    <p:animEffect transition="in" filter="wipe(up)">
                                      <p:cBhvr>
                                        <p:cTn id="12" dur="500"/>
                                        <p:tgtEl>
                                          <p:spTgt spid="2935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5810" grpId="0" build="p"/>
      <p:bldP spid="29358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2041BDC-9FC7-4D0A-AA06-AAE1C8AB9353}" type="slidenum">
              <a:rPr kumimoji="0" lang="en-US" altLang="zh-CN" sz="1400" b="0" smtClean="0">
                <a:solidFill>
                  <a:schemeClr val="tx1"/>
                </a:solidFill>
              </a:rPr>
              <a:t>35</a:t>
            </a:fld>
            <a:endParaRPr kumimoji="0" lang="en-US" altLang="zh-CN" sz="1400" b="0" smtClean="0">
              <a:solidFill>
                <a:schemeClr val="tx1"/>
              </a:solidFill>
            </a:endParaRPr>
          </a:p>
        </p:txBody>
      </p:sp>
      <p:sp>
        <p:nvSpPr>
          <p:cNvPr id="39939" name="Rectangle 2"/>
          <p:cNvSpPr>
            <a:spLocks noGrp="1" noChangeArrowheads="1"/>
          </p:cNvSpPr>
          <p:nvPr>
            <p:ph type="title"/>
          </p:nvPr>
        </p:nvSpPr>
        <p:spPr/>
        <p:txBody>
          <a:bodyPr/>
          <a:lstStyle/>
          <a:p>
            <a:pPr eaLnBrk="1" hangingPunct="1"/>
            <a:r>
              <a:rPr lang="zh-CN" altLang="en-US" smtClean="0"/>
              <a:t>先（根）序的遍历</a:t>
            </a:r>
            <a:r>
              <a:rPr lang="en-US" altLang="zh-CN" u="sng" smtClean="0">
                <a:solidFill>
                  <a:srgbClr val="FF3300"/>
                </a:solidFill>
              </a:rPr>
              <a:t>D</a:t>
            </a:r>
            <a:r>
              <a:rPr lang="en-US" altLang="zh-CN" smtClean="0">
                <a:solidFill>
                  <a:srgbClr val="FF3300"/>
                </a:solidFill>
              </a:rPr>
              <a:t>LR</a:t>
            </a:r>
            <a:r>
              <a:rPr lang="zh-CN" altLang="en-US" smtClean="0"/>
              <a:t>算法</a:t>
            </a:r>
          </a:p>
        </p:txBody>
      </p:sp>
      <p:sp>
        <p:nvSpPr>
          <p:cNvPr id="39940" name="Rectangle 3"/>
          <p:cNvSpPr>
            <a:spLocks noGrp="1" noChangeArrowheads="1"/>
          </p:cNvSpPr>
          <p:nvPr>
            <p:ph type="body" idx="1"/>
          </p:nvPr>
        </p:nvSpPr>
        <p:spPr>
          <a:xfrm>
            <a:off x="457200" y="1371600"/>
            <a:ext cx="5562600" cy="4953000"/>
          </a:xfrm>
        </p:spPr>
        <p:txBody>
          <a:bodyPr/>
          <a:lstStyle/>
          <a:p>
            <a:pPr eaLnBrk="1" hangingPunct="1"/>
            <a:r>
              <a:rPr lang="zh-CN" altLang="en-US" smtClean="0"/>
              <a:t>若二叉树为空树，则空操作；</a:t>
            </a:r>
          </a:p>
          <a:p>
            <a:pPr eaLnBrk="1" hangingPunct="1"/>
            <a:r>
              <a:rPr lang="zh-CN" altLang="en-US" smtClean="0"/>
              <a:t>否则</a:t>
            </a:r>
          </a:p>
          <a:p>
            <a:pPr lvl="1" eaLnBrk="1" hangingPunct="1"/>
            <a:r>
              <a:rPr lang="zh-CN" altLang="en-US" smtClean="0"/>
              <a:t>（</a:t>
            </a:r>
            <a:r>
              <a:rPr lang="en-US" altLang="zh-CN" smtClean="0"/>
              <a:t>1</a:t>
            </a:r>
            <a:r>
              <a:rPr lang="zh-CN" altLang="en-US" smtClean="0"/>
              <a:t>）访问根结点；</a:t>
            </a:r>
          </a:p>
          <a:p>
            <a:pPr lvl="1" eaLnBrk="1" hangingPunct="1"/>
            <a:r>
              <a:rPr lang="zh-CN" altLang="en-US" smtClean="0"/>
              <a:t>（</a:t>
            </a:r>
            <a:r>
              <a:rPr lang="en-US" altLang="zh-CN" smtClean="0"/>
              <a:t>2</a:t>
            </a:r>
            <a:r>
              <a:rPr lang="zh-CN" altLang="en-US" smtClean="0"/>
              <a:t>）先序遍历左子树；</a:t>
            </a:r>
          </a:p>
          <a:p>
            <a:pPr lvl="1" eaLnBrk="1" hangingPunct="1"/>
            <a:r>
              <a:rPr lang="zh-CN" altLang="en-US" smtClean="0"/>
              <a:t>（</a:t>
            </a:r>
            <a:r>
              <a:rPr lang="en-US" altLang="zh-CN" smtClean="0"/>
              <a:t>3</a:t>
            </a:r>
            <a:r>
              <a:rPr lang="zh-CN" altLang="en-US" smtClean="0"/>
              <a:t>）先序遍历右子树</a:t>
            </a:r>
            <a:r>
              <a:rPr lang="en-US" altLang="zh-CN" smtClean="0"/>
              <a:t>;</a:t>
            </a:r>
          </a:p>
        </p:txBody>
      </p:sp>
      <p:grpSp>
        <p:nvGrpSpPr>
          <p:cNvPr id="39941" name="Group 16"/>
          <p:cNvGrpSpPr/>
          <p:nvPr/>
        </p:nvGrpSpPr>
        <p:grpSpPr bwMode="auto">
          <a:xfrm>
            <a:off x="5486400" y="1447800"/>
            <a:ext cx="3048000" cy="2819400"/>
            <a:chOff x="3696" y="1536"/>
            <a:chExt cx="1920" cy="1776"/>
          </a:xfrm>
        </p:grpSpPr>
        <p:sp>
          <p:nvSpPr>
            <p:cNvPr id="39957" name="AutoShape 17"/>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ln>
          </p:spPr>
          <p:txBody>
            <a:bodyPr/>
            <a:lstStyle/>
            <a:p>
              <a:r>
                <a:rPr lang="en-US" altLang="zh-CN" sz="2400"/>
                <a:t>L</a:t>
              </a:r>
            </a:p>
            <a:p>
              <a:r>
                <a:rPr lang="en-US" altLang="zh-CN" sz="2400"/>
                <a:t>subtree</a:t>
              </a:r>
            </a:p>
          </p:txBody>
        </p:sp>
        <p:sp>
          <p:nvSpPr>
            <p:cNvPr id="39958" name="AutoShape 18"/>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ln>
          </p:spPr>
          <p:txBody>
            <a:bodyPr tIns="0" bIns="0"/>
            <a:lstStyle/>
            <a:p>
              <a:r>
                <a:rPr lang="en-US" altLang="zh-CN" sz="2400"/>
                <a:t>R</a:t>
              </a:r>
            </a:p>
            <a:p>
              <a:r>
                <a:rPr lang="en-US" altLang="zh-CN" sz="2400"/>
                <a:t>subtree</a:t>
              </a:r>
            </a:p>
          </p:txBody>
        </p:sp>
        <p:grpSp>
          <p:nvGrpSpPr>
            <p:cNvPr id="39959" name="Group 19"/>
            <p:cNvGrpSpPr/>
            <p:nvPr/>
          </p:nvGrpSpPr>
          <p:grpSpPr bwMode="auto">
            <a:xfrm>
              <a:off x="4416" y="1536"/>
              <a:ext cx="432" cy="432"/>
              <a:chOff x="2688" y="2352"/>
              <a:chExt cx="432" cy="432"/>
            </a:xfrm>
          </p:grpSpPr>
          <p:sp>
            <p:nvSpPr>
              <p:cNvPr id="39960" name="Oval 20"/>
              <p:cNvSpPr>
                <a:spLocks noChangeArrowheads="1"/>
              </p:cNvSpPr>
              <p:nvPr/>
            </p:nvSpPr>
            <p:spPr bwMode="auto">
              <a:xfrm>
                <a:off x="2688" y="2352"/>
                <a:ext cx="432" cy="432"/>
              </a:xfrm>
              <a:prstGeom prst="ellipse">
                <a:avLst/>
              </a:prstGeom>
              <a:solidFill>
                <a:srgbClr val="FBE2DF"/>
              </a:solidFill>
              <a:ln w="28575" cap="sq">
                <a:solidFill>
                  <a:schemeClr val="tx1"/>
                </a:solidFill>
                <a:round/>
              </a:ln>
            </p:spPr>
            <p:txBody>
              <a:bodyPr wrap="none" anchor="ctr">
                <a:spAutoFit/>
              </a:bodyPr>
              <a:lstStyle/>
              <a:p>
                <a:endParaRPr lang="zh-CN" altLang="en-US"/>
              </a:p>
            </p:txBody>
          </p:sp>
          <p:sp>
            <p:nvSpPr>
              <p:cNvPr id="39961" name="Text Box 21"/>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grpSp>
      </p:grpSp>
      <p:grpSp>
        <p:nvGrpSpPr>
          <p:cNvPr id="4" name="Group 22"/>
          <p:cNvGrpSpPr/>
          <p:nvPr/>
        </p:nvGrpSpPr>
        <p:grpSpPr bwMode="auto">
          <a:xfrm>
            <a:off x="4953000" y="4419600"/>
            <a:ext cx="3962400" cy="2100263"/>
            <a:chOff x="3024" y="2304"/>
            <a:chExt cx="2496" cy="1323"/>
          </a:xfrm>
        </p:grpSpPr>
        <p:sp>
          <p:nvSpPr>
            <p:cNvPr id="39947" name="Line 23"/>
            <p:cNvSpPr>
              <a:spLocks noChangeShapeType="1"/>
            </p:cNvSpPr>
            <p:nvPr/>
          </p:nvSpPr>
          <p:spPr bwMode="auto">
            <a:xfrm flipH="1">
              <a:off x="4176" y="2972"/>
              <a:ext cx="336" cy="37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Line 24"/>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9" name="Line 25"/>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26"/>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Oval 27"/>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39952" name="Oval 28"/>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39953" name="Oval 29"/>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39954" name="Oval 30"/>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39955" name="Oval 31"/>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39956" name="Oval 32"/>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
        <p:nvSpPr>
          <p:cNvPr id="293921" name="Text Box 33"/>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rgbClr val="000000"/>
                </a:solidFill>
                <a:ea typeface="楷体_GB2312" pitchFamily="49" charset="-122"/>
              </a:rPr>
              <a:t>先序遍历：</a:t>
            </a:r>
            <a:r>
              <a:rPr lang="en-US" altLang="zh-CN">
                <a:solidFill>
                  <a:srgbClr val="000000"/>
                </a:solidFill>
                <a:ea typeface="楷体_GB2312" pitchFamily="49" charset="-122"/>
              </a:rPr>
              <a:t>ABCDEF</a:t>
            </a:r>
          </a:p>
        </p:txBody>
      </p:sp>
      <p:sp>
        <p:nvSpPr>
          <p:cNvPr id="293922" name="Line 34"/>
          <p:cNvSpPr>
            <a:spLocks noChangeShapeType="1"/>
          </p:cNvSpPr>
          <p:nvPr/>
        </p:nvSpPr>
        <p:spPr bwMode="auto">
          <a:xfrm flipH="1">
            <a:off x="5181600" y="1752600"/>
            <a:ext cx="990600" cy="1219200"/>
          </a:xfrm>
          <a:prstGeom prst="line">
            <a:avLst/>
          </a:prstGeom>
          <a:noFill/>
          <a:ln w="57150" cap="sq">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3923" name="Line 35"/>
          <p:cNvSpPr>
            <a:spLocks noChangeShapeType="1"/>
          </p:cNvSpPr>
          <p:nvPr/>
        </p:nvSpPr>
        <p:spPr bwMode="auto">
          <a:xfrm>
            <a:off x="7924800" y="1752600"/>
            <a:ext cx="838200" cy="1295400"/>
          </a:xfrm>
          <a:prstGeom prst="line">
            <a:avLst/>
          </a:prstGeom>
          <a:noFill/>
          <a:ln w="57150" cap="sq">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3924" name="AutoShape 36"/>
          <p:cNvSpPr>
            <a:spLocks noChangeArrowheads="1"/>
          </p:cNvSpPr>
          <p:nvPr/>
        </p:nvSpPr>
        <p:spPr bwMode="auto">
          <a:xfrm>
            <a:off x="6781800" y="914400"/>
            <a:ext cx="381000" cy="381000"/>
          </a:xfrm>
          <a:prstGeom prst="star5">
            <a:avLst/>
          </a:prstGeom>
          <a:solidFill>
            <a:srgbClr val="FF3300"/>
          </a:solidFill>
          <a:ln w="28575" cap="sq">
            <a:solidFill>
              <a:srgbClr val="FF3300"/>
            </a:solidFill>
            <a:miter lim="800000"/>
          </a:ln>
          <a:effectLst/>
        </p:spPr>
        <p:txBody>
          <a:bodyPr wrap="none" anchor="ctr">
            <a:spAutoFit/>
          </a:bodyPr>
          <a:lstStyle/>
          <a:p>
            <a:pPr>
              <a:defRPr/>
            </a:pP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3924"/>
                                        </p:tgtEl>
                                        <p:attrNameLst>
                                          <p:attrName>style.visibility</p:attrName>
                                        </p:attrNameLst>
                                      </p:cBhvr>
                                      <p:to>
                                        <p:strVal val="visible"/>
                                      </p:to>
                                    </p:set>
                                    <p:animEffect transition="in" filter="barn(outHorizontal)">
                                      <p:cBhvr>
                                        <p:cTn id="7" dur="500"/>
                                        <p:tgtEl>
                                          <p:spTgt spid="293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922"/>
                                        </p:tgtEl>
                                        <p:attrNameLst>
                                          <p:attrName>style.visibility</p:attrName>
                                        </p:attrNameLst>
                                      </p:cBhvr>
                                      <p:to>
                                        <p:strVal val="visible"/>
                                      </p:to>
                                    </p:set>
                                    <p:animEffect transition="in" filter="wipe(up)">
                                      <p:cBhvr>
                                        <p:cTn id="12" dur="500"/>
                                        <p:tgtEl>
                                          <p:spTgt spid="2939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3923"/>
                                        </p:tgtEl>
                                        <p:attrNameLst>
                                          <p:attrName>style.visibility</p:attrName>
                                        </p:attrNameLst>
                                      </p:cBhvr>
                                      <p:to>
                                        <p:strVal val="visible"/>
                                      </p:to>
                                    </p:set>
                                    <p:animEffect transition="in" filter="wipe(up)">
                                      <p:cBhvr>
                                        <p:cTn id="17" dur="500"/>
                                        <p:tgtEl>
                                          <p:spTgt spid="2939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93921"/>
                                        </p:tgtEl>
                                        <p:attrNameLst>
                                          <p:attrName>style.visibility</p:attrName>
                                        </p:attrNameLst>
                                      </p:cBhvr>
                                      <p:to>
                                        <p:strVal val="visible"/>
                                      </p:to>
                                    </p:set>
                                    <p:anim calcmode="lin" valueType="num">
                                      <p:cBhvr additive="base">
                                        <p:cTn id="28" dur="500" fill="hold"/>
                                        <p:tgtEl>
                                          <p:spTgt spid="293921"/>
                                        </p:tgtEl>
                                        <p:attrNameLst>
                                          <p:attrName>ppt_x</p:attrName>
                                        </p:attrNameLst>
                                      </p:cBhvr>
                                      <p:tavLst>
                                        <p:tav tm="0">
                                          <p:val>
                                            <p:strVal val="0-#ppt_w/2"/>
                                          </p:val>
                                        </p:tav>
                                        <p:tav tm="100000">
                                          <p:val>
                                            <p:strVal val="#ppt_x"/>
                                          </p:val>
                                        </p:tav>
                                      </p:tavLst>
                                    </p:anim>
                                    <p:anim calcmode="lin" valueType="num">
                                      <p:cBhvr additive="base">
                                        <p:cTn id="29" dur="500" fill="hold"/>
                                        <p:tgtEl>
                                          <p:spTgt spid="293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21" grpId="0" autoUpdateAnimBg="0"/>
      <p:bldP spid="293922" grpId="0" animBg="1"/>
      <p:bldP spid="293923" grpId="0" animBg="1"/>
      <p:bldP spid="2939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A473918-9B0D-4089-8C49-6577E1402525}" type="slidenum">
              <a:rPr kumimoji="0" lang="en-US" altLang="zh-CN" sz="1400" b="0" smtClean="0">
                <a:solidFill>
                  <a:schemeClr val="tx1"/>
                </a:solidFill>
              </a:rPr>
              <a:t>36</a:t>
            </a:fld>
            <a:endParaRPr kumimoji="0" lang="en-US" altLang="zh-CN" sz="1400" b="0" smtClean="0">
              <a:solidFill>
                <a:schemeClr val="tx1"/>
              </a:solidFill>
            </a:endParaRPr>
          </a:p>
        </p:txBody>
      </p:sp>
      <p:sp>
        <p:nvSpPr>
          <p:cNvPr id="40963" name="Rectangle 2"/>
          <p:cNvSpPr>
            <a:spLocks noGrp="1" noChangeArrowheads="1"/>
          </p:cNvSpPr>
          <p:nvPr>
            <p:ph type="title"/>
          </p:nvPr>
        </p:nvSpPr>
        <p:spPr/>
        <p:txBody>
          <a:bodyPr/>
          <a:lstStyle/>
          <a:p>
            <a:pPr eaLnBrk="1" hangingPunct="1"/>
            <a:r>
              <a:rPr lang="zh-CN" altLang="en-US" smtClean="0"/>
              <a:t>中（根）序的遍历</a:t>
            </a:r>
            <a:r>
              <a:rPr lang="en-US" altLang="zh-CN" smtClean="0">
                <a:solidFill>
                  <a:srgbClr val="FF3300"/>
                </a:solidFill>
              </a:rPr>
              <a:t>L</a:t>
            </a:r>
            <a:r>
              <a:rPr lang="en-US" altLang="zh-CN" u="sng" smtClean="0">
                <a:solidFill>
                  <a:srgbClr val="FF3300"/>
                </a:solidFill>
              </a:rPr>
              <a:t>D</a:t>
            </a:r>
            <a:r>
              <a:rPr lang="en-US" altLang="zh-CN" smtClean="0">
                <a:solidFill>
                  <a:srgbClr val="FF3300"/>
                </a:solidFill>
              </a:rPr>
              <a:t>R</a:t>
            </a:r>
            <a:r>
              <a:rPr lang="zh-CN" altLang="en-US" smtClean="0"/>
              <a:t>算法</a:t>
            </a:r>
          </a:p>
        </p:txBody>
      </p:sp>
      <p:sp>
        <p:nvSpPr>
          <p:cNvPr id="40964" name="Rectangle 3"/>
          <p:cNvSpPr>
            <a:spLocks noGrp="1" noChangeArrowheads="1"/>
          </p:cNvSpPr>
          <p:nvPr>
            <p:ph type="body" idx="1"/>
          </p:nvPr>
        </p:nvSpPr>
        <p:spPr>
          <a:xfrm>
            <a:off x="457200" y="1371600"/>
            <a:ext cx="5715000" cy="4953000"/>
          </a:xfrm>
        </p:spPr>
        <p:txBody>
          <a:bodyPr/>
          <a:lstStyle/>
          <a:p>
            <a:pPr eaLnBrk="1" hangingPunct="1"/>
            <a:r>
              <a:rPr lang="en-US" altLang="zh-CN" smtClean="0"/>
              <a:t> </a:t>
            </a:r>
            <a:r>
              <a:rPr lang="zh-CN" altLang="en-US" smtClean="0"/>
              <a:t>若二叉树为空树，则空操作；</a:t>
            </a:r>
          </a:p>
          <a:p>
            <a:pPr eaLnBrk="1" hangingPunct="1"/>
            <a:r>
              <a:rPr lang="zh-CN" altLang="en-US" smtClean="0"/>
              <a:t>否则</a:t>
            </a:r>
            <a:r>
              <a:rPr lang="en-US" altLang="zh-CN" smtClean="0"/>
              <a:t>:</a:t>
            </a:r>
          </a:p>
          <a:p>
            <a:pPr lvl="1" eaLnBrk="1" hangingPunct="1"/>
            <a:r>
              <a:rPr lang="zh-CN" altLang="en-US" smtClean="0"/>
              <a:t>（</a:t>
            </a:r>
            <a:r>
              <a:rPr lang="en-US" altLang="zh-CN" smtClean="0"/>
              <a:t>1</a:t>
            </a:r>
            <a:r>
              <a:rPr lang="zh-CN" altLang="en-US" smtClean="0"/>
              <a:t>）中序遍历左子树；</a:t>
            </a:r>
          </a:p>
          <a:p>
            <a:pPr lvl="1" eaLnBrk="1" hangingPunct="1"/>
            <a:r>
              <a:rPr lang="zh-CN" altLang="en-US" smtClean="0"/>
              <a:t>（</a:t>
            </a:r>
            <a:r>
              <a:rPr lang="en-US" altLang="zh-CN" smtClean="0"/>
              <a:t>2</a:t>
            </a:r>
            <a:r>
              <a:rPr lang="zh-CN" altLang="en-US" smtClean="0"/>
              <a:t>）访问根结点；</a:t>
            </a:r>
          </a:p>
          <a:p>
            <a:pPr lvl="1" eaLnBrk="1" hangingPunct="1"/>
            <a:r>
              <a:rPr lang="zh-CN" altLang="en-US" smtClean="0"/>
              <a:t>（</a:t>
            </a:r>
            <a:r>
              <a:rPr lang="en-US" altLang="zh-CN" smtClean="0"/>
              <a:t>3</a:t>
            </a:r>
            <a:r>
              <a:rPr lang="zh-CN" altLang="en-US" smtClean="0"/>
              <a:t>）中序遍历右子树</a:t>
            </a:r>
            <a:r>
              <a:rPr lang="en-US" altLang="zh-CN" smtClean="0"/>
              <a:t>;</a:t>
            </a:r>
          </a:p>
        </p:txBody>
      </p:sp>
      <p:grpSp>
        <p:nvGrpSpPr>
          <p:cNvPr id="40965" name="Group 16"/>
          <p:cNvGrpSpPr/>
          <p:nvPr/>
        </p:nvGrpSpPr>
        <p:grpSpPr bwMode="auto">
          <a:xfrm>
            <a:off x="5791200" y="1447800"/>
            <a:ext cx="3048000" cy="2819400"/>
            <a:chOff x="3696" y="1536"/>
            <a:chExt cx="1920" cy="1776"/>
          </a:xfrm>
        </p:grpSpPr>
        <p:sp>
          <p:nvSpPr>
            <p:cNvPr id="40980" name="AutoShape 17"/>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ln>
          </p:spPr>
          <p:txBody>
            <a:bodyPr/>
            <a:lstStyle/>
            <a:p>
              <a:r>
                <a:rPr lang="en-US" altLang="zh-CN" sz="2400"/>
                <a:t>L</a:t>
              </a:r>
            </a:p>
            <a:p>
              <a:r>
                <a:rPr lang="en-US" altLang="zh-CN" sz="2400"/>
                <a:t>subtree</a:t>
              </a:r>
            </a:p>
          </p:txBody>
        </p:sp>
        <p:sp>
          <p:nvSpPr>
            <p:cNvPr id="40981" name="AutoShape 18"/>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ln>
          </p:spPr>
          <p:txBody>
            <a:bodyPr tIns="0" bIns="0"/>
            <a:lstStyle/>
            <a:p>
              <a:r>
                <a:rPr lang="en-US" altLang="zh-CN" sz="2400"/>
                <a:t>R</a:t>
              </a:r>
            </a:p>
            <a:p>
              <a:r>
                <a:rPr lang="en-US" altLang="zh-CN" sz="2400"/>
                <a:t>subtree</a:t>
              </a:r>
            </a:p>
          </p:txBody>
        </p:sp>
        <p:grpSp>
          <p:nvGrpSpPr>
            <p:cNvPr id="40982" name="Group 19"/>
            <p:cNvGrpSpPr/>
            <p:nvPr/>
          </p:nvGrpSpPr>
          <p:grpSpPr bwMode="auto">
            <a:xfrm>
              <a:off x="4416" y="1536"/>
              <a:ext cx="432" cy="432"/>
              <a:chOff x="2688" y="2352"/>
              <a:chExt cx="432" cy="432"/>
            </a:xfrm>
          </p:grpSpPr>
          <p:sp>
            <p:nvSpPr>
              <p:cNvPr id="40983" name="Oval 20"/>
              <p:cNvSpPr>
                <a:spLocks noChangeArrowheads="1"/>
              </p:cNvSpPr>
              <p:nvPr/>
            </p:nvSpPr>
            <p:spPr bwMode="auto">
              <a:xfrm>
                <a:off x="2688" y="2352"/>
                <a:ext cx="432" cy="432"/>
              </a:xfrm>
              <a:prstGeom prst="ellipse">
                <a:avLst/>
              </a:prstGeom>
              <a:solidFill>
                <a:srgbClr val="FBE2DF"/>
              </a:solidFill>
              <a:ln w="28575" cap="sq">
                <a:solidFill>
                  <a:schemeClr val="tx1"/>
                </a:solidFill>
                <a:round/>
              </a:ln>
            </p:spPr>
            <p:txBody>
              <a:bodyPr wrap="none" anchor="ctr">
                <a:spAutoFit/>
              </a:bodyPr>
              <a:lstStyle/>
              <a:p>
                <a:endParaRPr lang="zh-CN" altLang="en-US"/>
              </a:p>
            </p:txBody>
          </p:sp>
          <p:sp>
            <p:nvSpPr>
              <p:cNvPr id="40984" name="Text Box 21"/>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grpSp>
      </p:grpSp>
      <p:grpSp>
        <p:nvGrpSpPr>
          <p:cNvPr id="4" name="Group 22"/>
          <p:cNvGrpSpPr/>
          <p:nvPr/>
        </p:nvGrpSpPr>
        <p:grpSpPr bwMode="auto">
          <a:xfrm>
            <a:off x="4953000" y="4419600"/>
            <a:ext cx="3962400" cy="2100263"/>
            <a:chOff x="3024" y="2304"/>
            <a:chExt cx="2496" cy="1323"/>
          </a:xfrm>
        </p:grpSpPr>
        <p:sp>
          <p:nvSpPr>
            <p:cNvPr id="40970" name="Line 23"/>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24"/>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25"/>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26"/>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Oval 27"/>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40975" name="Oval 28"/>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40976" name="Oval 29"/>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40977" name="Oval 30"/>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40978" name="Oval 31"/>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40979" name="Oval 32"/>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
        <p:nvSpPr>
          <p:cNvPr id="294945" name="Text Box 33"/>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rgbClr val="000000"/>
                </a:solidFill>
                <a:ea typeface="楷体_GB2312" pitchFamily="49" charset="-122"/>
              </a:rPr>
              <a:t>中序遍历：</a:t>
            </a:r>
            <a:r>
              <a:rPr lang="en-US" altLang="zh-CN">
                <a:solidFill>
                  <a:srgbClr val="000000"/>
                </a:solidFill>
                <a:ea typeface="楷体_GB2312" pitchFamily="49" charset="-122"/>
              </a:rPr>
              <a:t>BCAEDF</a:t>
            </a:r>
          </a:p>
        </p:txBody>
      </p:sp>
      <p:sp>
        <p:nvSpPr>
          <p:cNvPr id="294946" name="AutoShape 34"/>
          <p:cNvSpPr>
            <a:spLocks noChangeArrowheads="1"/>
          </p:cNvSpPr>
          <p:nvPr/>
        </p:nvSpPr>
        <p:spPr bwMode="auto">
          <a:xfrm>
            <a:off x="5661819" y="3733800"/>
            <a:ext cx="381000" cy="381000"/>
          </a:xfrm>
          <a:prstGeom prst="star5">
            <a:avLst/>
          </a:prstGeom>
          <a:solidFill>
            <a:srgbClr val="FF3300"/>
          </a:solidFill>
          <a:ln w="28575" cap="sq">
            <a:solidFill>
              <a:srgbClr val="FF3300"/>
            </a:solidFill>
            <a:miter lim="800000"/>
          </a:ln>
          <a:effectLst/>
        </p:spPr>
        <p:txBody>
          <a:bodyPr wrap="none" anchor="ctr">
            <a:spAutoFit/>
          </a:bodyPr>
          <a:lstStyle/>
          <a:p>
            <a:pPr>
              <a:defRPr/>
            </a:pPr>
            <a:endParaRPr lang="zh-CN" altLang="en-US">
              <a:ea typeface="宋体" panose="02010600030101010101" pitchFamily="2" charset="-122"/>
            </a:endParaRPr>
          </a:p>
        </p:txBody>
      </p:sp>
      <p:sp>
        <p:nvSpPr>
          <p:cNvPr id="294947" name="Freeform 35"/>
          <p:cNvSpPr/>
          <p:nvPr/>
        </p:nvSpPr>
        <p:spPr bwMode="auto">
          <a:xfrm>
            <a:off x="5292725" y="1214438"/>
            <a:ext cx="3775075" cy="2062162"/>
          </a:xfrm>
          <a:custGeom>
            <a:avLst/>
            <a:gdLst>
              <a:gd name="T0" fmla="*/ 0 w 2378"/>
              <a:gd name="T1" fmla="*/ 1966912 h 1299"/>
              <a:gd name="T2" fmla="*/ 450850 w 2378"/>
              <a:gd name="T3" fmla="*/ 1052512 h 1299"/>
              <a:gd name="T4" fmla="*/ 1082675 w 2378"/>
              <a:gd name="T5" fmla="*/ 369887 h 1299"/>
              <a:gd name="T6" fmla="*/ 1687513 w 2378"/>
              <a:gd name="T7" fmla="*/ 47625 h 1299"/>
              <a:gd name="T8" fmla="*/ 2555875 w 2378"/>
              <a:gd name="T9" fmla="*/ 157162 h 1299"/>
              <a:gd name="T10" fmla="*/ 3317875 w 2378"/>
              <a:gd name="T11" fmla="*/ 995362 h 1299"/>
              <a:gd name="T12" fmla="*/ 3775075 w 2378"/>
              <a:gd name="T13" fmla="*/ 2062162 h 1299"/>
              <a:gd name="T14" fmla="*/ 0 60000 65536"/>
              <a:gd name="T15" fmla="*/ 0 60000 65536"/>
              <a:gd name="T16" fmla="*/ 0 60000 65536"/>
              <a:gd name="T17" fmla="*/ 0 60000 65536"/>
              <a:gd name="T18" fmla="*/ 0 60000 65536"/>
              <a:gd name="T19" fmla="*/ 0 60000 65536"/>
              <a:gd name="T20" fmla="*/ 0 60000 65536"/>
              <a:gd name="T21" fmla="*/ 0 w 2378"/>
              <a:gd name="T22" fmla="*/ 0 h 1299"/>
              <a:gd name="T23" fmla="*/ 2378 w 2378"/>
              <a:gd name="T24" fmla="*/ 1299 h 12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78" h="1299">
                <a:moveTo>
                  <a:pt x="0" y="1239"/>
                </a:moveTo>
                <a:cubicBezTo>
                  <a:pt x="47" y="1143"/>
                  <a:pt x="170" y="831"/>
                  <a:pt x="284" y="663"/>
                </a:cubicBezTo>
                <a:cubicBezTo>
                  <a:pt x="398" y="495"/>
                  <a:pt x="552" y="338"/>
                  <a:pt x="682" y="233"/>
                </a:cubicBezTo>
                <a:cubicBezTo>
                  <a:pt x="812" y="128"/>
                  <a:pt x="908" y="52"/>
                  <a:pt x="1063" y="30"/>
                </a:cubicBezTo>
                <a:cubicBezTo>
                  <a:pt x="1218" y="8"/>
                  <a:pt x="1439" y="0"/>
                  <a:pt x="1610" y="99"/>
                </a:cubicBezTo>
                <a:cubicBezTo>
                  <a:pt x="1781" y="198"/>
                  <a:pt x="1962" y="427"/>
                  <a:pt x="2090" y="627"/>
                </a:cubicBezTo>
                <a:cubicBezTo>
                  <a:pt x="2218" y="827"/>
                  <a:pt x="2298" y="1063"/>
                  <a:pt x="2378" y="1299"/>
                </a:cubicBezTo>
              </a:path>
            </a:pathLst>
          </a:custGeom>
          <a:noFill/>
          <a:ln w="38100"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4946"/>
                                        </p:tgtEl>
                                        <p:attrNameLst>
                                          <p:attrName>style.visibility</p:attrName>
                                        </p:attrNameLst>
                                      </p:cBhvr>
                                      <p:to>
                                        <p:strVal val="visible"/>
                                      </p:to>
                                    </p:set>
                                    <p:animEffect transition="in" filter="barn(outHorizontal)">
                                      <p:cBhvr>
                                        <p:cTn id="7" dur="500"/>
                                        <p:tgtEl>
                                          <p:spTgt spid="294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47"/>
                                        </p:tgtEl>
                                        <p:attrNameLst>
                                          <p:attrName>style.visibility</p:attrName>
                                        </p:attrNameLst>
                                      </p:cBhvr>
                                      <p:to>
                                        <p:strVal val="visible"/>
                                      </p:to>
                                    </p:set>
                                    <p:animEffect transition="in" filter="wipe(left)">
                                      <p:cBhvr>
                                        <p:cTn id="12" dur="500"/>
                                        <p:tgtEl>
                                          <p:spTgt spid="2949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4945"/>
                                        </p:tgtEl>
                                        <p:attrNameLst>
                                          <p:attrName>style.visibility</p:attrName>
                                        </p:attrNameLst>
                                      </p:cBhvr>
                                      <p:to>
                                        <p:strVal val="visible"/>
                                      </p:to>
                                    </p:set>
                                    <p:anim calcmode="lin" valueType="num">
                                      <p:cBhvr additive="base">
                                        <p:cTn id="23" dur="500" fill="hold"/>
                                        <p:tgtEl>
                                          <p:spTgt spid="294945"/>
                                        </p:tgtEl>
                                        <p:attrNameLst>
                                          <p:attrName>ppt_x</p:attrName>
                                        </p:attrNameLst>
                                      </p:cBhvr>
                                      <p:tavLst>
                                        <p:tav tm="0">
                                          <p:val>
                                            <p:strVal val="0-#ppt_w/2"/>
                                          </p:val>
                                        </p:tav>
                                        <p:tav tm="100000">
                                          <p:val>
                                            <p:strVal val="#ppt_x"/>
                                          </p:val>
                                        </p:tav>
                                      </p:tavLst>
                                    </p:anim>
                                    <p:anim calcmode="lin" valueType="num">
                                      <p:cBhvr additive="base">
                                        <p:cTn id="24" dur="500" fill="hold"/>
                                        <p:tgtEl>
                                          <p:spTgt spid="294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5" grpId="0" autoUpdateAnimBg="0"/>
      <p:bldP spid="294946" grpId="0" animBg="1"/>
      <p:bldP spid="29494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6EB79A1-CB15-483C-B0BD-11999C1490F9}" type="slidenum">
              <a:rPr kumimoji="0" lang="en-US" altLang="zh-CN" sz="1400" b="0" smtClean="0">
                <a:solidFill>
                  <a:schemeClr val="tx1"/>
                </a:solidFill>
              </a:rPr>
              <a:t>37</a:t>
            </a:fld>
            <a:endParaRPr kumimoji="0" lang="en-US" altLang="zh-CN" sz="1400" b="0" smtClean="0">
              <a:solidFill>
                <a:schemeClr val="tx1"/>
              </a:solidFill>
            </a:endParaRPr>
          </a:p>
        </p:txBody>
      </p:sp>
      <p:sp>
        <p:nvSpPr>
          <p:cNvPr id="41987" name="Rectangle 2"/>
          <p:cNvSpPr>
            <a:spLocks noGrp="1" noChangeArrowheads="1"/>
          </p:cNvSpPr>
          <p:nvPr>
            <p:ph type="title"/>
          </p:nvPr>
        </p:nvSpPr>
        <p:spPr/>
        <p:txBody>
          <a:bodyPr/>
          <a:lstStyle/>
          <a:p>
            <a:pPr eaLnBrk="1" hangingPunct="1"/>
            <a:r>
              <a:rPr lang="zh-CN" altLang="en-US" smtClean="0"/>
              <a:t>后（根）序的遍历</a:t>
            </a:r>
            <a:r>
              <a:rPr lang="en-US" altLang="zh-CN" smtClean="0">
                <a:solidFill>
                  <a:srgbClr val="FF3300"/>
                </a:solidFill>
              </a:rPr>
              <a:t>LR</a:t>
            </a:r>
            <a:r>
              <a:rPr lang="en-US" altLang="zh-CN" u="sng" smtClean="0">
                <a:solidFill>
                  <a:srgbClr val="FF3300"/>
                </a:solidFill>
              </a:rPr>
              <a:t>D</a:t>
            </a:r>
            <a:r>
              <a:rPr lang="zh-CN" altLang="en-US" smtClean="0"/>
              <a:t>算法</a:t>
            </a:r>
          </a:p>
        </p:txBody>
      </p:sp>
      <p:sp>
        <p:nvSpPr>
          <p:cNvPr id="41988" name="Rectangle 3"/>
          <p:cNvSpPr>
            <a:spLocks noGrp="1" noChangeArrowheads="1"/>
          </p:cNvSpPr>
          <p:nvPr>
            <p:ph type="body" idx="1"/>
          </p:nvPr>
        </p:nvSpPr>
        <p:spPr>
          <a:xfrm>
            <a:off x="457200" y="1371600"/>
            <a:ext cx="5638800" cy="4953000"/>
          </a:xfrm>
        </p:spPr>
        <p:txBody>
          <a:bodyPr/>
          <a:lstStyle/>
          <a:p>
            <a:pPr eaLnBrk="1" hangingPunct="1"/>
            <a:r>
              <a:rPr lang="en-US" altLang="zh-CN" smtClean="0"/>
              <a:t> </a:t>
            </a:r>
            <a:r>
              <a:rPr lang="zh-CN" altLang="en-US" smtClean="0"/>
              <a:t>若二叉树为空树，则空操作；</a:t>
            </a:r>
          </a:p>
          <a:p>
            <a:pPr eaLnBrk="1" hangingPunct="1"/>
            <a:r>
              <a:rPr lang="zh-CN" altLang="en-US" smtClean="0"/>
              <a:t>否则</a:t>
            </a:r>
          </a:p>
          <a:p>
            <a:pPr lvl="1" eaLnBrk="1" hangingPunct="1"/>
            <a:r>
              <a:rPr lang="zh-CN" altLang="en-US" smtClean="0"/>
              <a:t>（</a:t>
            </a:r>
            <a:r>
              <a:rPr lang="en-US" altLang="zh-CN" smtClean="0"/>
              <a:t>1</a:t>
            </a:r>
            <a:r>
              <a:rPr lang="zh-CN" altLang="en-US" smtClean="0"/>
              <a:t>）后序遍历左子树；</a:t>
            </a:r>
          </a:p>
          <a:p>
            <a:pPr lvl="1" eaLnBrk="1" hangingPunct="1"/>
            <a:r>
              <a:rPr lang="zh-CN" altLang="en-US" smtClean="0"/>
              <a:t>（</a:t>
            </a:r>
            <a:r>
              <a:rPr lang="en-US" altLang="zh-CN" smtClean="0"/>
              <a:t>2</a:t>
            </a:r>
            <a:r>
              <a:rPr lang="zh-CN" altLang="en-US" smtClean="0"/>
              <a:t>）后序遍历右子树；</a:t>
            </a:r>
          </a:p>
          <a:p>
            <a:pPr lvl="1" eaLnBrk="1" hangingPunct="1"/>
            <a:r>
              <a:rPr lang="zh-CN" altLang="en-US" smtClean="0"/>
              <a:t>（</a:t>
            </a:r>
            <a:r>
              <a:rPr lang="en-US" altLang="zh-CN" smtClean="0"/>
              <a:t>3</a:t>
            </a:r>
            <a:r>
              <a:rPr lang="zh-CN" altLang="en-US" smtClean="0"/>
              <a:t>）访问根结点</a:t>
            </a:r>
            <a:r>
              <a:rPr lang="en-US" altLang="zh-CN" smtClean="0"/>
              <a:t>;</a:t>
            </a:r>
          </a:p>
        </p:txBody>
      </p:sp>
      <p:grpSp>
        <p:nvGrpSpPr>
          <p:cNvPr id="41989" name="Group 22"/>
          <p:cNvGrpSpPr/>
          <p:nvPr/>
        </p:nvGrpSpPr>
        <p:grpSpPr bwMode="auto">
          <a:xfrm>
            <a:off x="5791200" y="1371600"/>
            <a:ext cx="3048000" cy="2819400"/>
            <a:chOff x="3696" y="1536"/>
            <a:chExt cx="1920" cy="1776"/>
          </a:xfrm>
        </p:grpSpPr>
        <p:sp>
          <p:nvSpPr>
            <p:cNvPr id="42004" name="AutoShape 23"/>
            <p:cNvSpPr>
              <a:spLocks noChangeArrowheads="1"/>
            </p:cNvSpPr>
            <p:nvPr/>
          </p:nvSpPr>
          <p:spPr bwMode="auto">
            <a:xfrm>
              <a:off x="3696" y="2160"/>
              <a:ext cx="720" cy="1152"/>
            </a:xfrm>
            <a:prstGeom prst="wedgeEllipseCallout">
              <a:avLst>
                <a:gd name="adj1" fmla="val 60694"/>
                <a:gd name="adj2" fmla="val -71440"/>
              </a:avLst>
            </a:prstGeom>
            <a:solidFill>
              <a:schemeClr val="bg2"/>
            </a:solidFill>
            <a:ln w="28575" cap="sq">
              <a:solidFill>
                <a:schemeClr val="tx1"/>
              </a:solidFill>
              <a:miter lim="800000"/>
            </a:ln>
          </p:spPr>
          <p:txBody>
            <a:bodyPr/>
            <a:lstStyle/>
            <a:p>
              <a:r>
                <a:rPr lang="en-US" altLang="zh-CN" sz="2400"/>
                <a:t>L</a:t>
              </a:r>
            </a:p>
            <a:p>
              <a:r>
                <a:rPr lang="en-US" altLang="zh-CN" sz="2400"/>
                <a:t>subtree</a:t>
              </a:r>
            </a:p>
          </p:txBody>
        </p:sp>
        <p:sp>
          <p:nvSpPr>
            <p:cNvPr id="42005" name="AutoShape 24"/>
            <p:cNvSpPr>
              <a:spLocks noChangeArrowheads="1"/>
            </p:cNvSpPr>
            <p:nvPr/>
          </p:nvSpPr>
          <p:spPr bwMode="auto">
            <a:xfrm>
              <a:off x="4896" y="2208"/>
              <a:ext cx="720" cy="1104"/>
            </a:xfrm>
            <a:prstGeom prst="wedgeEllipseCallout">
              <a:avLst>
                <a:gd name="adj1" fmla="val -62917"/>
                <a:gd name="adj2" fmla="val -82699"/>
              </a:avLst>
            </a:prstGeom>
            <a:solidFill>
              <a:srgbClr val="CAF2CE"/>
            </a:solidFill>
            <a:ln w="28575" cap="sq">
              <a:solidFill>
                <a:schemeClr val="tx1"/>
              </a:solidFill>
              <a:miter lim="800000"/>
            </a:ln>
          </p:spPr>
          <p:txBody>
            <a:bodyPr tIns="0" bIns="0"/>
            <a:lstStyle/>
            <a:p>
              <a:r>
                <a:rPr lang="en-US" altLang="zh-CN" sz="2400"/>
                <a:t>R</a:t>
              </a:r>
            </a:p>
            <a:p>
              <a:r>
                <a:rPr lang="en-US" altLang="zh-CN" sz="2400"/>
                <a:t>subtree</a:t>
              </a:r>
            </a:p>
          </p:txBody>
        </p:sp>
        <p:grpSp>
          <p:nvGrpSpPr>
            <p:cNvPr id="42006" name="Group 25"/>
            <p:cNvGrpSpPr/>
            <p:nvPr/>
          </p:nvGrpSpPr>
          <p:grpSpPr bwMode="auto">
            <a:xfrm>
              <a:off x="4416" y="1536"/>
              <a:ext cx="432" cy="432"/>
              <a:chOff x="2688" y="2352"/>
              <a:chExt cx="432" cy="432"/>
            </a:xfrm>
          </p:grpSpPr>
          <p:sp>
            <p:nvSpPr>
              <p:cNvPr id="42007" name="Oval 26"/>
              <p:cNvSpPr>
                <a:spLocks noChangeArrowheads="1"/>
              </p:cNvSpPr>
              <p:nvPr/>
            </p:nvSpPr>
            <p:spPr bwMode="auto">
              <a:xfrm>
                <a:off x="2688" y="2352"/>
                <a:ext cx="432" cy="432"/>
              </a:xfrm>
              <a:prstGeom prst="ellipse">
                <a:avLst/>
              </a:prstGeom>
              <a:solidFill>
                <a:srgbClr val="FBE2DF"/>
              </a:solidFill>
              <a:ln w="28575" cap="sq">
                <a:solidFill>
                  <a:schemeClr val="tx1"/>
                </a:solidFill>
                <a:round/>
              </a:ln>
            </p:spPr>
            <p:txBody>
              <a:bodyPr wrap="none" anchor="ctr">
                <a:spAutoFit/>
              </a:bodyPr>
              <a:lstStyle/>
              <a:p>
                <a:endParaRPr lang="zh-CN" altLang="en-US"/>
              </a:p>
            </p:txBody>
          </p:sp>
          <p:sp>
            <p:nvSpPr>
              <p:cNvPr id="42008" name="Text Box 27"/>
              <p:cNvSpPr txBox="1">
                <a:spLocks noChangeArrowheads="1"/>
              </p:cNvSpPr>
              <p:nvPr/>
            </p:nvSpPr>
            <p:spPr bwMode="auto">
              <a:xfrm>
                <a:off x="2688" y="240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grpSp>
      </p:grpSp>
      <p:sp>
        <p:nvSpPr>
          <p:cNvPr id="295964" name="AutoShape 28"/>
          <p:cNvSpPr>
            <a:spLocks noChangeArrowheads="1"/>
          </p:cNvSpPr>
          <p:nvPr/>
        </p:nvSpPr>
        <p:spPr bwMode="auto">
          <a:xfrm>
            <a:off x="5791200" y="3657600"/>
            <a:ext cx="381000" cy="381000"/>
          </a:xfrm>
          <a:prstGeom prst="star5">
            <a:avLst/>
          </a:prstGeom>
          <a:solidFill>
            <a:srgbClr val="FF3300"/>
          </a:solidFill>
          <a:ln w="28575" cap="sq">
            <a:solidFill>
              <a:srgbClr val="FF3300"/>
            </a:solidFill>
            <a:miter lim="800000"/>
          </a:ln>
          <a:effectLst/>
        </p:spPr>
        <p:txBody>
          <a:bodyPr wrap="none" anchor="ctr">
            <a:spAutoFit/>
          </a:bodyPr>
          <a:lstStyle/>
          <a:p>
            <a:pPr>
              <a:defRPr/>
            </a:pPr>
            <a:endParaRPr lang="zh-CN" altLang="en-US">
              <a:ea typeface="宋体" panose="02010600030101010101" pitchFamily="2" charset="-122"/>
            </a:endParaRPr>
          </a:p>
        </p:txBody>
      </p:sp>
      <p:sp>
        <p:nvSpPr>
          <p:cNvPr id="295965" name="Freeform 29"/>
          <p:cNvSpPr/>
          <p:nvPr/>
        </p:nvSpPr>
        <p:spPr bwMode="auto">
          <a:xfrm>
            <a:off x="5943600" y="1524000"/>
            <a:ext cx="3160713" cy="2984500"/>
          </a:xfrm>
          <a:custGeom>
            <a:avLst/>
            <a:gdLst>
              <a:gd name="T0" fmla="*/ 0 w 1991"/>
              <a:gd name="T1" fmla="*/ 2743200 h 1880"/>
              <a:gd name="T2" fmla="*/ 947738 w 1991"/>
              <a:gd name="T3" fmla="*/ 2870200 h 1880"/>
              <a:gd name="T4" fmla="*/ 2363788 w 1991"/>
              <a:gd name="T5" fmla="*/ 2895600 h 1880"/>
              <a:gd name="T6" fmla="*/ 3046413 w 1991"/>
              <a:gd name="T7" fmla="*/ 2339975 h 1880"/>
              <a:gd name="T8" fmla="*/ 3046413 w 1991"/>
              <a:gd name="T9" fmla="*/ 923925 h 1880"/>
              <a:gd name="T10" fmla="*/ 2633663 w 1991"/>
              <a:gd name="T11" fmla="*/ 357188 h 1880"/>
              <a:gd name="T12" fmla="*/ 1981201 w 1991"/>
              <a:gd name="T13" fmla="*/ 0 h 1880"/>
              <a:gd name="T14" fmla="*/ 0 60000 65536"/>
              <a:gd name="T15" fmla="*/ 0 60000 65536"/>
              <a:gd name="T16" fmla="*/ 0 60000 65536"/>
              <a:gd name="T17" fmla="*/ 0 60000 65536"/>
              <a:gd name="T18" fmla="*/ 0 60000 65536"/>
              <a:gd name="T19" fmla="*/ 0 60000 65536"/>
              <a:gd name="T20" fmla="*/ 0 60000 65536"/>
              <a:gd name="T21" fmla="*/ 0 w 1991"/>
              <a:gd name="T22" fmla="*/ 0 h 1880"/>
              <a:gd name="T23" fmla="*/ 1991 w 1991"/>
              <a:gd name="T24" fmla="*/ 1880 h 18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1" h="1880">
                <a:moveTo>
                  <a:pt x="0" y="1728"/>
                </a:moveTo>
                <a:cubicBezTo>
                  <a:pt x="99" y="1741"/>
                  <a:pt x="349" y="1792"/>
                  <a:pt x="597" y="1808"/>
                </a:cubicBezTo>
                <a:cubicBezTo>
                  <a:pt x="845" y="1824"/>
                  <a:pt x="1269" y="1880"/>
                  <a:pt x="1489" y="1824"/>
                </a:cubicBezTo>
                <a:cubicBezTo>
                  <a:pt x="1709" y="1768"/>
                  <a:pt x="1847" y="1681"/>
                  <a:pt x="1919" y="1474"/>
                </a:cubicBezTo>
                <a:cubicBezTo>
                  <a:pt x="1991" y="1267"/>
                  <a:pt x="1962" y="790"/>
                  <a:pt x="1919" y="582"/>
                </a:cubicBezTo>
                <a:cubicBezTo>
                  <a:pt x="1876" y="374"/>
                  <a:pt x="1771" y="322"/>
                  <a:pt x="1659" y="225"/>
                </a:cubicBezTo>
                <a:cubicBezTo>
                  <a:pt x="1547" y="128"/>
                  <a:pt x="1334" y="47"/>
                  <a:pt x="1248" y="0"/>
                </a:cubicBezTo>
              </a:path>
            </a:pathLst>
          </a:custGeom>
          <a:noFill/>
          <a:ln w="38100"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4" name="Group 30"/>
          <p:cNvGrpSpPr/>
          <p:nvPr/>
        </p:nvGrpSpPr>
        <p:grpSpPr bwMode="auto">
          <a:xfrm>
            <a:off x="4953000" y="4419600"/>
            <a:ext cx="3962400" cy="2100263"/>
            <a:chOff x="3024" y="2304"/>
            <a:chExt cx="2496" cy="1323"/>
          </a:xfrm>
        </p:grpSpPr>
        <p:sp>
          <p:nvSpPr>
            <p:cNvPr id="41994" name="Line 31"/>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32"/>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33"/>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34"/>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Oval 35"/>
            <p:cNvSpPr>
              <a:spLocks noChangeArrowheads="1"/>
            </p:cNvSpPr>
            <p:nvPr/>
          </p:nvSpPr>
          <p:spPr bwMode="auto">
            <a:xfrm>
              <a:off x="3768" y="2304"/>
              <a:ext cx="350" cy="343"/>
            </a:xfrm>
            <a:prstGeom prst="ellipse">
              <a:avLst/>
            </a:prstGeom>
            <a:solidFill>
              <a:schemeClr val="bg2"/>
            </a:solidFill>
            <a:ln w="38100"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A</a:t>
              </a:r>
            </a:p>
          </p:txBody>
        </p:sp>
        <p:sp>
          <p:nvSpPr>
            <p:cNvPr id="41999" name="Oval 36"/>
            <p:cNvSpPr>
              <a:spLocks noChangeArrowheads="1"/>
            </p:cNvSpPr>
            <p:nvPr/>
          </p:nvSpPr>
          <p:spPr bwMode="auto">
            <a:xfrm>
              <a:off x="3024" y="2725"/>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B</a:t>
              </a:r>
            </a:p>
          </p:txBody>
        </p:sp>
        <p:sp>
          <p:nvSpPr>
            <p:cNvPr id="42000" name="Oval 37"/>
            <p:cNvSpPr>
              <a:spLocks noChangeArrowheads="1"/>
            </p:cNvSpPr>
            <p:nvPr/>
          </p:nvSpPr>
          <p:spPr bwMode="auto">
            <a:xfrm>
              <a:off x="3436" y="3272"/>
              <a:ext cx="350"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C</a:t>
              </a:r>
            </a:p>
          </p:txBody>
        </p:sp>
        <p:sp>
          <p:nvSpPr>
            <p:cNvPr id="42001" name="Oval 38"/>
            <p:cNvSpPr>
              <a:spLocks noChangeArrowheads="1"/>
            </p:cNvSpPr>
            <p:nvPr/>
          </p:nvSpPr>
          <p:spPr bwMode="auto">
            <a:xfrm>
              <a:off x="4385" y="2683"/>
              <a:ext cx="385" cy="378"/>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D</a:t>
              </a:r>
            </a:p>
          </p:txBody>
        </p:sp>
        <p:sp>
          <p:nvSpPr>
            <p:cNvPr id="42002" name="Oval 39"/>
            <p:cNvSpPr>
              <a:spLocks noChangeArrowheads="1"/>
            </p:cNvSpPr>
            <p:nvPr/>
          </p:nvSpPr>
          <p:spPr bwMode="auto">
            <a:xfrm>
              <a:off x="5127" y="3188"/>
              <a:ext cx="385" cy="377"/>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F</a:t>
              </a:r>
            </a:p>
          </p:txBody>
        </p:sp>
        <p:sp>
          <p:nvSpPr>
            <p:cNvPr id="42003" name="Oval 40"/>
            <p:cNvSpPr>
              <a:spLocks noChangeArrowheads="1"/>
            </p:cNvSpPr>
            <p:nvPr/>
          </p:nvSpPr>
          <p:spPr bwMode="auto">
            <a:xfrm>
              <a:off x="4011" y="3284"/>
              <a:ext cx="342" cy="343"/>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sz="2400">
                  <a:solidFill>
                    <a:srgbClr val="FF3300"/>
                  </a:solidFill>
                </a:rPr>
                <a:t>E</a:t>
              </a:r>
            </a:p>
          </p:txBody>
        </p:sp>
      </p:grpSp>
      <p:sp>
        <p:nvSpPr>
          <p:cNvPr id="295977" name="Text Box 41"/>
          <p:cNvSpPr txBox="1">
            <a:spLocks noChangeArrowheads="1"/>
          </p:cNvSpPr>
          <p:nvPr/>
        </p:nvSpPr>
        <p:spPr bwMode="auto">
          <a:xfrm>
            <a:off x="533400" y="4876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rgbClr val="000000"/>
                </a:solidFill>
                <a:ea typeface="楷体_GB2312" pitchFamily="49" charset="-122"/>
              </a:rPr>
              <a:t>后序遍历：</a:t>
            </a:r>
            <a:r>
              <a:rPr lang="en-US" altLang="zh-CN">
                <a:solidFill>
                  <a:srgbClr val="000000"/>
                </a:solidFill>
                <a:ea typeface="楷体_GB2312" pitchFamily="49" charset="-122"/>
              </a:rPr>
              <a:t>CBEFDA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95964"/>
                                        </p:tgtEl>
                                        <p:attrNameLst>
                                          <p:attrName>style.visibility</p:attrName>
                                        </p:attrNameLst>
                                      </p:cBhvr>
                                      <p:to>
                                        <p:strVal val="visible"/>
                                      </p:to>
                                    </p:set>
                                    <p:animEffect transition="in" filter="barn(outHorizontal)">
                                      <p:cBhvr>
                                        <p:cTn id="7" dur="500"/>
                                        <p:tgtEl>
                                          <p:spTgt spid="295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5965"/>
                                        </p:tgtEl>
                                        <p:attrNameLst>
                                          <p:attrName>style.visibility</p:attrName>
                                        </p:attrNameLst>
                                      </p:cBhvr>
                                      <p:to>
                                        <p:strVal val="visible"/>
                                      </p:to>
                                    </p:set>
                                    <p:animEffect transition="in" filter="wipe(down)">
                                      <p:cBhvr>
                                        <p:cTn id="12" dur="500"/>
                                        <p:tgtEl>
                                          <p:spTgt spid="2959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5977"/>
                                        </p:tgtEl>
                                        <p:attrNameLst>
                                          <p:attrName>style.visibility</p:attrName>
                                        </p:attrNameLst>
                                      </p:cBhvr>
                                      <p:to>
                                        <p:strVal val="visible"/>
                                      </p:to>
                                    </p:set>
                                    <p:anim calcmode="lin" valueType="num">
                                      <p:cBhvr additive="base">
                                        <p:cTn id="23" dur="500" fill="hold"/>
                                        <p:tgtEl>
                                          <p:spTgt spid="295977"/>
                                        </p:tgtEl>
                                        <p:attrNameLst>
                                          <p:attrName>ppt_x</p:attrName>
                                        </p:attrNameLst>
                                      </p:cBhvr>
                                      <p:tavLst>
                                        <p:tav tm="0">
                                          <p:val>
                                            <p:strVal val="0-#ppt_w/2"/>
                                          </p:val>
                                        </p:tav>
                                        <p:tav tm="100000">
                                          <p:val>
                                            <p:strVal val="#ppt_x"/>
                                          </p:val>
                                        </p:tav>
                                      </p:tavLst>
                                    </p:anim>
                                    <p:anim calcmode="lin" valueType="num">
                                      <p:cBhvr additive="base">
                                        <p:cTn id="24" dur="500" fill="hold"/>
                                        <p:tgtEl>
                                          <p:spTgt spid="2959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4" grpId="0" animBg="1"/>
      <p:bldP spid="295965" grpId="0" animBg="1"/>
      <p:bldP spid="29597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37"/>
          <p:cNvSpPr>
            <a:spLocks noGrp="1"/>
          </p:cNvSpPr>
          <p:nvPr>
            <p:ph type="title"/>
          </p:nvPr>
        </p:nvSpPr>
        <p:spPr/>
        <p:txBody>
          <a:bodyPr/>
          <a:lstStyle/>
          <a:p>
            <a:r>
              <a:rPr lang="en-US" altLang="zh-CN" dirty="0" smtClean="0"/>
              <a:t>6.4.1 </a:t>
            </a:r>
            <a:r>
              <a:rPr lang="zh-CN" altLang="en-US" dirty="0" smtClean="0"/>
              <a:t>二叉树的访问顺序</a:t>
            </a:r>
            <a:endParaRPr lang="zh-CN" altLang="en-US" dirty="0"/>
          </a:p>
        </p:txBody>
      </p:sp>
      <p:sp>
        <p:nvSpPr>
          <p:cNvPr id="43010"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11E6FB6-037A-493F-9182-7D3004BDA612}" type="slidenum">
              <a:rPr kumimoji="0" lang="en-US" altLang="zh-CN" sz="1400" b="0" smtClean="0">
                <a:solidFill>
                  <a:schemeClr val="tx1"/>
                </a:solidFill>
              </a:rPr>
              <a:t>38</a:t>
            </a:fld>
            <a:endParaRPr kumimoji="0" lang="en-US" altLang="zh-CN" sz="1400" b="0" smtClean="0">
              <a:solidFill>
                <a:schemeClr val="tx1"/>
              </a:solidFill>
            </a:endParaRPr>
          </a:p>
        </p:txBody>
      </p:sp>
      <p:sp>
        <p:nvSpPr>
          <p:cNvPr id="43011" name="Text Box 2"/>
          <p:cNvSpPr txBox="1">
            <a:spLocks noChangeArrowheads="1"/>
          </p:cNvSpPr>
          <p:nvPr/>
        </p:nvSpPr>
        <p:spPr bwMode="auto">
          <a:xfrm>
            <a:off x="700088" y="1438275"/>
            <a:ext cx="4100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r>
              <a:rPr lang="zh-CN" altLang="en-US">
                <a:solidFill>
                  <a:schemeClr val="tx1"/>
                </a:solidFill>
                <a:ea typeface="楷体_GB2312" pitchFamily="49" charset="-122"/>
              </a:rPr>
              <a:t>先序遍历（</a:t>
            </a:r>
            <a:r>
              <a:rPr lang="en-US" altLang="zh-CN">
                <a:solidFill>
                  <a:srgbClr val="990000"/>
                </a:solidFill>
                <a:ea typeface="楷体_GB2312" pitchFamily="49" charset="-122"/>
              </a:rPr>
              <a:t>D</a:t>
            </a:r>
            <a:r>
              <a:rPr lang="en-US" altLang="zh-CN">
                <a:solidFill>
                  <a:schemeClr val="tx1"/>
                </a:solidFill>
                <a:ea typeface="楷体_GB2312" pitchFamily="49" charset="-122"/>
              </a:rPr>
              <a:t>LR</a:t>
            </a:r>
            <a:r>
              <a:rPr lang="zh-CN" altLang="en-US">
                <a:solidFill>
                  <a:schemeClr val="tx1"/>
                </a:solidFill>
                <a:ea typeface="楷体_GB2312" pitchFamily="49" charset="-122"/>
              </a:rPr>
              <a:t>）</a:t>
            </a:r>
          </a:p>
        </p:txBody>
      </p:sp>
      <p:sp>
        <p:nvSpPr>
          <p:cNvPr id="214019" name="Text Box 3"/>
          <p:cNvSpPr txBox="1">
            <a:spLocks noChangeArrowheads="1"/>
          </p:cNvSpPr>
          <p:nvPr/>
        </p:nvSpPr>
        <p:spPr bwMode="auto">
          <a:xfrm>
            <a:off x="700088" y="2262188"/>
            <a:ext cx="3719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solidFill>
                  <a:srgbClr val="990000"/>
                </a:solidFill>
                <a:ea typeface="楷体_GB2312" pitchFamily="49" charset="-122"/>
              </a:rPr>
              <a:t>A B D E G C F </a:t>
            </a:r>
          </a:p>
        </p:txBody>
      </p:sp>
      <p:sp>
        <p:nvSpPr>
          <p:cNvPr id="43013" name="Rectangle 4"/>
          <p:cNvSpPr>
            <a:spLocks noChangeArrowheads="1"/>
          </p:cNvSpPr>
          <p:nvPr/>
        </p:nvSpPr>
        <p:spPr bwMode="auto">
          <a:xfrm>
            <a:off x="700088" y="3087688"/>
            <a:ext cx="3078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zh-CN" altLang="en-US">
                <a:solidFill>
                  <a:schemeClr val="tx1"/>
                </a:solidFill>
                <a:ea typeface="楷体_GB2312" pitchFamily="49" charset="-122"/>
              </a:rPr>
              <a:t>中序遍历（</a:t>
            </a:r>
            <a:r>
              <a:rPr lang="en-US" altLang="zh-CN">
                <a:solidFill>
                  <a:schemeClr val="tx1"/>
                </a:solidFill>
                <a:ea typeface="楷体_GB2312" pitchFamily="49" charset="-122"/>
              </a:rPr>
              <a:t>L</a:t>
            </a:r>
            <a:r>
              <a:rPr lang="en-US" altLang="zh-CN">
                <a:solidFill>
                  <a:srgbClr val="990000"/>
                </a:solidFill>
                <a:ea typeface="楷体_GB2312" pitchFamily="49" charset="-122"/>
              </a:rPr>
              <a:t>D</a:t>
            </a:r>
            <a:r>
              <a:rPr lang="en-US" altLang="zh-CN">
                <a:solidFill>
                  <a:schemeClr val="tx1"/>
                </a:solidFill>
                <a:ea typeface="楷体_GB2312" pitchFamily="49" charset="-122"/>
              </a:rPr>
              <a:t>R</a:t>
            </a:r>
            <a:r>
              <a:rPr lang="zh-CN" altLang="en-US">
                <a:solidFill>
                  <a:schemeClr val="tx1"/>
                </a:solidFill>
                <a:ea typeface="楷体_GB2312" pitchFamily="49" charset="-122"/>
              </a:rPr>
              <a:t>）</a:t>
            </a:r>
          </a:p>
        </p:txBody>
      </p:sp>
      <p:sp>
        <p:nvSpPr>
          <p:cNvPr id="214021" name="Rectangle 5"/>
          <p:cNvSpPr>
            <a:spLocks noChangeArrowheads="1"/>
          </p:cNvSpPr>
          <p:nvPr/>
        </p:nvSpPr>
        <p:spPr bwMode="auto">
          <a:xfrm>
            <a:off x="700088" y="3911600"/>
            <a:ext cx="2544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spcBef>
                <a:spcPct val="50000"/>
              </a:spcBef>
            </a:pPr>
            <a:r>
              <a:rPr lang="en-US" altLang="zh-CN">
                <a:solidFill>
                  <a:srgbClr val="990000"/>
                </a:solidFill>
                <a:ea typeface="楷体_GB2312" pitchFamily="49" charset="-122"/>
              </a:rPr>
              <a:t>D B G E A F C </a:t>
            </a:r>
          </a:p>
        </p:txBody>
      </p:sp>
      <p:sp>
        <p:nvSpPr>
          <p:cNvPr id="43015" name="Rectangle 6"/>
          <p:cNvSpPr>
            <a:spLocks noChangeArrowheads="1"/>
          </p:cNvSpPr>
          <p:nvPr/>
        </p:nvSpPr>
        <p:spPr bwMode="auto">
          <a:xfrm>
            <a:off x="700088" y="4737100"/>
            <a:ext cx="3078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zh-CN" altLang="en-US">
                <a:solidFill>
                  <a:schemeClr val="tx1"/>
                </a:solidFill>
                <a:ea typeface="楷体_GB2312" pitchFamily="49" charset="-122"/>
              </a:rPr>
              <a:t>后序遍历（</a:t>
            </a:r>
            <a:r>
              <a:rPr lang="en-US" altLang="zh-CN">
                <a:solidFill>
                  <a:schemeClr val="tx1"/>
                </a:solidFill>
                <a:ea typeface="楷体_GB2312" pitchFamily="49" charset="-122"/>
              </a:rPr>
              <a:t>LR</a:t>
            </a:r>
            <a:r>
              <a:rPr lang="en-US" altLang="zh-CN">
                <a:solidFill>
                  <a:srgbClr val="990000"/>
                </a:solidFill>
                <a:ea typeface="楷体_GB2312" pitchFamily="49" charset="-122"/>
              </a:rPr>
              <a:t>D</a:t>
            </a:r>
            <a:r>
              <a:rPr lang="zh-CN" altLang="en-US">
                <a:solidFill>
                  <a:schemeClr val="tx1"/>
                </a:solidFill>
                <a:ea typeface="楷体_GB2312" pitchFamily="49" charset="-122"/>
              </a:rPr>
              <a:t>）</a:t>
            </a:r>
          </a:p>
        </p:txBody>
      </p:sp>
      <p:sp>
        <p:nvSpPr>
          <p:cNvPr id="214023" name="Rectangle 7"/>
          <p:cNvSpPr>
            <a:spLocks noChangeArrowheads="1"/>
          </p:cNvSpPr>
          <p:nvPr/>
        </p:nvSpPr>
        <p:spPr bwMode="auto">
          <a:xfrm>
            <a:off x="700088" y="5562600"/>
            <a:ext cx="2455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spcBef>
                <a:spcPct val="50000"/>
              </a:spcBef>
            </a:pPr>
            <a:r>
              <a:rPr lang="en-US" altLang="zh-CN">
                <a:solidFill>
                  <a:srgbClr val="990000"/>
                </a:solidFill>
                <a:ea typeface="楷体_GB2312" pitchFamily="49" charset="-122"/>
              </a:rPr>
              <a:t>D G E B F C A</a:t>
            </a:r>
          </a:p>
        </p:txBody>
      </p:sp>
      <p:grpSp>
        <p:nvGrpSpPr>
          <p:cNvPr id="43017" name="Group 36"/>
          <p:cNvGrpSpPr/>
          <p:nvPr/>
        </p:nvGrpSpPr>
        <p:grpSpPr bwMode="auto">
          <a:xfrm>
            <a:off x="4724400" y="2133600"/>
            <a:ext cx="3579813" cy="2730500"/>
            <a:chOff x="2976" y="1344"/>
            <a:chExt cx="2255" cy="1720"/>
          </a:xfrm>
        </p:grpSpPr>
        <p:sp>
          <p:nvSpPr>
            <p:cNvPr id="43018" name="Line 9"/>
            <p:cNvSpPr>
              <a:spLocks noChangeShapeType="1"/>
            </p:cNvSpPr>
            <p:nvPr/>
          </p:nvSpPr>
          <p:spPr bwMode="auto">
            <a:xfrm flipH="1">
              <a:off x="3845" y="2569"/>
              <a:ext cx="162" cy="227"/>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3019" name="Group 10"/>
            <p:cNvGrpSpPr/>
            <p:nvPr/>
          </p:nvGrpSpPr>
          <p:grpSpPr bwMode="auto">
            <a:xfrm>
              <a:off x="3507" y="2660"/>
              <a:ext cx="724" cy="404"/>
              <a:chOff x="723" y="1543"/>
              <a:chExt cx="680" cy="404"/>
            </a:xfrm>
          </p:grpSpPr>
          <p:sp>
            <p:nvSpPr>
              <p:cNvPr id="43043" name="Oval 11"/>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44" name="Text Box 1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G</a:t>
                </a:r>
              </a:p>
            </p:txBody>
          </p:sp>
        </p:grpSp>
        <p:sp>
          <p:nvSpPr>
            <p:cNvPr id="43020" name="Line 13"/>
            <p:cNvSpPr>
              <a:spLocks noChangeShapeType="1"/>
            </p:cNvSpPr>
            <p:nvPr/>
          </p:nvSpPr>
          <p:spPr bwMode="auto">
            <a:xfrm flipH="1">
              <a:off x="3715" y="1680"/>
              <a:ext cx="408" cy="288"/>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1" name="Line 14"/>
            <p:cNvSpPr>
              <a:spLocks noChangeShapeType="1"/>
            </p:cNvSpPr>
            <p:nvPr/>
          </p:nvSpPr>
          <p:spPr bwMode="auto">
            <a:xfrm>
              <a:off x="4430" y="1680"/>
              <a:ext cx="408" cy="286"/>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2" name="Line 15"/>
            <p:cNvSpPr>
              <a:spLocks noChangeShapeType="1"/>
            </p:cNvSpPr>
            <p:nvPr/>
          </p:nvSpPr>
          <p:spPr bwMode="auto">
            <a:xfrm>
              <a:off x="3749" y="2115"/>
              <a:ext cx="255"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3" name="Line 16"/>
            <p:cNvSpPr>
              <a:spLocks noChangeShapeType="1"/>
            </p:cNvSpPr>
            <p:nvPr/>
          </p:nvSpPr>
          <p:spPr bwMode="auto">
            <a:xfrm flipH="1">
              <a:off x="4569" y="2115"/>
              <a:ext cx="259"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24" name="Line 17"/>
            <p:cNvSpPr>
              <a:spLocks noChangeShapeType="1"/>
            </p:cNvSpPr>
            <p:nvPr/>
          </p:nvSpPr>
          <p:spPr bwMode="auto">
            <a:xfrm flipH="1">
              <a:off x="3312" y="2070"/>
              <a:ext cx="309" cy="33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3025" name="Group 18"/>
            <p:cNvGrpSpPr/>
            <p:nvPr/>
          </p:nvGrpSpPr>
          <p:grpSpPr bwMode="auto">
            <a:xfrm>
              <a:off x="4021" y="1344"/>
              <a:ext cx="613" cy="404"/>
              <a:chOff x="3544" y="935"/>
              <a:chExt cx="576" cy="404"/>
            </a:xfrm>
          </p:grpSpPr>
          <p:sp>
            <p:nvSpPr>
              <p:cNvPr id="43041" name="Oval 19"/>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42" name="Text Box 2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43026" name="Group 21"/>
            <p:cNvGrpSpPr/>
            <p:nvPr/>
          </p:nvGrpSpPr>
          <p:grpSpPr bwMode="auto">
            <a:xfrm>
              <a:off x="4329" y="2251"/>
              <a:ext cx="613" cy="404"/>
              <a:chOff x="3784" y="1987"/>
              <a:chExt cx="576" cy="404"/>
            </a:xfrm>
          </p:grpSpPr>
          <p:sp>
            <p:nvSpPr>
              <p:cNvPr id="43039" name="Oval 2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40" name="Text Box 2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43027" name="Group 24"/>
            <p:cNvGrpSpPr/>
            <p:nvPr/>
          </p:nvGrpSpPr>
          <p:grpSpPr bwMode="auto">
            <a:xfrm>
              <a:off x="3798" y="2251"/>
              <a:ext cx="613" cy="404"/>
              <a:chOff x="3304" y="1991"/>
              <a:chExt cx="576" cy="404"/>
            </a:xfrm>
          </p:grpSpPr>
          <p:sp>
            <p:nvSpPr>
              <p:cNvPr id="43037" name="Oval 25"/>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38" name="Text Box 2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43028" name="Group 27"/>
            <p:cNvGrpSpPr/>
            <p:nvPr/>
          </p:nvGrpSpPr>
          <p:grpSpPr bwMode="auto">
            <a:xfrm>
              <a:off x="2976" y="2229"/>
              <a:ext cx="613" cy="404"/>
              <a:chOff x="2488" y="1991"/>
              <a:chExt cx="576" cy="404"/>
            </a:xfrm>
          </p:grpSpPr>
          <p:sp>
            <p:nvSpPr>
              <p:cNvPr id="43035" name="Oval 28"/>
              <p:cNvSpPr>
                <a:spLocks noChangeArrowheads="1"/>
              </p:cNvSpPr>
              <p:nvPr/>
            </p:nvSpPr>
            <p:spPr bwMode="auto">
              <a:xfrm>
                <a:off x="2572"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36" name="Text Box 29"/>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D</a:t>
                </a:r>
              </a:p>
            </p:txBody>
          </p:sp>
        </p:grpSp>
        <p:grpSp>
          <p:nvGrpSpPr>
            <p:cNvPr id="43029" name="Group 30"/>
            <p:cNvGrpSpPr/>
            <p:nvPr/>
          </p:nvGrpSpPr>
          <p:grpSpPr bwMode="auto">
            <a:xfrm>
              <a:off x="4618" y="1753"/>
              <a:ext cx="613" cy="404"/>
              <a:chOff x="4216" y="1415"/>
              <a:chExt cx="576" cy="404"/>
            </a:xfrm>
          </p:grpSpPr>
          <p:sp>
            <p:nvSpPr>
              <p:cNvPr id="43033" name="Oval 31"/>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34" name="Text Box 32"/>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43030" name="Group 33"/>
            <p:cNvGrpSpPr/>
            <p:nvPr/>
          </p:nvGrpSpPr>
          <p:grpSpPr bwMode="auto">
            <a:xfrm>
              <a:off x="3411" y="1753"/>
              <a:ext cx="613" cy="404"/>
              <a:chOff x="2920" y="1463"/>
              <a:chExt cx="576" cy="404"/>
            </a:xfrm>
          </p:grpSpPr>
          <p:sp>
            <p:nvSpPr>
              <p:cNvPr id="43031" name="Oval 34"/>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3032" name="Text Box 35"/>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0-#ppt_w/2"/>
                                          </p:val>
                                        </p:tav>
                                        <p:tav tm="100000">
                                          <p:val>
                                            <p:strVal val="#ppt_x"/>
                                          </p:val>
                                        </p:tav>
                                      </p:tavLst>
                                    </p:anim>
                                    <p:anim calcmode="lin" valueType="num">
                                      <p:cBhvr additive="base">
                                        <p:cTn id="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4021"/>
                                        </p:tgtEl>
                                        <p:attrNameLst>
                                          <p:attrName>style.visibility</p:attrName>
                                        </p:attrNameLst>
                                      </p:cBhvr>
                                      <p:to>
                                        <p:strVal val="visible"/>
                                      </p:to>
                                    </p:set>
                                    <p:anim calcmode="lin" valueType="num">
                                      <p:cBhvr additive="base">
                                        <p:cTn id="13" dur="500" fill="hold"/>
                                        <p:tgtEl>
                                          <p:spTgt spid="214021"/>
                                        </p:tgtEl>
                                        <p:attrNameLst>
                                          <p:attrName>ppt_x</p:attrName>
                                        </p:attrNameLst>
                                      </p:cBhvr>
                                      <p:tavLst>
                                        <p:tav tm="0">
                                          <p:val>
                                            <p:strVal val="0-#ppt_w/2"/>
                                          </p:val>
                                        </p:tav>
                                        <p:tav tm="100000">
                                          <p:val>
                                            <p:strVal val="#ppt_x"/>
                                          </p:val>
                                        </p:tav>
                                      </p:tavLst>
                                    </p:anim>
                                    <p:anim calcmode="lin" valueType="num">
                                      <p:cBhvr additive="base">
                                        <p:cTn id="14" dur="500" fill="hold"/>
                                        <p:tgtEl>
                                          <p:spTgt spid="2140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4023"/>
                                        </p:tgtEl>
                                        <p:attrNameLst>
                                          <p:attrName>style.visibility</p:attrName>
                                        </p:attrNameLst>
                                      </p:cBhvr>
                                      <p:to>
                                        <p:strVal val="visible"/>
                                      </p:to>
                                    </p:set>
                                    <p:anim calcmode="lin" valueType="num">
                                      <p:cBhvr additive="base">
                                        <p:cTn id="19" dur="500" fill="hold"/>
                                        <p:tgtEl>
                                          <p:spTgt spid="214023"/>
                                        </p:tgtEl>
                                        <p:attrNameLst>
                                          <p:attrName>ppt_x</p:attrName>
                                        </p:attrNameLst>
                                      </p:cBhvr>
                                      <p:tavLst>
                                        <p:tav tm="0">
                                          <p:val>
                                            <p:strVal val="0-#ppt_w/2"/>
                                          </p:val>
                                        </p:tav>
                                        <p:tav tm="100000">
                                          <p:val>
                                            <p:strVal val="#ppt_x"/>
                                          </p:val>
                                        </p:tav>
                                      </p:tavLst>
                                    </p:anim>
                                    <p:anim calcmode="lin" valueType="num">
                                      <p:cBhvr additive="base">
                                        <p:cTn id="20" dur="500" fill="hold"/>
                                        <p:tgtEl>
                                          <p:spTgt spid="214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1" grpId="0" autoUpdateAnimBg="0"/>
      <p:bldP spid="21402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2450" name="标题 2792449"/>
          <p:cNvSpPr>
            <a:spLocks noGrp="1"/>
          </p:cNvSpPr>
          <p:nvPr>
            <p:ph type="title"/>
          </p:nvPr>
        </p:nvSpPr>
        <p:spPr>
          <a:xfrm>
            <a:off x="0" y="152400"/>
            <a:ext cx="7921625" cy="646113"/>
          </a:xfrm>
        </p:spPr>
        <p:txBody>
          <a:bodyPr tIns="108000" bIns="108000" anchor="ctr"/>
          <a:lstStyle/>
          <a:p>
            <a:r>
              <a:rPr lang="en-US" altLang="zh-CN" sz="3200" b="1" dirty="0">
                <a:solidFill>
                  <a:schemeClr val="tx1"/>
                </a:solidFill>
              </a:rPr>
              <a:t>6.3 </a:t>
            </a:r>
            <a:r>
              <a:rPr lang="zh-CN" altLang="en-US" sz="3200" b="1" dirty="0">
                <a:solidFill>
                  <a:schemeClr val="tx1"/>
                </a:solidFill>
              </a:rPr>
              <a:t>二叉树的遍历</a:t>
            </a:r>
          </a:p>
        </p:txBody>
      </p:sp>
      <p:sp>
        <p:nvSpPr>
          <p:cNvPr id="2792452" name="矩形 2792451"/>
          <p:cNvSpPr/>
          <p:nvPr/>
        </p:nvSpPr>
        <p:spPr>
          <a:xfrm>
            <a:off x="0" y="2392363"/>
            <a:ext cx="9144000" cy="5318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r>
              <a:rPr lang="zh-CN" altLang="en-US" sz="2800" dirty="0">
                <a:latin typeface="宋体" panose="02010600030101010101" pitchFamily="2" charset="-122"/>
              </a:rPr>
              <a:t>中序遍历（</a:t>
            </a:r>
            <a:r>
              <a:rPr lang="en-US" altLang="zh-CN" sz="2800">
                <a:latin typeface="宋体" panose="02010600030101010101" pitchFamily="2" charset="-122"/>
              </a:rPr>
              <a:t>LDR</a:t>
            </a:r>
            <a:r>
              <a:rPr lang="zh-CN" altLang="en-US" sz="2800">
                <a:latin typeface="宋体" panose="02010600030101010101" pitchFamily="2" charset="-122"/>
              </a:rPr>
              <a:t>）</a:t>
            </a:r>
          </a:p>
          <a:p>
            <a:pPr lvl="0" eaLnBrk="0" hangingPunct="0">
              <a:spcBef>
                <a:spcPct val="50000"/>
              </a:spcBef>
              <a:buClr>
                <a:schemeClr val="bg1"/>
              </a:buClr>
              <a:buNone/>
            </a:pPr>
            <a:r>
              <a:rPr lang="zh-CN" altLang="en-US">
                <a:latin typeface="宋体" panose="02010600030101010101" pitchFamily="2" charset="-122"/>
              </a:rPr>
              <a:t>   </a:t>
            </a:r>
            <a:endParaRPr lang="zh-CN" altLang="en-US" sz="2800">
              <a:latin typeface="宋体" panose="02010600030101010101" pitchFamily="2" charset="-122"/>
            </a:endParaRPr>
          </a:p>
        </p:txBody>
      </p:sp>
      <p:sp>
        <p:nvSpPr>
          <p:cNvPr id="2792453" name="矩形 2792452"/>
          <p:cNvSpPr/>
          <p:nvPr/>
        </p:nvSpPr>
        <p:spPr>
          <a:xfrm>
            <a:off x="0" y="909638"/>
            <a:ext cx="9144000" cy="647700"/>
          </a:xfrm>
          <a:prstGeom prst="rect">
            <a:avLst/>
          </a:prstGeom>
          <a:noFill/>
          <a:ln w="9525">
            <a:noFill/>
          </a:ln>
        </p:spPr>
        <p:txBody>
          <a:bodyPr/>
          <a:lstStyle/>
          <a:p>
            <a:pPr marL="342900" indent="-342900" algn="l" eaLnBrk="1" hangingPunct="1">
              <a:spcBef>
                <a:spcPct val="20000"/>
              </a:spcBef>
              <a:buClr>
                <a:srgbClr val="CC6600"/>
              </a:buClr>
              <a:buFont typeface="Wingdings 2" pitchFamily="18" charset="2"/>
              <a:buChar char="²"/>
            </a:pPr>
            <a:r>
              <a:rPr lang="zh-CN" altLang="en-US" sz="3200" dirty="0">
                <a:latin typeface="宋体" panose="02010600030101010101" pitchFamily="2" charset="-122"/>
              </a:rPr>
              <a:t>先序遍历（</a:t>
            </a:r>
            <a:r>
              <a:rPr lang="en-US" altLang="zh-CN" sz="3200" dirty="0">
                <a:latin typeface="宋体" panose="02010600030101010101" pitchFamily="2" charset="-122"/>
              </a:rPr>
              <a:t>DLR</a:t>
            </a:r>
            <a:r>
              <a:rPr lang="zh-CN" altLang="en-US" sz="3200" dirty="0">
                <a:latin typeface="宋体" panose="02010600030101010101" pitchFamily="2" charset="-122"/>
              </a:rPr>
              <a:t>）</a:t>
            </a:r>
            <a:endParaRPr lang="zh-CN" altLang="en-US" sz="3200" dirty="0">
              <a:latin typeface="宋体" panose="02010600030101010101" pitchFamily="2" charset="-122"/>
              <a:ea typeface="黑体" panose="02010609060101010101" pitchFamily="2" charset="-122"/>
            </a:endParaRPr>
          </a:p>
        </p:txBody>
      </p:sp>
      <p:sp>
        <p:nvSpPr>
          <p:cNvPr id="2792454" name="矩形 2792453"/>
          <p:cNvSpPr/>
          <p:nvPr/>
        </p:nvSpPr>
        <p:spPr>
          <a:xfrm>
            <a:off x="0" y="3933825"/>
            <a:ext cx="9144000" cy="719138"/>
          </a:xfrm>
          <a:prstGeom prst="rect">
            <a:avLst/>
          </a:prstGeom>
          <a:noFill/>
          <a:ln w="9525">
            <a:noFill/>
          </a:ln>
        </p:spPr>
        <p:txBody>
          <a:bodyPr/>
          <a:lstStyle/>
          <a:p>
            <a:pPr marL="342900" indent="-342900" algn="l" eaLnBrk="1" hangingPunct="1">
              <a:spcBef>
                <a:spcPct val="20000"/>
              </a:spcBef>
              <a:buClr>
                <a:srgbClr val="CC6600"/>
              </a:buClr>
              <a:buFont typeface="Wingdings 2" pitchFamily="18" charset="2"/>
              <a:buChar char="²"/>
            </a:pPr>
            <a:r>
              <a:rPr lang="zh-CN" altLang="en-US" sz="3200" dirty="0">
                <a:latin typeface="宋体" panose="02010600030101010101" pitchFamily="2" charset="-122"/>
              </a:rPr>
              <a:t>后序遍历（</a:t>
            </a:r>
            <a:r>
              <a:rPr lang="en-US" altLang="zh-CN" sz="3200">
                <a:latin typeface="宋体" panose="02010600030101010101" pitchFamily="2" charset="-122"/>
              </a:rPr>
              <a:t>LRD</a:t>
            </a:r>
            <a:r>
              <a:rPr lang="zh-CN" altLang="en-US" sz="3200">
                <a:latin typeface="宋体" panose="02010600030101010101" pitchFamily="2" charset="-122"/>
              </a:rPr>
              <a:t>）</a:t>
            </a:r>
          </a:p>
          <a:p>
            <a:pPr marL="342900" indent="-342900" algn="l"/>
            <a:r>
              <a:rPr lang="zh-CN" altLang="en-US" sz="3200" dirty="0" err="1">
                <a:latin typeface="宋体" panose="02010600030101010101" pitchFamily="2" charset="-122"/>
              </a:rPr>
              <a:t>   </a:t>
            </a:r>
          </a:p>
        </p:txBody>
      </p:sp>
      <p:grpSp>
        <p:nvGrpSpPr>
          <p:cNvPr id="2792455" name="组合 2792454"/>
          <p:cNvGrpSpPr/>
          <p:nvPr/>
        </p:nvGrpSpPr>
        <p:grpSpPr>
          <a:xfrm>
            <a:off x="4419600" y="2316163"/>
            <a:ext cx="3589338" cy="3024187"/>
            <a:chOff x="2256" y="1503"/>
            <a:chExt cx="2261" cy="1905"/>
          </a:xfrm>
        </p:grpSpPr>
        <p:sp>
          <p:nvSpPr>
            <p:cNvPr id="2792456" name="直接连接符 2792455"/>
            <p:cNvSpPr/>
            <p:nvPr/>
          </p:nvSpPr>
          <p:spPr>
            <a:xfrm flipH="1">
              <a:off x="2922" y="1749"/>
              <a:ext cx="401" cy="286"/>
            </a:xfrm>
            <a:prstGeom prst="line">
              <a:avLst/>
            </a:prstGeom>
            <a:ln w="38100" cap="rnd" cmpd="sng">
              <a:solidFill>
                <a:srgbClr val="FF3300"/>
              </a:solidFill>
              <a:prstDash val="solid"/>
              <a:headEnd type="none" w="med" len="med"/>
              <a:tailEnd type="none" w="med" len="med"/>
            </a:ln>
          </p:spPr>
        </p:sp>
        <p:sp>
          <p:nvSpPr>
            <p:cNvPr id="2792457" name="椭圆 2792456"/>
            <p:cNvSpPr/>
            <p:nvPr/>
          </p:nvSpPr>
          <p:spPr>
            <a:xfrm>
              <a:off x="3596" y="2379"/>
              <a:ext cx="206" cy="231"/>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58" name="文本框 2792457"/>
            <p:cNvSpPr txBox="1"/>
            <p:nvPr/>
          </p:nvSpPr>
          <p:spPr>
            <a:xfrm>
              <a:off x="3456" y="2249"/>
              <a:ext cx="438"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e</a:t>
              </a:r>
            </a:p>
          </p:txBody>
        </p:sp>
        <p:sp>
          <p:nvSpPr>
            <p:cNvPr id="2792459" name="椭圆 2792458"/>
            <p:cNvSpPr/>
            <p:nvPr/>
          </p:nvSpPr>
          <p:spPr>
            <a:xfrm>
              <a:off x="3669" y="3138"/>
              <a:ext cx="205" cy="232"/>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60" name="文本框 2792459"/>
            <p:cNvSpPr txBox="1"/>
            <p:nvPr/>
          </p:nvSpPr>
          <p:spPr>
            <a:xfrm>
              <a:off x="3504" y="3043"/>
              <a:ext cx="435"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d</a:t>
              </a:r>
            </a:p>
          </p:txBody>
        </p:sp>
        <p:sp>
          <p:nvSpPr>
            <p:cNvPr id="2792461" name="椭圆 2792460"/>
            <p:cNvSpPr/>
            <p:nvPr/>
          </p:nvSpPr>
          <p:spPr>
            <a:xfrm>
              <a:off x="3086" y="3115"/>
              <a:ext cx="207" cy="232"/>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62" name="文本框 2792461"/>
            <p:cNvSpPr txBox="1"/>
            <p:nvPr/>
          </p:nvSpPr>
          <p:spPr>
            <a:xfrm>
              <a:off x="2976" y="3017"/>
              <a:ext cx="437"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c</a:t>
              </a:r>
            </a:p>
          </p:txBody>
        </p:sp>
        <p:sp>
          <p:nvSpPr>
            <p:cNvPr id="2792463" name="椭圆 2792462"/>
            <p:cNvSpPr/>
            <p:nvPr/>
          </p:nvSpPr>
          <p:spPr>
            <a:xfrm>
              <a:off x="2759" y="2765"/>
              <a:ext cx="206" cy="221"/>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64" name="文本框 2792463"/>
            <p:cNvSpPr txBox="1"/>
            <p:nvPr/>
          </p:nvSpPr>
          <p:spPr>
            <a:xfrm>
              <a:off x="2592" y="2690"/>
              <a:ext cx="437"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b</a:t>
              </a:r>
            </a:p>
          </p:txBody>
        </p:sp>
        <p:sp>
          <p:nvSpPr>
            <p:cNvPr id="2792465" name="椭圆 2792464"/>
            <p:cNvSpPr/>
            <p:nvPr/>
          </p:nvSpPr>
          <p:spPr>
            <a:xfrm>
              <a:off x="4214" y="2360"/>
              <a:ext cx="206" cy="233"/>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66" name="文本框 2792465"/>
            <p:cNvSpPr txBox="1"/>
            <p:nvPr/>
          </p:nvSpPr>
          <p:spPr>
            <a:xfrm>
              <a:off x="4080" y="2264"/>
              <a:ext cx="437"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f</a:t>
              </a:r>
            </a:p>
          </p:txBody>
        </p:sp>
        <p:sp>
          <p:nvSpPr>
            <p:cNvPr id="2792467" name="椭圆 2792466"/>
            <p:cNvSpPr/>
            <p:nvPr/>
          </p:nvSpPr>
          <p:spPr>
            <a:xfrm>
              <a:off x="2395" y="2338"/>
              <a:ext cx="207" cy="231"/>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68" name="文本框 2792467"/>
            <p:cNvSpPr txBox="1"/>
            <p:nvPr/>
          </p:nvSpPr>
          <p:spPr>
            <a:xfrm>
              <a:off x="2256" y="2239"/>
              <a:ext cx="437" cy="365"/>
            </a:xfrm>
            <a:prstGeom prst="rect">
              <a:avLst/>
            </a:prstGeom>
            <a:noFill/>
            <a:ln w="12700">
              <a:noFill/>
            </a:ln>
          </p:spPr>
          <p:txBody>
            <a:bodyPr>
              <a:spAutoFit/>
            </a:bodyPr>
            <a:lstStyle/>
            <a:p>
              <a:pPr algn="l">
                <a:spcBef>
                  <a:spcPct val="0"/>
                </a:spcBef>
              </a:pPr>
              <a:r>
                <a:rPr lang="en-US" altLang="zh-CN" sz="3200">
                  <a:latin typeface="黑体" panose="02010609060101010101" pitchFamily="2" charset="-122"/>
                  <a:ea typeface="黑体" panose="02010609060101010101" pitchFamily="2" charset="-122"/>
                </a:rPr>
                <a:t> a</a:t>
              </a:r>
            </a:p>
          </p:txBody>
        </p:sp>
        <p:sp>
          <p:nvSpPr>
            <p:cNvPr id="2792469" name="文本框 2792468"/>
            <p:cNvSpPr txBox="1"/>
            <p:nvPr/>
          </p:nvSpPr>
          <p:spPr>
            <a:xfrm>
              <a:off x="2544" y="1889"/>
              <a:ext cx="436" cy="365"/>
            </a:xfrm>
            <a:prstGeom prst="rect">
              <a:avLst/>
            </a:prstGeom>
            <a:noFill/>
            <a:ln w="12700">
              <a:noFill/>
            </a:ln>
          </p:spPr>
          <p:txBody>
            <a:bodyPr>
              <a:spAutoFit/>
            </a:bodyPr>
            <a:lstStyle/>
            <a:p>
              <a:pPr algn="l">
                <a:spcBef>
                  <a:spcPct val="0"/>
                </a:spcBef>
              </a:pPr>
              <a:r>
                <a:rPr lang="en-US" altLang="zh-CN" sz="3200">
                  <a:solidFill>
                    <a:schemeClr val="bg2"/>
                  </a:solidFill>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t>
              </a:r>
            </a:p>
          </p:txBody>
        </p:sp>
        <p:sp>
          <p:nvSpPr>
            <p:cNvPr id="2792470" name="椭圆 2792469"/>
            <p:cNvSpPr/>
            <p:nvPr/>
          </p:nvSpPr>
          <p:spPr>
            <a:xfrm>
              <a:off x="3041" y="2354"/>
              <a:ext cx="207" cy="231"/>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71" name="文本框 2792470"/>
            <p:cNvSpPr txBox="1"/>
            <p:nvPr/>
          </p:nvSpPr>
          <p:spPr>
            <a:xfrm>
              <a:off x="2928" y="2280"/>
              <a:ext cx="436" cy="365"/>
            </a:xfrm>
            <a:prstGeom prst="rect">
              <a:avLst/>
            </a:prstGeom>
            <a:noFill/>
            <a:ln w="12700">
              <a:noFill/>
            </a:ln>
          </p:spPr>
          <p:txBody>
            <a:bodyPr>
              <a:spAutoFit/>
            </a:bodyPr>
            <a:lstStyle/>
            <a:p>
              <a:pPr algn="l">
                <a:spcBef>
                  <a:spcPct val="0"/>
                </a:spcBef>
              </a:pPr>
              <a:r>
                <a:rPr lang="en-US" altLang="zh-CN" sz="3200">
                  <a:solidFill>
                    <a:schemeClr val="bg2"/>
                  </a:solidFill>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t>
              </a:r>
            </a:p>
          </p:txBody>
        </p:sp>
        <p:sp>
          <p:nvSpPr>
            <p:cNvPr id="2792472" name="椭圆 2792471"/>
            <p:cNvSpPr/>
            <p:nvPr/>
          </p:nvSpPr>
          <p:spPr>
            <a:xfrm>
              <a:off x="3878" y="1965"/>
              <a:ext cx="206" cy="232"/>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73" name="文本框 2792472"/>
            <p:cNvSpPr txBox="1"/>
            <p:nvPr/>
          </p:nvSpPr>
          <p:spPr>
            <a:xfrm>
              <a:off x="3744" y="1892"/>
              <a:ext cx="436" cy="365"/>
            </a:xfrm>
            <a:prstGeom prst="rect">
              <a:avLst/>
            </a:prstGeom>
            <a:noFill/>
            <a:ln w="12700">
              <a:noFill/>
            </a:ln>
          </p:spPr>
          <p:txBody>
            <a:bodyPr>
              <a:spAutoFit/>
            </a:bodyPr>
            <a:lstStyle/>
            <a:p>
              <a:pPr algn="l">
                <a:spcBef>
                  <a:spcPct val="0"/>
                </a:spcBef>
              </a:pPr>
              <a:r>
                <a:rPr lang="en-US" altLang="zh-CN" sz="3200">
                  <a:solidFill>
                    <a:schemeClr val="bg2"/>
                  </a:solidFill>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t>
              </a:r>
            </a:p>
          </p:txBody>
        </p:sp>
        <p:sp>
          <p:nvSpPr>
            <p:cNvPr id="2792474" name="椭圆 2792473"/>
            <p:cNvSpPr/>
            <p:nvPr/>
          </p:nvSpPr>
          <p:spPr>
            <a:xfrm>
              <a:off x="3405" y="2723"/>
              <a:ext cx="207" cy="231"/>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75" name="文本框 2792474"/>
            <p:cNvSpPr txBox="1"/>
            <p:nvPr/>
          </p:nvSpPr>
          <p:spPr>
            <a:xfrm>
              <a:off x="3264" y="2648"/>
              <a:ext cx="436" cy="366"/>
            </a:xfrm>
            <a:prstGeom prst="rect">
              <a:avLst/>
            </a:prstGeom>
            <a:noFill/>
            <a:ln w="12700">
              <a:noFill/>
            </a:ln>
          </p:spPr>
          <p:txBody>
            <a:bodyPr>
              <a:spAutoFit/>
            </a:bodyPr>
            <a:lstStyle/>
            <a:p>
              <a:pPr algn="l">
                <a:spcBef>
                  <a:spcPct val="0"/>
                </a:spcBef>
              </a:pPr>
              <a:r>
                <a:rPr lang="en-US" altLang="zh-CN" sz="3200">
                  <a:solidFill>
                    <a:schemeClr val="bg2"/>
                  </a:solidFill>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t>
              </a:r>
            </a:p>
          </p:txBody>
        </p:sp>
        <p:sp>
          <p:nvSpPr>
            <p:cNvPr id="2792476" name="椭圆 2792475"/>
            <p:cNvSpPr/>
            <p:nvPr/>
          </p:nvSpPr>
          <p:spPr>
            <a:xfrm>
              <a:off x="3333" y="1576"/>
              <a:ext cx="206" cy="232"/>
            </a:xfrm>
            <a:prstGeom prst="ellipse">
              <a:avLst/>
            </a:prstGeom>
            <a:solidFill>
              <a:srgbClr val="FFFFCC"/>
            </a:solidFill>
            <a:ln w="12700" cap="rnd" cmpd="sng">
              <a:solidFill>
                <a:srgbClr val="FFFFCC"/>
              </a:solidFill>
              <a:prstDash val="solid"/>
              <a:headEnd type="none" w="med" len="med"/>
              <a:tailEnd type="none" w="med" len="med"/>
            </a:ln>
          </p:spPr>
          <p:txBody>
            <a:bodyPr/>
            <a:lstStyle/>
            <a:p>
              <a:endParaRPr lang="zh-CN" altLang="en-US" sz="3200"/>
            </a:p>
          </p:txBody>
        </p:sp>
        <p:sp>
          <p:nvSpPr>
            <p:cNvPr id="2792477" name="文本框 2792476"/>
            <p:cNvSpPr txBox="1"/>
            <p:nvPr/>
          </p:nvSpPr>
          <p:spPr>
            <a:xfrm>
              <a:off x="3216" y="1503"/>
              <a:ext cx="437" cy="365"/>
            </a:xfrm>
            <a:prstGeom prst="rect">
              <a:avLst/>
            </a:prstGeom>
            <a:noFill/>
            <a:ln w="12700">
              <a:noFill/>
            </a:ln>
          </p:spPr>
          <p:txBody>
            <a:bodyPr>
              <a:spAutoFit/>
            </a:bodyPr>
            <a:lstStyle/>
            <a:p>
              <a:pPr algn="l">
                <a:spcBef>
                  <a:spcPct val="0"/>
                </a:spcBef>
              </a:pPr>
              <a:r>
                <a:rPr lang="en-US" altLang="zh-CN" sz="3200">
                  <a:solidFill>
                    <a:schemeClr val="bg2"/>
                  </a:solidFill>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t>
              </a:r>
            </a:p>
          </p:txBody>
        </p:sp>
        <p:sp>
          <p:nvSpPr>
            <p:cNvPr id="2792478" name="直接连接符 2792477"/>
            <p:cNvSpPr/>
            <p:nvPr/>
          </p:nvSpPr>
          <p:spPr>
            <a:xfrm>
              <a:off x="3541" y="1749"/>
              <a:ext cx="365" cy="245"/>
            </a:xfrm>
            <a:prstGeom prst="line">
              <a:avLst/>
            </a:prstGeom>
            <a:ln w="38100" cap="rnd" cmpd="sng">
              <a:solidFill>
                <a:srgbClr val="FF3300"/>
              </a:solidFill>
              <a:prstDash val="solid"/>
              <a:headEnd type="none" w="med" len="med"/>
              <a:tailEnd type="none" w="med" len="med"/>
            </a:ln>
          </p:spPr>
        </p:sp>
        <p:sp>
          <p:nvSpPr>
            <p:cNvPr id="2792479" name="直接连接符 2792478"/>
            <p:cNvSpPr/>
            <p:nvPr/>
          </p:nvSpPr>
          <p:spPr>
            <a:xfrm flipH="1">
              <a:off x="2886" y="2567"/>
              <a:ext cx="182" cy="205"/>
            </a:xfrm>
            <a:prstGeom prst="line">
              <a:avLst/>
            </a:prstGeom>
            <a:ln w="38100" cap="rnd" cmpd="sng">
              <a:solidFill>
                <a:srgbClr val="FF3300"/>
              </a:solidFill>
              <a:prstDash val="solid"/>
              <a:headEnd type="none" w="med" len="med"/>
              <a:tailEnd type="none" w="med" len="med"/>
            </a:ln>
          </p:spPr>
        </p:sp>
        <p:sp>
          <p:nvSpPr>
            <p:cNvPr id="2792480" name="直接连接符 2792479"/>
            <p:cNvSpPr/>
            <p:nvPr/>
          </p:nvSpPr>
          <p:spPr>
            <a:xfrm>
              <a:off x="2922" y="2158"/>
              <a:ext cx="179" cy="204"/>
            </a:xfrm>
            <a:prstGeom prst="line">
              <a:avLst/>
            </a:prstGeom>
            <a:ln w="38100" cap="rnd" cmpd="sng">
              <a:solidFill>
                <a:srgbClr val="FF3300"/>
              </a:solidFill>
              <a:prstDash val="solid"/>
              <a:headEnd type="none" w="med" len="med"/>
              <a:tailEnd type="none" w="med" len="med"/>
            </a:ln>
          </p:spPr>
        </p:sp>
        <p:sp>
          <p:nvSpPr>
            <p:cNvPr id="2792481" name="直接连接符 2792480"/>
            <p:cNvSpPr/>
            <p:nvPr/>
          </p:nvSpPr>
          <p:spPr>
            <a:xfrm flipH="1">
              <a:off x="2558" y="2158"/>
              <a:ext cx="183" cy="204"/>
            </a:xfrm>
            <a:prstGeom prst="line">
              <a:avLst/>
            </a:prstGeom>
            <a:ln w="38100" cap="rnd" cmpd="sng">
              <a:solidFill>
                <a:srgbClr val="FF3300"/>
              </a:solidFill>
              <a:prstDash val="solid"/>
              <a:headEnd type="none" w="med" len="med"/>
              <a:tailEnd type="none" w="med" len="med"/>
            </a:ln>
          </p:spPr>
        </p:sp>
        <p:sp>
          <p:nvSpPr>
            <p:cNvPr id="2792482" name="直接连接符 2792481"/>
            <p:cNvSpPr/>
            <p:nvPr/>
          </p:nvSpPr>
          <p:spPr>
            <a:xfrm>
              <a:off x="3250" y="2567"/>
              <a:ext cx="179" cy="205"/>
            </a:xfrm>
            <a:prstGeom prst="line">
              <a:avLst/>
            </a:prstGeom>
            <a:ln w="38100" cap="rnd" cmpd="sng">
              <a:solidFill>
                <a:srgbClr val="FF3300"/>
              </a:solidFill>
              <a:prstDash val="solid"/>
              <a:headEnd type="none" w="med" len="med"/>
              <a:tailEnd type="none" w="med" len="med"/>
            </a:ln>
          </p:spPr>
        </p:sp>
        <p:sp>
          <p:nvSpPr>
            <p:cNvPr id="2792483" name="直接连接符 2792482"/>
            <p:cNvSpPr/>
            <p:nvPr/>
          </p:nvSpPr>
          <p:spPr>
            <a:xfrm flipH="1">
              <a:off x="3250" y="2935"/>
              <a:ext cx="182" cy="205"/>
            </a:xfrm>
            <a:prstGeom prst="line">
              <a:avLst/>
            </a:prstGeom>
            <a:ln w="38100" cap="rnd" cmpd="sng">
              <a:solidFill>
                <a:srgbClr val="FF3300"/>
              </a:solidFill>
              <a:prstDash val="solid"/>
              <a:headEnd type="none" w="med" len="med"/>
              <a:tailEnd type="none" w="med" len="med"/>
            </a:ln>
          </p:spPr>
        </p:sp>
        <p:sp>
          <p:nvSpPr>
            <p:cNvPr id="2792484" name="直接连接符 2792483"/>
            <p:cNvSpPr/>
            <p:nvPr/>
          </p:nvSpPr>
          <p:spPr>
            <a:xfrm>
              <a:off x="3578" y="2935"/>
              <a:ext cx="178" cy="205"/>
            </a:xfrm>
            <a:prstGeom prst="line">
              <a:avLst/>
            </a:prstGeom>
            <a:ln w="38100" cap="rnd" cmpd="sng">
              <a:solidFill>
                <a:srgbClr val="FF3300"/>
              </a:solidFill>
              <a:prstDash val="solid"/>
              <a:headEnd type="none" w="med" len="med"/>
              <a:tailEnd type="none" w="med" len="med"/>
            </a:ln>
          </p:spPr>
        </p:sp>
        <p:sp>
          <p:nvSpPr>
            <p:cNvPr id="2792485" name="直接连接符 2792484"/>
            <p:cNvSpPr/>
            <p:nvPr/>
          </p:nvSpPr>
          <p:spPr>
            <a:xfrm flipH="1">
              <a:off x="3723" y="2158"/>
              <a:ext cx="183" cy="204"/>
            </a:xfrm>
            <a:prstGeom prst="line">
              <a:avLst/>
            </a:prstGeom>
            <a:ln w="38100" cap="rnd" cmpd="sng">
              <a:solidFill>
                <a:srgbClr val="FF3300"/>
              </a:solidFill>
              <a:prstDash val="solid"/>
              <a:headEnd type="none" w="med" len="med"/>
              <a:tailEnd type="none" w="med" len="med"/>
            </a:ln>
          </p:spPr>
        </p:sp>
        <p:sp>
          <p:nvSpPr>
            <p:cNvPr id="2792486" name="直接连接符 2792485"/>
            <p:cNvSpPr/>
            <p:nvPr/>
          </p:nvSpPr>
          <p:spPr>
            <a:xfrm>
              <a:off x="4087" y="2158"/>
              <a:ext cx="179" cy="204"/>
            </a:xfrm>
            <a:prstGeom prst="line">
              <a:avLst/>
            </a:prstGeom>
            <a:ln w="38100" cap="rnd" cmpd="sng">
              <a:solidFill>
                <a:srgbClr val="FF3300"/>
              </a:solidFill>
              <a:prstDash val="solid"/>
              <a:headEnd type="none" w="med" len="med"/>
              <a:tailEnd type="none" w="med" len="med"/>
            </a:ln>
          </p:spPr>
        </p:sp>
        <p:sp>
          <p:nvSpPr>
            <p:cNvPr id="2792487" name="椭圆 2792486"/>
            <p:cNvSpPr/>
            <p:nvPr/>
          </p:nvSpPr>
          <p:spPr>
            <a:xfrm>
              <a:off x="3532" y="2315"/>
              <a:ext cx="337"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88" name="椭圆 2792487"/>
            <p:cNvSpPr/>
            <p:nvPr/>
          </p:nvSpPr>
          <p:spPr>
            <a:xfrm>
              <a:off x="3011" y="2315"/>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89" name="椭圆 2792488"/>
            <p:cNvSpPr/>
            <p:nvPr/>
          </p:nvSpPr>
          <p:spPr>
            <a:xfrm>
              <a:off x="3831" y="1929"/>
              <a:ext cx="335"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0" name="椭圆 2792489"/>
            <p:cNvSpPr/>
            <p:nvPr/>
          </p:nvSpPr>
          <p:spPr>
            <a:xfrm>
              <a:off x="3309" y="1541"/>
              <a:ext cx="336" cy="310"/>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1" name="椭圆 2792490"/>
            <p:cNvSpPr/>
            <p:nvPr/>
          </p:nvSpPr>
          <p:spPr>
            <a:xfrm>
              <a:off x="3607" y="3088"/>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2" name="椭圆 2792491"/>
            <p:cNvSpPr/>
            <p:nvPr/>
          </p:nvSpPr>
          <p:spPr>
            <a:xfrm>
              <a:off x="3049" y="3088"/>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3" name="椭圆 2792492"/>
            <p:cNvSpPr/>
            <p:nvPr/>
          </p:nvSpPr>
          <p:spPr>
            <a:xfrm>
              <a:off x="4166" y="2315"/>
              <a:ext cx="337"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4" name="椭圆 2792493"/>
            <p:cNvSpPr/>
            <p:nvPr/>
          </p:nvSpPr>
          <p:spPr>
            <a:xfrm>
              <a:off x="2676" y="2740"/>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5" name="椭圆 2792494"/>
            <p:cNvSpPr/>
            <p:nvPr/>
          </p:nvSpPr>
          <p:spPr>
            <a:xfrm>
              <a:off x="3347" y="2702"/>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6" name="椭圆 2792495"/>
            <p:cNvSpPr/>
            <p:nvPr/>
          </p:nvSpPr>
          <p:spPr>
            <a:xfrm>
              <a:off x="2341" y="2315"/>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sp>
          <p:nvSpPr>
            <p:cNvPr id="2792497" name="椭圆 2792496"/>
            <p:cNvSpPr/>
            <p:nvPr/>
          </p:nvSpPr>
          <p:spPr>
            <a:xfrm>
              <a:off x="2639" y="1929"/>
              <a:ext cx="336" cy="309"/>
            </a:xfrm>
            <a:prstGeom prst="ellipse">
              <a:avLst/>
            </a:prstGeom>
            <a:noFill/>
            <a:ln w="9525" cap="rnd" cmpd="sng">
              <a:solidFill>
                <a:schemeClr val="tx1"/>
              </a:solidFill>
              <a:prstDash val="solid"/>
              <a:headEnd type="none" w="med" len="med"/>
              <a:tailEnd type="none" w="med" len="med"/>
            </a:ln>
          </p:spPr>
          <p:txBody>
            <a:bodyPr/>
            <a:lstStyle/>
            <a:p>
              <a:endParaRPr lang="zh-CN" altLang="en-US" sz="3200"/>
            </a:p>
          </p:txBody>
        </p:sp>
      </p:grpSp>
      <p:sp>
        <p:nvSpPr>
          <p:cNvPr id="2792498" name="矩形 2792497"/>
          <p:cNvSpPr/>
          <p:nvPr/>
        </p:nvSpPr>
        <p:spPr>
          <a:xfrm>
            <a:off x="512763" y="1673225"/>
            <a:ext cx="3051175" cy="579438"/>
          </a:xfrm>
          <a:prstGeom prst="rect">
            <a:avLst/>
          </a:prstGeom>
          <a:noFill/>
          <a:ln w="9525">
            <a:noFill/>
          </a:ln>
        </p:spPr>
        <p:txBody>
          <a:bodyPr wrap="none" anchor="t">
            <a:spAutoFit/>
          </a:bodyPr>
          <a:lstStyle/>
          <a:p>
            <a:r>
              <a:rPr lang="en-US" altLang="zh-CN" sz="3200" err="1">
                <a:latin typeface="宋体" panose="02010600030101010101" pitchFamily="2" charset="-122"/>
              </a:rPr>
              <a:t>-+a*b-cd/ef</a:t>
            </a:r>
            <a:r>
              <a:rPr lang="en-US" altLang="zh-CN" sz="3200">
                <a:latin typeface="宋体" panose="02010600030101010101" pitchFamily="2" charset="-122"/>
              </a:rPr>
              <a:t>   </a:t>
            </a:r>
          </a:p>
        </p:txBody>
      </p:sp>
      <p:sp>
        <p:nvSpPr>
          <p:cNvPr id="2792499" name="矩形 2792498"/>
          <p:cNvSpPr/>
          <p:nvPr/>
        </p:nvSpPr>
        <p:spPr>
          <a:xfrm>
            <a:off x="542925" y="3041650"/>
            <a:ext cx="2949575" cy="579438"/>
          </a:xfrm>
          <a:prstGeom prst="rect">
            <a:avLst/>
          </a:prstGeom>
          <a:noFill/>
          <a:ln w="9525">
            <a:noFill/>
          </a:ln>
        </p:spPr>
        <p:txBody>
          <a:bodyPr>
            <a:spAutoFit/>
          </a:bodyPr>
          <a:lstStyle/>
          <a:p>
            <a:pPr algn="l"/>
            <a:r>
              <a:rPr lang="en-US" altLang="zh-CN" sz="3200" err="1">
                <a:latin typeface="宋体" panose="02010600030101010101" pitchFamily="2" charset="-122"/>
              </a:rPr>
              <a:t>a+b*c-d-e/f</a:t>
            </a:r>
          </a:p>
        </p:txBody>
      </p:sp>
      <p:sp>
        <p:nvSpPr>
          <p:cNvPr id="2792500" name="矩形 2792499"/>
          <p:cNvSpPr/>
          <p:nvPr/>
        </p:nvSpPr>
        <p:spPr>
          <a:xfrm>
            <a:off x="512763" y="4697413"/>
            <a:ext cx="3051175" cy="579437"/>
          </a:xfrm>
          <a:prstGeom prst="rect">
            <a:avLst/>
          </a:prstGeom>
          <a:noFill/>
          <a:ln w="9525">
            <a:noFill/>
          </a:ln>
        </p:spPr>
        <p:txBody>
          <a:bodyPr wrap="none" anchor="t">
            <a:spAutoFit/>
          </a:bodyPr>
          <a:lstStyle/>
          <a:p>
            <a:r>
              <a:rPr lang="en-US" altLang="zh-CN" sz="3200" err="1">
                <a:latin typeface="宋体" panose="02010600030101010101" pitchFamily="2" charset="-122"/>
              </a:rPr>
              <a:t>abcd-*+ef</a:t>
            </a:r>
            <a:r>
              <a:rPr lang="en-US" altLang="zh-CN" sz="3200">
                <a:latin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2498"/>
                                        </p:tgtEl>
                                        <p:attrNameLst>
                                          <p:attrName>style.visibility</p:attrName>
                                        </p:attrNameLst>
                                      </p:cBhvr>
                                      <p:to>
                                        <p:strVal val="visible"/>
                                      </p:to>
                                    </p:set>
                                    <p:animEffect transition="in" filter="dissolve">
                                      <p:cBhvr>
                                        <p:cTn id="7" dur="500"/>
                                        <p:tgtEl>
                                          <p:spTgt spid="27924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92499"/>
                                        </p:tgtEl>
                                        <p:attrNameLst>
                                          <p:attrName>style.visibility</p:attrName>
                                        </p:attrNameLst>
                                      </p:cBhvr>
                                      <p:to>
                                        <p:strVal val="visible"/>
                                      </p:to>
                                    </p:set>
                                    <p:animEffect transition="in" filter="dissolve">
                                      <p:cBhvr>
                                        <p:cTn id="12" dur="500"/>
                                        <p:tgtEl>
                                          <p:spTgt spid="27924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92500"/>
                                        </p:tgtEl>
                                        <p:attrNameLst>
                                          <p:attrName>style.visibility</p:attrName>
                                        </p:attrNameLst>
                                      </p:cBhvr>
                                      <p:to>
                                        <p:strVal val="visible"/>
                                      </p:to>
                                    </p:set>
                                    <p:animEffect transition="in" filter="dissolve">
                                      <p:cBhvr>
                                        <p:cTn id="17" dur="500"/>
                                        <p:tgtEl>
                                          <p:spTgt spid="279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2498" grpId="0"/>
      <p:bldP spid="2792499" grpId="0"/>
      <p:bldP spid="27925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1A210EF-8D62-4F0A-9CF3-9F0477A553F9}" type="slidenum">
              <a:rPr kumimoji="0" lang="en-US" altLang="zh-CN" sz="1400" b="0" smtClean="0">
                <a:solidFill>
                  <a:schemeClr val="tx1"/>
                </a:solidFill>
              </a:rPr>
              <a:t>4</a:t>
            </a:fld>
            <a:endParaRPr kumimoji="0" lang="en-US" altLang="zh-CN" sz="1400" b="0" smtClean="0">
              <a:solidFill>
                <a:schemeClr val="tx1"/>
              </a:solidFill>
            </a:endParaRPr>
          </a:p>
        </p:txBody>
      </p:sp>
      <p:sp>
        <p:nvSpPr>
          <p:cNvPr id="6147" name="Rectangle 6"/>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6148" name="Rectangle 34"/>
          <p:cNvSpPr>
            <a:spLocks noGrp="1" noChangeArrowheads="1"/>
          </p:cNvSpPr>
          <p:nvPr>
            <p:ph type="body" sz="half" idx="1"/>
          </p:nvPr>
        </p:nvSpPr>
        <p:spPr>
          <a:xfrm>
            <a:off x="323850" y="1371600"/>
            <a:ext cx="4032250" cy="4953000"/>
          </a:xfrm>
          <a:ln w="12700">
            <a:solidFill>
              <a:schemeClr val="tx1"/>
            </a:solidFill>
            <a:miter lim="800000"/>
          </a:ln>
        </p:spPr>
        <p:txBody>
          <a:bodyPr/>
          <a:lstStyle/>
          <a:p>
            <a:pPr eaLnBrk="1" hangingPunct="1"/>
            <a:r>
              <a:rPr lang="zh-CN" altLang="en-US" dirty="0" smtClean="0">
                <a:solidFill>
                  <a:srgbClr val="FF0000"/>
                </a:solidFill>
                <a:latin typeface="楷体_GB2312" pitchFamily="49" charset="-122"/>
              </a:rPr>
              <a:t>结点</a:t>
            </a:r>
            <a:r>
              <a:rPr lang="en-US" altLang="zh-CN" dirty="0" smtClean="0">
                <a:solidFill>
                  <a:srgbClr val="FF0000"/>
                </a:solidFill>
                <a:latin typeface="楷体_GB2312" pitchFamily="49" charset="-122"/>
              </a:rPr>
              <a:t>:</a:t>
            </a:r>
            <a:r>
              <a:rPr lang="zh-CN" altLang="en-US" dirty="0" smtClean="0">
                <a:solidFill>
                  <a:srgbClr val="6600CC"/>
                </a:solidFill>
                <a:latin typeface="楷体_GB2312" pitchFamily="49" charset="-122"/>
              </a:rPr>
              <a:t>数据元素</a:t>
            </a:r>
            <a:r>
              <a:rPr lang="en-US" altLang="zh-CN" dirty="0" smtClean="0">
                <a:solidFill>
                  <a:srgbClr val="FF00FF"/>
                </a:solidFill>
                <a:latin typeface="楷体_GB2312" pitchFamily="49" charset="-122"/>
              </a:rPr>
              <a:t>+</a:t>
            </a:r>
            <a:r>
              <a:rPr lang="zh-CN" altLang="en-US" dirty="0" smtClean="0">
                <a:solidFill>
                  <a:srgbClr val="6600CC"/>
                </a:solidFill>
                <a:latin typeface="楷体_GB2312" pitchFamily="49" charset="-122"/>
              </a:rPr>
              <a:t>若干指向子树的分支</a:t>
            </a:r>
          </a:p>
          <a:p>
            <a:pPr eaLnBrk="1" hangingPunct="1"/>
            <a:r>
              <a:rPr lang="zh-CN" altLang="en-US" dirty="0" smtClean="0">
                <a:solidFill>
                  <a:srgbClr val="FF0000"/>
                </a:solidFill>
                <a:latin typeface="楷体_GB2312" pitchFamily="49" charset="-122"/>
              </a:rPr>
              <a:t>结点的度</a:t>
            </a:r>
            <a:r>
              <a:rPr lang="en-US" altLang="zh-CN" dirty="0" smtClean="0">
                <a:solidFill>
                  <a:srgbClr val="FF0000"/>
                </a:solidFill>
                <a:latin typeface="楷体_GB2312" pitchFamily="49" charset="-122"/>
              </a:rPr>
              <a:t>:</a:t>
            </a:r>
            <a:r>
              <a:rPr lang="zh-CN" altLang="en-US" dirty="0" smtClean="0">
                <a:solidFill>
                  <a:srgbClr val="6600CC"/>
                </a:solidFill>
                <a:latin typeface="楷体_GB2312" pitchFamily="49" charset="-122"/>
              </a:rPr>
              <a:t>分支的个数</a:t>
            </a:r>
          </a:p>
          <a:p>
            <a:pPr eaLnBrk="1" hangingPunct="1"/>
            <a:r>
              <a:rPr lang="zh-CN" altLang="en-US" dirty="0" smtClean="0">
                <a:solidFill>
                  <a:srgbClr val="FF0000"/>
                </a:solidFill>
                <a:latin typeface="楷体_GB2312" pitchFamily="49" charset="-122"/>
              </a:rPr>
              <a:t>树的度</a:t>
            </a:r>
            <a:r>
              <a:rPr lang="en-US" altLang="zh-CN" dirty="0" smtClean="0">
                <a:solidFill>
                  <a:srgbClr val="FF0000"/>
                </a:solidFill>
                <a:latin typeface="楷体_GB2312" pitchFamily="49" charset="-122"/>
              </a:rPr>
              <a:t>:</a:t>
            </a:r>
            <a:r>
              <a:rPr lang="zh-CN" altLang="en-US" dirty="0" smtClean="0">
                <a:solidFill>
                  <a:srgbClr val="6600CC"/>
                </a:solidFill>
                <a:latin typeface="楷体_GB2312" pitchFamily="49" charset="-122"/>
              </a:rPr>
              <a:t>树中所有结点的度的</a:t>
            </a:r>
            <a:r>
              <a:rPr lang="zh-CN" altLang="en-US" u="sng" dirty="0" smtClean="0">
                <a:solidFill>
                  <a:srgbClr val="6600CC"/>
                </a:solidFill>
                <a:latin typeface="楷体_GB2312" pitchFamily="49" charset="-122"/>
              </a:rPr>
              <a:t>最大值</a:t>
            </a:r>
          </a:p>
          <a:p>
            <a:pPr eaLnBrk="1" hangingPunct="1"/>
            <a:r>
              <a:rPr lang="zh-CN" altLang="en-US" dirty="0" smtClean="0">
                <a:solidFill>
                  <a:srgbClr val="FF0000"/>
                </a:solidFill>
                <a:latin typeface="楷体_GB2312" pitchFamily="49" charset="-122"/>
              </a:rPr>
              <a:t>叶子结点</a:t>
            </a:r>
            <a:r>
              <a:rPr lang="en-US" altLang="zh-CN" dirty="0" smtClean="0">
                <a:solidFill>
                  <a:srgbClr val="FF0000"/>
                </a:solidFill>
                <a:latin typeface="楷体_GB2312" pitchFamily="49" charset="-122"/>
              </a:rPr>
              <a:t>:</a:t>
            </a:r>
            <a:r>
              <a:rPr lang="zh-CN" altLang="en-US" dirty="0" smtClean="0">
                <a:solidFill>
                  <a:srgbClr val="6600CC"/>
                </a:solidFill>
                <a:latin typeface="楷体_GB2312" pitchFamily="49" charset="-122"/>
              </a:rPr>
              <a:t>度为零的结点</a:t>
            </a:r>
          </a:p>
          <a:p>
            <a:pPr eaLnBrk="1" hangingPunct="1"/>
            <a:r>
              <a:rPr lang="zh-CN" altLang="en-US" dirty="0" smtClean="0">
                <a:solidFill>
                  <a:srgbClr val="FF0000"/>
                </a:solidFill>
                <a:latin typeface="楷体_GB2312" pitchFamily="49" charset="-122"/>
              </a:rPr>
              <a:t>分支结点</a:t>
            </a:r>
            <a:r>
              <a:rPr lang="en-US" altLang="zh-CN" dirty="0" smtClean="0">
                <a:solidFill>
                  <a:srgbClr val="FF0000"/>
                </a:solidFill>
                <a:latin typeface="楷体_GB2312" pitchFamily="49" charset="-122"/>
              </a:rPr>
              <a:t>:</a:t>
            </a:r>
            <a:r>
              <a:rPr lang="zh-CN" altLang="en-US" u="sng" dirty="0" smtClean="0">
                <a:solidFill>
                  <a:srgbClr val="6600CC"/>
                </a:solidFill>
                <a:latin typeface="楷体_GB2312" pitchFamily="49" charset="-122"/>
              </a:rPr>
              <a:t>度大于零的结点</a:t>
            </a:r>
            <a:endParaRPr lang="zh-CN" altLang="en-US" u="sng" dirty="0" smtClean="0">
              <a:solidFill>
                <a:schemeClr val="tx1"/>
              </a:solidFill>
              <a:latin typeface="楷体_GB2312" pitchFamily="49" charset="-122"/>
            </a:endParaRPr>
          </a:p>
        </p:txBody>
      </p:sp>
      <p:grpSp>
        <p:nvGrpSpPr>
          <p:cNvPr id="6149" name="Group 33"/>
          <p:cNvGrpSpPr/>
          <p:nvPr/>
        </p:nvGrpSpPr>
        <p:grpSpPr bwMode="auto">
          <a:xfrm>
            <a:off x="4398963" y="1773238"/>
            <a:ext cx="4565650" cy="3044825"/>
            <a:chOff x="2109" y="1026"/>
            <a:chExt cx="2876" cy="1918"/>
          </a:xfrm>
        </p:grpSpPr>
        <p:sp>
          <p:nvSpPr>
            <p:cNvPr id="6151" name="Line 32"/>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Line 31"/>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30"/>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Line 29"/>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28"/>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25"/>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24"/>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27"/>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26"/>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21"/>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1" name="Oval 8"/>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6162" name="Oval 9"/>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6163" name="Oval 10"/>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6164" name="Oval 11"/>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6165" name="Oval 12"/>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6166" name="Oval 13"/>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6167" name="Oval 14"/>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6168" name="Oval 15"/>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6169" name="Oval 16"/>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6170" name="Oval 17"/>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6171" name="Oval 18"/>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6172" name="Oval 19"/>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6173" name="Oval 20"/>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6174" name="Line 22"/>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5" name="Line 23"/>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 name="Rectangle 36"/>
          <p:cNvSpPr>
            <a:spLocks noChangeArrowheads="1"/>
          </p:cNvSpPr>
          <p:nvPr/>
        </p:nvSpPr>
        <p:spPr bwMode="auto">
          <a:xfrm>
            <a:off x="4356100" y="1371600"/>
            <a:ext cx="4679950" cy="4937125"/>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62" name="文本占位符 3010561"/>
          <p:cNvSpPr>
            <a:spLocks noGrp="1"/>
          </p:cNvSpPr>
          <p:nvPr>
            <p:ph type="body" idx="1"/>
          </p:nvPr>
        </p:nvSpPr>
        <p:spPr>
          <a:xfrm>
            <a:off x="0" y="304800"/>
            <a:ext cx="9144000" cy="685800"/>
          </a:xfrm>
        </p:spPr>
        <p:txBody>
          <a:bodyPr/>
          <a:lstStyle/>
          <a:p>
            <a:r>
              <a:rPr lang="zh-CN" altLang="en-US" dirty="0">
                <a:solidFill>
                  <a:srgbClr val="800000"/>
                </a:solidFill>
              </a:rPr>
              <a:t>先左</a:t>
            </a:r>
            <a:r>
              <a:rPr lang="zh-CN" altLang="en-US" dirty="0"/>
              <a:t>（子树）</a:t>
            </a:r>
            <a:r>
              <a:rPr lang="zh-CN" altLang="en-US" dirty="0">
                <a:solidFill>
                  <a:srgbClr val="800000"/>
                </a:solidFill>
              </a:rPr>
              <a:t>后右</a:t>
            </a:r>
            <a:r>
              <a:rPr lang="zh-CN" altLang="en-US" dirty="0"/>
              <a:t>（子树）的遍历；</a:t>
            </a:r>
            <a:endParaRPr lang="zh-CN" altLang="en-US"/>
          </a:p>
        </p:txBody>
      </p:sp>
      <p:grpSp>
        <p:nvGrpSpPr>
          <p:cNvPr id="3010563" name="组合 3010562"/>
          <p:cNvGrpSpPr/>
          <p:nvPr/>
        </p:nvGrpSpPr>
        <p:grpSpPr>
          <a:xfrm>
            <a:off x="2590800" y="2133600"/>
            <a:ext cx="3435350" cy="2384425"/>
            <a:chOff x="1440" y="1056"/>
            <a:chExt cx="2164" cy="1502"/>
          </a:xfrm>
        </p:grpSpPr>
        <p:sp>
          <p:nvSpPr>
            <p:cNvPr id="3010564" name="直接连接符 3010563"/>
            <p:cNvSpPr/>
            <p:nvPr/>
          </p:nvSpPr>
          <p:spPr>
            <a:xfrm flipH="1">
              <a:off x="2304" y="2112"/>
              <a:ext cx="112" cy="192"/>
            </a:xfrm>
            <a:prstGeom prst="line">
              <a:avLst/>
            </a:prstGeom>
            <a:ln w="38100" cap="rnd" cmpd="sng">
              <a:solidFill>
                <a:schemeClr val="tx1"/>
              </a:solidFill>
              <a:prstDash val="solid"/>
              <a:headEnd type="none" w="med" len="med"/>
              <a:tailEnd type="none" w="med" len="med"/>
            </a:ln>
          </p:spPr>
        </p:sp>
        <p:sp>
          <p:nvSpPr>
            <p:cNvPr id="3010565" name="直接连接符 3010564"/>
            <p:cNvSpPr/>
            <p:nvPr/>
          </p:nvSpPr>
          <p:spPr>
            <a:xfrm>
              <a:off x="2810" y="1296"/>
              <a:ext cx="405" cy="286"/>
            </a:xfrm>
            <a:prstGeom prst="line">
              <a:avLst/>
            </a:prstGeom>
            <a:ln w="38100" cap="rnd" cmpd="sng">
              <a:solidFill>
                <a:schemeClr val="tx1"/>
              </a:solidFill>
              <a:prstDash val="solid"/>
              <a:headEnd type="none" w="med" len="med"/>
              <a:tailEnd type="none" w="med" len="med"/>
            </a:ln>
          </p:spPr>
        </p:sp>
        <p:sp>
          <p:nvSpPr>
            <p:cNvPr id="3010566" name="直接连接符 3010565"/>
            <p:cNvSpPr/>
            <p:nvPr/>
          </p:nvSpPr>
          <p:spPr>
            <a:xfrm flipH="1">
              <a:off x="2101" y="1296"/>
              <a:ext cx="405" cy="288"/>
            </a:xfrm>
            <a:prstGeom prst="line">
              <a:avLst/>
            </a:prstGeom>
            <a:ln w="38100" cap="rnd" cmpd="sng">
              <a:solidFill>
                <a:schemeClr val="tx1"/>
              </a:solidFill>
              <a:prstDash val="solid"/>
              <a:headEnd type="none" w="med" len="med"/>
              <a:tailEnd type="none" w="med" len="med"/>
            </a:ln>
          </p:spPr>
        </p:sp>
        <p:sp>
          <p:nvSpPr>
            <p:cNvPr id="3010567" name="直接连接符 3010566"/>
            <p:cNvSpPr/>
            <p:nvPr/>
          </p:nvSpPr>
          <p:spPr>
            <a:xfrm flipH="1">
              <a:off x="1728" y="1728"/>
              <a:ext cx="208" cy="192"/>
            </a:xfrm>
            <a:prstGeom prst="line">
              <a:avLst/>
            </a:prstGeom>
            <a:ln w="38100" cap="rnd" cmpd="sng">
              <a:solidFill>
                <a:schemeClr val="tx1"/>
              </a:solidFill>
              <a:prstDash val="solid"/>
              <a:headEnd type="none" w="med" len="med"/>
              <a:tailEnd type="none" w="med" len="med"/>
            </a:ln>
          </p:spPr>
        </p:sp>
        <p:sp>
          <p:nvSpPr>
            <p:cNvPr id="3010568" name="直接连接符 3010567"/>
            <p:cNvSpPr/>
            <p:nvPr/>
          </p:nvSpPr>
          <p:spPr>
            <a:xfrm flipH="1">
              <a:off x="2976" y="1728"/>
              <a:ext cx="208" cy="240"/>
            </a:xfrm>
            <a:prstGeom prst="line">
              <a:avLst/>
            </a:prstGeom>
            <a:ln w="38100" cap="rnd" cmpd="sng">
              <a:solidFill>
                <a:schemeClr val="tx1"/>
              </a:solidFill>
              <a:prstDash val="solid"/>
              <a:headEnd type="none" w="med" len="med"/>
              <a:tailEnd type="none" w="med" len="med"/>
            </a:ln>
          </p:spPr>
        </p:sp>
        <p:grpSp>
          <p:nvGrpSpPr>
            <p:cNvPr id="3010569" name="组合 3010568"/>
            <p:cNvGrpSpPr/>
            <p:nvPr/>
          </p:nvGrpSpPr>
          <p:grpSpPr>
            <a:xfrm>
              <a:off x="1895" y="2194"/>
              <a:ext cx="717" cy="364"/>
              <a:chOff x="723" y="1544"/>
              <a:chExt cx="680" cy="422"/>
            </a:xfrm>
          </p:grpSpPr>
          <p:sp>
            <p:nvSpPr>
              <p:cNvPr id="3010570" name="椭圆 3010569"/>
              <p:cNvSpPr/>
              <p:nvPr/>
            </p:nvSpPr>
            <p:spPr>
              <a:xfrm>
                <a:off x="895" y="1622"/>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71" name="文本框 3010570"/>
              <p:cNvSpPr txBox="1"/>
              <p:nvPr/>
            </p:nvSpPr>
            <p:spPr>
              <a:xfrm>
                <a:off x="723" y="1544"/>
                <a:ext cx="680" cy="422"/>
              </a:xfrm>
              <a:prstGeom prst="rect">
                <a:avLst/>
              </a:prstGeom>
              <a:noFill/>
              <a:ln w="9525">
                <a:noFill/>
              </a:ln>
            </p:spPr>
            <p:txBody>
              <a:bodyPr>
                <a:spAutoFit/>
              </a:bodyPr>
              <a:lstStyle/>
              <a:p>
                <a:pPr eaLnBrk="1" hangingPunct="1"/>
                <a:r>
                  <a:rPr lang="en-US" altLang="zh-CN" sz="3200">
                    <a:latin typeface="黑体" panose="02010609060101010101" pitchFamily="2" charset="-122"/>
                    <a:ea typeface="黑体" panose="02010609060101010101" pitchFamily="2" charset="-122"/>
                  </a:rPr>
                  <a:t>G</a:t>
                </a:r>
              </a:p>
            </p:txBody>
          </p:sp>
        </p:grpSp>
        <p:grpSp>
          <p:nvGrpSpPr>
            <p:cNvPr id="3010572" name="组合 3010571"/>
            <p:cNvGrpSpPr/>
            <p:nvPr/>
          </p:nvGrpSpPr>
          <p:grpSpPr>
            <a:xfrm>
              <a:off x="2404" y="1056"/>
              <a:ext cx="608" cy="365"/>
              <a:chOff x="3544" y="935"/>
              <a:chExt cx="576" cy="423"/>
            </a:xfrm>
          </p:grpSpPr>
          <p:sp>
            <p:nvSpPr>
              <p:cNvPr id="3010573" name="椭圆 3010572"/>
              <p:cNvSpPr/>
              <p:nvPr/>
            </p:nvSpPr>
            <p:spPr>
              <a:xfrm>
                <a:off x="3628" y="101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74" name="文本框 3010573"/>
              <p:cNvSpPr txBox="1"/>
              <p:nvPr/>
            </p:nvSpPr>
            <p:spPr>
              <a:xfrm>
                <a:off x="3544" y="935"/>
                <a:ext cx="576" cy="423"/>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a:t>
                </a:r>
              </a:p>
            </p:txBody>
          </p:sp>
        </p:grpSp>
        <p:grpSp>
          <p:nvGrpSpPr>
            <p:cNvPr id="3010575" name="组合 3010574"/>
            <p:cNvGrpSpPr/>
            <p:nvPr/>
          </p:nvGrpSpPr>
          <p:grpSpPr>
            <a:xfrm>
              <a:off x="2709" y="1839"/>
              <a:ext cx="608" cy="365"/>
              <a:chOff x="3784" y="1987"/>
              <a:chExt cx="576" cy="422"/>
            </a:xfrm>
          </p:grpSpPr>
          <p:sp>
            <p:nvSpPr>
              <p:cNvPr id="3010576" name="椭圆 3010575"/>
              <p:cNvSpPr/>
              <p:nvPr/>
            </p:nvSpPr>
            <p:spPr>
              <a:xfrm>
                <a:off x="3868" y="2070"/>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77" name="文本框 3010576"/>
              <p:cNvSpPr txBox="1"/>
              <p:nvPr/>
            </p:nvSpPr>
            <p:spPr>
              <a:xfrm>
                <a:off x="3784" y="1987"/>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F</a:t>
                </a:r>
              </a:p>
            </p:txBody>
          </p:sp>
        </p:grpSp>
        <p:grpSp>
          <p:nvGrpSpPr>
            <p:cNvPr id="3010578" name="组合 3010577"/>
            <p:cNvGrpSpPr/>
            <p:nvPr/>
          </p:nvGrpSpPr>
          <p:grpSpPr>
            <a:xfrm>
              <a:off x="2183" y="1839"/>
              <a:ext cx="608" cy="365"/>
              <a:chOff x="3304" y="1991"/>
              <a:chExt cx="576" cy="422"/>
            </a:xfrm>
          </p:grpSpPr>
          <p:sp>
            <p:nvSpPr>
              <p:cNvPr id="3010579" name="椭圆 3010578"/>
              <p:cNvSpPr/>
              <p:nvPr/>
            </p:nvSpPr>
            <p:spPr>
              <a:xfrm>
                <a:off x="3388"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80" name="文本框 3010579"/>
              <p:cNvSpPr txBox="1"/>
              <p:nvPr/>
            </p:nvSpPr>
            <p:spPr>
              <a:xfrm>
                <a:off x="3304"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E</a:t>
                </a:r>
              </a:p>
            </p:txBody>
          </p:sp>
        </p:grpSp>
        <p:grpSp>
          <p:nvGrpSpPr>
            <p:cNvPr id="3010581" name="组合 3010580"/>
            <p:cNvGrpSpPr/>
            <p:nvPr/>
          </p:nvGrpSpPr>
          <p:grpSpPr>
            <a:xfrm>
              <a:off x="1440" y="1820"/>
              <a:ext cx="608" cy="365"/>
              <a:chOff x="2488" y="1991"/>
              <a:chExt cx="576" cy="422"/>
            </a:xfrm>
          </p:grpSpPr>
          <p:sp>
            <p:nvSpPr>
              <p:cNvPr id="3010582" name="椭圆 3010581"/>
              <p:cNvSpPr/>
              <p:nvPr/>
            </p:nvSpPr>
            <p:spPr>
              <a:xfrm>
                <a:off x="2572" y="2074"/>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83" name="文本框 3010582"/>
              <p:cNvSpPr txBox="1"/>
              <p:nvPr/>
            </p:nvSpPr>
            <p:spPr>
              <a:xfrm>
                <a:off x="2488" y="1991"/>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D</a:t>
                </a:r>
              </a:p>
            </p:txBody>
          </p:sp>
        </p:grpSp>
        <p:grpSp>
          <p:nvGrpSpPr>
            <p:cNvPr id="3010584" name="组合 3010583"/>
            <p:cNvGrpSpPr/>
            <p:nvPr/>
          </p:nvGrpSpPr>
          <p:grpSpPr>
            <a:xfrm>
              <a:off x="2996" y="1409"/>
              <a:ext cx="608" cy="365"/>
              <a:chOff x="4216" y="1415"/>
              <a:chExt cx="576" cy="422"/>
            </a:xfrm>
          </p:grpSpPr>
          <p:sp>
            <p:nvSpPr>
              <p:cNvPr id="3010585" name="椭圆 3010584"/>
              <p:cNvSpPr/>
              <p:nvPr/>
            </p:nvSpPr>
            <p:spPr>
              <a:xfrm>
                <a:off x="4300" y="1498"/>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86" name="文本框 3010585"/>
              <p:cNvSpPr txBox="1"/>
              <p:nvPr/>
            </p:nvSpPr>
            <p:spPr>
              <a:xfrm>
                <a:off x="4216" y="1415"/>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C</a:t>
                </a:r>
              </a:p>
            </p:txBody>
          </p:sp>
        </p:grpSp>
        <p:grpSp>
          <p:nvGrpSpPr>
            <p:cNvPr id="3010587" name="组合 3010586"/>
            <p:cNvGrpSpPr/>
            <p:nvPr/>
          </p:nvGrpSpPr>
          <p:grpSpPr>
            <a:xfrm>
              <a:off x="1800" y="1409"/>
              <a:ext cx="608" cy="365"/>
              <a:chOff x="2920" y="1463"/>
              <a:chExt cx="576" cy="422"/>
            </a:xfrm>
          </p:grpSpPr>
          <p:sp>
            <p:nvSpPr>
              <p:cNvPr id="3010588" name="椭圆 3010587"/>
              <p:cNvSpPr/>
              <p:nvPr/>
            </p:nvSpPr>
            <p:spPr>
              <a:xfrm>
                <a:off x="3004" y="1546"/>
                <a:ext cx="317" cy="317"/>
              </a:xfrm>
              <a:prstGeom prst="ellipse">
                <a:avLst/>
              </a:prstGeom>
              <a:solidFill>
                <a:srgbClr val="FFFFCC"/>
              </a:solidFill>
              <a:ln w="12700" cap="rnd" cmpd="sng">
                <a:solidFill>
                  <a:schemeClr val="tx1"/>
                </a:solidFill>
                <a:prstDash val="solid"/>
                <a:headEnd type="none" w="med" len="med"/>
                <a:tailEnd type="none" w="med" len="med"/>
              </a:ln>
            </p:spPr>
            <p:txBody>
              <a:bodyPr/>
              <a:lstStyle/>
              <a:p>
                <a:endParaRPr lang="zh-CN" altLang="en-US" sz="3200"/>
              </a:p>
            </p:txBody>
          </p:sp>
          <p:sp>
            <p:nvSpPr>
              <p:cNvPr id="3010589" name="文本框 3010588"/>
              <p:cNvSpPr txBox="1"/>
              <p:nvPr/>
            </p:nvSpPr>
            <p:spPr>
              <a:xfrm>
                <a:off x="2920" y="1463"/>
                <a:ext cx="576" cy="422"/>
              </a:xfrm>
              <a:prstGeom prst="rect">
                <a:avLst/>
              </a:prstGeom>
              <a:noFill/>
              <a:ln w="12700">
                <a:noFill/>
              </a:ln>
            </p:spPr>
            <p:txBody>
              <a:bodyPr>
                <a:spAutoFit/>
              </a:bodyPr>
              <a:lstStyle/>
              <a:p>
                <a:pPr algn="l">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B</a:t>
                </a:r>
              </a:p>
            </p:txBody>
          </p:sp>
        </p:grpSp>
        <p:sp>
          <p:nvSpPr>
            <p:cNvPr id="3010590" name="直接连接符 3010589"/>
            <p:cNvSpPr/>
            <p:nvPr/>
          </p:nvSpPr>
          <p:spPr>
            <a:xfrm flipH="1" flipV="1">
              <a:off x="2160" y="1728"/>
              <a:ext cx="240" cy="192"/>
            </a:xfrm>
            <a:prstGeom prst="line">
              <a:avLst/>
            </a:prstGeom>
            <a:ln w="38100" cap="rnd" cmpd="sng">
              <a:solidFill>
                <a:schemeClr val="tx1"/>
              </a:solidFill>
              <a:prstDash val="solid"/>
              <a:headEnd type="none" w="med" len="med"/>
              <a:tailEnd type="none" w="med" len="med"/>
            </a:ln>
          </p:spPr>
        </p:sp>
      </p:grpSp>
      <p:sp>
        <p:nvSpPr>
          <p:cNvPr id="3010591" name="直接连接符 3010590"/>
          <p:cNvSpPr/>
          <p:nvPr/>
        </p:nvSpPr>
        <p:spPr>
          <a:xfrm>
            <a:off x="4495800" y="1752600"/>
            <a:ext cx="0" cy="457200"/>
          </a:xfrm>
          <a:prstGeom prst="line">
            <a:avLst/>
          </a:prstGeom>
          <a:ln w="9525" cap="rnd" cmpd="sng">
            <a:solidFill>
              <a:srgbClr val="FF0000"/>
            </a:solidFill>
            <a:prstDash val="solid"/>
            <a:headEnd type="none" w="med" len="med"/>
            <a:tailEnd type="triangle" w="med" len="med"/>
          </a:ln>
        </p:spPr>
      </p:sp>
      <p:sp>
        <p:nvSpPr>
          <p:cNvPr id="3010592" name="直接连接符 3010591"/>
          <p:cNvSpPr/>
          <p:nvPr/>
        </p:nvSpPr>
        <p:spPr>
          <a:xfrm flipH="1">
            <a:off x="3657600" y="2362200"/>
            <a:ext cx="609600" cy="457200"/>
          </a:xfrm>
          <a:prstGeom prst="line">
            <a:avLst/>
          </a:prstGeom>
          <a:ln w="9525" cap="rnd" cmpd="sng">
            <a:solidFill>
              <a:srgbClr val="FF0000"/>
            </a:solidFill>
            <a:prstDash val="solid"/>
            <a:headEnd type="none" w="med" len="med"/>
            <a:tailEnd type="triangle" w="med" len="med"/>
          </a:ln>
        </p:spPr>
      </p:sp>
      <p:sp>
        <p:nvSpPr>
          <p:cNvPr id="3010593" name="直接连接符 3010592"/>
          <p:cNvSpPr/>
          <p:nvPr/>
        </p:nvSpPr>
        <p:spPr>
          <a:xfrm flipH="1">
            <a:off x="2895600" y="3048000"/>
            <a:ext cx="457200" cy="457200"/>
          </a:xfrm>
          <a:prstGeom prst="line">
            <a:avLst/>
          </a:prstGeom>
          <a:ln w="9525" cap="rnd" cmpd="sng">
            <a:solidFill>
              <a:srgbClr val="FF0000"/>
            </a:solidFill>
            <a:prstDash val="solid"/>
            <a:headEnd type="none" w="med" len="med"/>
            <a:tailEnd type="triangle" w="med" len="med"/>
          </a:ln>
        </p:spPr>
      </p:sp>
      <p:sp>
        <p:nvSpPr>
          <p:cNvPr id="3010594" name="直接连接符 3010593"/>
          <p:cNvSpPr/>
          <p:nvPr/>
        </p:nvSpPr>
        <p:spPr>
          <a:xfrm flipH="1">
            <a:off x="3886200" y="3810000"/>
            <a:ext cx="152400" cy="228600"/>
          </a:xfrm>
          <a:prstGeom prst="line">
            <a:avLst/>
          </a:prstGeom>
          <a:ln w="9525" cap="rnd" cmpd="sng">
            <a:solidFill>
              <a:srgbClr val="FF0000"/>
            </a:solidFill>
            <a:prstDash val="solid"/>
            <a:headEnd type="none" w="med" len="med"/>
            <a:tailEnd type="triangle" w="med" len="med"/>
          </a:ln>
        </p:spPr>
      </p:sp>
      <p:sp>
        <p:nvSpPr>
          <p:cNvPr id="3010595" name="直接连接符 3010594"/>
          <p:cNvSpPr/>
          <p:nvPr/>
        </p:nvSpPr>
        <p:spPr>
          <a:xfrm flipH="1">
            <a:off x="4876800" y="3124200"/>
            <a:ext cx="381000" cy="381000"/>
          </a:xfrm>
          <a:prstGeom prst="line">
            <a:avLst/>
          </a:prstGeom>
          <a:ln w="9525" cap="rnd" cmpd="sng">
            <a:solidFill>
              <a:srgbClr val="FF0000"/>
            </a:solidFill>
            <a:prstDash val="solid"/>
            <a:headEnd type="none" w="med" len="med"/>
            <a:tailEnd type="triangle" w="med" len="med"/>
          </a:ln>
        </p:spPr>
      </p:sp>
      <p:sp>
        <p:nvSpPr>
          <p:cNvPr id="3010596" name="直接连接符 3010595"/>
          <p:cNvSpPr/>
          <p:nvPr/>
        </p:nvSpPr>
        <p:spPr>
          <a:xfrm flipV="1">
            <a:off x="3124200" y="3200400"/>
            <a:ext cx="381000" cy="381000"/>
          </a:xfrm>
          <a:prstGeom prst="line">
            <a:avLst/>
          </a:prstGeom>
          <a:ln w="9525" cap="rnd" cmpd="sng">
            <a:solidFill>
              <a:srgbClr val="0000FF"/>
            </a:solidFill>
            <a:prstDash val="solid"/>
            <a:headEnd type="none" w="med" len="med"/>
            <a:tailEnd type="triangle" w="med" len="med"/>
          </a:ln>
        </p:spPr>
      </p:sp>
      <p:sp>
        <p:nvSpPr>
          <p:cNvPr id="3010597" name="直接连接符 3010596"/>
          <p:cNvSpPr/>
          <p:nvPr/>
        </p:nvSpPr>
        <p:spPr>
          <a:xfrm flipV="1">
            <a:off x="3810000" y="2590800"/>
            <a:ext cx="533400" cy="381000"/>
          </a:xfrm>
          <a:prstGeom prst="line">
            <a:avLst/>
          </a:prstGeom>
          <a:ln w="9525" cap="rnd" cmpd="sng">
            <a:solidFill>
              <a:srgbClr val="0000FF"/>
            </a:solidFill>
            <a:prstDash val="solid"/>
            <a:headEnd type="none" w="med" len="med"/>
            <a:tailEnd type="triangle" w="med" len="med"/>
          </a:ln>
        </p:spPr>
      </p:sp>
      <p:sp>
        <p:nvSpPr>
          <p:cNvPr id="3010598" name="直接连接符 3010597"/>
          <p:cNvSpPr/>
          <p:nvPr/>
        </p:nvSpPr>
        <p:spPr>
          <a:xfrm flipV="1">
            <a:off x="4038600" y="3886200"/>
            <a:ext cx="223838" cy="298450"/>
          </a:xfrm>
          <a:prstGeom prst="line">
            <a:avLst/>
          </a:prstGeom>
          <a:ln w="9525" cap="rnd" cmpd="sng">
            <a:solidFill>
              <a:srgbClr val="0000FF"/>
            </a:solidFill>
            <a:prstDash val="solid"/>
            <a:headEnd type="none" w="med" len="med"/>
            <a:tailEnd type="triangle" w="med" len="med"/>
          </a:ln>
        </p:spPr>
      </p:sp>
      <p:sp>
        <p:nvSpPr>
          <p:cNvPr id="3010599" name="直接连接符 3010598"/>
          <p:cNvSpPr/>
          <p:nvPr/>
        </p:nvSpPr>
        <p:spPr>
          <a:xfrm flipV="1">
            <a:off x="5181600" y="3200400"/>
            <a:ext cx="306388" cy="341313"/>
          </a:xfrm>
          <a:prstGeom prst="line">
            <a:avLst/>
          </a:prstGeom>
          <a:ln w="9525" cap="rnd" cmpd="sng">
            <a:solidFill>
              <a:srgbClr val="0000FF"/>
            </a:solidFill>
            <a:prstDash val="solid"/>
            <a:headEnd type="none" w="med" len="med"/>
            <a:tailEnd type="triangle" w="med" len="med"/>
          </a:ln>
        </p:spPr>
      </p:sp>
      <p:sp>
        <p:nvSpPr>
          <p:cNvPr id="3010600" name="直接连接符 3010599"/>
          <p:cNvSpPr/>
          <p:nvPr/>
        </p:nvSpPr>
        <p:spPr>
          <a:xfrm>
            <a:off x="4724400" y="2590800"/>
            <a:ext cx="503238" cy="360363"/>
          </a:xfrm>
          <a:prstGeom prst="line">
            <a:avLst/>
          </a:prstGeom>
          <a:ln w="9525" cap="rnd" cmpd="sng">
            <a:solidFill>
              <a:srgbClr val="FF0000"/>
            </a:solidFill>
            <a:prstDash val="solid"/>
            <a:headEnd type="none" w="med" len="med"/>
            <a:tailEnd type="triangle" w="med" len="med"/>
          </a:ln>
        </p:spPr>
      </p:sp>
      <p:sp>
        <p:nvSpPr>
          <p:cNvPr id="3010601" name="直接连接符 3010600"/>
          <p:cNvSpPr/>
          <p:nvPr/>
        </p:nvSpPr>
        <p:spPr>
          <a:xfrm flipH="1" flipV="1">
            <a:off x="4800600" y="2438400"/>
            <a:ext cx="539750" cy="377825"/>
          </a:xfrm>
          <a:prstGeom prst="line">
            <a:avLst/>
          </a:prstGeom>
          <a:ln w="9525" cap="rnd" cmpd="sng">
            <a:solidFill>
              <a:srgbClr val="0000FF"/>
            </a:solidFill>
            <a:prstDash val="solid"/>
            <a:headEnd type="none" w="med" len="med"/>
            <a:tailEnd type="triangle" w="med" len="med"/>
          </a:ln>
        </p:spPr>
      </p:sp>
      <p:sp>
        <p:nvSpPr>
          <p:cNvPr id="3010602" name="直接连接符 3010601"/>
          <p:cNvSpPr/>
          <p:nvPr/>
        </p:nvSpPr>
        <p:spPr>
          <a:xfrm>
            <a:off x="3643313" y="3257550"/>
            <a:ext cx="395287" cy="323850"/>
          </a:xfrm>
          <a:prstGeom prst="line">
            <a:avLst/>
          </a:prstGeom>
          <a:ln w="9525" cap="rnd" cmpd="sng">
            <a:solidFill>
              <a:srgbClr val="FF0000"/>
            </a:solidFill>
            <a:prstDash val="solid"/>
            <a:headEnd type="none" w="med" len="med"/>
            <a:tailEnd type="triangle" w="med" len="med"/>
          </a:ln>
        </p:spPr>
      </p:sp>
      <p:sp>
        <p:nvSpPr>
          <p:cNvPr id="3010603" name="直接连接符 3010602"/>
          <p:cNvSpPr/>
          <p:nvPr/>
        </p:nvSpPr>
        <p:spPr>
          <a:xfrm flipH="1" flipV="1">
            <a:off x="3798888" y="3127375"/>
            <a:ext cx="468312" cy="377825"/>
          </a:xfrm>
          <a:prstGeom prst="line">
            <a:avLst/>
          </a:prstGeom>
          <a:ln w="9525" cap="rnd" cmpd="sng">
            <a:solidFill>
              <a:srgbClr val="0000FF"/>
            </a:solidFill>
            <a:prstDash val="solid"/>
            <a:headEnd type="none" w="med" len="med"/>
            <a:tailEnd type="triangle" w="med" len="med"/>
          </a:ln>
        </p:spPr>
      </p:sp>
      <p:sp>
        <p:nvSpPr>
          <p:cNvPr id="3010604" name="直接连接符 3010603"/>
          <p:cNvSpPr/>
          <p:nvPr/>
        </p:nvSpPr>
        <p:spPr>
          <a:xfrm flipH="1">
            <a:off x="2514600" y="3810000"/>
            <a:ext cx="223838" cy="266700"/>
          </a:xfrm>
          <a:prstGeom prst="line">
            <a:avLst/>
          </a:prstGeom>
          <a:ln w="9525" cap="rnd" cmpd="sng">
            <a:solidFill>
              <a:srgbClr val="FF0000"/>
            </a:solidFill>
            <a:prstDash val="solid"/>
            <a:headEnd type="none" w="med" len="med"/>
            <a:tailEnd type="triangle" w="med" len="med"/>
          </a:ln>
        </p:spPr>
      </p:sp>
      <p:sp>
        <p:nvSpPr>
          <p:cNvPr id="3010605" name="直接连接符 3010604"/>
          <p:cNvSpPr/>
          <p:nvPr/>
        </p:nvSpPr>
        <p:spPr>
          <a:xfrm flipV="1">
            <a:off x="2630488" y="3827463"/>
            <a:ext cx="223837" cy="287337"/>
          </a:xfrm>
          <a:prstGeom prst="line">
            <a:avLst/>
          </a:prstGeom>
          <a:ln w="9525" cap="rnd" cmpd="sng">
            <a:solidFill>
              <a:srgbClr val="0000FF"/>
            </a:solidFill>
            <a:prstDash val="solid"/>
            <a:headEnd type="none" w="med" len="med"/>
            <a:tailEnd type="triangle" w="med" len="med"/>
          </a:ln>
        </p:spPr>
      </p:sp>
      <p:sp>
        <p:nvSpPr>
          <p:cNvPr id="3010606" name="直接连接符 3010605"/>
          <p:cNvSpPr/>
          <p:nvPr/>
        </p:nvSpPr>
        <p:spPr>
          <a:xfrm>
            <a:off x="3119438" y="3886200"/>
            <a:ext cx="233362" cy="304800"/>
          </a:xfrm>
          <a:prstGeom prst="line">
            <a:avLst/>
          </a:prstGeom>
          <a:ln w="9525" cap="rnd" cmpd="sng">
            <a:solidFill>
              <a:srgbClr val="FF0000"/>
            </a:solidFill>
            <a:prstDash val="solid"/>
            <a:headEnd type="none" w="med" len="med"/>
            <a:tailEnd type="triangle" w="med" len="med"/>
          </a:ln>
        </p:spPr>
      </p:sp>
      <p:sp>
        <p:nvSpPr>
          <p:cNvPr id="3010607" name="直接连接符 3010606"/>
          <p:cNvSpPr/>
          <p:nvPr/>
        </p:nvSpPr>
        <p:spPr>
          <a:xfrm flipH="1" flipV="1">
            <a:off x="3159125" y="3790950"/>
            <a:ext cx="269875" cy="323850"/>
          </a:xfrm>
          <a:prstGeom prst="line">
            <a:avLst/>
          </a:prstGeom>
          <a:ln w="9525" cap="rnd" cmpd="sng">
            <a:solidFill>
              <a:srgbClr val="0000FF"/>
            </a:solidFill>
            <a:prstDash val="solid"/>
            <a:headEnd type="none" w="med" len="med"/>
            <a:tailEnd type="triangle" w="med" len="med"/>
          </a:ln>
        </p:spPr>
      </p:sp>
      <p:sp>
        <p:nvSpPr>
          <p:cNvPr id="3010608" name="直接连接符 3010607"/>
          <p:cNvSpPr/>
          <p:nvPr/>
        </p:nvSpPr>
        <p:spPr>
          <a:xfrm flipH="1">
            <a:off x="3429000" y="4419600"/>
            <a:ext cx="223838" cy="266700"/>
          </a:xfrm>
          <a:prstGeom prst="line">
            <a:avLst/>
          </a:prstGeom>
          <a:ln w="9525" cap="rnd" cmpd="sng">
            <a:solidFill>
              <a:srgbClr val="FF0000"/>
            </a:solidFill>
            <a:prstDash val="solid"/>
            <a:headEnd type="none" w="med" len="med"/>
            <a:tailEnd type="triangle" w="med" len="med"/>
          </a:ln>
        </p:spPr>
      </p:sp>
      <p:sp>
        <p:nvSpPr>
          <p:cNvPr id="3010609" name="直接连接符 3010608"/>
          <p:cNvSpPr/>
          <p:nvPr/>
        </p:nvSpPr>
        <p:spPr>
          <a:xfrm flipV="1">
            <a:off x="3544888" y="4437063"/>
            <a:ext cx="223837" cy="287337"/>
          </a:xfrm>
          <a:prstGeom prst="line">
            <a:avLst/>
          </a:prstGeom>
          <a:ln w="9525" cap="rnd" cmpd="sng">
            <a:solidFill>
              <a:srgbClr val="0000FF"/>
            </a:solidFill>
            <a:prstDash val="solid"/>
            <a:headEnd type="none" w="med" len="med"/>
            <a:tailEnd type="triangle" w="med" len="med"/>
          </a:ln>
        </p:spPr>
      </p:sp>
      <p:sp>
        <p:nvSpPr>
          <p:cNvPr id="3010610" name="直接连接符 3010609"/>
          <p:cNvSpPr/>
          <p:nvPr/>
        </p:nvSpPr>
        <p:spPr>
          <a:xfrm>
            <a:off x="3997325" y="4419600"/>
            <a:ext cx="233363" cy="304800"/>
          </a:xfrm>
          <a:prstGeom prst="line">
            <a:avLst/>
          </a:prstGeom>
          <a:ln w="9525" cap="rnd" cmpd="sng">
            <a:solidFill>
              <a:srgbClr val="FF0000"/>
            </a:solidFill>
            <a:prstDash val="solid"/>
            <a:headEnd type="none" w="med" len="med"/>
            <a:tailEnd type="triangle" w="med" len="med"/>
          </a:ln>
        </p:spPr>
      </p:sp>
      <p:sp>
        <p:nvSpPr>
          <p:cNvPr id="3010611" name="直接连接符 3010610"/>
          <p:cNvSpPr/>
          <p:nvPr/>
        </p:nvSpPr>
        <p:spPr>
          <a:xfrm flipH="1" flipV="1">
            <a:off x="4073525" y="4343400"/>
            <a:ext cx="269875" cy="323850"/>
          </a:xfrm>
          <a:prstGeom prst="line">
            <a:avLst/>
          </a:prstGeom>
          <a:ln w="9525" cap="rnd" cmpd="sng">
            <a:solidFill>
              <a:srgbClr val="0000FF"/>
            </a:solidFill>
            <a:prstDash val="solid"/>
            <a:headEnd type="none" w="med" len="med"/>
            <a:tailEnd type="triangle" w="med" len="med"/>
          </a:ln>
        </p:spPr>
      </p:sp>
      <p:sp>
        <p:nvSpPr>
          <p:cNvPr id="3010612" name="直接连接符 3010611"/>
          <p:cNvSpPr/>
          <p:nvPr/>
        </p:nvSpPr>
        <p:spPr>
          <a:xfrm flipH="1">
            <a:off x="4572000" y="3829050"/>
            <a:ext cx="223838" cy="266700"/>
          </a:xfrm>
          <a:prstGeom prst="line">
            <a:avLst/>
          </a:prstGeom>
          <a:ln w="9525" cap="rnd" cmpd="sng">
            <a:solidFill>
              <a:srgbClr val="FF0000"/>
            </a:solidFill>
            <a:prstDash val="solid"/>
            <a:headEnd type="none" w="med" len="med"/>
            <a:tailEnd type="triangle" w="med" len="med"/>
          </a:ln>
        </p:spPr>
      </p:sp>
      <p:sp>
        <p:nvSpPr>
          <p:cNvPr id="3010613" name="直接连接符 3010612"/>
          <p:cNvSpPr/>
          <p:nvPr/>
        </p:nvSpPr>
        <p:spPr>
          <a:xfrm flipV="1">
            <a:off x="4687888" y="3846513"/>
            <a:ext cx="223837" cy="287337"/>
          </a:xfrm>
          <a:prstGeom prst="line">
            <a:avLst/>
          </a:prstGeom>
          <a:ln w="9525" cap="rnd" cmpd="sng">
            <a:solidFill>
              <a:srgbClr val="0000FF"/>
            </a:solidFill>
            <a:prstDash val="solid"/>
            <a:headEnd type="none" w="med" len="med"/>
            <a:tailEnd type="triangle" w="med" len="med"/>
          </a:ln>
        </p:spPr>
      </p:sp>
      <p:sp>
        <p:nvSpPr>
          <p:cNvPr id="3010614" name="直接连接符 3010613"/>
          <p:cNvSpPr/>
          <p:nvPr/>
        </p:nvSpPr>
        <p:spPr>
          <a:xfrm>
            <a:off x="5176838" y="3905250"/>
            <a:ext cx="233362" cy="304800"/>
          </a:xfrm>
          <a:prstGeom prst="line">
            <a:avLst/>
          </a:prstGeom>
          <a:ln w="9525" cap="rnd" cmpd="sng">
            <a:solidFill>
              <a:srgbClr val="FF0000"/>
            </a:solidFill>
            <a:prstDash val="solid"/>
            <a:headEnd type="none" w="med" len="med"/>
            <a:tailEnd type="triangle" w="med" len="med"/>
          </a:ln>
        </p:spPr>
      </p:sp>
      <p:sp>
        <p:nvSpPr>
          <p:cNvPr id="3010615" name="直接连接符 3010614"/>
          <p:cNvSpPr/>
          <p:nvPr/>
        </p:nvSpPr>
        <p:spPr>
          <a:xfrm flipH="1" flipV="1">
            <a:off x="5216525" y="3810000"/>
            <a:ext cx="269875" cy="323850"/>
          </a:xfrm>
          <a:prstGeom prst="line">
            <a:avLst/>
          </a:prstGeom>
          <a:ln w="9525" cap="rnd" cmpd="sng">
            <a:solidFill>
              <a:srgbClr val="0000FF"/>
            </a:solidFill>
            <a:prstDash val="solid"/>
            <a:headEnd type="none" w="med" len="med"/>
            <a:tailEnd type="triangle" w="med" len="med"/>
          </a:ln>
        </p:spPr>
      </p:sp>
      <p:sp>
        <p:nvSpPr>
          <p:cNvPr id="3010616" name="直接连接符 3010615"/>
          <p:cNvSpPr/>
          <p:nvPr/>
        </p:nvSpPr>
        <p:spPr>
          <a:xfrm>
            <a:off x="5638800" y="3219450"/>
            <a:ext cx="233363" cy="304800"/>
          </a:xfrm>
          <a:prstGeom prst="line">
            <a:avLst/>
          </a:prstGeom>
          <a:ln w="9525" cap="rnd" cmpd="sng">
            <a:solidFill>
              <a:srgbClr val="FF0000"/>
            </a:solidFill>
            <a:prstDash val="solid"/>
            <a:headEnd type="none" w="med" len="med"/>
            <a:tailEnd type="triangle" w="med" len="med"/>
          </a:ln>
        </p:spPr>
      </p:sp>
      <p:sp>
        <p:nvSpPr>
          <p:cNvPr id="3010617" name="直接连接符 3010616"/>
          <p:cNvSpPr/>
          <p:nvPr/>
        </p:nvSpPr>
        <p:spPr>
          <a:xfrm flipH="1" flipV="1">
            <a:off x="5678488" y="3124200"/>
            <a:ext cx="269875" cy="323850"/>
          </a:xfrm>
          <a:prstGeom prst="line">
            <a:avLst/>
          </a:prstGeom>
          <a:ln w="9525" cap="rnd" cmpd="sng">
            <a:solidFill>
              <a:srgbClr val="0000FF"/>
            </a:solidFill>
            <a:prstDash val="solid"/>
            <a:headEnd type="none" w="med" len="med"/>
            <a:tailEnd type="triangle" w="med" len="med"/>
          </a:ln>
        </p:spPr>
      </p:sp>
      <p:sp>
        <p:nvSpPr>
          <p:cNvPr id="3010618" name="直接连接符 3010617"/>
          <p:cNvSpPr/>
          <p:nvPr/>
        </p:nvSpPr>
        <p:spPr>
          <a:xfrm>
            <a:off x="4343400" y="3905250"/>
            <a:ext cx="233363" cy="304800"/>
          </a:xfrm>
          <a:prstGeom prst="line">
            <a:avLst/>
          </a:prstGeom>
          <a:ln w="9525" cap="rnd" cmpd="sng">
            <a:solidFill>
              <a:srgbClr val="FF0000"/>
            </a:solidFill>
            <a:prstDash val="solid"/>
            <a:headEnd type="none" w="med" len="med"/>
            <a:tailEnd type="triangle" w="med" len="med"/>
          </a:ln>
        </p:spPr>
      </p:sp>
      <p:sp>
        <p:nvSpPr>
          <p:cNvPr id="3010619" name="直接连接符 3010618"/>
          <p:cNvSpPr/>
          <p:nvPr/>
        </p:nvSpPr>
        <p:spPr>
          <a:xfrm flipH="1" flipV="1">
            <a:off x="4383088" y="3810000"/>
            <a:ext cx="269875" cy="323850"/>
          </a:xfrm>
          <a:prstGeom prst="line">
            <a:avLst/>
          </a:prstGeom>
          <a:ln w="9525" cap="rnd" cmpd="sng">
            <a:solidFill>
              <a:srgbClr val="0000FF"/>
            </a:solidFill>
            <a:prstDash val="solid"/>
            <a:headEnd type="none" w="med" len="med"/>
            <a:tailEnd type="triangle" w="med" len="med"/>
          </a:ln>
        </p:spPr>
      </p:sp>
      <p:sp>
        <p:nvSpPr>
          <p:cNvPr id="3010620" name="矩形 3010619"/>
          <p:cNvSpPr/>
          <p:nvPr/>
        </p:nvSpPr>
        <p:spPr>
          <a:xfrm>
            <a:off x="250825" y="1341438"/>
            <a:ext cx="576263" cy="287337"/>
          </a:xfrm>
          <a:prstGeom prst="rect">
            <a:avLst/>
          </a:prstGeom>
          <a:solidFill>
            <a:srgbClr val="C0C0C0"/>
          </a:solidFill>
          <a:ln w="9525" cap="rnd" cmpd="sng">
            <a:solidFill>
              <a:schemeClr val="tx1"/>
            </a:solidFill>
            <a:prstDash val="solid"/>
            <a:miter/>
            <a:headEnd type="none" w="med" len="med"/>
            <a:tailEnd type="none" w="med" len="med"/>
          </a:ln>
        </p:spPr>
        <p:txBody>
          <a:bodyPr/>
          <a:lstStyle/>
          <a:p>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10592"/>
                                        </p:tgtEl>
                                        <p:attrNameLst>
                                          <p:attrName>style.visibility</p:attrName>
                                        </p:attrNameLst>
                                      </p:cBhvr>
                                      <p:to>
                                        <p:strVal val="visible"/>
                                      </p:to>
                                    </p:set>
                                    <p:animEffect transition="in" filter="wipe(up)">
                                      <p:cBhvr>
                                        <p:cTn id="7" dur="1000"/>
                                        <p:tgtEl>
                                          <p:spTgt spid="30105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10593"/>
                                        </p:tgtEl>
                                        <p:attrNameLst>
                                          <p:attrName>style.visibility</p:attrName>
                                        </p:attrNameLst>
                                      </p:cBhvr>
                                      <p:to>
                                        <p:strVal val="visible"/>
                                      </p:to>
                                    </p:set>
                                    <p:animEffect transition="in" filter="wipe(up)">
                                      <p:cBhvr>
                                        <p:cTn id="12" dur="1000"/>
                                        <p:tgtEl>
                                          <p:spTgt spid="30105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10604"/>
                                        </p:tgtEl>
                                        <p:attrNameLst>
                                          <p:attrName>style.visibility</p:attrName>
                                        </p:attrNameLst>
                                      </p:cBhvr>
                                      <p:to>
                                        <p:strVal val="visible"/>
                                      </p:to>
                                    </p:set>
                                    <p:animEffect transition="in" filter="wipe(up)">
                                      <p:cBhvr>
                                        <p:cTn id="17" dur="1000"/>
                                        <p:tgtEl>
                                          <p:spTgt spid="3010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10605"/>
                                        </p:tgtEl>
                                        <p:attrNameLst>
                                          <p:attrName>style.visibility</p:attrName>
                                        </p:attrNameLst>
                                      </p:cBhvr>
                                      <p:to>
                                        <p:strVal val="visible"/>
                                      </p:to>
                                    </p:set>
                                    <p:animEffect transition="in" filter="wipe(down)">
                                      <p:cBhvr>
                                        <p:cTn id="22" dur="1000"/>
                                        <p:tgtEl>
                                          <p:spTgt spid="3010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10606"/>
                                        </p:tgtEl>
                                        <p:attrNameLst>
                                          <p:attrName>style.visibility</p:attrName>
                                        </p:attrNameLst>
                                      </p:cBhvr>
                                      <p:to>
                                        <p:strVal val="visible"/>
                                      </p:to>
                                    </p:set>
                                    <p:animEffect transition="in" filter="wipe(up)">
                                      <p:cBhvr>
                                        <p:cTn id="27" dur="1000"/>
                                        <p:tgtEl>
                                          <p:spTgt spid="3010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10607"/>
                                        </p:tgtEl>
                                        <p:attrNameLst>
                                          <p:attrName>style.visibility</p:attrName>
                                        </p:attrNameLst>
                                      </p:cBhvr>
                                      <p:to>
                                        <p:strVal val="visible"/>
                                      </p:to>
                                    </p:set>
                                    <p:animEffect transition="in" filter="wipe(down)">
                                      <p:cBhvr>
                                        <p:cTn id="32" dur="1000"/>
                                        <p:tgtEl>
                                          <p:spTgt spid="3010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10596"/>
                                        </p:tgtEl>
                                        <p:attrNameLst>
                                          <p:attrName>style.visibility</p:attrName>
                                        </p:attrNameLst>
                                      </p:cBhvr>
                                      <p:to>
                                        <p:strVal val="visible"/>
                                      </p:to>
                                    </p:set>
                                    <p:animEffect transition="in" filter="wipe(down)">
                                      <p:cBhvr>
                                        <p:cTn id="37" dur="1000"/>
                                        <p:tgtEl>
                                          <p:spTgt spid="30105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010602"/>
                                        </p:tgtEl>
                                        <p:attrNameLst>
                                          <p:attrName>style.visibility</p:attrName>
                                        </p:attrNameLst>
                                      </p:cBhvr>
                                      <p:to>
                                        <p:strVal val="visible"/>
                                      </p:to>
                                    </p:set>
                                    <p:animEffect transition="in" filter="wipe(up)">
                                      <p:cBhvr>
                                        <p:cTn id="42" dur="1000"/>
                                        <p:tgtEl>
                                          <p:spTgt spid="30106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10594"/>
                                        </p:tgtEl>
                                        <p:attrNameLst>
                                          <p:attrName>style.visibility</p:attrName>
                                        </p:attrNameLst>
                                      </p:cBhvr>
                                      <p:to>
                                        <p:strVal val="visible"/>
                                      </p:to>
                                    </p:set>
                                    <p:animEffect transition="in" filter="wipe(up)">
                                      <p:cBhvr>
                                        <p:cTn id="47" dur="1000"/>
                                        <p:tgtEl>
                                          <p:spTgt spid="30105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10608"/>
                                        </p:tgtEl>
                                        <p:attrNameLst>
                                          <p:attrName>style.visibility</p:attrName>
                                        </p:attrNameLst>
                                      </p:cBhvr>
                                      <p:to>
                                        <p:strVal val="visible"/>
                                      </p:to>
                                    </p:set>
                                    <p:animEffect transition="in" filter="wipe(up)">
                                      <p:cBhvr>
                                        <p:cTn id="52" dur="1000"/>
                                        <p:tgtEl>
                                          <p:spTgt spid="301060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010609"/>
                                        </p:tgtEl>
                                        <p:attrNameLst>
                                          <p:attrName>style.visibility</p:attrName>
                                        </p:attrNameLst>
                                      </p:cBhvr>
                                      <p:to>
                                        <p:strVal val="visible"/>
                                      </p:to>
                                    </p:set>
                                    <p:animEffect transition="in" filter="wipe(down)">
                                      <p:cBhvr>
                                        <p:cTn id="57" dur="1000"/>
                                        <p:tgtEl>
                                          <p:spTgt spid="30106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010610"/>
                                        </p:tgtEl>
                                        <p:attrNameLst>
                                          <p:attrName>style.visibility</p:attrName>
                                        </p:attrNameLst>
                                      </p:cBhvr>
                                      <p:to>
                                        <p:strVal val="visible"/>
                                      </p:to>
                                    </p:set>
                                    <p:animEffect transition="in" filter="wipe(up)">
                                      <p:cBhvr>
                                        <p:cTn id="62" dur="1000"/>
                                        <p:tgtEl>
                                          <p:spTgt spid="30106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010611"/>
                                        </p:tgtEl>
                                        <p:attrNameLst>
                                          <p:attrName>style.visibility</p:attrName>
                                        </p:attrNameLst>
                                      </p:cBhvr>
                                      <p:to>
                                        <p:strVal val="visible"/>
                                      </p:to>
                                    </p:set>
                                    <p:animEffect transition="in" filter="wipe(down)">
                                      <p:cBhvr>
                                        <p:cTn id="67" dur="1000"/>
                                        <p:tgtEl>
                                          <p:spTgt spid="30106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010598"/>
                                        </p:tgtEl>
                                        <p:attrNameLst>
                                          <p:attrName>style.visibility</p:attrName>
                                        </p:attrNameLst>
                                      </p:cBhvr>
                                      <p:to>
                                        <p:strVal val="visible"/>
                                      </p:to>
                                    </p:set>
                                    <p:animEffect transition="in" filter="wipe(down)">
                                      <p:cBhvr>
                                        <p:cTn id="72" dur="1000"/>
                                        <p:tgtEl>
                                          <p:spTgt spid="30105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010618"/>
                                        </p:tgtEl>
                                        <p:attrNameLst>
                                          <p:attrName>style.visibility</p:attrName>
                                        </p:attrNameLst>
                                      </p:cBhvr>
                                      <p:to>
                                        <p:strVal val="visible"/>
                                      </p:to>
                                    </p:set>
                                    <p:animEffect transition="in" filter="wipe(up)">
                                      <p:cBhvr>
                                        <p:cTn id="77" dur="1000"/>
                                        <p:tgtEl>
                                          <p:spTgt spid="30106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010619"/>
                                        </p:tgtEl>
                                        <p:attrNameLst>
                                          <p:attrName>style.visibility</p:attrName>
                                        </p:attrNameLst>
                                      </p:cBhvr>
                                      <p:to>
                                        <p:strVal val="visible"/>
                                      </p:to>
                                    </p:set>
                                    <p:animEffect transition="in" filter="wipe(down)">
                                      <p:cBhvr>
                                        <p:cTn id="82" dur="1000"/>
                                        <p:tgtEl>
                                          <p:spTgt spid="30106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010603"/>
                                        </p:tgtEl>
                                        <p:attrNameLst>
                                          <p:attrName>style.visibility</p:attrName>
                                        </p:attrNameLst>
                                      </p:cBhvr>
                                      <p:to>
                                        <p:strVal val="visible"/>
                                      </p:to>
                                    </p:set>
                                    <p:animEffect transition="in" filter="wipe(down)">
                                      <p:cBhvr>
                                        <p:cTn id="87" dur="1000"/>
                                        <p:tgtEl>
                                          <p:spTgt spid="301060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010597"/>
                                        </p:tgtEl>
                                        <p:attrNameLst>
                                          <p:attrName>style.visibility</p:attrName>
                                        </p:attrNameLst>
                                      </p:cBhvr>
                                      <p:to>
                                        <p:strVal val="visible"/>
                                      </p:to>
                                    </p:set>
                                    <p:animEffect transition="in" filter="wipe(down)">
                                      <p:cBhvr>
                                        <p:cTn id="92" dur="1000"/>
                                        <p:tgtEl>
                                          <p:spTgt spid="30105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010600"/>
                                        </p:tgtEl>
                                        <p:attrNameLst>
                                          <p:attrName>style.visibility</p:attrName>
                                        </p:attrNameLst>
                                      </p:cBhvr>
                                      <p:to>
                                        <p:strVal val="visible"/>
                                      </p:to>
                                    </p:set>
                                    <p:animEffect transition="in" filter="wipe(up)">
                                      <p:cBhvr>
                                        <p:cTn id="97" dur="1000"/>
                                        <p:tgtEl>
                                          <p:spTgt spid="301060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010595"/>
                                        </p:tgtEl>
                                        <p:attrNameLst>
                                          <p:attrName>style.visibility</p:attrName>
                                        </p:attrNameLst>
                                      </p:cBhvr>
                                      <p:to>
                                        <p:strVal val="visible"/>
                                      </p:to>
                                    </p:set>
                                    <p:animEffect transition="in" filter="wipe(up)">
                                      <p:cBhvr>
                                        <p:cTn id="102" dur="1000"/>
                                        <p:tgtEl>
                                          <p:spTgt spid="301059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3010612"/>
                                        </p:tgtEl>
                                        <p:attrNameLst>
                                          <p:attrName>style.visibility</p:attrName>
                                        </p:attrNameLst>
                                      </p:cBhvr>
                                      <p:to>
                                        <p:strVal val="visible"/>
                                      </p:to>
                                    </p:set>
                                    <p:animEffect transition="in" filter="wipe(up)">
                                      <p:cBhvr>
                                        <p:cTn id="107" dur="1000"/>
                                        <p:tgtEl>
                                          <p:spTgt spid="301061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3010613"/>
                                        </p:tgtEl>
                                        <p:attrNameLst>
                                          <p:attrName>style.visibility</p:attrName>
                                        </p:attrNameLst>
                                      </p:cBhvr>
                                      <p:to>
                                        <p:strVal val="visible"/>
                                      </p:to>
                                    </p:set>
                                    <p:animEffect transition="in" filter="wipe(down)">
                                      <p:cBhvr>
                                        <p:cTn id="112" dur="1000"/>
                                        <p:tgtEl>
                                          <p:spTgt spid="301061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010614"/>
                                        </p:tgtEl>
                                        <p:attrNameLst>
                                          <p:attrName>style.visibility</p:attrName>
                                        </p:attrNameLst>
                                      </p:cBhvr>
                                      <p:to>
                                        <p:strVal val="visible"/>
                                      </p:to>
                                    </p:set>
                                    <p:animEffect transition="in" filter="wipe(up)">
                                      <p:cBhvr>
                                        <p:cTn id="117" dur="1000"/>
                                        <p:tgtEl>
                                          <p:spTgt spid="301061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3010615"/>
                                        </p:tgtEl>
                                        <p:attrNameLst>
                                          <p:attrName>style.visibility</p:attrName>
                                        </p:attrNameLst>
                                      </p:cBhvr>
                                      <p:to>
                                        <p:strVal val="visible"/>
                                      </p:to>
                                    </p:set>
                                    <p:animEffect transition="in" filter="wipe(down)">
                                      <p:cBhvr>
                                        <p:cTn id="122" dur="1000"/>
                                        <p:tgtEl>
                                          <p:spTgt spid="301061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010599"/>
                                        </p:tgtEl>
                                        <p:attrNameLst>
                                          <p:attrName>style.visibility</p:attrName>
                                        </p:attrNameLst>
                                      </p:cBhvr>
                                      <p:to>
                                        <p:strVal val="visible"/>
                                      </p:to>
                                    </p:set>
                                    <p:animEffect transition="in" filter="wipe(down)">
                                      <p:cBhvr>
                                        <p:cTn id="127" dur="1000"/>
                                        <p:tgtEl>
                                          <p:spTgt spid="301059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3010616"/>
                                        </p:tgtEl>
                                        <p:attrNameLst>
                                          <p:attrName>style.visibility</p:attrName>
                                        </p:attrNameLst>
                                      </p:cBhvr>
                                      <p:to>
                                        <p:strVal val="visible"/>
                                      </p:to>
                                    </p:set>
                                    <p:animEffect transition="in" filter="wipe(up)">
                                      <p:cBhvr>
                                        <p:cTn id="132" dur="1000"/>
                                        <p:tgtEl>
                                          <p:spTgt spid="301061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3010617"/>
                                        </p:tgtEl>
                                        <p:attrNameLst>
                                          <p:attrName>style.visibility</p:attrName>
                                        </p:attrNameLst>
                                      </p:cBhvr>
                                      <p:to>
                                        <p:strVal val="visible"/>
                                      </p:to>
                                    </p:set>
                                    <p:animEffect transition="in" filter="wipe(down)">
                                      <p:cBhvr>
                                        <p:cTn id="137" dur="1000"/>
                                        <p:tgtEl>
                                          <p:spTgt spid="301061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3010601"/>
                                        </p:tgtEl>
                                        <p:attrNameLst>
                                          <p:attrName>style.visibility</p:attrName>
                                        </p:attrNameLst>
                                      </p:cBhvr>
                                      <p:to>
                                        <p:strVal val="visible"/>
                                      </p:to>
                                    </p:set>
                                    <p:animEffect transition="in" filter="wipe(down)">
                                      <p:cBhvr>
                                        <p:cTn id="142" dur="1000"/>
                                        <p:tgtEl>
                                          <p:spTgt spid="301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666" name="标题 2929665"/>
          <p:cNvSpPr>
            <a:spLocks noGrp="1"/>
          </p:cNvSpPr>
          <p:nvPr>
            <p:ph type="title"/>
          </p:nvPr>
        </p:nvSpPr>
        <p:spPr>
          <a:xfrm>
            <a:off x="0" y="152400"/>
            <a:ext cx="7921625" cy="646113"/>
          </a:xfrm>
        </p:spPr>
        <p:txBody>
          <a:bodyPr tIns="108000" bIns="108000" anchor="ctr"/>
          <a:lstStyle/>
          <a:p>
            <a:r>
              <a:rPr lang="en-US" altLang="zh-CN" sz="3200" b="1" dirty="0">
                <a:solidFill>
                  <a:schemeClr val="tx1"/>
                </a:solidFill>
              </a:rPr>
              <a:t>6.3.1 </a:t>
            </a:r>
            <a:r>
              <a:rPr lang="zh-CN" altLang="en-US" sz="3200" b="1" dirty="0">
                <a:solidFill>
                  <a:schemeClr val="tx1"/>
                </a:solidFill>
              </a:rPr>
              <a:t>遍历的递归算法</a:t>
            </a:r>
          </a:p>
        </p:txBody>
      </p:sp>
      <p:sp>
        <p:nvSpPr>
          <p:cNvPr id="2929668" name="矩形 2929667"/>
          <p:cNvSpPr/>
          <p:nvPr/>
        </p:nvSpPr>
        <p:spPr>
          <a:xfrm>
            <a:off x="0" y="908050"/>
            <a:ext cx="9144000" cy="6762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r>
              <a:rPr lang="zh-CN" altLang="en-US" dirty="0"/>
              <a:t>先序遍历递归算法   </a:t>
            </a:r>
            <a:endParaRPr lang="zh-CN" altLang="en-US"/>
          </a:p>
        </p:txBody>
      </p:sp>
      <p:sp>
        <p:nvSpPr>
          <p:cNvPr id="2929669" name="矩形 2929668"/>
          <p:cNvSpPr/>
          <p:nvPr/>
        </p:nvSpPr>
        <p:spPr>
          <a:xfrm>
            <a:off x="0" y="2276475"/>
            <a:ext cx="9144000" cy="23320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buNone/>
            </a:pPr>
            <a:r>
              <a:rPr lang="en-US" altLang="zh-CN" dirty="0">
                <a:solidFill>
                  <a:srgbClr val="0000FF"/>
                </a:solidFill>
              </a:rPr>
              <a:t>             </a:t>
            </a:r>
            <a:r>
              <a:rPr lang="en-US" altLang="zh-CN" dirty="0"/>
              <a:t>    </a:t>
            </a:r>
            <a:r>
              <a:rPr lang="zh-CN" altLang="en-US" dirty="0"/>
              <a:t>若二叉树非空</a:t>
            </a:r>
            <a:endParaRPr lang="zh-CN" altLang="en-US"/>
          </a:p>
          <a:p>
            <a:pPr lvl="0">
              <a:buNone/>
            </a:pPr>
            <a:r>
              <a:rPr lang="zh-CN" altLang="en-US" dirty="0"/>
              <a:t>                （</a:t>
            </a:r>
            <a:r>
              <a:rPr lang="en-US" altLang="zh-CN" dirty="0"/>
              <a:t>1</a:t>
            </a:r>
            <a:r>
              <a:rPr lang="zh-CN" altLang="en-US" dirty="0"/>
              <a:t>）访问根结点；</a:t>
            </a:r>
          </a:p>
          <a:p>
            <a:pPr lvl="0">
              <a:buNone/>
            </a:pPr>
            <a:r>
              <a:rPr lang="zh-CN" altLang="en-US" dirty="0"/>
              <a:t>                （</a:t>
            </a:r>
            <a:r>
              <a:rPr lang="en-US" altLang="zh-CN" dirty="0"/>
              <a:t>2</a:t>
            </a:r>
            <a:r>
              <a:rPr lang="zh-CN" altLang="en-US" dirty="0"/>
              <a:t>）先序遍历左子树；</a:t>
            </a:r>
            <a:endParaRPr lang="zh-CN" altLang="en-US"/>
          </a:p>
          <a:p>
            <a:pPr lvl="0">
              <a:buNone/>
            </a:pPr>
            <a:r>
              <a:rPr lang="zh-CN" altLang="en-US" dirty="0"/>
              <a:t>                （</a:t>
            </a:r>
            <a:r>
              <a:rPr lang="en-US" altLang="zh-CN" dirty="0"/>
              <a:t>3</a:t>
            </a:r>
            <a:r>
              <a:rPr lang="zh-CN" altLang="en-US" dirty="0"/>
              <a:t>）先序遍历右子树</a:t>
            </a:r>
            <a:r>
              <a:rPr lang="en-US" altLang="zh-CN"/>
              <a:t>; </a:t>
            </a:r>
          </a:p>
        </p:txBody>
      </p:sp>
      <p:sp>
        <p:nvSpPr>
          <p:cNvPr id="2929670" name="矩形 2929669"/>
          <p:cNvSpPr/>
          <p:nvPr/>
        </p:nvSpPr>
        <p:spPr>
          <a:xfrm>
            <a:off x="0" y="1628775"/>
            <a:ext cx="9144000" cy="7207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a:buNone/>
            </a:pPr>
            <a:r>
              <a:rPr lang="en-US" altLang="zh-CN" dirty="0">
                <a:solidFill>
                  <a:srgbClr val="0000FF"/>
                </a:solidFill>
              </a:rPr>
              <a:t>             </a:t>
            </a:r>
            <a:r>
              <a:rPr lang="en-US" altLang="zh-CN" dirty="0"/>
              <a:t>    </a:t>
            </a:r>
            <a:r>
              <a:rPr lang="zh-CN" altLang="en-US" dirty="0"/>
              <a:t>若二叉树为空，结束</a:t>
            </a:r>
            <a:r>
              <a:rPr lang="en-US" altLang="zh-CN"/>
              <a:t>; </a:t>
            </a:r>
          </a:p>
        </p:txBody>
      </p:sp>
      <p:sp>
        <p:nvSpPr>
          <p:cNvPr id="2929671" name="矩形 2929670"/>
          <p:cNvSpPr/>
          <p:nvPr/>
        </p:nvSpPr>
        <p:spPr>
          <a:xfrm>
            <a:off x="0" y="1628775"/>
            <a:ext cx="1917700" cy="1163638"/>
          </a:xfrm>
          <a:prstGeom prst="rect">
            <a:avLst/>
          </a:prstGeom>
          <a:noFill/>
          <a:ln w="9525">
            <a:noFill/>
          </a:ln>
        </p:spPr>
        <p:txBody>
          <a:bodyPr wrap="none" anchor="t">
            <a:spAutoFit/>
          </a:bodyPr>
          <a:lstStyle/>
          <a:p>
            <a:pPr>
              <a:spcBef>
                <a:spcPct val="20000"/>
              </a:spcBef>
            </a:pPr>
            <a:r>
              <a:rPr lang="en-US" altLang="zh-CN" sz="3200" dirty="0">
                <a:solidFill>
                  <a:srgbClr val="0000FF"/>
                </a:solidFill>
                <a:latin typeface="Times New Roman" panose="02020603050405020304" pitchFamily="18" charset="0"/>
              </a:rPr>
              <a:t> </a:t>
            </a:r>
            <a:r>
              <a:rPr lang="zh-CN" altLang="en-US" sz="3200" dirty="0">
                <a:solidFill>
                  <a:srgbClr val="0000FF"/>
                </a:solidFill>
                <a:latin typeface="Times New Roman" panose="02020603050405020304" pitchFamily="18" charset="0"/>
              </a:rPr>
              <a:t>终止项：</a:t>
            </a:r>
          </a:p>
          <a:p>
            <a:pPr>
              <a:spcBef>
                <a:spcPct val="20000"/>
              </a:spcBef>
            </a:pPr>
            <a:r>
              <a:rPr lang="zh-CN" altLang="en-US" sz="3200" dirty="0">
                <a:solidFill>
                  <a:srgbClr val="0000FF"/>
                </a:solidFill>
                <a:latin typeface="Times New Roman" panose="02020603050405020304" pitchFamily="18" charset="0"/>
              </a:rPr>
              <a:t> 递归项：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9671"/>
                                        </p:tgtEl>
                                        <p:attrNameLst>
                                          <p:attrName>style.visibility</p:attrName>
                                        </p:attrNameLst>
                                      </p:cBhvr>
                                      <p:to>
                                        <p:strVal val="visible"/>
                                      </p:to>
                                    </p:set>
                                    <p:animEffect transition="in" filter="dissolve">
                                      <p:cBhvr>
                                        <p:cTn id="7" dur="500"/>
                                        <p:tgtEl>
                                          <p:spTgt spid="29296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29669"/>
                                        </p:tgtEl>
                                        <p:attrNameLst>
                                          <p:attrName>style.visibility</p:attrName>
                                        </p:attrNameLst>
                                      </p:cBhvr>
                                      <p:to>
                                        <p:strVal val="visible"/>
                                      </p:to>
                                    </p:set>
                                    <p:animEffect transition="in" filter="dissolve">
                                      <p:cBhvr>
                                        <p:cTn id="12" dur="500"/>
                                        <p:tgtEl>
                                          <p:spTgt spid="29296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29670"/>
                                        </p:tgtEl>
                                        <p:attrNameLst>
                                          <p:attrName>style.visibility</p:attrName>
                                        </p:attrNameLst>
                                      </p:cBhvr>
                                      <p:to>
                                        <p:strVal val="visible"/>
                                      </p:to>
                                    </p:set>
                                    <p:animEffect transition="in" filter="dissolve">
                                      <p:cBhvr>
                                        <p:cTn id="17" dur="500"/>
                                        <p:tgtEl>
                                          <p:spTgt spid="292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669" grpId="0"/>
      <p:bldP spid="2929670" grpId="0"/>
      <p:bldP spid="29296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9842" name="文本占位符 2339841"/>
          <p:cNvSpPr>
            <a:spLocks noGrp="1"/>
          </p:cNvSpPr>
          <p:nvPr>
            <p:ph type="body" idx="1"/>
          </p:nvPr>
        </p:nvSpPr>
        <p:spPr>
          <a:xfrm>
            <a:off x="0" y="117475"/>
            <a:ext cx="9144000" cy="719138"/>
          </a:xfrm>
        </p:spPr>
        <p:txBody>
          <a:bodyPr/>
          <a:lstStyle/>
          <a:p>
            <a:r>
              <a:rPr lang="zh-CN" altLang="en-US" dirty="0"/>
              <a:t>先序遍历递归算法</a:t>
            </a:r>
            <a:endParaRPr lang="zh-CN" altLang="en-US"/>
          </a:p>
        </p:txBody>
      </p:sp>
      <p:sp>
        <p:nvSpPr>
          <p:cNvPr id="2339843" name="文本框 2339842"/>
          <p:cNvSpPr txBox="1"/>
          <p:nvPr/>
        </p:nvSpPr>
        <p:spPr>
          <a:xfrm>
            <a:off x="0" y="612775"/>
            <a:ext cx="9144000" cy="4832350"/>
          </a:xfrm>
          <a:prstGeom prst="rect">
            <a:avLst/>
          </a:prstGeom>
          <a:noFill/>
          <a:ln w="12700">
            <a:noFill/>
          </a:ln>
        </p:spPr>
        <p:txBody>
          <a:bodyPr>
            <a:spAutoFit/>
          </a:bodyPr>
          <a:lstStyle/>
          <a:p>
            <a:pPr marL="457200" indent="-457200" algn="l"/>
            <a:r>
              <a:rPr lang="en-US" altLang="zh-CN" sz="3200" err="1">
                <a:latin typeface="Times New Roman" panose="02020603050405020304" pitchFamily="18" charset="0"/>
              </a:rPr>
              <a:t>void PreT</a:t>
            </a:r>
            <a:r>
              <a:rPr lang="en-US" altLang="zh-CN" sz="2800" err="1">
                <a:latin typeface="Times New Roman" panose="02020603050405020304" pitchFamily="18" charset="0"/>
              </a:rPr>
              <a:t>raverse</a:t>
            </a:r>
            <a:r>
              <a:rPr lang="en-US" altLang="zh-CN" sz="3200" err="1">
                <a:latin typeface="Times New Roman" panose="02020603050405020304" pitchFamily="18" charset="0"/>
              </a:rPr>
              <a:t>(</a:t>
            </a:r>
            <a:r>
              <a:rPr lang="en-US" altLang="zh-CN" sz="2800" err="1">
                <a:latin typeface="Times New Roman" panose="02020603050405020304" pitchFamily="18" charset="0"/>
              </a:rPr>
              <a:t>BiTree</a:t>
            </a:r>
            <a:r>
              <a:rPr lang="en-US" altLang="zh-CN" sz="3200">
                <a:latin typeface="Times New Roman" panose="02020603050405020304" pitchFamily="18" charset="0"/>
              </a:rPr>
              <a:t> T, </a:t>
            </a:r>
            <a:r>
              <a:rPr lang="en-US" altLang="zh-CN" sz="2800">
                <a:latin typeface="Times New Roman" panose="02020603050405020304" pitchFamily="18" charset="0"/>
              </a:rPr>
              <a:t>void(*Visit)(TElemType  e))</a:t>
            </a:r>
          </a:p>
          <a:p>
            <a:pPr marL="457200" indent="-457200" algn="l">
              <a:spcBef>
                <a:spcPct val="0"/>
              </a:spcBef>
            </a:pPr>
            <a:r>
              <a:rPr lang="en-US" altLang="zh-CN" sz="3200">
                <a:latin typeface="Times New Roman" panose="02020603050405020304" pitchFamily="18" charset="0"/>
              </a:rPr>
              <a:t> </a:t>
            </a:r>
            <a:r>
              <a:rPr lang="en-US" altLang="zh-CN" sz="2800">
                <a:latin typeface="Times New Roman" panose="02020603050405020304" pitchFamily="18" charset="0"/>
              </a:rPr>
              <a:t>{</a:t>
            </a:r>
            <a:r>
              <a:rPr lang="en-US" altLang="zh-CN" sz="2800" dirty="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用二叉链表存储二叉树， </a:t>
            </a:r>
            <a:r>
              <a:rPr lang="en-US" altLang="zh-CN" sz="2800" dirty="0">
                <a:solidFill>
                  <a:srgbClr val="008000"/>
                </a:solidFill>
                <a:latin typeface="Times New Roman" panose="02020603050405020304" pitchFamily="18" charset="0"/>
              </a:rPr>
              <a:t>visit( )</a:t>
            </a:r>
            <a:r>
              <a:rPr lang="zh-CN" altLang="en-US" sz="2800" dirty="0">
                <a:solidFill>
                  <a:srgbClr val="008000"/>
                </a:solidFill>
                <a:latin typeface="Times New Roman" panose="02020603050405020304" pitchFamily="18" charset="0"/>
              </a:rPr>
              <a:t>是访问结点的函数，本算法先序遍历以</a:t>
            </a:r>
            <a:r>
              <a:rPr lang="en-US" altLang="zh-CN" sz="2800" dirty="0">
                <a:solidFill>
                  <a:srgbClr val="008000"/>
                </a:solidFill>
                <a:latin typeface="Times New Roman" panose="02020603050405020304" pitchFamily="18" charset="0"/>
              </a:rPr>
              <a:t>T</a:t>
            </a:r>
            <a:r>
              <a:rPr lang="zh-CN" altLang="en-US" sz="2800" dirty="0">
                <a:solidFill>
                  <a:srgbClr val="008000"/>
                </a:solidFill>
                <a:latin typeface="Times New Roman" panose="02020603050405020304" pitchFamily="18" charset="0"/>
              </a:rPr>
              <a:t>为根指针的二叉树</a:t>
            </a:r>
            <a:r>
              <a:rPr lang="en-US" altLang="zh-CN" sz="2800" dirty="0">
                <a:solidFill>
                  <a:srgbClr val="008000"/>
                </a:solidFill>
                <a:latin typeface="Times New Roman" panose="02020603050405020304" pitchFamily="18" charset="0"/>
              </a:rPr>
              <a:t>*</a:t>
            </a:r>
            <a:r>
              <a:rPr lang="en-US" altLang="zh-CN" sz="2800">
                <a:solidFill>
                  <a:srgbClr val="008000"/>
                </a:solidFill>
                <a:latin typeface="Times New Roman" panose="02020603050405020304" pitchFamily="18" charset="0"/>
              </a:rPr>
              <a:t>/</a:t>
            </a:r>
          </a:p>
          <a:p>
            <a:pPr marL="457200" indent="-457200" algn="l">
              <a:spcBef>
                <a:spcPct val="0"/>
              </a:spcBef>
            </a:pPr>
            <a:r>
              <a:rPr lang="en-US" altLang="zh-CN" sz="3200">
                <a:latin typeface="Times New Roman" panose="02020603050405020304" pitchFamily="18" charset="0"/>
              </a:rPr>
              <a:t>    if (T) </a:t>
            </a:r>
          </a:p>
          <a:p>
            <a:pPr marL="457200" indent="-457200" algn="l">
              <a:spcBef>
                <a:spcPct val="0"/>
              </a:spcBef>
            </a:pPr>
            <a:r>
              <a:rPr lang="en-US" altLang="zh-CN" sz="3200" dirty="0" err="1">
                <a:latin typeface="Times New Roman" panose="02020603050405020304" pitchFamily="18" charset="0"/>
              </a:rPr>
              <a:t>    {   Visit(T-&gt;data)</a:t>
            </a:r>
            <a:r>
              <a:rPr lang="zh-CN" altLang="en-US" sz="3200" dirty="0" err="1">
                <a:latin typeface="Times New Roman" panose="02020603050405020304" pitchFamily="18" charset="0"/>
              </a:rPr>
              <a:t>；                     </a:t>
            </a:r>
            <a:br>
              <a:rPr lang="zh-CN" altLang="en-US" sz="3200" dirty="0" err="1">
                <a:latin typeface="Times New Roman" panose="02020603050405020304" pitchFamily="18" charset="0"/>
              </a:rPr>
            </a:br>
            <a:r>
              <a:rPr lang="zh-CN" altLang="en-US" sz="3200" dirty="0" err="1">
                <a:latin typeface="Times New Roman" panose="02020603050405020304" pitchFamily="18" charset="0"/>
              </a:rPr>
              <a:t>    </a:t>
            </a:r>
            <a:r>
              <a:rPr lang="en-US" altLang="zh-CN" sz="3200" err="1">
                <a:latin typeface="Times New Roman" panose="02020603050405020304" pitchFamily="18" charset="0"/>
              </a:rPr>
              <a:t>PreT</a:t>
            </a:r>
            <a:r>
              <a:rPr lang="en-US" altLang="zh-CN" sz="2800" err="1">
                <a:latin typeface="Times New Roman" panose="02020603050405020304" pitchFamily="18" charset="0"/>
              </a:rPr>
              <a:t>raverse</a:t>
            </a:r>
            <a:r>
              <a:rPr lang="en-US" altLang="zh-CN" sz="3200" err="1">
                <a:latin typeface="Times New Roman" panose="02020603050405020304" pitchFamily="18" charset="0"/>
              </a:rPr>
              <a:t>(T-&gt;lchild</a:t>
            </a:r>
            <a:r>
              <a:rPr lang="en-US" altLang="zh-CN" sz="3200">
                <a:latin typeface="Times New Roman" panose="02020603050405020304" pitchFamily="18" charset="0"/>
              </a:rPr>
              <a:t>, Visit); </a:t>
            </a:r>
          </a:p>
          <a:p>
            <a:pPr marL="457200" indent="-457200" algn="l">
              <a:spcBef>
                <a:spcPct val="0"/>
              </a:spcBef>
            </a:pPr>
            <a:r>
              <a:rPr lang="en-US" altLang="zh-CN" sz="3200" err="1">
                <a:latin typeface="Times New Roman" panose="02020603050405020304" pitchFamily="18" charset="0"/>
              </a:rPr>
              <a:t>        PreT</a:t>
            </a:r>
            <a:r>
              <a:rPr lang="en-US" altLang="zh-CN" sz="2800" err="1">
                <a:latin typeface="Times New Roman" panose="02020603050405020304" pitchFamily="18" charset="0"/>
              </a:rPr>
              <a:t>raverse</a:t>
            </a:r>
            <a:r>
              <a:rPr lang="en-US" altLang="zh-CN" sz="3200" err="1">
                <a:latin typeface="Times New Roman" panose="02020603050405020304" pitchFamily="18" charset="0"/>
              </a:rPr>
              <a:t>(T-&gt;rchild</a:t>
            </a:r>
            <a:r>
              <a:rPr lang="en-US" altLang="zh-CN" sz="3200">
                <a:latin typeface="Times New Roman" panose="02020603050405020304" pitchFamily="18" charset="0"/>
              </a:rPr>
              <a:t>, Visit); </a:t>
            </a:r>
            <a:endParaRPr lang="en-US" altLang="zh-CN" sz="2800">
              <a:latin typeface="Times New Roman" panose="02020603050405020304" pitchFamily="18" charset="0"/>
            </a:endParaRPr>
          </a:p>
          <a:p>
            <a:pPr marL="457200" indent="-457200" algn="l">
              <a:spcBef>
                <a:spcPct val="0"/>
              </a:spcBef>
            </a:pPr>
            <a:r>
              <a:rPr lang="en-US" altLang="zh-CN" sz="3200">
                <a:latin typeface="Times New Roman" panose="02020603050405020304" pitchFamily="18" charset="0"/>
              </a:rPr>
              <a:t>    }</a:t>
            </a:r>
          </a:p>
          <a:p>
            <a:pPr marL="457200" indent="-457200" algn="l">
              <a:lnSpc>
                <a:spcPct val="95000"/>
              </a:lnSpc>
              <a:spcBef>
                <a:spcPct val="0"/>
              </a:spcBef>
            </a:pPr>
            <a:r>
              <a:rPr lang="en-US" altLang="zh-CN" sz="3200">
                <a:latin typeface="Times New Roman" panose="02020603050405020304" pitchFamily="18" charset="0"/>
              </a:rPr>
              <a:t>}</a:t>
            </a:r>
            <a:endParaRPr lang="en-US" altLang="zh-CN" sz="3200">
              <a:solidFill>
                <a:srgbClr val="008000"/>
              </a:solidFill>
              <a:latin typeface="Times New Roman" panose="02020603050405020304" pitchFamily="18" charset="0"/>
            </a:endParaRPr>
          </a:p>
          <a:p>
            <a:pPr marL="457200" indent="-457200" algn="l">
              <a:lnSpc>
                <a:spcPct val="90000"/>
              </a:lnSpc>
              <a:spcBef>
                <a:spcPct val="0"/>
              </a:spcBef>
            </a:pPr>
            <a:r>
              <a:rPr lang="en-US" altLang="zh-CN" sz="3200">
                <a:latin typeface="Times New Roman" panose="02020603050405020304" pitchFamily="18" charset="0"/>
              </a:rPr>
              <a:t>                             </a:t>
            </a:r>
          </a:p>
        </p:txBody>
      </p:sp>
      <p:grpSp>
        <p:nvGrpSpPr>
          <p:cNvPr id="2339844" name="组合 2339843"/>
          <p:cNvGrpSpPr/>
          <p:nvPr/>
        </p:nvGrpSpPr>
        <p:grpSpPr>
          <a:xfrm>
            <a:off x="395288" y="4005263"/>
            <a:ext cx="4716462" cy="2781300"/>
            <a:chOff x="2789" y="288"/>
            <a:chExt cx="2971" cy="1752"/>
          </a:xfrm>
        </p:grpSpPr>
        <p:sp>
          <p:nvSpPr>
            <p:cNvPr id="2339845" name="矩形 2339844"/>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46" name="直接连接符 2339845"/>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2339847" name="直接连接符 2339846"/>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2339848" name="文本框 2339847"/>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339849" name="组合 2339848"/>
            <p:cNvGrpSpPr/>
            <p:nvPr/>
          </p:nvGrpSpPr>
          <p:grpSpPr>
            <a:xfrm>
              <a:off x="4126" y="375"/>
              <a:ext cx="712" cy="292"/>
              <a:chOff x="960" y="2544"/>
              <a:chExt cx="768" cy="288"/>
            </a:xfrm>
          </p:grpSpPr>
          <p:sp>
            <p:nvSpPr>
              <p:cNvPr id="2339850" name="矩形 2339849"/>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51" name="直接连接符 2339850"/>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39852" name="直接连接符 2339851"/>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39853" name="文本框 2339852"/>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339854" name="组合 2339853"/>
            <p:cNvGrpSpPr/>
            <p:nvPr/>
          </p:nvGrpSpPr>
          <p:grpSpPr>
            <a:xfrm>
              <a:off x="3358" y="840"/>
              <a:ext cx="712" cy="292"/>
              <a:chOff x="960" y="2544"/>
              <a:chExt cx="768" cy="288"/>
            </a:xfrm>
          </p:grpSpPr>
          <p:sp>
            <p:nvSpPr>
              <p:cNvPr id="2339855" name="矩形 2339854"/>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56" name="直接连接符 2339855"/>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39857" name="直接连接符 2339856"/>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39858" name="文本框 2339857"/>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339859" name="矩形 2339858"/>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60" name="直接连接符 2339859"/>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2339861" name="直接连接符 2339860"/>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2339862" name="文本框 2339861"/>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39863" name="矩形 2339862"/>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64" name="直接连接符 2339863"/>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2339865" name="直接连接符 2339864"/>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2339866" name="文本框 2339865"/>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39867" name="矩形 2339866"/>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68" name="直接连接符 2339867"/>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2339869" name="直接连接符 2339868"/>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2339870" name="文本框 2339869"/>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39871" name="文本框 2339870"/>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339872" name="直接连接符 2339871"/>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2339873" name="矩形 2339872"/>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39874" name="直接连接符 2339873"/>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2339875" name="直接连接符 2339874"/>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2339876" name="文本框 2339875"/>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39877" name="直接连接符 2339876"/>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2339878" name="直接连接符 2339877"/>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2339879" name="直接连接符 2339878"/>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2339880" name="直接连接符 2339879"/>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2339881" name="直接连接符 2339880"/>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2339882" name="直接连接符 2339881"/>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2339910" name="文本框 2339909"/>
          <p:cNvSpPr txBox="1"/>
          <p:nvPr/>
        </p:nvSpPr>
        <p:spPr>
          <a:xfrm>
            <a:off x="6084888" y="2565400"/>
            <a:ext cx="2879725" cy="1144588"/>
          </a:xfrm>
          <a:prstGeom prst="rect">
            <a:avLst/>
          </a:prstGeom>
          <a:noFill/>
          <a:ln w="9525" cap="rnd" cmpd="sng">
            <a:solidFill>
              <a:schemeClr val="tx1"/>
            </a:solidFill>
            <a:prstDash val="solid"/>
            <a:miter/>
            <a:headEnd type="none" w="med" len="med"/>
            <a:tailEnd type="none" w="med" len="med"/>
          </a:ln>
        </p:spPr>
        <p:txBody>
          <a:bodyPr>
            <a:spAutoFit/>
          </a:bodyPr>
          <a:lstStyle/>
          <a:p>
            <a:pPr>
              <a:lnSpc>
                <a:spcPct val="95000"/>
              </a:lnSpc>
              <a:spcBef>
                <a:spcPct val="0"/>
              </a:spcBef>
            </a:pPr>
            <a:r>
              <a:rPr lang="zh-CN" altLang="en-US" sz="2400" dirty="0">
                <a:solidFill>
                  <a:srgbClr val="008000"/>
                </a:solidFill>
                <a:latin typeface="Times New Roman" panose="02020603050405020304" pitchFamily="18" charset="0"/>
              </a:rPr>
              <a:t>先序遍历以</a:t>
            </a:r>
          </a:p>
          <a:p>
            <a:pPr>
              <a:lnSpc>
                <a:spcPct val="95000"/>
              </a:lnSpc>
              <a:spcBef>
                <a:spcPct val="0"/>
              </a:spcBef>
            </a:pPr>
            <a:r>
              <a:rPr lang="en-US" altLang="zh-CN" sz="2400" err="1">
                <a:solidFill>
                  <a:srgbClr val="008000"/>
                </a:solidFill>
                <a:latin typeface="Times New Roman" panose="02020603050405020304" pitchFamily="18" charset="0"/>
              </a:rPr>
              <a:t>T-&gt;lchild</a:t>
            </a:r>
            <a:r>
              <a:rPr lang="en-US" altLang="zh-CN" sz="2400" dirty="0">
                <a:solidFill>
                  <a:srgbClr val="008000"/>
                </a:solidFill>
                <a:latin typeface="Times New Roman" panose="02020603050405020304" pitchFamily="18" charset="0"/>
              </a:rPr>
              <a:t> </a:t>
            </a:r>
            <a:r>
              <a:rPr lang="zh-CN" altLang="en-US" sz="2400" dirty="0">
                <a:solidFill>
                  <a:srgbClr val="008000"/>
                </a:solidFill>
                <a:latin typeface="Times New Roman" panose="02020603050405020304" pitchFamily="18" charset="0"/>
              </a:rPr>
              <a:t>为根指针的左子树</a:t>
            </a:r>
            <a:endParaRPr lang="zh-CN" altLang="en-US" sz="2400">
              <a:solidFill>
                <a:srgbClr val="008000"/>
              </a:solidFill>
              <a:latin typeface="Times New Roman" panose="02020603050405020304" pitchFamily="18" charset="0"/>
            </a:endParaRPr>
          </a:p>
        </p:txBody>
      </p:sp>
      <p:sp>
        <p:nvSpPr>
          <p:cNvPr id="2339911" name="文本框 2339910"/>
          <p:cNvSpPr txBox="1"/>
          <p:nvPr/>
        </p:nvSpPr>
        <p:spPr>
          <a:xfrm>
            <a:off x="6156325" y="3789363"/>
            <a:ext cx="2879725" cy="1144587"/>
          </a:xfrm>
          <a:prstGeom prst="rect">
            <a:avLst/>
          </a:prstGeom>
          <a:noFill/>
          <a:ln w="9525" cap="rnd" cmpd="sng">
            <a:solidFill>
              <a:schemeClr val="tx1"/>
            </a:solidFill>
            <a:prstDash val="solid"/>
            <a:miter/>
            <a:headEnd type="none" w="med" len="med"/>
            <a:tailEnd type="none" w="med" len="med"/>
          </a:ln>
        </p:spPr>
        <p:txBody>
          <a:bodyPr>
            <a:spAutoFit/>
          </a:bodyPr>
          <a:lstStyle/>
          <a:p>
            <a:pPr>
              <a:lnSpc>
                <a:spcPct val="95000"/>
              </a:lnSpc>
              <a:spcBef>
                <a:spcPct val="0"/>
              </a:spcBef>
            </a:pPr>
            <a:r>
              <a:rPr lang="zh-CN" altLang="en-US" sz="2400" dirty="0">
                <a:solidFill>
                  <a:srgbClr val="008000"/>
                </a:solidFill>
                <a:latin typeface="Times New Roman" panose="02020603050405020304" pitchFamily="18" charset="0"/>
              </a:rPr>
              <a:t>先序遍历以</a:t>
            </a:r>
          </a:p>
          <a:p>
            <a:pPr>
              <a:lnSpc>
                <a:spcPct val="95000"/>
              </a:lnSpc>
              <a:spcBef>
                <a:spcPct val="0"/>
              </a:spcBef>
            </a:pPr>
            <a:r>
              <a:rPr lang="en-US" altLang="zh-CN" sz="2400" err="1">
                <a:solidFill>
                  <a:srgbClr val="008000"/>
                </a:solidFill>
                <a:latin typeface="Times New Roman" panose="02020603050405020304" pitchFamily="18" charset="0"/>
              </a:rPr>
              <a:t>T-&gt;rchild</a:t>
            </a:r>
            <a:r>
              <a:rPr lang="en-US" altLang="zh-CN" sz="2400" dirty="0">
                <a:solidFill>
                  <a:srgbClr val="008000"/>
                </a:solidFill>
                <a:latin typeface="Times New Roman" panose="02020603050405020304" pitchFamily="18" charset="0"/>
              </a:rPr>
              <a:t> </a:t>
            </a:r>
            <a:r>
              <a:rPr lang="zh-CN" altLang="en-US" sz="2400" dirty="0">
                <a:solidFill>
                  <a:srgbClr val="008000"/>
                </a:solidFill>
                <a:latin typeface="Times New Roman" panose="02020603050405020304" pitchFamily="18" charset="0"/>
              </a:rPr>
              <a:t>为根指针的右子树</a:t>
            </a:r>
            <a:endParaRPr lang="zh-CN" altLang="en-US" sz="2400">
              <a:solidFill>
                <a:srgbClr val="008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39910"/>
                                        </p:tgtEl>
                                        <p:attrNameLst>
                                          <p:attrName>style.visibility</p:attrName>
                                        </p:attrNameLst>
                                      </p:cBhvr>
                                      <p:to>
                                        <p:strVal val="visible"/>
                                      </p:to>
                                    </p:set>
                                    <p:animEffect transition="in" filter="dissolve">
                                      <p:cBhvr>
                                        <p:cTn id="7" dur="500"/>
                                        <p:tgtEl>
                                          <p:spTgt spid="23399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9911"/>
                                        </p:tgtEl>
                                        <p:attrNameLst>
                                          <p:attrName>style.visibility</p:attrName>
                                        </p:attrNameLst>
                                      </p:cBhvr>
                                      <p:to>
                                        <p:strVal val="visible"/>
                                      </p:to>
                                    </p:set>
                                    <p:animEffect transition="in" filter="dissolve">
                                      <p:cBhvr>
                                        <p:cTn id="12" dur="500"/>
                                        <p:tgtEl>
                                          <p:spTgt spid="233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9910" grpId="0" bldLvl="0" animBg="1"/>
      <p:bldP spid="233991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文本占位符 1925121"/>
          <p:cNvSpPr>
            <a:spLocks noGrp="1"/>
          </p:cNvSpPr>
          <p:nvPr>
            <p:ph type="body" idx="1"/>
          </p:nvPr>
        </p:nvSpPr>
        <p:spPr>
          <a:xfrm>
            <a:off x="0" y="115888"/>
            <a:ext cx="9144000" cy="719137"/>
          </a:xfrm>
        </p:spPr>
        <p:txBody>
          <a:bodyPr/>
          <a:lstStyle/>
          <a:p>
            <a:r>
              <a:rPr lang="zh-CN" altLang="en-US" dirty="0"/>
              <a:t>中序遍历递归算法</a:t>
            </a:r>
            <a:endParaRPr lang="zh-CN" altLang="en-US"/>
          </a:p>
        </p:txBody>
      </p:sp>
      <p:sp>
        <p:nvSpPr>
          <p:cNvPr id="1925123" name="文本框 1925122"/>
          <p:cNvSpPr txBox="1"/>
          <p:nvPr/>
        </p:nvSpPr>
        <p:spPr>
          <a:xfrm>
            <a:off x="0" y="595313"/>
            <a:ext cx="9144000" cy="4418012"/>
          </a:xfrm>
          <a:prstGeom prst="rect">
            <a:avLst/>
          </a:prstGeom>
          <a:noFill/>
          <a:ln w="12700">
            <a:noFill/>
          </a:ln>
        </p:spPr>
        <p:txBody>
          <a:bodyPr>
            <a:spAutoFit/>
          </a:bodyPr>
          <a:lstStyle/>
          <a:p>
            <a:pPr marL="457200" indent="-457200" algn="l">
              <a:spcBef>
                <a:spcPct val="0"/>
              </a:spcBef>
            </a:pPr>
            <a:r>
              <a:rPr lang="en-US" altLang="zh-CN" sz="3200">
                <a:latin typeface="Times New Roman" panose="02020603050405020304" pitchFamily="18" charset="0"/>
              </a:rPr>
              <a:t>void </a:t>
            </a:r>
            <a:r>
              <a:rPr lang="en-US" altLang="zh-CN" sz="3200" err="1">
                <a:latin typeface="Times New Roman" panose="02020603050405020304" pitchFamily="18" charset="0"/>
              </a:rPr>
              <a:t>InTraverse(</a:t>
            </a:r>
            <a:r>
              <a:rPr lang="en-US" altLang="zh-CN" sz="2800" err="1">
                <a:latin typeface="Times New Roman" panose="02020603050405020304" pitchFamily="18" charset="0"/>
              </a:rPr>
              <a:t>BiTree</a:t>
            </a:r>
            <a:r>
              <a:rPr lang="en-US" altLang="zh-CN" sz="3200">
                <a:latin typeface="Times New Roman" panose="02020603050405020304" pitchFamily="18" charset="0"/>
              </a:rPr>
              <a:t> T, </a:t>
            </a:r>
            <a:r>
              <a:rPr lang="en-US" altLang="zh-CN" sz="2800">
                <a:latin typeface="Times New Roman" panose="02020603050405020304" pitchFamily="18" charset="0"/>
              </a:rPr>
              <a:t>void(*Visit)</a:t>
            </a:r>
            <a:r>
              <a:rPr lang="en-US" altLang="zh-CN" sz="3200">
                <a:latin typeface="Times New Roman" panose="02020603050405020304" pitchFamily="18" charset="0"/>
              </a:rPr>
              <a:t>(</a:t>
            </a:r>
            <a:r>
              <a:rPr lang="en-US" altLang="zh-CN" sz="2800">
                <a:latin typeface="Times New Roman" panose="02020603050405020304" pitchFamily="18" charset="0"/>
              </a:rPr>
              <a:t>TElemType</a:t>
            </a:r>
            <a:r>
              <a:rPr lang="en-US" altLang="zh-CN" sz="3200">
                <a:latin typeface="Times New Roman" panose="02020603050405020304" pitchFamily="18" charset="0"/>
              </a:rPr>
              <a:t> e)) </a:t>
            </a:r>
          </a:p>
          <a:p>
            <a:pPr marL="457200" indent="-457200" algn="l">
              <a:spcBef>
                <a:spcPct val="0"/>
              </a:spcBef>
            </a:pPr>
            <a:r>
              <a:rPr lang="en-US" altLang="zh-CN" sz="3200">
                <a:latin typeface="Times New Roman" panose="02020603050405020304" pitchFamily="18" charset="0"/>
              </a:rPr>
              <a:t>{ </a:t>
            </a:r>
            <a:r>
              <a:rPr lang="en-US" altLang="zh-CN" sz="280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用二叉链表存贮二叉树，</a:t>
            </a:r>
            <a:r>
              <a:rPr lang="en-US" altLang="zh-CN" sz="2800" dirty="0">
                <a:solidFill>
                  <a:srgbClr val="008000"/>
                </a:solidFill>
                <a:latin typeface="Times New Roman" panose="02020603050405020304" pitchFamily="18" charset="0"/>
              </a:rPr>
              <a:t>visit( )</a:t>
            </a:r>
            <a:r>
              <a:rPr lang="zh-CN" altLang="en-US" sz="2800" dirty="0">
                <a:solidFill>
                  <a:srgbClr val="008000"/>
                </a:solidFill>
                <a:latin typeface="Times New Roman" panose="02020603050405020304" pitchFamily="18" charset="0"/>
              </a:rPr>
              <a:t>是访问结点的函数。本算法中序遍历以</a:t>
            </a:r>
            <a:r>
              <a:rPr lang="en-US" altLang="zh-CN" sz="2800">
                <a:solidFill>
                  <a:srgbClr val="008000"/>
                </a:solidFill>
                <a:latin typeface="Times New Roman" panose="02020603050405020304" pitchFamily="18" charset="0"/>
              </a:rPr>
              <a:t>T</a:t>
            </a:r>
            <a:r>
              <a:rPr lang="zh-CN" altLang="en-US" sz="2800" dirty="0">
                <a:solidFill>
                  <a:srgbClr val="008000"/>
                </a:solidFill>
                <a:latin typeface="Times New Roman" panose="02020603050405020304" pitchFamily="18" charset="0"/>
              </a:rPr>
              <a:t>为根结点指针的二叉树</a:t>
            </a:r>
            <a:r>
              <a:rPr lang="en-US" altLang="zh-CN" sz="2800" dirty="0">
                <a:solidFill>
                  <a:srgbClr val="008000"/>
                </a:solidFill>
                <a:latin typeface="Times New Roman" panose="02020603050405020304" pitchFamily="18" charset="0"/>
              </a:rPr>
              <a:t>*</a:t>
            </a:r>
            <a:r>
              <a:rPr lang="en-US" altLang="zh-CN" sz="2800">
                <a:solidFill>
                  <a:srgbClr val="008000"/>
                </a:solidFill>
                <a:latin typeface="Times New Roman" panose="02020603050405020304" pitchFamily="18" charset="0"/>
              </a:rPr>
              <a:t>/</a:t>
            </a:r>
          </a:p>
          <a:p>
            <a:pPr marL="457200" indent="-457200" algn="l">
              <a:spcBef>
                <a:spcPct val="0"/>
              </a:spcBef>
            </a:pPr>
            <a:r>
              <a:rPr lang="en-US" altLang="zh-CN" sz="3200">
                <a:latin typeface="Times New Roman" panose="02020603050405020304" pitchFamily="18" charset="0"/>
              </a:rPr>
              <a:t>     if (T) </a:t>
            </a:r>
          </a:p>
          <a:p>
            <a:pPr marL="457200" indent="-457200" algn="l">
              <a:spcBef>
                <a:spcPct val="0"/>
              </a:spcBef>
            </a:pPr>
            <a:r>
              <a:rPr lang="en-US" altLang="zh-CN" sz="3200">
                <a:latin typeface="Times New Roman" panose="02020603050405020304" pitchFamily="18" charset="0"/>
              </a:rPr>
              <a:t>    {   </a:t>
            </a:r>
            <a:r>
              <a:rPr lang="en-US" altLang="zh-CN" sz="3200" err="1">
                <a:latin typeface="Times New Roman" panose="02020603050405020304" pitchFamily="18" charset="0"/>
              </a:rPr>
              <a:t>InTraverse</a:t>
            </a:r>
            <a:r>
              <a:rPr lang="en-US" altLang="zh-CN" sz="3200">
                <a:latin typeface="Times New Roman" panose="02020603050405020304" pitchFamily="18" charset="0"/>
              </a:rPr>
              <a:t> (T-&gt;lchild, Visit); </a:t>
            </a:r>
          </a:p>
          <a:p>
            <a:pPr marL="457200" indent="-457200" algn="l">
              <a:spcBef>
                <a:spcPct val="0"/>
              </a:spcBef>
            </a:pPr>
            <a:r>
              <a:rPr lang="en-US" altLang="zh-CN" sz="3200">
                <a:latin typeface="Times New Roman" panose="02020603050405020304" pitchFamily="18" charset="0"/>
              </a:rPr>
              <a:t>        Visit(T-&gt;data)</a:t>
            </a:r>
            <a:r>
              <a:rPr lang="zh-CN" altLang="en-US" sz="3200">
                <a:latin typeface="Times New Roman" panose="02020603050405020304" pitchFamily="18" charset="0"/>
              </a:rPr>
              <a:t>；                  </a:t>
            </a:r>
            <a:r>
              <a:rPr lang="zh-CN" altLang="en-US" sz="2800">
                <a:latin typeface="Times New Roman" panose="02020603050405020304" pitchFamily="18" charset="0"/>
              </a:rPr>
              <a:t/>
            </a:r>
            <a:br>
              <a:rPr lang="zh-CN" altLang="en-US" sz="2800">
                <a:latin typeface="Times New Roman" panose="02020603050405020304" pitchFamily="18" charset="0"/>
              </a:rPr>
            </a:br>
            <a:r>
              <a:rPr lang="zh-CN" altLang="en-US" sz="3200">
                <a:latin typeface="Times New Roman" panose="02020603050405020304" pitchFamily="18" charset="0"/>
              </a:rPr>
              <a:t>    </a:t>
            </a:r>
            <a:r>
              <a:rPr lang="en-US" altLang="zh-CN" sz="3200" err="1">
                <a:latin typeface="Times New Roman" panose="02020603050405020304" pitchFamily="18" charset="0"/>
              </a:rPr>
              <a:t>InTraverse(T</a:t>
            </a:r>
            <a:r>
              <a:rPr lang="en-US" altLang="zh-CN" sz="3200">
                <a:latin typeface="Times New Roman" panose="02020603050405020304" pitchFamily="18" charset="0"/>
              </a:rPr>
              <a:t>-&gt;rchild, Visit);</a:t>
            </a:r>
            <a:r>
              <a:rPr lang="en-US" altLang="zh-CN" sz="2800">
                <a:latin typeface="宋体" panose="02010600030101010101" pitchFamily="2" charset="-122"/>
              </a:rPr>
              <a:t> </a:t>
            </a:r>
          </a:p>
          <a:p>
            <a:pPr marL="457200" indent="-457200" algn="l">
              <a:spcBef>
                <a:spcPct val="0"/>
              </a:spcBef>
            </a:pPr>
            <a:r>
              <a:rPr lang="en-US" altLang="zh-CN" sz="2800">
                <a:latin typeface="宋体" panose="02010600030101010101" pitchFamily="2" charset="-122"/>
              </a:rPr>
              <a:t>  </a:t>
            </a:r>
            <a:r>
              <a:rPr lang="en-US" altLang="zh-CN" sz="3200">
                <a:latin typeface="Times New Roman" panose="02020603050405020304" pitchFamily="18" charset="0"/>
              </a:rPr>
              <a:t>}</a:t>
            </a:r>
          </a:p>
          <a:p>
            <a:pPr marL="457200" indent="-457200" algn="l" eaLnBrk="1" hangingPunct="1">
              <a:spcBef>
                <a:spcPct val="0"/>
              </a:spcBef>
            </a:pPr>
            <a:r>
              <a:rPr lang="en-US" altLang="zh-CN" sz="3200">
                <a:latin typeface="Times New Roman" panose="02020603050405020304" pitchFamily="18" charset="0"/>
              </a:rPr>
              <a:t>}</a:t>
            </a:r>
            <a:endParaRPr lang="en-US" altLang="zh-CN" sz="3200">
              <a:solidFill>
                <a:srgbClr val="008000"/>
              </a:solidFill>
              <a:latin typeface="Times New Roman" panose="02020603050405020304" pitchFamily="18" charset="0"/>
            </a:endParaRPr>
          </a:p>
        </p:txBody>
      </p:sp>
      <p:grpSp>
        <p:nvGrpSpPr>
          <p:cNvPr id="1925163" name="组合 1925162"/>
          <p:cNvGrpSpPr/>
          <p:nvPr/>
        </p:nvGrpSpPr>
        <p:grpSpPr>
          <a:xfrm>
            <a:off x="468313" y="4005263"/>
            <a:ext cx="4716462" cy="2781300"/>
            <a:chOff x="2789" y="288"/>
            <a:chExt cx="2971" cy="1752"/>
          </a:xfrm>
        </p:grpSpPr>
        <p:sp>
          <p:nvSpPr>
            <p:cNvPr id="1925164" name="矩形 1925163"/>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65" name="直接连接符 1925164"/>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1925166" name="直接连接符 1925165"/>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1925167" name="文本框 1925166"/>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1925168" name="组合 1925167"/>
            <p:cNvGrpSpPr/>
            <p:nvPr/>
          </p:nvGrpSpPr>
          <p:grpSpPr>
            <a:xfrm>
              <a:off x="4126" y="375"/>
              <a:ext cx="712" cy="292"/>
              <a:chOff x="960" y="2544"/>
              <a:chExt cx="768" cy="288"/>
            </a:xfrm>
          </p:grpSpPr>
          <p:sp>
            <p:nvSpPr>
              <p:cNvPr id="1925169" name="矩形 1925168"/>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70" name="直接连接符 1925169"/>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1925171" name="直接连接符 1925170"/>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1925172" name="文本框 1925171"/>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1925173" name="组合 1925172"/>
            <p:cNvGrpSpPr/>
            <p:nvPr/>
          </p:nvGrpSpPr>
          <p:grpSpPr>
            <a:xfrm>
              <a:off x="3358" y="840"/>
              <a:ext cx="712" cy="292"/>
              <a:chOff x="960" y="2544"/>
              <a:chExt cx="768" cy="288"/>
            </a:xfrm>
          </p:grpSpPr>
          <p:sp>
            <p:nvSpPr>
              <p:cNvPr id="1925174" name="矩形 1925173"/>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75" name="直接连接符 1925174"/>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1925176" name="直接连接符 1925175"/>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1925177" name="文本框 1925176"/>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1925178" name="矩形 1925177"/>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79" name="直接连接符 1925178"/>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1925180" name="直接连接符 1925179"/>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1925181" name="文本框 1925180"/>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1925182" name="矩形 1925181"/>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83" name="直接连接符 1925182"/>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1925184" name="直接连接符 1925183"/>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1925185" name="文本框 1925184"/>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1925186" name="矩形 1925185"/>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87" name="直接连接符 1925186"/>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1925188" name="直接连接符 1925187"/>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1925189" name="文本框 1925188"/>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1925190" name="文本框 1925189"/>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1925191" name="直接连接符 1925190"/>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1925192" name="矩形 1925191"/>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1925193" name="直接连接符 1925192"/>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1925194" name="直接连接符 1925193"/>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1925195" name="文本框 1925194"/>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1925196" name="直接连接符 1925195"/>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1925197" name="直接连接符 1925196"/>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1925198" name="直接连接符 1925197"/>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1925199" name="直接连接符 1925198"/>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1925200" name="直接连接符 1925199"/>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1925201" name="直接连接符 1925200"/>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1925203" name="矩形 1925202"/>
          <p:cNvSpPr/>
          <p:nvPr/>
        </p:nvSpPr>
        <p:spPr>
          <a:xfrm>
            <a:off x="4813300" y="5157788"/>
            <a:ext cx="4330700" cy="579437"/>
          </a:xfrm>
          <a:prstGeom prst="rect">
            <a:avLst/>
          </a:prstGeom>
          <a:noFill/>
          <a:ln w="9525">
            <a:noFill/>
          </a:ln>
        </p:spPr>
        <p:txBody>
          <a:bodyPr>
            <a:spAutoFit/>
          </a:bodyPr>
          <a:lstStyle/>
          <a:p>
            <a:pPr algn="l" eaLnBrk="1" hangingPunct="1"/>
            <a:r>
              <a:rPr lang="en-US" altLang="zh-CN" sz="3200" dirty="0">
                <a:latin typeface="Times New Roman" panose="02020603050405020304" pitchFamily="18" charset="0"/>
              </a:rPr>
              <a:t>    </a:t>
            </a:r>
            <a:r>
              <a:rPr lang="zh-CN" altLang="en-US" sz="3200" dirty="0">
                <a:latin typeface="Times New Roman" panose="02020603050405020304" pitchFamily="18" charset="0"/>
              </a:rPr>
              <a:t>中序序列</a:t>
            </a:r>
          </a:p>
        </p:txBody>
      </p:sp>
      <p:sp>
        <p:nvSpPr>
          <p:cNvPr id="1925204" name="矩形 1925203"/>
          <p:cNvSpPr/>
          <p:nvPr/>
        </p:nvSpPr>
        <p:spPr>
          <a:xfrm>
            <a:off x="5389563" y="5870575"/>
            <a:ext cx="477837"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D</a:t>
            </a:r>
          </a:p>
        </p:txBody>
      </p:sp>
      <p:sp>
        <p:nvSpPr>
          <p:cNvPr id="1925205" name="矩形 1925204"/>
          <p:cNvSpPr/>
          <p:nvPr/>
        </p:nvSpPr>
        <p:spPr>
          <a:xfrm>
            <a:off x="5894388" y="5873750"/>
            <a:ext cx="455612"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B</a:t>
            </a:r>
          </a:p>
        </p:txBody>
      </p:sp>
      <p:sp>
        <p:nvSpPr>
          <p:cNvPr id="1925206" name="矩形 1925205"/>
          <p:cNvSpPr/>
          <p:nvPr/>
        </p:nvSpPr>
        <p:spPr>
          <a:xfrm>
            <a:off x="6386513" y="5870575"/>
            <a:ext cx="500062"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G</a:t>
            </a:r>
          </a:p>
        </p:txBody>
      </p:sp>
      <p:sp>
        <p:nvSpPr>
          <p:cNvPr id="1925207" name="矩形 1925206"/>
          <p:cNvSpPr/>
          <p:nvPr/>
        </p:nvSpPr>
        <p:spPr>
          <a:xfrm>
            <a:off x="6902450" y="5870575"/>
            <a:ext cx="455613"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E</a:t>
            </a:r>
          </a:p>
        </p:txBody>
      </p:sp>
      <p:sp>
        <p:nvSpPr>
          <p:cNvPr id="1925208" name="矩形 1925207"/>
          <p:cNvSpPr/>
          <p:nvPr/>
        </p:nvSpPr>
        <p:spPr>
          <a:xfrm>
            <a:off x="7334250" y="5870575"/>
            <a:ext cx="477838"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A</a:t>
            </a:r>
          </a:p>
        </p:txBody>
      </p:sp>
      <p:sp>
        <p:nvSpPr>
          <p:cNvPr id="1925209" name="矩形 1925208"/>
          <p:cNvSpPr/>
          <p:nvPr/>
        </p:nvSpPr>
        <p:spPr>
          <a:xfrm>
            <a:off x="7837488" y="5873750"/>
            <a:ext cx="431800"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F</a:t>
            </a:r>
          </a:p>
        </p:txBody>
      </p:sp>
      <p:sp>
        <p:nvSpPr>
          <p:cNvPr id="1925210" name="矩形 1925209"/>
          <p:cNvSpPr/>
          <p:nvPr/>
        </p:nvSpPr>
        <p:spPr>
          <a:xfrm>
            <a:off x="8270875" y="5873750"/>
            <a:ext cx="477838" cy="579438"/>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C</a:t>
            </a:r>
          </a:p>
        </p:txBody>
      </p:sp>
      <p:sp>
        <p:nvSpPr>
          <p:cNvPr id="1925211" name="文本框 1925210"/>
          <p:cNvSpPr txBox="1"/>
          <p:nvPr/>
        </p:nvSpPr>
        <p:spPr>
          <a:xfrm>
            <a:off x="6156325" y="2205038"/>
            <a:ext cx="2879725" cy="1203325"/>
          </a:xfrm>
          <a:prstGeom prst="rect">
            <a:avLst/>
          </a:prstGeom>
          <a:noFill/>
          <a:ln w="9525" cap="rnd" cmpd="sng">
            <a:solidFill>
              <a:schemeClr val="tx1"/>
            </a:solidFill>
            <a:prstDash val="solid"/>
            <a:miter/>
            <a:headEnd type="none" w="med" len="med"/>
            <a:tailEnd type="none" w="med" len="med"/>
          </a:ln>
        </p:spPr>
        <p:txBody>
          <a:bodyPr>
            <a:spAutoFit/>
          </a:bodyPr>
          <a:lstStyle/>
          <a:p>
            <a:pPr>
              <a:lnSpc>
                <a:spcPct val="95000"/>
              </a:lnSpc>
              <a:spcBef>
                <a:spcPct val="0"/>
              </a:spcBef>
            </a:pPr>
            <a:r>
              <a:rPr lang="zh-CN" altLang="en-US" sz="2800" dirty="0">
                <a:solidFill>
                  <a:srgbClr val="008000"/>
                </a:solidFill>
                <a:latin typeface="Times New Roman" panose="02020603050405020304" pitchFamily="18" charset="0"/>
              </a:rPr>
              <a:t>中</a:t>
            </a:r>
            <a:r>
              <a:rPr lang="zh-CN" altLang="en-US" sz="2400" dirty="0">
                <a:solidFill>
                  <a:srgbClr val="008000"/>
                </a:solidFill>
                <a:latin typeface="Times New Roman" panose="02020603050405020304" pitchFamily="18" charset="0"/>
              </a:rPr>
              <a:t>序遍历以</a:t>
            </a:r>
          </a:p>
          <a:p>
            <a:pPr>
              <a:lnSpc>
                <a:spcPct val="95000"/>
              </a:lnSpc>
              <a:spcBef>
                <a:spcPct val="0"/>
              </a:spcBef>
            </a:pPr>
            <a:r>
              <a:rPr lang="en-US" altLang="zh-CN" sz="2400" err="1">
                <a:solidFill>
                  <a:srgbClr val="008000"/>
                </a:solidFill>
                <a:latin typeface="Times New Roman" panose="02020603050405020304" pitchFamily="18" charset="0"/>
              </a:rPr>
              <a:t>T-&gt;lchild</a:t>
            </a:r>
            <a:r>
              <a:rPr lang="en-US" altLang="zh-CN" sz="2400" dirty="0">
                <a:solidFill>
                  <a:srgbClr val="008000"/>
                </a:solidFill>
                <a:latin typeface="Times New Roman" panose="02020603050405020304" pitchFamily="18" charset="0"/>
              </a:rPr>
              <a:t> </a:t>
            </a:r>
            <a:r>
              <a:rPr lang="zh-CN" altLang="en-US" sz="2400" dirty="0">
                <a:solidFill>
                  <a:srgbClr val="008000"/>
                </a:solidFill>
                <a:latin typeface="Times New Roman" panose="02020603050405020304" pitchFamily="18" charset="0"/>
              </a:rPr>
              <a:t>为根指针的左子树</a:t>
            </a:r>
            <a:endParaRPr lang="zh-CN" altLang="en-US" sz="2400">
              <a:solidFill>
                <a:srgbClr val="008000"/>
              </a:solidFill>
              <a:latin typeface="Times New Roman" panose="02020603050405020304" pitchFamily="18" charset="0"/>
            </a:endParaRPr>
          </a:p>
        </p:txBody>
      </p:sp>
      <p:sp>
        <p:nvSpPr>
          <p:cNvPr id="1925212" name="文本框 1925211"/>
          <p:cNvSpPr txBox="1"/>
          <p:nvPr/>
        </p:nvSpPr>
        <p:spPr>
          <a:xfrm>
            <a:off x="6084888" y="3594100"/>
            <a:ext cx="2879725" cy="1203325"/>
          </a:xfrm>
          <a:prstGeom prst="rect">
            <a:avLst/>
          </a:prstGeom>
          <a:noFill/>
          <a:ln w="9525" cap="rnd" cmpd="sng">
            <a:solidFill>
              <a:schemeClr val="tx1"/>
            </a:solidFill>
            <a:prstDash val="solid"/>
            <a:miter/>
            <a:headEnd type="none" w="med" len="med"/>
            <a:tailEnd type="none" w="med" len="med"/>
          </a:ln>
        </p:spPr>
        <p:txBody>
          <a:bodyPr>
            <a:spAutoFit/>
          </a:bodyPr>
          <a:lstStyle/>
          <a:p>
            <a:pPr>
              <a:lnSpc>
                <a:spcPct val="95000"/>
              </a:lnSpc>
              <a:spcBef>
                <a:spcPct val="0"/>
              </a:spcBef>
            </a:pPr>
            <a:r>
              <a:rPr lang="zh-CN" altLang="en-US" sz="2800" dirty="0">
                <a:solidFill>
                  <a:srgbClr val="008000"/>
                </a:solidFill>
                <a:latin typeface="Times New Roman" panose="02020603050405020304" pitchFamily="18" charset="0"/>
              </a:rPr>
              <a:t>中</a:t>
            </a:r>
            <a:r>
              <a:rPr lang="zh-CN" altLang="en-US" sz="2400" dirty="0">
                <a:solidFill>
                  <a:srgbClr val="008000"/>
                </a:solidFill>
                <a:latin typeface="Times New Roman" panose="02020603050405020304" pitchFamily="18" charset="0"/>
              </a:rPr>
              <a:t>序遍历以</a:t>
            </a:r>
          </a:p>
          <a:p>
            <a:pPr>
              <a:lnSpc>
                <a:spcPct val="95000"/>
              </a:lnSpc>
              <a:spcBef>
                <a:spcPct val="0"/>
              </a:spcBef>
            </a:pPr>
            <a:r>
              <a:rPr lang="en-US" altLang="zh-CN" sz="2400" err="1">
                <a:solidFill>
                  <a:srgbClr val="008000"/>
                </a:solidFill>
                <a:latin typeface="Times New Roman" panose="02020603050405020304" pitchFamily="18" charset="0"/>
              </a:rPr>
              <a:t>T-&gt;rchild</a:t>
            </a:r>
            <a:r>
              <a:rPr lang="en-US" altLang="zh-CN" sz="2400" dirty="0">
                <a:solidFill>
                  <a:srgbClr val="008000"/>
                </a:solidFill>
                <a:latin typeface="Times New Roman" panose="02020603050405020304" pitchFamily="18" charset="0"/>
              </a:rPr>
              <a:t> </a:t>
            </a:r>
            <a:r>
              <a:rPr lang="zh-CN" altLang="en-US" sz="2400" dirty="0">
                <a:solidFill>
                  <a:srgbClr val="008000"/>
                </a:solidFill>
                <a:latin typeface="Times New Roman" panose="02020603050405020304" pitchFamily="18" charset="0"/>
              </a:rPr>
              <a:t>为根指针的右子树</a:t>
            </a:r>
            <a:endParaRPr lang="zh-CN" altLang="en-US" sz="2400">
              <a:solidFill>
                <a:srgbClr val="008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211"/>
                                        </p:tgtEl>
                                        <p:attrNameLst>
                                          <p:attrName>style.visibility</p:attrName>
                                        </p:attrNameLst>
                                      </p:cBhvr>
                                      <p:to>
                                        <p:strVal val="visible"/>
                                      </p:to>
                                    </p:set>
                                    <p:animEffect transition="in" filter="dissolve">
                                      <p:cBhvr>
                                        <p:cTn id="7" dur="500"/>
                                        <p:tgtEl>
                                          <p:spTgt spid="19252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25212"/>
                                        </p:tgtEl>
                                        <p:attrNameLst>
                                          <p:attrName>style.visibility</p:attrName>
                                        </p:attrNameLst>
                                      </p:cBhvr>
                                      <p:to>
                                        <p:strVal val="visible"/>
                                      </p:to>
                                    </p:set>
                                    <p:animEffect transition="in" filter="dissolve">
                                      <p:cBhvr>
                                        <p:cTn id="12" dur="500"/>
                                        <p:tgtEl>
                                          <p:spTgt spid="1925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11" grpId="0" bldLvl="0" animBg="1"/>
      <p:bldP spid="192521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650" name="文本占位符 2971649"/>
          <p:cNvSpPr>
            <a:spLocks noGrp="1"/>
          </p:cNvSpPr>
          <p:nvPr>
            <p:ph type="body" idx="1"/>
          </p:nvPr>
        </p:nvSpPr>
        <p:spPr>
          <a:xfrm>
            <a:off x="0" y="115888"/>
            <a:ext cx="9144000" cy="719137"/>
          </a:xfrm>
        </p:spPr>
        <p:txBody>
          <a:bodyPr/>
          <a:lstStyle/>
          <a:p>
            <a:r>
              <a:rPr lang="zh-CN" altLang="en-US" dirty="0"/>
              <a:t>后序遍历递归算法</a:t>
            </a:r>
            <a:endParaRPr lang="zh-CN" altLang="en-US"/>
          </a:p>
        </p:txBody>
      </p:sp>
      <p:sp>
        <p:nvSpPr>
          <p:cNvPr id="2971651" name="文本框 2971650"/>
          <p:cNvSpPr txBox="1"/>
          <p:nvPr/>
        </p:nvSpPr>
        <p:spPr>
          <a:xfrm>
            <a:off x="0" y="595313"/>
            <a:ext cx="9144000" cy="4357687"/>
          </a:xfrm>
          <a:prstGeom prst="rect">
            <a:avLst/>
          </a:prstGeom>
          <a:noFill/>
          <a:ln w="12700">
            <a:noFill/>
          </a:ln>
        </p:spPr>
        <p:txBody>
          <a:bodyPr>
            <a:spAutoFit/>
          </a:bodyPr>
          <a:lstStyle/>
          <a:p>
            <a:pPr marL="457200" indent="-457200" algn="l">
              <a:spcBef>
                <a:spcPct val="0"/>
              </a:spcBef>
            </a:pPr>
            <a:r>
              <a:rPr lang="en-US" altLang="zh-CN" sz="2800" err="1">
                <a:latin typeface="Times New Roman" panose="02020603050405020304" pitchFamily="18" charset="0"/>
              </a:rPr>
              <a:t>void PostTraverse(BiTree</a:t>
            </a:r>
            <a:r>
              <a:rPr lang="en-US" altLang="zh-CN" sz="2800">
                <a:latin typeface="Times New Roman" panose="02020603050405020304" pitchFamily="18" charset="0"/>
              </a:rPr>
              <a:t> T, void(*Visit)(TElemType e)) </a:t>
            </a:r>
          </a:p>
          <a:p>
            <a:pPr marL="457200" indent="-457200" algn="l">
              <a:spcBef>
                <a:spcPct val="0"/>
              </a:spcBef>
            </a:pPr>
            <a:r>
              <a:rPr lang="en-US" altLang="zh-CN" sz="3200">
                <a:latin typeface="Times New Roman" panose="02020603050405020304" pitchFamily="18" charset="0"/>
              </a:rPr>
              <a:t>{ </a:t>
            </a:r>
            <a:r>
              <a:rPr lang="en-US" altLang="zh-CN" sz="280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用二叉链表存贮二叉树，</a:t>
            </a:r>
            <a:r>
              <a:rPr lang="en-US" altLang="zh-CN" sz="2800" dirty="0">
                <a:solidFill>
                  <a:srgbClr val="008000"/>
                </a:solidFill>
                <a:latin typeface="Times New Roman" panose="02020603050405020304" pitchFamily="18" charset="0"/>
              </a:rPr>
              <a:t>visit( )</a:t>
            </a:r>
            <a:r>
              <a:rPr lang="zh-CN" altLang="en-US" sz="2800" dirty="0">
                <a:solidFill>
                  <a:srgbClr val="008000"/>
                </a:solidFill>
                <a:latin typeface="Times New Roman" panose="02020603050405020304" pitchFamily="18" charset="0"/>
              </a:rPr>
              <a:t>是访问结点的函数。本算法中序遍历以</a:t>
            </a:r>
            <a:r>
              <a:rPr lang="en-US" altLang="zh-CN" sz="2800">
                <a:solidFill>
                  <a:srgbClr val="008000"/>
                </a:solidFill>
                <a:latin typeface="Times New Roman" panose="02020603050405020304" pitchFamily="18" charset="0"/>
              </a:rPr>
              <a:t>T</a:t>
            </a:r>
            <a:r>
              <a:rPr lang="zh-CN" altLang="en-US" sz="2800" dirty="0">
                <a:solidFill>
                  <a:srgbClr val="008000"/>
                </a:solidFill>
                <a:latin typeface="Times New Roman" panose="02020603050405020304" pitchFamily="18" charset="0"/>
              </a:rPr>
              <a:t>为根结点指针的二叉树</a:t>
            </a:r>
            <a:r>
              <a:rPr lang="en-US" altLang="zh-CN" sz="2800" dirty="0">
                <a:solidFill>
                  <a:srgbClr val="008000"/>
                </a:solidFill>
                <a:latin typeface="Times New Roman" panose="02020603050405020304" pitchFamily="18" charset="0"/>
              </a:rPr>
              <a:t>*</a:t>
            </a:r>
            <a:r>
              <a:rPr lang="en-US" altLang="zh-CN" sz="2800">
                <a:solidFill>
                  <a:srgbClr val="008000"/>
                </a:solidFill>
                <a:latin typeface="Times New Roman" panose="02020603050405020304" pitchFamily="18" charset="0"/>
              </a:rPr>
              <a:t>/</a:t>
            </a:r>
          </a:p>
          <a:p>
            <a:pPr marL="457200" indent="-457200" algn="l">
              <a:spcBef>
                <a:spcPct val="0"/>
              </a:spcBef>
            </a:pPr>
            <a:r>
              <a:rPr lang="en-US" altLang="zh-CN" sz="3200">
                <a:latin typeface="Times New Roman" panose="02020603050405020304" pitchFamily="18" charset="0"/>
              </a:rPr>
              <a:t>     if (T) </a:t>
            </a:r>
          </a:p>
          <a:p>
            <a:pPr marL="457200" indent="-457200" algn="l">
              <a:spcBef>
                <a:spcPct val="0"/>
              </a:spcBef>
            </a:pPr>
            <a:r>
              <a:rPr lang="en-US" altLang="zh-CN" sz="3200">
                <a:latin typeface="Times New Roman" panose="02020603050405020304" pitchFamily="18" charset="0"/>
              </a:rPr>
              <a:t>    {   </a:t>
            </a:r>
            <a:r>
              <a:rPr lang="en-US" altLang="zh-CN" sz="3200" err="1">
                <a:latin typeface="Times New Roman" panose="02020603050405020304" pitchFamily="18" charset="0"/>
              </a:rPr>
              <a:t>PostTraverse</a:t>
            </a:r>
            <a:r>
              <a:rPr lang="en-US" altLang="zh-CN" sz="3200">
                <a:latin typeface="Times New Roman" panose="02020603050405020304" pitchFamily="18" charset="0"/>
              </a:rPr>
              <a:t> (T-&gt;lchild, Visit); </a:t>
            </a:r>
            <a:r>
              <a:rPr lang="en-US" altLang="zh-CN" sz="2800">
                <a:latin typeface="Times New Roman" panose="02020603050405020304" pitchFamily="18" charset="0"/>
              </a:rPr>
              <a:t/>
            </a:r>
            <a:br>
              <a:rPr lang="en-US" altLang="zh-CN" sz="2800">
                <a:latin typeface="Times New Roman" panose="02020603050405020304" pitchFamily="18" charset="0"/>
              </a:rPr>
            </a:br>
            <a:r>
              <a:rPr lang="en-US" altLang="zh-CN" sz="3200">
                <a:latin typeface="Times New Roman" panose="02020603050405020304" pitchFamily="18" charset="0"/>
              </a:rPr>
              <a:t>    </a:t>
            </a:r>
            <a:r>
              <a:rPr lang="en-US" altLang="zh-CN" sz="3200" err="1">
                <a:latin typeface="Times New Roman" panose="02020603050405020304" pitchFamily="18" charset="0"/>
              </a:rPr>
              <a:t>PostTraverse(T</a:t>
            </a:r>
            <a:r>
              <a:rPr lang="en-US" altLang="zh-CN" sz="3200">
                <a:latin typeface="Times New Roman" panose="02020603050405020304" pitchFamily="18" charset="0"/>
              </a:rPr>
              <a:t>-&gt;rchild, Visit);</a:t>
            </a:r>
            <a:r>
              <a:rPr lang="en-US" altLang="zh-CN" sz="2800">
                <a:latin typeface="宋体" panose="02010600030101010101" pitchFamily="2" charset="-122"/>
              </a:rPr>
              <a:t> </a:t>
            </a:r>
          </a:p>
          <a:p>
            <a:pPr marL="457200" indent="-457200" algn="l">
              <a:spcBef>
                <a:spcPct val="0"/>
              </a:spcBef>
            </a:pPr>
            <a:r>
              <a:rPr lang="en-US" altLang="zh-CN" sz="3200" err="1">
                <a:latin typeface="Times New Roman" panose="02020603050405020304" pitchFamily="18" charset="0"/>
              </a:rPr>
              <a:t>        Visit(T</a:t>
            </a:r>
            <a:r>
              <a:rPr lang="en-US" altLang="zh-CN" sz="3200" dirty="0">
                <a:latin typeface="Times New Roman" panose="02020603050405020304" pitchFamily="18" charset="0"/>
              </a:rPr>
              <a:t>-&gt;data)</a:t>
            </a:r>
            <a:r>
              <a:rPr lang="zh-CN" altLang="en-US" sz="3200" dirty="0">
                <a:latin typeface="Times New Roman" panose="02020603050405020304" pitchFamily="18" charset="0"/>
              </a:rPr>
              <a:t>； </a:t>
            </a:r>
            <a:endParaRPr lang="zh-CN" altLang="en-US" sz="2800">
              <a:latin typeface="宋体" panose="02010600030101010101" pitchFamily="2" charset="-122"/>
            </a:endParaRPr>
          </a:p>
          <a:p>
            <a:pPr marL="457200" indent="-457200" algn="l">
              <a:spcBef>
                <a:spcPct val="0"/>
              </a:spcBef>
            </a:pPr>
            <a:r>
              <a:rPr lang="zh-CN" altLang="en-US" sz="2800">
                <a:latin typeface="宋体" panose="02010600030101010101" pitchFamily="2" charset="-122"/>
              </a:rPr>
              <a:t>  </a:t>
            </a:r>
            <a:r>
              <a:rPr lang="en-US" altLang="zh-CN" sz="3200">
                <a:latin typeface="Times New Roman" panose="02020603050405020304" pitchFamily="18" charset="0"/>
              </a:rPr>
              <a:t>}</a:t>
            </a:r>
          </a:p>
          <a:p>
            <a:pPr marL="457200" indent="-457200" algn="l" eaLnBrk="1" hangingPunct="1">
              <a:spcBef>
                <a:spcPct val="0"/>
              </a:spcBef>
            </a:pPr>
            <a:r>
              <a:rPr lang="en-US" altLang="zh-CN" sz="3200">
                <a:latin typeface="Times New Roman" panose="02020603050405020304" pitchFamily="18" charset="0"/>
              </a:rPr>
              <a:t>}</a:t>
            </a:r>
          </a:p>
        </p:txBody>
      </p:sp>
      <p:grpSp>
        <p:nvGrpSpPr>
          <p:cNvPr id="2971652" name="组合 2971651"/>
          <p:cNvGrpSpPr/>
          <p:nvPr/>
        </p:nvGrpSpPr>
        <p:grpSpPr>
          <a:xfrm>
            <a:off x="468313" y="4005263"/>
            <a:ext cx="4716462" cy="2781300"/>
            <a:chOff x="2789" y="288"/>
            <a:chExt cx="2971" cy="1752"/>
          </a:xfrm>
        </p:grpSpPr>
        <p:sp>
          <p:nvSpPr>
            <p:cNvPr id="2971653" name="矩形 2971652"/>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54" name="直接连接符 2971653"/>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2971655" name="直接连接符 2971654"/>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2971656" name="文本框 2971655"/>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971657" name="组合 2971656"/>
            <p:cNvGrpSpPr/>
            <p:nvPr/>
          </p:nvGrpSpPr>
          <p:grpSpPr>
            <a:xfrm>
              <a:off x="4126" y="375"/>
              <a:ext cx="712" cy="292"/>
              <a:chOff x="960" y="2544"/>
              <a:chExt cx="768" cy="288"/>
            </a:xfrm>
          </p:grpSpPr>
          <p:sp>
            <p:nvSpPr>
              <p:cNvPr id="2971658" name="矩形 2971657"/>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59" name="直接连接符 2971658"/>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971660" name="直接连接符 2971659"/>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971661" name="文本框 2971660"/>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971662" name="组合 2971661"/>
            <p:cNvGrpSpPr/>
            <p:nvPr/>
          </p:nvGrpSpPr>
          <p:grpSpPr>
            <a:xfrm>
              <a:off x="3358" y="840"/>
              <a:ext cx="712" cy="292"/>
              <a:chOff x="960" y="2544"/>
              <a:chExt cx="768" cy="288"/>
            </a:xfrm>
          </p:grpSpPr>
          <p:sp>
            <p:nvSpPr>
              <p:cNvPr id="2971663" name="矩形 2971662"/>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64" name="直接连接符 2971663"/>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971665" name="直接连接符 2971664"/>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971666" name="文本框 2971665"/>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971667" name="矩形 2971666"/>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68" name="直接连接符 2971667"/>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2971669" name="直接连接符 2971668"/>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2971670" name="文本框 2971669"/>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71671" name="矩形 2971670"/>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72" name="直接连接符 2971671"/>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2971673" name="直接连接符 2971672"/>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2971674" name="文本框 2971673"/>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71675" name="矩形 2971674"/>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76" name="直接连接符 2971675"/>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2971677" name="直接连接符 2971676"/>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2971678" name="文本框 2971677"/>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71679" name="文本框 2971678"/>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971680" name="直接连接符 2971679"/>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2971681" name="矩形 2971680"/>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71682" name="直接连接符 2971681"/>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2971683" name="直接连接符 2971682"/>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2971684" name="文本框 2971683"/>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71685" name="直接连接符 2971684"/>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2971686" name="直接连接符 2971685"/>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2971687" name="直接连接符 2971686"/>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2971688" name="直接连接符 2971687"/>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2971689" name="直接连接符 2971688"/>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2971690" name="直接连接符 2971689"/>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2971691" name="矩形 2971690"/>
          <p:cNvSpPr/>
          <p:nvPr/>
        </p:nvSpPr>
        <p:spPr>
          <a:xfrm>
            <a:off x="4813300" y="4721225"/>
            <a:ext cx="4330700" cy="579438"/>
          </a:xfrm>
          <a:prstGeom prst="rect">
            <a:avLst/>
          </a:prstGeom>
          <a:noFill/>
          <a:ln w="9525">
            <a:noFill/>
          </a:ln>
        </p:spPr>
        <p:txBody>
          <a:bodyPr>
            <a:spAutoFit/>
          </a:bodyPr>
          <a:lstStyle/>
          <a:p>
            <a:pPr algn="l" eaLnBrk="1" hangingPunct="1"/>
            <a:r>
              <a:rPr lang="en-US" altLang="zh-CN" sz="3200" dirty="0">
                <a:latin typeface="Times New Roman" panose="02020603050405020304" pitchFamily="18" charset="0"/>
              </a:rPr>
              <a:t>    </a:t>
            </a:r>
            <a:r>
              <a:rPr lang="zh-CN" altLang="en-US" sz="3200" dirty="0">
                <a:latin typeface="Times New Roman" panose="02020603050405020304" pitchFamily="18" charset="0"/>
              </a:rPr>
              <a:t>中序序列</a:t>
            </a:r>
          </a:p>
        </p:txBody>
      </p:sp>
      <p:sp>
        <p:nvSpPr>
          <p:cNvPr id="2971692" name="矩形 2971691"/>
          <p:cNvSpPr/>
          <p:nvPr/>
        </p:nvSpPr>
        <p:spPr>
          <a:xfrm>
            <a:off x="5389563" y="5373688"/>
            <a:ext cx="477837"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D</a:t>
            </a:r>
          </a:p>
        </p:txBody>
      </p:sp>
      <p:sp>
        <p:nvSpPr>
          <p:cNvPr id="2971693" name="矩形 2971692"/>
          <p:cNvSpPr/>
          <p:nvPr/>
        </p:nvSpPr>
        <p:spPr>
          <a:xfrm>
            <a:off x="5894388" y="5376863"/>
            <a:ext cx="455612"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B</a:t>
            </a:r>
          </a:p>
        </p:txBody>
      </p:sp>
      <p:sp>
        <p:nvSpPr>
          <p:cNvPr id="2971694" name="矩形 2971693"/>
          <p:cNvSpPr/>
          <p:nvPr/>
        </p:nvSpPr>
        <p:spPr>
          <a:xfrm>
            <a:off x="6386513" y="5373688"/>
            <a:ext cx="500062"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G</a:t>
            </a:r>
          </a:p>
        </p:txBody>
      </p:sp>
      <p:sp>
        <p:nvSpPr>
          <p:cNvPr id="2971695" name="矩形 2971694"/>
          <p:cNvSpPr/>
          <p:nvPr/>
        </p:nvSpPr>
        <p:spPr>
          <a:xfrm>
            <a:off x="6902450" y="5373688"/>
            <a:ext cx="455613"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E</a:t>
            </a:r>
          </a:p>
        </p:txBody>
      </p:sp>
      <p:sp>
        <p:nvSpPr>
          <p:cNvPr id="2971696" name="矩形 2971695"/>
          <p:cNvSpPr/>
          <p:nvPr/>
        </p:nvSpPr>
        <p:spPr>
          <a:xfrm>
            <a:off x="7334250" y="5373688"/>
            <a:ext cx="477838"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A</a:t>
            </a:r>
          </a:p>
        </p:txBody>
      </p:sp>
      <p:sp>
        <p:nvSpPr>
          <p:cNvPr id="2971697" name="矩形 2971696"/>
          <p:cNvSpPr/>
          <p:nvPr/>
        </p:nvSpPr>
        <p:spPr>
          <a:xfrm>
            <a:off x="7837488" y="5376863"/>
            <a:ext cx="431800"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F</a:t>
            </a:r>
          </a:p>
        </p:txBody>
      </p:sp>
      <p:sp>
        <p:nvSpPr>
          <p:cNvPr id="2971698" name="矩形 2971697"/>
          <p:cNvSpPr/>
          <p:nvPr/>
        </p:nvSpPr>
        <p:spPr>
          <a:xfrm>
            <a:off x="8270875" y="5376863"/>
            <a:ext cx="477838" cy="579437"/>
          </a:xfrm>
          <a:prstGeom prst="rect">
            <a:avLst/>
          </a:prstGeom>
          <a:noFill/>
          <a:ln w="9525">
            <a:noFill/>
          </a:ln>
        </p:spPr>
        <p:txBody>
          <a:bodyPr wrap="none" anchor="t">
            <a:spAutoFit/>
          </a:bodyPr>
          <a:lstStyle/>
          <a:p>
            <a:pPr eaLnBrk="1" hangingPunct="1"/>
            <a:r>
              <a:rPr lang="en-US" altLang="zh-CN" sz="3200">
                <a:latin typeface="Times New Roman" panose="02020603050405020304" pitchFamily="18" charset="0"/>
              </a:rPr>
              <a: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8594" name="标题 2798593"/>
          <p:cNvSpPr>
            <a:spLocks noGrp="1"/>
          </p:cNvSpPr>
          <p:nvPr>
            <p:ph type="title"/>
          </p:nvPr>
        </p:nvSpPr>
        <p:spPr/>
        <p:txBody>
          <a:bodyPr tIns="108000" bIns="108000" anchor="ctr"/>
          <a:lstStyle/>
          <a:p>
            <a:r>
              <a:rPr lang="en-US" altLang="zh-CN" sz="3200" b="1" dirty="0">
                <a:solidFill>
                  <a:schemeClr val="tx1"/>
                </a:solidFill>
              </a:rPr>
              <a:t> </a:t>
            </a:r>
            <a:r>
              <a:rPr lang="en-US" altLang="zh-CN" sz="3200" b="1">
                <a:solidFill>
                  <a:schemeClr val="tx1"/>
                </a:solidFill>
              </a:rPr>
              <a:t>6.3.2 </a:t>
            </a:r>
            <a:r>
              <a:rPr lang="zh-CN" altLang="en-US" sz="3200" b="1" dirty="0">
                <a:solidFill>
                  <a:schemeClr val="tx1"/>
                </a:solidFill>
                <a:latin typeface="楷体_GB2312" pitchFamily="49" charset="-122"/>
              </a:rPr>
              <a:t>遍历算法的应用举例</a:t>
            </a:r>
            <a:endParaRPr lang="zh-CN" altLang="en-US" sz="3200" b="1" dirty="0">
              <a:solidFill>
                <a:schemeClr val="tx1"/>
              </a:solidFill>
            </a:endParaRPr>
          </a:p>
        </p:txBody>
      </p:sp>
      <p:sp>
        <p:nvSpPr>
          <p:cNvPr id="2798595" name="文本占位符 2798594"/>
          <p:cNvSpPr>
            <a:spLocks noGrp="1"/>
          </p:cNvSpPr>
          <p:nvPr>
            <p:ph type="body" idx="1"/>
          </p:nvPr>
        </p:nvSpPr>
        <p:spPr>
          <a:xfrm>
            <a:off x="0" y="908050"/>
            <a:ext cx="9144000" cy="642938"/>
          </a:xfrm>
        </p:spPr>
        <p:txBody>
          <a:bodyPr/>
          <a:lstStyle/>
          <a:p>
            <a:r>
              <a:rPr lang="zh-CN" altLang="en-US" dirty="0"/>
              <a:t>求二叉树的叶子结点个数</a:t>
            </a:r>
            <a:r>
              <a:rPr lang="en-US" altLang="zh-CN" dirty="0"/>
              <a:t>(</a:t>
            </a:r>
            <a:r>
              <a:rPr lang="zh-CN" altLang="en-US" dirty="0"/>
              <a:t>利用先序遍历</a:t>
            </a:r>
            <a:r>
              <a:rPr lang="en-US" altLang="zh-CN" dirty="0"/>
              <a:t>)</a:t>
            </a:r>
          </a:p>
        </p:txBody>
      </p:sp>
      <p:sp>
        <p:nvSpPr>
          <p:cNvPr id="2798596" name="文本框 2798595"/>
          <p:cNvSpPr txBox="1"/>
          <p:nvPr/>
        </p:nvSpPr>
        <p:spPr>
          <a:xfrm>
            <a:off x="0" y="1555750"/>
            <a:ext cx="9144000" cy="1368425"/>
          </a:xfrm>
          <a:prstGeom prst="rect">
            <a:avLst/>
          </a:prstGeom>
          <a:noFill/>
          <a:ln w="12700">
            <a:noFill/>
          </a:ln>
        </p:spPr>
        <p:txBody>
          <a:bodyPr/>
          <a:lstStyle>
            <a:lvl1pPr marL="342900" lvl="0" indent="-342900" algn="l" defTabSz="914400" rtl="0" eaLnBrk="1" fontAlgn="base" latinLnBrk="0" hangingPunct="1">
              <a:lnSpc>
                <a:spcPct val="100000"/>
              </a:lnSpc>
              <a:spcBef>
                <a:spcPct val="20000"/>
              </a:spcBef>
              <a:spcAft>
                <a:spcPct val="0"/>
              </a:spcAft>
              <a:buClr>
                <a:srgbClr val="CC6600"/>
              </a:buClr>
              <a:buFont typeface="Wingdings 2" pitchFamily="18" charset="2"/>
              <a:buChar char="²"/>
              <a:defRPr sz="32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Ø"/>
              <a:defRPr sz="32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CC6600"/>
              </a:buClr>
              <a:buSzPct val="90000"/>
              <a:buFont typeface="Wingdings" panose="05000000000000000000" pitchFamily="2" charset="2"/>
              <a:buChar char="-"/>
              <a:defRPr sz="3200" b="1" i="0" u="none" kern="1200" baseline="0">
                <a:solidFill>
                  <a:schemeClr val="tx1"/>
                </a:solidFill>
                <a:latin typeface="黑体" panose="02010609060101010101" pitchFamily="2" charset="-122"/>
                <a:ea typeface="宋体" panose="02010600030101010101" pitchFamily="2" charset="-122"/>
                <a:sym typeface="Wingdings" panose="05000000000000000000" pitchFamily="2" charset="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3200" b="1" i="0" u="none" kern="1200" baseline="0">
                <a:solidFill>
                  <a:schemeClr val="tx1"/>
                </a:solidFill>
                <a:latin typeface="Times New Roman" panose="02020603050405020304" pitchFamily="18" charset="0"/>
                <a:ea typeface="宋体" panose="02010600030101010101" pitchFamily="2" charset="-122"/>
                <a:sym typeface="Wingdings" panose="05000000000000000000" pitchFamily="2" charset="2"/>
              </a:defRPr>
            </a:lvl5pPr>
          </a:lstStyle>
          <a:p>
            <a:pPr lvl="0" eaLnBrk="0" hangingPunct="0">
              <a:buClr>
                <a:schemeClr val="bg1"/>
              </a:buClr>
              <a:buNone/>
            </a:pPr>
            <a:r>
              <a:rPr lang="en-US" altLang="zh-CN" dirty="0"/>
              <a:t>      </a:t>
            </a:r>
            <a:r>
              <a:rPr lang="zh-CN" altLang="en-US" dirty="0"/>
              <a:t>原始数据：二叉树的二叉链表</a:t>
            </a:r>
          </a:p>
          <a:p>
            <a:pPr lvl="0" eaLnBrk="0" hangingPunct="0">
              <a:buClr>
                <a:schemeClr val="bg1"/>
              </a:buClr>
              <a:buNone/>
            </a:pPr>
            <a:r>
              <a:rPr lang="zh-CN" altLang="en-US" dirty="0"/>
              <a:t>      结果数据：二叉树叶子结点个数</a:t>
            </a:r>
          </a:p>
        </p:txBody>
      </p:sp>
      <p:grpSp>
        <p:nvGrpSpPr>
          <p:cNvPr id="2798640" name="组合 2798639"/>
          <p:cNvGrpSpPr/>
          <p:nvPr/>
        </p:nvGrpSpPr>
        <p:grpSpPr>
          <a:xfrm>
            <a:off x="1763713" y="3068638"/>
            <a:ext cx="4868862" cy="2781300"/>
            <a:chOff x="1296" y="2304"/>
            <a:chExt cx="3067" cy="1752"/>
          </a:xfrm>
        </p:grpSpPr>
        <p:sp>
          <p:nvSpPr>
            <p:cNvPr id="2798641" name="矩形 2798640"/>
            <p:cNvSpPr/>
            <p:nvPr/>
          </p:nvSpPr>
          <p:spPr>
            <a:xfrm>
              <a:off x="1337" y="3283"/>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42" name="直接连接符 2798641"/>
            <p:cNvSpPr/>
            <p:nvPr/>
          </p:nvSpPr>
          <p:spPr>
            <a:xfrm>
              <a:off x="1559" y="3283"/>
              <a:ext cx="0" cy="291"/>
            </a:xfrm>
            <a:prstGeom prst="line">
              <a:avLst/>
            </a:prstGeom>
            <a:ln w="12700" cap="rnd" cmpd="sng">
              <a:solidFill>
                <a:srgbClr val="000000"/>
              </a:solidFill>
              <a:prstDash val="solid"/>
              <a:headEnd type="none" w="med" len="med"/>
              <a:tailEnd type="none" w="med" len="med"/>
            </a:ln>
          </p:spPr>
        </p:sp>
        <p:sp>
          <p:nvSpPr>
            <p:cNvPr id="2798643" name="直接连接符 2798642"/>
            <p:cNvSpPr/>
            <p:nvPr/>
          </p:nvSpPr>
          <p:spPr>
            <a:xfrm>
              <a:off x="1826" y="3283"/>
              <a:ext cx="0" cy="291"/>
            </a:xfrm>
            <a:prstGeom prst="line">
              <a:avLst/>
            </a:prstGeom>
            <a:ln w="12700" cap="rnd" cmpd="sng">
              <a:solidFill>
                <a:srgbClr val="000000"/>
              </a:solidFill>
              <a:prstDash val="solid"/>
              <a:headEnd type="none" w="med" len="med"/>
              <a:tailEnd type="none" w="med" len="med"/>
            </a:ln>
          </p:spPr>
        </p:sp>
        <p:sp>
          <p:nvSpPr>
            <p:cNvPr id="2798644" name="文本框 2798643"/>
            <p:cNvSpPr txBox="1"/>
            <p:nvPr/>
          </p:nvSpPr>
          <p:spPr>
            <a:xfrm>
              <a:off x="1296" y="3261"/>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798645" name="组合 2798644"/>
            <p:cNvGrpSpPr/>
            <p:nvPr/>
          </p:nvGrpSpPr>
          <p:grpSpPr>
            <a:xfrm>
              <a:off x="2633" y="2391"/>
              <a:ext cx="712" cy="292"/>
              <a:chOff x="960" y="2544"/>
              <a:chExt cx="768" cy="288"/>
            </a:xfrm>
          </p:grpSpPr>
          <p:sp>
            <p:nvSpPr>
              <p:cNvPr id="2798646" name="矩形 2798645"/>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47" name="直接连接符 2798646"/>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798648" name="直接连接符 2798647"/>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798649" name="文本框 2798648"/>
            <p:cNvSpPr txBox="1"/>
            <p:nvPr/>
          </p:nvSpPr>
          <p:spPr>
            <a:xfrm>
              <a:off x="2592" y="2355"/>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798650" name="组合 2798649"/>
            <p:cNvGrpSpPr/>
            <p:nvPr/>
          </p:nvGrpSpPr>
          <p:grpSpPr>
            <a:xfrm>
              <a:off x="1865" y="2856"/>
              <a:ext cx="712" cy="292"/>
              <a:chOff x="960" y="2544"/>
              <a:chExt cx="768" cy="288"/>
            </a:xfrm>
          </p:grpSpPr>
          <p:sp>
            <p:nvSpPr>
              <p:cNvPr id="2798651" name="矩形 2798650"/>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52" name="直接连接符 2798651"/>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798653" name="直接连接符 2798652"/>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798654" name="文本框 2798653"/>
            <p:cNvSpPr txBox="1"/>
            <p:nvPr/>
          </p:nvSpPr>
          <p:spPr>
            <a:xfrm>
              <a:off x="1777" y="2830"/>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798655" name="矩形 2798654"/>
            <p:cNvSpPr/>
            <p:nvPr/>
          </p:nvSpPr>
          <p:spPr>
            <a:xfrm>
              <a:off x="3467" y="2856"/>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56" name="直接连接符 2798655"/>
            <p:cNvSpPr/>
            <p:nvPr/>
          </p:nvSpPr>
          <p:spPr>
            <a:xfrm>
              <a:off x="3690" y="2856"/>
              <a:ext cx="0" cy="292"/>
            </a:xfrm>
            <a:prstGeom prst="line">
              <a:avLst/>
            </a:prstGeom>
            <a:ln w="12700" cap="rnd" cmpd="sng">
              <a:solidFill>
                <a:srgbClr val="000000"/>
              </a:solidFill>
              <a:prstDash val="solid"/>
              <a:headEnd type="none" w="med" len="med"/>
              <a:tailEnd type="none" w="med" len="med"/>
            </a:ln>
          </p:spPr>
        </p:sp>
        <p:sp>
          <p:nvSpPr>
            <p:cNvPr id="2798657" name="直接连接符 2798656"/>
            <p:cNvSpPr/>
            <p:nvPr/>
          </p:nvSpPr>
          <p:spPr>
            <a:xfrm>
              <a:off x="3957" y="2856"/>
              <a:ext cx="0" cy="292"/>
            </a:xfrm>
            <a:prstGeom prst="line">
              <a:avLst/>
            </a:prstGeom>
            <a:ln w="12700" cap="rnd" cmpd="sng">
              <a:solidFill>
                <a:srgbClr val="000000"/>
              </a:solidFill>
              <a:prstDash val="solid"/>
              <a:headEnd type="none" w="med" len="med"/>
              <a:tailEnd type="none" w="med" len="med"/>
            </a:ln>
          </p:spPr>
        </p:sp>
        <p:sp>
          <p:nvSpPr>
            <p:cNvPr id="2798658" name="文本框 2798657"/>
            <p:cNvSpPr txBox="1"/>
            <p:nvPr/>
          </p:nvSpPr>
          <p:spPr>
            <a:xfrm>
              <a:off x="3386" y="2847"/>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798659" name="矩形 2798658"/>
            <p:cNvSpPr/>
            <p:nvPr/>
          </p:nvSpPr>
          <p:spPr>
            <a:xfrm>
              <a:off x="3118"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60" name="直接连接符 2798659"/>
            <p:cNvSpPr/>
            <p:nvPr/>
          </p:nvSpPr>
          <p:spPr>
            <a:xfrm>
              <a:off x="3341" y="3308"/>
              <a:ext cx="0" cy="290"/>
            </a:xfrm>
            <a:prstGeom prst="line">
              <a:avLst/>
            </a:prstGeom>
            <a:ln w="12700" cap="rnd" cmpd="sng">
              <a:solidFill>
                <a:srgbClr val="000000"/>
              </a:solidFill>
              <a:prstDash val="solid"/>
              <a:headEnd type="none" w="med" len="med"/>
              <a:tailEnd type="none" w="med" len="med"/>
            </a:ln>
          </p:spPr>
        </p:sp>
        <p:sp>
          <p:nvSpPr>
            <p:cNvPr id="2798661" name="直接连接符 2798660"/>
            <p:cNvSpPr/>
            <p:nvPr/>
          </p:nvSpPr>
          <p:spPr>
            <a:xfrm>
              <a:off x="3608" y="3308"/>
              <a:ext cx="0" cy="290"/>
            </a:xfrm>
            <a:prstGeom prst="line">
              <a:avLst/>
            </a:prstGeom>
            <a:ln w="12700" cap="rnd" cmpd="sng">
              <a:solidFill>
                <a:srgbClr val="000000"/>
              </a:solidFill>
              <a:prstDash val="solid"/>
              <a:headEnd type="none" w="med" len="med"/>
              <a:tailEnd type="none" w="med" len="med"/>
            </a:ln>
          </p:spPr>
        </p:sp>
        <p:sp>
          <p:nvSpPr>
            <p:cNvPr id="2798662" name="文本框 2798661"/>
            <p:cNvSpPr txBox="1"/>
            <p:nvPr/>
          </p:nvSpPr>
          <p:spPr>
            <a:xfrm>
              <a:off x="3077" y="3284"/>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798663" name="矩形 2798662"/>
            <p:cNvSpPr/>
            <p:nvPr/>
          </p:nvSpPr>
          <p:spPr>
            <a:xfrm>
              <a:off x="1898" y="3739"/>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64" name="直接连接符 2798663"/>
            <p:cNvSpPr/>
            <p:nvPr/>
          </p:nvSpPr>
          <p:spPr>
            <a:xfrm>
              <a:off x="2121" y="3739"/>
              <a:ext cx="0" cy="292"/>
            </a:xfrm>
            <a:prstGeom prst="line">
              <a:avLst/>
            </a:prstGeom>
            <a:ln w="12700" cap="rnd" cmpd="sng">
              <a:solidFill>
                <a:srgbClr val="000000"/>
              </a:solidFill>
              <a:prstDash val="solid"/>
              <a:headEnd type="none" w="med" len="med"/>
              <a:tailEnd type="none" w="med" len="med"/>
            </a:ln>
          </p:spPr>
        </p:sp>
        <p:sp>
          <p:nvSpPr>
            <p:cNvPr id="2798665" name="直接连接符 2798664"/>
            <p:cNvSpPr/>
            <p:nvPr/>
          </p:nvSpPr>
          <p:spPr>
            <a:xfrm>
              <a:off x="2388" y="3739"/>
              <a:ext cx="0" cy="292"/>
            </a:xfrm>
            <a:prstGeom prst="line">
              <a:avLst/>
            </a:prstGeom>
            <a:ln w="12700" cap="rnd" cmpd="sng">
              <a:solidFill>
                <a:srgbClr val="000000"/>
              </a:solidFill>
              <a:prstDash val="solid"/>
              <a:headEnd type="none" w="med" len="med"/>
              <a:tailEnd type="none" w="med" len="med"/>
            </a:ln>
          </p:spPr>
        </p:sp>
        <p:sp>
          <p:nvSpPr>
            <p:cNvPr id="2798666" name="文本框 2798665"/>
            <p:cNvSpPr txBox="1"/>
            <p:nvPr/>
          </p:nvSpPr>
          <p:spPr>
            <a:xfrm>
              <a:off x="1858" y="3729"/>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798667" name="文本框 2798666"/>
            <p:cNvSpPr txBox="1"/>
            <p:nvPr/>
          </p:nvSpPr>
          <p:spPr>
            <a:xfrm>
              <a:off x="1836" y="2304"/>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798668" name="直接连接符 2798667"/>
            <p:cNvSpPr/>
            <p:nvPr/>
          </p:nvSpPr>
          <p:spPr>
            <a:xfrm>
              <a:off x="2322" y="2506"/>
              <a:ext cx="270" cy="0"/>
            </a:xfrm>
            <a:prstGeom prst="line">
              <a:avLst/>
            </a:prstGeom>
            <a:ln w="38100" cap="rnd" cmpd="sng">
              <a:solidFill>
                <a:srgbClr val="CC3300"/>
              </a:solidFill>
              <a:prstDash val="solid"/>
              <a:headEnd type="none" w="med" len="med"/>
              <a:tailEnd type="triangle" w="med" len="med"/>
            </a:ln>
          </p:spPr>
        </p:sp>
        <p:sp>
          <p:nvSpPr>
            <p:cNvPr id="2798669" name="矩形 2798668"/>
            <p:cNvSpPr/>
            <p:nvPr/>
          </p:nvSpPr>
          <p:spPr>
            <a:xfrm>
              <a:off x="2205"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798670" name="直接连接符 2798669"/>
            <p:cNvSpPr/>
            <p:nvPr/>
          </p:nvSpPr>
          <p:spPr>
            <a:xfrm>
              <a:off x="2428" y="3308"/>
              <a:ext cx="0" cy="290"/>
            </a:xfrm>
            <a:prstGeom prst="line">
              <a:avLst/>
            </a:prstGeom>
            <a:ln w="12700" cap="rnd" cmpd="sng">
              <a:solidFill>
                <a:srgbClr val="000000"/>
              </a:solidFill>
              <a:prstDash val="solid"/>
              <a:headEnd type="none" w="med" len="med"/>
              <a:tailEnd type="none" w="med" len="med"/>
            </a:ln>
          </p:spPr>
        </p:sp>
        <p:sp>
          <p:nvSpPr>
            <p:cNvPr id="2798671" name="直接连接符 2798670"/>
            <p:cNvSpPr/>
            <p:nvPr/>
          </p:nvSpPr>
          <p:spPr>
            <a:xfrm>
              <a:off x="2695" y="3308"/>
              <a:ext cx="0" cy="290"/>
            </a:xfrm>
            <a:prstGeom prst="line">
              <a:avLst/>
            </a:prstGeom>
            <a:ln w="12700" cap="rnd" cmpd="sng">
              <a:solidFill>
                <a:srgbClr val="000000"/>
              </a:solidFill>
              <a:prstDash val="solid"/>
              <a:headEnd type="none" w="med" len="med"/>
              <a:tailEnd type="none" w="med" len="med"/>
            </a:ln>
          </p:spPr>
        </p:sp>
        <p:sp>
          <p:nvSpPr>
            <p:cNvPr id="2798672" name="文本框 2798671"/>
            <p:cNvSpPr txBox="1"/>
            <p:nvPr/>
          </p:nvSpPr>
          <p:spPr>
            <a:xfrm>
              <a:off x="2164" y="3282"/>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798673" name="直接连接符 2798672"/>
            <p:cNvSpPr/>
            <p:nvPr/>
          </p:nvSpPr>
          <p:spPr>
            <a:xfrm flipH="1">
              <a:off x="2352" y="2592"/>
              <a:ext cx="432" cy="240"/>
            </a:xfrm>
            <a:prstGeom prst="line">
              <a:avLst/>
            </a:prstGeom>
            <a:ln w="34925" cap="rnd" cmpd="sng">
              <a:solidFill>
                <a:srgbClr val="FF3300"/>
              </a:solidFill>
              <a:prstDash val="solid"/>
              <a:headEnd type="none" w="med" len="med"/>
              <a:tailEnd type="triangle" w="med" len="med"/>
            </a:ln>
          </p:spPr>
        </p:sp>
        <p:sp>
          <p:nvSpPr>
            <p:cNvPr id="2798674" name="直接连接符 2798673"/>
            <p:cNvSpPr/>
            <p:nvPr/>
          </p:nvSpPr>
          <p:spPr>
            <a:xfrm>
              <a:off x="3264" y="2544"/>
              <a:ext cx="336" cy="288"/>
            </a:xfrm>
            <a:prstGeom prst="line">
              <a:avLst/>
            </a:prstGeom>
            <a:ln w="34925" cap="rnd" cmpd="sng">
              <a:solidFill>
                <a:srgbClr val="FF3300"/>
              </a:solidFill>
              <a:prstDash val="solid"/>
              <a:headEnd type="none" w="med" len="med"/>
              <a:tailEnd type="triangle" w="med" len="med"/>
            </a:ln>
          </p:spPr>
        </p:sp>
        <p:sp>
          <p:nvSpPr>
            <p:cNvPr id="2798675" name="直接连接符 2798674"/>
            <p:cNvSpPr/>
            <p:nvPr/>
          </p:nvSpPr>
          <p:spPr>
            <a:xfrm flipH="1">
              <a:off x="1702" y="3024"/>
              <a:ext cx="266" cy="288"/>
            </a:xfrm>
            <a:prstGeom prst="line">
              <a:avLst/>
            </a:prstGeom>
            <a:ln w="34925" cap="rnd" cmpd="sng">
              <a:solidFill>
                <a:srgbClr val="FF3300"/>
              </a:solidFill>
              <a:prstDash val="solid"/>
              <a:headEnd type="none" w="med" len="med"/>
              <a:tailEnd type="triangle" w="med" len="med"/>
            </a:ln>
          </p:spPr>
        </p:sp>
        <p:sp>
          <p:nvSpPr>
            <p:cNvPr id="2798676" name="直接连接符 2798675"/>
            <p:cNvSpPr/>
            <p:nvPr/>
          </p:nvSpPr>
          <p:spPr>
            <a:xfrm flipH="1">
              <a:off x="2160" y="3456"/>
              <a:ext cx="174" cy="288"/>
            </a:xfrm>
            <a:prstGeom prst="line">
              <a:avLst/>
            </a:prstGeom>
            <a:ln w="34925" cap="rnd" cmpd="sng">
              <a:solidFill>
                <a:srgbClr val="FF3300"/>
              </a:solidFill>
              <a:prstDash val="solid"/>
              <a:headEnd type="none" w="med" len="med"/>
              <a:tailEnd type="triangle" w="med" len="med"/>
            </a:ln>
          </p:spPr>
        </p:sp>
        <p:sp>
          <p:nvSpPr>
            <p:cNvPr id="2798677" name="直接连接符 2798676"/>
            <p:cNvSpPr/>
            <p:nvPr/>
          </p:nvSpPr>
          <p:spPr>
            <a:xfrm flipH="1">
              <a:off x="3312" y="3024"/>
              <a:ext cx="225" cy="288"/>
            </a:xfrm>
            <a:prstGeom prst="line">
              <a:avLst/>
            </a:prstGeom>
            <a:ln w="34925" cap="rnd" cmpd="sng">
              <a:solidFill>
                <a:srgbClr val="FF3300"/>
              </a:solidFill>
              <a:prstDash val="solid"/>
              <a:headEnd type="none" w="med" len="med"/>
              <a:tailEnd type="triangle" w="med" len="med"/>
            </a:ln>
          </p:spPr>
        </p:sp>
        <p:sp>
          <p:nvSpPr>
            <p:cNvPr id="2798678" name="直接连接符 2798677"/>
            <p:cNvSpPr/>
            <p:nvPr/>
          </p:nvSpPr>
          <p:spPr>
            <a:xfrm>
              <a:off x="2496" y="3024"/>
              <a:ext cx="133" cy="288"/>
            </a:xfrm>
            <a:prstGeom prst="line">
              <a:avLst/>
            </a:prstGeom>
            <a:ln w="34925" cap="rnd" cmpd="sng">
              <a:solidFill>
                <a:srgbClr val="FF3300"/>
              </a:solidFill>
              <a:prstDash val="solid"/>
              <a:headEnd type="none" w="med" len="med"/>
              <a:tailEnd type="triangle" w="med" len="med"/>
            </a:ln>
          </p:spPr>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250" name="文本框 2357249"/>
          <p:cNvSpPr txBox="1"/>
          <p:nvPr/>
        </p:nvSpPr>
        <p:spPr>
          <a:xfrm>
            <a:off x="0" y="115888"/>
            <a:ext cx="9144000" cy="4900612"/>
          </a:xfrm>
          <a:prstGeom prst="rect">
            <a:avLst/>
          </a:prstGeom>
          <a:noFill/>
          <a:ln w="12700">
            <a:noFill/>
          </a:ln>
        </p:spPr>
        <p:txBody>
          <a:bodyPr>
            <a:spAutoFit/>
          </a:bodyPr>
          <a:lstStyle/>
          <a:p>
            <a:pPr algn="l">
              <a:lnSpc>
                <a:spcPct val="90000"/>
              </a:lnSpc>
              <a:spcBef>
                <a:spcPct val="20000"/>
              </a:spcBef>
            </a:pPr>
            <a:r>
              <a:rPr lang="en-US" altLang="zh-CN" sz="3200" err="1">
                <a:latin typeface="Times New Roman" panose="02020603050405020304" pitchFamily="18" charset="0"/>
              </a:rPr>
              <a:t>void leaves(BiTree T , int</a:t>
            </a:r>
            <a:r>
              <a:rPr lang="en-US" altLang="zh-CN" sz="3200">
                <a:latin typeface="Times New Roman" panose="02020603050405020304" pitchFamily="18" charset="0"/>
              </a:rPr>
              <a:t> &amp;n)</a:t>
            </a:r>
          </a:p>
          <a:p>
            <a:pPr algn="l">
              <a:lnSpc>
                <a:spcPct val="90000"/>
              </a:lnSpc>
              <a:spcBef>
                <a:spcPct val="20000"/>
              </a:spcBef>
            </a:pPr>
            <a:r>
              <a:rPr lang="en-US" altLang="zh-CN" sz="3200">
                <a:solidFill>
                  <a:srgbClr val="FFFFA5"/>
                </a:solidFill>
                <a:latin typeface="Times New Roman" panose="02020603050405020304" pitchFamily="18" charset="0"/>
              </a:rPr>
              <a:t> </a:t>
            </a:r>
            <a:r>
              <a:rPr lang="en-US" altLang="zh-CN" sz="3200">
                <a:latin typeface="Times New Roman" panose="02020603050405020304" pitchFamily="18" charset="0"/>
              </a:rPr>
              <a:t>{</a:t>
            </a:r>
            <a:r>
              <a:rPr lang="en-US" altLang="zh-CN" sz="2800">
                <a:solidFill>
                  <a:srgbClr val="008000"/>
                </a:solidFill>
                <a:latin typeface="Times New Roman" panose="02020603050405020304" pitchFamily="18" charset="0"/>
              </a:rPr>
              <a:t>/*</a:t>
            </a:r>
            <a:r>
              <a:rPr lang="zh-CN" altLang="en-US" sz="2800" dirty="0">
                <a:solidFill>
                  <a:srgbClr val="008000"/>
                </a:solidFill>
                <a:latin typeface="宋体" panose="02010600030101010101" pitchFamily="2" charset="-122"/>
              </a:rPr>
              <a:t>求</a:t>
            </a:r>
            <a:r>
              <a:rPr lang="zh-CN" altLang="en-US" sz="2800" dirty="0">
                <a:solidFill>
                  <a:srgbClr val="008000"/>
                </a:solidFill>
                <a:latin typeface="Times New Roman" panose="02020603050405020304" pitchFamily="18" charset="0"/>
              </a:rPr>
              <a:t>以</a:t>
            </a:r>
            <a:r>
              <a:rPr lang="en-US" altLang="zh-CN" sz="2800" dirty="0">
                <a:solidFill>
                  <a:srgbClr val="008000"/>
                </a:solidFill>
                <a:latin typeface="Times New Roman" panose="02020603050405020304" pitchFamily="18" charset="0"/>
              </a:rPr>
              <a:t>T</a:t>
            </a:r>
            <a:r>
              <a:rPr lang="zh-CN" altLang="en-US" sz="2800" dirty="0">
                <a:solidFill>
                  <a:srgbClr val="008000"/>
                </a:solidFill>
                <a:latin typeface="Times New Roman" panose="02020603050405020304" pitchFamily="18" charset="0"/>
              </a:rPr>
              <a:t>为根指针的二叉树</a:t>
            </a:r>
            <a:r>
              <a:rPr lang="zh-CN" altLang="en-US" sz="2800" dirty="0">
                <a:solidFill>
                  <a:srgbClr val="008000"/>
                </a:solidFill>
                <a:latin typeface="宋体" panose="02010600030101010101" pitchFamily="2" charset="-122"/>
              </a:rPr>
              <a:t>的叶子结点个数。</a:t>
            </a:r>
            <a:r>
              <a:rPr lang="en-US" altLang="zh-CN" sz="2800" dirty="0">
                <a:solidFill>
                  <a:srgbClr val="008000"/>
                </a:solidFill>
                <a:latin typeface="Times New Roman" panose="02020603050405020304" pitchFamily="18" charset="0"/>
              </a:rPr>
              <a:t>n</a:t>
            </a:r>
            <a:r>
              <a:rPr lang="zh-CN" altLang="en-US" sz="2800" dirty="0">
                <a:solidFill>
                  <a:srgbClr val="008000"/>
                </a:solidFill>
                <a:latin typeface="Times New Roman" panose="02020603050405020304" pitchFamily="18" charset="0"/>
              </a:rPr>
              <a:t>为全局变量，累加叶子结点的个数，初值为</a:t>
            </a:r>
            <a:r>
              <a:rPr lang="en-US" altLang="zh-CN" sz="2800" dirty="0">
                <a:solidFill>
                  <a:srgbClr val="008000"/>
                </a:solidFill>
                <a:latin typeface="Times New Roman" panose="02020603050405020304" pitchFamily="18" charset="0"/>
              </a:rPr>
              <a:t>0</a:t>
            </a:r>
            <a:r>
              <a:rPr lang="zh-CN" altLang="en-US" sz="2800" dirty="0">
                <a:solidFill>
                  <a:srgbClr val="008000"/>
                </a:solidFill>
                <a:latin typeface="Times New Roman" panose="02020603050405020304" pitchFamily="18" charset="0"/>
              </a:rPr>
              <a:t>。</a:t>
            </a:r>
            <a:r>
              <a:rPr lang="en-US" altLang="zh-CN" sz="2800" dirty="0">
                <a:solidFill>
                  <a:srgbClr val="008000"/>
                </a:solidFill>
                <a:latin typeface="Times New Roman" panose="02020603050405020304" pitchFamily="18" charset="0"/>
              </a:rPr>
              <a:t>*</a:t>
            </a:r>
            <a:r>
              <a:rPr lang="en-US" altLang="zh-CN" sz="2800">
                <a:solidFill>
                  <a:srgbClr val="008000"/>
                </a:solidFill>
                <a:latin typeface="Times New Roman" panose="02020603050405020304" pitchFamily="18" charset="0"/>
              </a:rPr>
              <a:t>/</a:t>
            </a:r>
          </a:p>
          <a:p>
            <a:pPr algn="l">
              <a:lnSpc>
                <a:spcPct val="90000"/>
              </a:lnSpc>
              <a:spcBef>
                <a:spcPct val="0"/>
              </a:spcBef>
            </a:pPr>
            <a:endParaRPr lang="en-US" altLang="zh-CN" sz="2800">
              <a:latin typeface="Times New Roman" panose="02020603050405020304" pitchFamily="18" charset="0"/>
            </a:endParaRPr>
          </a:p>
          <a:p>
            <a:pPr algn="l">
              <a:lnSpc>
                <a:spcPct val="90000"/>
              </a:lnSpc>
              <a:spcBef>
                <a:spcPct val="0"/>
              </a:spcBef>
            </a:pPr>
            <a:r>
              <a:rPr lang="en-US" altLang="zh-CN" sz="3200">
                <a:latin typeface="Times New Roman" panose="02020603050405020304" pitchFamily="18" charset="0"/>
              </a:rPr>
              <a:t> </a:t>
            </a:r>
          </a:p>
          <a:p>
            <a:pPr algn="l">
              <a:lnSpc>
                <a:spcPct val="90000"/>
              </a:lnSpc>
              <a:spcBef>
                <a:spcPct val="0"/>
              </a:spcBef>
            </a:pPr>
            <a:endParaRPr lang="en-US" altLang="zh-CN" sz="3200">
              <a:latin typeface="Times New Roman" panose="02020603050405020304" pitchFamily="18" charset="0"/>
            </a:endParaRPr>
          </a:p>
          <a:p>
            <a:pPr algn="l">
              <a:lnSpc>
                <a:spcPct val="90000"/>
              </a:lnSpc>
              <a:spcBef>
                <a:spcPct val="0"/>
              </a:spcBef>
            </a:pPr>
            <a:endParaRPr lang="en-US" altLang="zh-CN" sz="3200">
              <a:latin typeface="Times New Roman" panose="02020603050405020304" pitchFamily="18" charset="0"/>
            </a:endParaRPr>
          </a:p>
          <a:p>
            <a:pPr algn="l">
              <a:lnSpc>
                <a:spcPct val="90000"/>
              </a:lnSpc>
              <a:spcBef>
                <a:spcPct val="0"/>
              </a:spcBef>
            </a:pPr>
            <a:endParaRPr lang="en-US" altLang="zh-CN" sz="3200">
              <a:latin typeface="Times New Roman" panose="02020603050405020304" pitchFamily="18" charset="0"/>
            </a:endParaRPr>
          </a:p>
          <a:p>
            <a:pPr algn="l">
              <a:lnSpc>
                <a:spcPct val="90000"/>
              </a:lnSpc>
              <a:spcBef>
                <a:spcPct val="0"/>
              </a:spcBef>
            </a:pPr>
            <a:endParaRPr lang="en-US" altLang="zh-CN" sz="3200">
              <a:latin typeface="Times New Roman" panose="02020603050405020304" pitchFamily="18" charset="0"/>
            </a:endParaRPr>
          </a:p>
          <a:p>
            <a:pPr algn="l">
              <a:lnSpc>
                <a:spcPct val="90000"/>
              </a:lnSpc>
              <a:spcBef>
                <a:spcPct val="0"/>
              </a:spcBef>
            </a:pPr>
            <a:endParaRPr lang="en-US" altLang="zh-CN" sz="3200">
              <a:latin typeface="Times New Roman" panose="02020603050405020304" pitchFamily="18" charset="0"/>
            </a:endParaRPr>
          </a:p>
          <a:p>
            <a:pPr algn="l">
              <a:lnSpc>
                <a:spcPct val="90000"/>
              </a:lnSpc>
              <a:spcBef>
                <a:spcPct val="0"/>
              </a:spcBef>
            </a:pPr>
            <a:r>
              <a:rPr lang="en-US" altLang="zh-CN" sz="3200">
                <a:latin typeface="Times New Roman" panose="02020603050405020304" pitchFamily="18" charset="0"/>
              </a:rPr>
              <a:t>}</a:t>
            </a:r>
          </a:p>
        </p:txBody>
      </p:sp>
      <p:sp>
        <p:nvSpPr>
          <p:cNvPr id="2357251" name="文本框 2357250"/>
          <p:cNvSpPr txBox="1"/>
          <p:nvPr/>
        </p:nvSpPr>
        <p:spPr>
          <a:xfrm>
            <a:off x="0" y="2100263"/>
            <a:ext cx="9144000" cy="1066800"/>
          </a:xfrm>
          <a:prstGeom prst="rect">
            <a:avLst/>
          </a:prstGeom>
          <a:noFill/>
          <a:ln w="12700">
            <a:noFill/>
          </a:ln>
        </p:spPr>
        <p:txBody>
          <a:bodyPr>
            <a:spAutoFit/>
          </a:bodyPr>
          <a:lstStyle/>
          <a:p>
            <a:pPr algn="l">
              <a:spcBef>
                <a:spcPct val="20000"/>
              </a:spcBef>
            </a:pPr>
            <a:r>
              <a:rPr lang="en-US" altLang="zh-CN" sz="3200">
                <a:latin typeface="Times New Roman" panose="02020603050405020304" pitchFamily="18" charset="0"/>
              </a:rPr>
              <a:t>    if(T-&gt;lchild==NULL&amp;&amp;T-&gt;rchild==NULL)</a:t>
            </a:r>
          </a:p>
          <a:p>
            <a:pPr algn="l">
              <a:spcBef>
                <a:spcPct val="0"/>
              </a:spcBef>
            </a:pPr>
            <a:r>
              <a:rPr lang="en-US" altLang="zh-CN" sz="3200">
                <a:latin typeface="Times New Roman" panose="02020603050405020304" pitchFamily="18" charset="0"/>
              </a:rPr>
              <a:t>        n++;          </a:t>
            </a:r>
            <a:r>
              <a:rPr lang="zh-CN" altLang="zh-CN" sz="3200" dirty="0">
                <a:solidFill>
                  <a:srgbClr val="008000"/>
                </a:solidFill>
                <a:latin typeface="Times New Roman" panose="02020603050405020304" pitchFamily="18" charset="0"/>
              </a:rPr>
              <a:t>// 对叶子结点计数</a:t>
            </a:r>
          </a:p>
        </p:txBody>
      </p:sp>
      <p:sp>
        <p:nvSpPr>
          <p:cNvPr id="2357252" name="文本框 2357251"/>
          <p:cNvSpPr txBox="1"/>
          <p:nvPr/>
        </p:nvSpPr>
        <p:spPr>
          <a:xfrm>
            <a:off x="0" y="1484313"/>
            <a:ext cx="9144000" cy="530225"/>
          </a:xfrm>
          <a:prstGeom prst="rect">
            <a:avLst/>
          </a:prstGeom>
          <a:noFill/>
          <a:ln w="12700">
            <a:noFill/>
          </a:ln>
        </p:spPr>
        <p:txBody>
          <a:bodyPr>
            <a:spAutoFit/>
          </a:bodyPr>
          <a:lstStyle/>
          <a:p>
            <a:pPr algn="l">
              <a:lnSpc>
                <a:spcPct val="90000"/>
              </a:lnSpc>
              <a:spcBef>
                <a:spcPct val="20000"/>
              </a:spcBef>
            </a:pPr>
            <a:r>
              <a:rPr lang="en-US" altLang="zh-CN" sz="3200">
                <a:latin typeface="Times New Roman" panose="02020603050405020304" pitchFamily="18" charset="0"/>
              </a:rPr>
              <a:t>    if(T){</a:t>
            </a:r>
          </a:p>
        </p:txBody>
      </p:sp>
      <p:grpSp>
        <p:nvGrpSpPr>
          <p:cNvPr id="2357265" name="组合 2357264"/>
          <p:cNvGrpSpPr/>
          <p:nvPr/>
        </p:nvGrpSpPr>
        <p:grpSpPr>
          <a:xfrm>
            <a:off x="3924300" y="3887788"/>
            <a:ext cx="4868863" cy="2781300"/>
            <a:chOff x="1296" y="2304"/>
            <a:chExt cx="3067" cy="1752"/>
          </a:xfrm>
        </p:grpSpPr>
        <p:sp>
          <p:nvSpPr>
            <p:cNvPr id="2357266" name="矩形 2357265"/>
            <p:cNvSpPr/>
            <p:nvPr/>
          </p:nvSpPr>
          <p:spPr>
            <a:xfrm>
              <a:off x="1337" y="3283"/>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67" name="直接连接符 2357266"/>
            <p:cNvSpPr/>
            <p:nvPr/>
          </p:nvSpPr>
          <p:spPr>
            <a:xfrm>
              <a:off x="1559" y="3283"/>
              <a:ext cx="0" cy="291"/>
            </a:xfrm>
            <a:prstGeom prst="line">
              <a:avLst/>
            </a:prstGeom>
            <a:ln w="12700" cap="rnd" cmpd="sng">
              <a:solidFill>
                <a:srgbClr val="000000"/>
              </a:solidFill>
              <a:prstDash val="solid"/>
              <a:headEnd type="none" w="med" len="med"/>
              <a:tailEnd type="none" w="med" len="med"/>
            </a:ln>
          </p:spPr>
        </p:sp>
        <p:sp>
          <p:nvSpPr>
            <p:cNvPr id="2357268" name="直接连接符 2357267"/>
            <p:cNvSpPr/>
            <p:nvPr/>
          </p:nvSpPr>
          <p:spPr>
            <a:xfrm>
              <a:off x="1826" y="3283"/>
              <a:ext cx="0" cy="291"/>
            </a:xfrm>
            <a:prstGeom prst="line">
              <a:avLst/>
            </a:prstGeom>
            <a:ln w="12700" cap="rnd" cmpd="sng">
              <a:solidFill>
                <a:srgbClr val="000000"/>
              </a:solidFill>
              <a:prstDash val="solid"/>
              <a:headEnd type="none" w="med" len="med"/>
              <a:tailEnd type="none" w="med" len="med"/>
            </a:ln>
          </p:spPr>
        </p:sp>
        <p:sp>
          <p:nvSpPr>
            <p:cNvPr id="2357269" name="文本框 2357268"/>
            <p:cNvSpPr txBox="1"/>
            <p:nvPr/>
          </p:nvSpPr>
          <p:spPr>
            <a:xfrm>
              <a:off x="1296" y="3261"/>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357270" name="组合 2357269"/>
            <p:cNvGrpSpPr/>
            <p:nvPr/>
          </p:nvGrpSpPr>
          <p:grpSpPr>
            <a:xfrm>
              <a:off x="2633" y="2391"/>
              <a:ext cx="712" cy="292"/>
              <a:chOff x="960" y="2544"/>
              <a:chExt cx="768" cy="288"/>
            </a:xfrm>
          </p:grpSpPr>
          <p:sp>
            <p:nvSpPr>
              <p:cNvPr id="2357271" name="矩形 2357270"/>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72" name="直接连接符 2357271"/>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57273" name="直接连接符 2357272"/>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57274" name="文本框 2357273"/>
            <p:cNvSpPr txBox="1"/>
            <p:nvPr/>
          </p:nvSpPr>
          <p:spPr>
            <a:xfrm>
              <a:off x="2592" y="2355"/>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357275" name="组合 2357274"/>
            <p:cNvGrpSpPr/>
            <p:nvPr/>
          </p:nvGrpSpPr>
          <p:grpSpPr>
            <a:xfrm>
              <a:off x="1865" y="2856"/>
              <a:ext cx="712" cy="292"/>
              <a:chOff x="960" y="2544"/>
              <a:chExt cx="768" cy="288"/>
            </a:xfrm>
          </p:grpSpPr>
          <p:sp>
            <p:nvSpPr>
              <p:cNvPr id="2357276" name="矩形 2357275"/>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77" name="直接连接符 2357276"/>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57278" name="直接连接符 2357277"/>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57279" name="文本框 2357278"/>
            <p:cNvSpPr txBox="1"/>
            <p:nvPr/>
          </p:nvSpPr>
          <p:spPr>
            <a:xfrm>
              <a:off x="1777" y="2830"/>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357280" name="矩形 2357279"/>
            <p:cNvSpPr/>
            <p:nvPr/>
          </p:nvSpPr>
          <p:spPr>
            <a:xfrm>
              <a:off x="3467" y="2856"/>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81" name="直接连接符 2357280"/>
            <p:cNvSpPr/>
            <p:nvPr/>
          </p:nvSpPr>
          <p:spPr>
            <a:xfrm>
              <a:off x="3690" y="2856"/>
              <a:ext cx="0" cy="292"/>
            </a:xfrm>
            <a:prstGeom prst="line">
              <a:avLst/>
            </a:prstGeom>
            <a:ln w="12700" cap="rnd" cmpd="sng">
              <a:solidFill>
                <a:srgbClr val="000000"/>
              </a:solidFill>
              <a:prstDash val="solid"/>
              <a:headEnd type="none" w="med" len="med"/>
              <a:tailEnd type="none" w="med" len="med"/>
            </a:ln>
          </p:spPr>
        </p:sp>
        <p:sp>
          <p:nvSpPr>
            <p:cNvPr id="2357282" name="直接连接符 2357281"/>
            <p:cNvSpPr/>
            <p:nvPr/>
          </p:nvSpPr>
          <p:spPr>
            <a:xfrm>
              <a:off x="3957" y="2856"/>
              <a:ext cx="0" cy="292"/>
            </a:xfrm>
            <a:prstGeom prst="line">
              <a:avLst/>
            </a:prstGeom>
            <a:ln w="12700" cap="rnd" cmpd="sng">
              <a:solidFill>
                <a:srgbClr val="000000"/>
              </a:solidFill>
              <a:prstDash val="solid"/>
              <a:headEnd type="none" w="med" len="med"/>
              <a:tailEnd type="none" w="med" len="med"/>
            </a:ln>
          </p:spPr>
        </p:sp>
        <p:sp>
          <p:nvSpPr>
            <p:cNvPr id="2357283" name="文本框 2357282"/>
            <p:cNvSpPr txBox="1"/>
            <p:nvPr/>
          </p:nvSpPr>
          <p:spPr>
            <a:xfrm>
              <a:off x="3386" y="2847"/>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57284" name="矩形 2357283"/>
            <p:cNvSpPr/>
            <p:nvPr/>
          </p:nvSpPr>
          <p:spPr>
            <a:xfrm>
              <a:off x="3118"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85" name="直接连接符 2357284"/>
            <p:cNvSpPr/>
            <p:nvPr/>
          </p:nvSpPr>
          <p:spPr>
            <a:xfrm>
              <a:off x="3341" y="3308"/>
              <a:ext cx="0" cy="290"/>
            </a:xfrm>
            <a:prstGeom prst="line">
              <a:avLst/>
            </a:prstGeom>
            <a:ln w="12700" cap="rnd" cmpd="sng">
              <a:solidFill>
                <a:srgbClr val="000000"/>
              </a:solidFill>
              <a:prstDash val="solid"/>
              <a:headEnd type="none" w="med" len="med"/>
              <a:tailEnd type="none" w="med" len="med"/>
            </a:ln>
          </p:spPr>
        </p:sp>
        <p:sp>
          <p:nvSpPr>
            <p:cNvPr id="2357286" name="直接连接符 2357285"/>
            <p:cNvSpPr/>
            <p:nvPr/>
          </p:nvSpPr>
          <p:spPr>
            <a:xfrm>
              <a:off x="3608" y="3308"/>
              <a:ext cx="0" cy="290"/>
            </a:xfrm>
            <a:prstGeom prst="line">
              <a:avLst/>
            </a:prstGeom>
            <a:ln w="12700" cap="rnd" cmpd="sng">
              <a:solidFill>
                <a:srgbClr val="000000"/>
              </a:solidFill>
              <a:prstDash val="solid"/>
              <a:headEnd type="none" w="med" len="med"/>
              <a:tailEnd type="none" w="med" len="med"/>
            </a:ln>
          </p:spPr>
        </p:sp>
        <p:sp>
          <p:nvSpPr>
            <p:cNvPr id="2357287" name="文本框 2357286"/>
            <p:cNvSpPr txBox="1"/>
            <p:nvPr/>
          </p:nvSpPr>
          <p:spPr>
            <a:xfrm>
              <a:off x="3077" y="3284"/>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57288" name="矩形 2357287"/>
            <p:cNvSpPr/>
            <p:nvPr/>
          </p:nvSpPr>
          <p:spPr>
            <a:xfrm>
              <a:off x="1898" y="3739"/>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89" name="直接连接符 2357288"/>
            <p:cNvSpPr/>
            <p:nvPr/>
          </p:nvSpPr>
          <p:spPr>
            <a:xfrm>
              <a:off x="2121" y="3739"/>
              <a:ext cx="0" cy="292"/>
            </a:xfrm>
            <a:prstGeom prst="line">
              <a:avLst/>
            </a:prstGeom>
            <a:ln w="12700" cap="rnd" cmpd="sng">
              <a:solidFill>
                <a:srgbClr val="000000"/>
              </a:solidFill>
              <a:prstDash val="solid"/>
              <a:headEnd type="none" w="med" len="med"/>
              <a:tailEnd type="none" w="med" len="med"/>
            </a:ln>
          </p:spPr>
        </p:sp>
        <p:sp>
          <p:nvSpPr>
            <p:cNvPr id="2357290" name="直接连接符 2357289"/>
            <p:cNvSpPr/>
            <p:nvPr/>
          </p:nvSpPr>
          <p:spPr>
            <a:xfrm>
              <a:off x="2388" y="3739"/>
              <a:ext cx="0" cy="292"/>
            </a:xfrm>
            <a:prstGeom prst="line">
              <a:avLst/>
            </a:prstGeom>
            <a:ln w="12700" cap="rnd" cmpd="sng">
              <a:solidFill>
                <a:srgbClr val="000000"/>
              </a:solidFill>
              <a:prstDash val="solid"/>
              <a:headEnd type="none" w="med" len="med"/>
              <a:tailEnd type="none" w="med" len="med"/>
            </a:ln>
          </p:spPr>
        </p:sp>
        <p:sp>
          <p:nvSpPr>
            <p:cNvPr id="2357291" name="文本框 2357290"/>
            <p:cNvSpPr txBox="1"/>
            <p:nvPr/>
          </p:nvSpPr>
          <p:spPr>
            <a:xfrm>
              <a:off x="1858" y="3729"/>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57292" name="文本框 2357291"/>
            <p:cNvSpPr txBox="1"/>
            <p:nvPr/>
          </p:nvSpPr>
          <p:spPr>
            <a:xfrm>
              <a:off x="1836" y="2304"/>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357293" name="直接连接符 2357292"/>
            <p:cNvSpPr/>
            <p:nvPr/>
          </p:nvSpPr>
          <p:spPr>
            <a:xfrm>
              <a:off x="2322" y="2506"/>
              <a:ext cx="270" cy="0"/>
            </a:xfrm>
            <a:prstGeom prst="line">
              <a:avLst/>
            </a:prstGeom>
            <a:ln w="38100" cap="rnd" cmpd="sng">
              <a:solidFill>
                <a:srgbClr val="CC3300"/>
              </a:solidFill>
              <a:prstDash val="solid"/>
              <a:headEnd type="none" w="med" len="med"/>
              <a:tailEnd type="triangle" w="med" len="med"/>
            </a:ln>
          </p:spPr>
        </p:sp>
        <p:sp>
          <p:nvSpPr>
            <p:cNvPr id="2357294" name="矩形 2357293"/>
            <p:cNvSpPr/>
            <p:nvPr/>
          </p:nvSpPr>
          <p:spPr>
            <a:xfrm>
              <a:off x="2205"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57295" name="直接连接符 2357294"/>
            <p:cNvSpPr/>
            <p:nvPr/>
          </p:nvSpPr>
          <p:spPr>
            <a:xfrm>
              <a:off x="2428" y="3308"/>
              <a:ext cx="0" cy="290"/>
            </a:xfrm>
            <a:prstGeom prst="line">
              <a:avLst/>
            </a:prstGeom>
            <a:ln w="12700" cap="rnd" cmpd="sng">
              <a:solidFill>
                <a:srgbClr val="000000"/>
              </a:solidFill>
              <a:prstDash val="solid"/>
              <a:headEnd type="none" w="med" len="med"/>
              <a:tailEnd type="none" w="med" len="med"/>
            </a:ln>
          </p:spPr>
        </p:sp>
        <p:sp>
          <p:nvSpPr>
            <p:cNvPr id="2357296" name="直接连接符 2357295"/>
            <p:cNvSpPr/>
            <p:nvPr/>
          </p:nvSpPr>
          <p:spPr>
            <a:xfrm>
              <a:off x="2695" y="3308"/>
              <a:ext cx="0" cy="290"/>
            </a:xfrm>
            <a:prstGeom prst="line">
              <a:avLst/>
            </a:prstGeom>
            <a:ln w="12700" cap="rnd" cmpd="sng">
              <a:solidFill>
                <a:srgbClr val="000000"/>
              </a:solidFill>
              <a:prstDash val="solid"/>
              <a:headEnd type="none" w="med" len="med"/>
              <a:tailEnd type="none" w="med" len="med"/>
            </a:ln>
          </p:spPr>
        </p:sp>
        <p:sp>
          <p:nvSpPr>
            <p:cNvPr id="2357297" name="文本框 2357296"/>
            <p:cNvSpPr txBox="1"/>
            <p:nvPr/>
          </p:nvSpPr>
          <p:spPr>
            <a:xfrm>
              <a:off x="2164" y="3282"/>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57298" name="直接连接符 2357297"/>
            <p:cNvSpPr/>
            <p:nvPr/>
          </p:nvSpPr>
          <p:spPr>
            <a:xfrm flipH="1">
              <a:off x="2352" y="2592"/>
              <a:ext cx="432" cy="240"/>
            </a:xfrm>
            <a:prstGeom prst="line">
              <a:avLst/>
            </a:prstGeom>
            <a:ln w="34925" cap="rnd" cmpd="sng">
              <a:solidFill>
                <a:srgbClr val="FF3300"/>
              </a:solidFill>
              <a:prstDash val="solid"/>
              <a:headEnd type="none" w="med" len="med"/>
              <a:tailEnd type="triangle" w="med" len="med"/>
            </a:ln>
          </p:spPr>
        </p:sp>
        <p:sp>
          <p:nvSpPr>
            <p:cNvPr id="2357299" name="直接连接符 2357298"/>
            <p:cNvSpPr/>
            <p:nvPr/>
          </p:nvSpPr>
          <p:spPr>
            <a:xfrm>
              <a:off x="3264" y="2544"/>
              <a:ext cx="336" cy="288"/>
            </a:xfrm>
            <a:prstGeom prst="line">
              <a:avLst/>
            </a:prstGeom>
            <a:ln w="34925" cap="rnd" cmpd="sng">
              <a:solidFill>
                <a:srgbClr val="FF3300"/>
              </a:solidFill>
              <a:prstDash val="solid"/>
              <a:headEnd type="none" w="med" len="med"/>
              <a:tailEnd type="triangle" w="med" len="med"/>
            </a:ln>
          </p:spPr>
        </p:sp>
        <p:sp>
          <p:nvSpPr>
            <p:cNvPr id="2357300" name="直接连接符 2357299"/>
            <p:cNvSpPr/>
            <p:nvPr/>
          </p:nvSpPr>
          <p:spPr>
            <a:xfrm flipH="1">
              <a:off x="1702" y="3024"/>
              <a:ext cx="266" cy="288"/>
            </a:xfrm>
            <a:prstGeom prst="line">
              <a:avLst/>
            </a:prstGeom>
            <a:ln w="34925" cap="rnd" cmpd="sng">
              <a:solidFill>
                <a:srgbClr val="FF3300"/>
              </a:solidFill>
              <a:prstDash val="solid"/>
              <a:headEnd type="none" w="med" len="med"/>
              <a:tailEnd type="triangle" w="med" len="med"/>
            </a:ln>
          </p:spPr>
        </p:sp>
        <p:sp>
          <p:nvSpPr>
            <p:cNvPr id="2357301" name="直接连接符 2357300"/>
            <p:cNvSpPr/>
            <p:nvPr/>
          </p:nvSpPr>
          <p:spPr>
            <a:xfrm flipH="1">
              <a:off x="2160" y="3456"/>
              <a:ext cx="174" cy="288"/>
            </a:xfrm>
            <a:prstGeom prst="line">
              <a:avLst/>
            </a:prstGeom>
            <a:ln w="34925" cap="rnd" cmpd="sng">
              <a:solidFill>
                <a:srgbClr val="FF3300"/>
              </a:solidFill>
              <a:prstDash val="solid"/>
              <a:headEnd type="none" w="med" len="med"/>
              <a:tailEnd type="triangle" w="med" len="med"/>
            </a:ln>
          </p:spPr>
        </p:sp>
        <p:sp>
          <p:nvSpPr>
            <p:cNvPr id="2357302" name="直接连接符 2357301"/>
            <p:cNvSpPr/>
            <p:nvPr/>
          </p:nvSpPr>
          <p:spPr>
            <a:xfrm flipH="1">
              <a:off x="3312" y="3024"/>
              <a:ext cx="225" cy="288"/>
            </a:xfrm>
            <a:prstGeom prst="line">
              <a:avLst/>
            </a:prstGeom>
            <a:ln w="34925" cap="rnd" cmpd="sng">
              <a:solidFill>
                <a:srgbClr val="FF3300"/>
              </a:solidFill>
              <a:prstDash val="solid"/>
              <a:headEnd type="none" w="med" len="med"/>
              <a:tailEnd type="triangle" w="med" len="med"/>
            </a:ln>
          </p:spPr>
        </p:sp>
        <p:sp>
          <p:nvSpPr>
            <p:cNvPr id="2357303" name="直接连接符 2357302"/>
            <p:cNvSpPr/>
            <p:nvPr/>
          </p:nvSpPr>
          <p:spPr>
            <a:xfrm>
              <a:off x="2496" y="3024"/>
              <a:ext cx="133" cy="288"/>
            </a:xfrm>
            <a:prstGeom prst="line">
              <a:avLst/>
            </a:prstGeom>
            <a:ln w="34925" cap="rnd" cmpd="sng">
              <a:solidFill>
                <a:srgbClr val="FF3300"/>
              </a:solidFill>
              <a:prstDash val="solid"/>
              <a:headEnd type="none" w="med" len="med"/>
              <a:tailEnd type="triangle" w="med" len="med"/>
            </a:ln>
          </p:spPr>
        </p:sp>
      </p:grpSp>
      <p:sp>
        <p:nvSpPr>
          <p:cNvPr id="2357305" name="矩形 2357304"/>
          <p:cNvSpPr/>
          <p:nvPr/>
        </p:nvSpPr>
        <p:spPr>
          <a:xfrm>
            <a:off x="0" y="3167063"/>
            <a:ext cx="9144000" cy="1116012"/>
          </a:xfrm>
          <a:prstGeom prst="rect">
            <a:avLst/>
          </a:prstGeom>
          <a:noFill/>
          <a:ln w="9525">
            <a:noFill/>
          </a:ln>
        </p:spPr>
        <p:txBody>
          <a:bodyPr>
            <a:spAutoFit/>
          </a:bodyPr>
          <a:lstStyle/>
          <a:p>
            <a:pPr algn="l">
              <a:spcBef>
                <a:spcPct val="10000"/>
              </a:spcBef>
            </a:pPr>
            <a:r>
              <a:rPr lang="en-US" altLang="zh-CN" sz="3200" err="1">
                <a:latin typeface="Times New Roman" panose="02020603050405020304" pitchFamily="18" charset="0"/>
              </a:rPr>
              <a:t>    leaves(T-&gt;lchild</a:t>
            </a:r>
            <a:r>
              <a:rPr lang="en-US" altLang="zh-CN" sz="3200">
                <a:latin typeface="Times New Roman" panose="02020603050405020304" pitchFamily="18" charset="0"/>
              </a:rPr>
              <a:t>, n);</a:t>
            </a:r>
          </a:p>
          <a:p>
            <a:pPr algn="l">
              <a:spcBef>
                <a:spcPct val="10000"/>
              </a:spcBef>
            </a:pPr>
            <a:r>
              <a:rPr lang="en-US" altLang="zh-CN" sz="3200" err="1">
                <a:latin typeface="Times New Roman" panose="02020603050405020304" pitchFamily="18" charset="0"/>
              </a:rPr>
              <a:t>    leaves(T-&gt;rchild</a:t>
            </a:r>
            <a:r>
              <a:rPr lang="en-US" altLang="zh-CN" sz="3200">
                <a:latin typeface="Times New Roman" panose="02020603050405020304" pitchFamily="18" charset="0"/>
              </a:rPr>
              <a: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7252"/>
                                        </p:tgtEl>
                                        <p:attrNameLst>
                                          <p:attrName>style.visibility</p:attrName>
                                        </p:attrNameLst>
                                      </p:cBhvr>
                                      <p:to>
                                        <p:strVal val="visible"/>
                                      </p:to>
                                    </p:set>
                                    <p:animEffect transition="in" filter="dissolve">
                                      <p:cBhvr>
                                        <p:cTn id="7" dur="500"/>
                                        <p:tgtEl>
                                          <p:spTgt spid="23572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7251"/>
                                        </p:tgtEl>
                                        <p:attrNameLst>
                                          <p:attrName>style.visibility</p:attrName>
                                        </p:attrNameLst>
                                      </p:cBhvr>
                                      <p:to>
                                        <p:strVal val="visible"/>
                                      </p:to>
                                    </p:set>
                                    <p:animEffect transition="in" filter="dissolve">
                                      <p:cBhvr>
                                        <p:cTn id="12" dur="500"/>
                                        <p:tgtEl>
                                          <p:spTgt spid="2357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251" grpId="0"/>
      <p:bldP spid="23572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986" name="标题 2857985"/>
          <p:cNvSpPr>
            <a:spLocks noGrp="1"/>
          </p:cNvSpPr>
          <p:nvPr>
            <p:ph type="title"/>
          </p:nvPr>
        </p:nvSpPr>
        <p:spPr/>
        <p:txBody>
          <a:bodyPr tIns="108000" bIns="108000" anchor="ctr"/>
          <a:lstStyle/>
          <a:p>
            <a:r>
              <a:rPr lang="en-US" altLang="zh-CN" sz="3200" b="1" dirty="0">
                <a:solidFill>
                  <a:schemeClr val="tx1"/>
                </a:solidFill>
              </a:rPr>
              <a:t> </a:t>
            </a:r>
            <a:r>
              <a:rPr lang="en-US" altLang="zh-CN" sz="3200" b="1">
                <a:solidFill>
                  <a:schemeClr val="tx1"/>
                </a:solidFill>
              </a:rPr>
              <a:t>6.3.2 </a:t>
            </a:r>
            <a:r>
              <a:rPr lang="zh-CN" altLang="en-US" sz="3200" b="1" dirty="0">
                <a:solidFill>
                  <a:schemeClr val="tx1"/>
                </a:solidFill>
                <a:latin typeface="楷体_GB2312" pitchFamily="49" charset="-122"/>
              </a:rPr>
              <a:t>遍历算法的应用举例</a:t>
            </a:r>
            <a:endParaRPr lang="zh-CN" altLang="en-US" sz="3200" b="1" dirty="0">
              <a:solidFill>
                <a:schemeClr val="tx1"/>
              </a:solidFill>
            </a:endParaRPr>
          </a:p>
        </p:txBody>
      </p:sp>
      <p:sp>
        <p:nvSpPr>
          <p:cNvPr id="2857987" name="文本占位符 2857986"/>
          <p:cNvSpPr>
            <a:spLocks noGrp="1"/>
          </p:cNvSpPr>
          <p:nvPr>
            <p:ph type="body" idx="1"/>
          </p:nvPr>
        </p:nvSpPr>
        <p:spPr>
          <a:xfrm>
            <a:off x="0" y="908050"/>
            <a:ext cx="9144000" cy="642938"/>
          </a:xfrm>
        </p:spPr>
        <p:txBody>
          <a:bodyPr/>
          <a:lstStyle/>
          <a:p>
            <a:r>
              <a:rPr lang="zh-CN" altLang="en-US" dirty="0"/>
              <a:t>求二叉树的叶子结点个数</a:t>
            </a:r>
          </a:p>
        </p:txBody>
      </p:sp>
      <p:sp>
        <p:nvSpPr>
          <p:cNvPr id="2858028" name="矩形 2858027"/>
          <p:cNvSpPr/>
          <p:nvPr/>
        </p:nvSpPr>
        <p:spPr>
          <a:xfrm>
            <a:off x="0" y="2778125"/>
            <a:ext cx="9144000" cy="579438"/>
          </a:xfrm>
          <a:prstGeom prst="rect">
            <a:avLst/>
          </a:prstGeom>
          <a:noFill/>
          <a:ln w="9525">
            <a:noFill/>
          </a:ln>
        </p:spPr>
        <p:txBody>
          <a:bodyPr>
            <a:spAutoFit/>
          </a:bodyPr>
          <a:lstStyle/>
          <a:p>
            <a:pPr algn="l">
              <a:spcBef>
                <a:spcPct val="20000"/>
              </a:spcBef>
            </a:pPr>
            <a:r>
              <a:rPr lang="en-US" altLang="zh-CN" sz="3200" dirty="0">
                <a:solidFill>
                  <a:schemeClr val="hlink"/>
                </a:solidFill>
                <a:latin typeface="Times New Roman" panose="02020603050405020304" pitchFamily="18" charset="0"/>
              </a:rPr>
              <a:t> </a:t>
            </a:r>
            <a:r>
              <a:rPr lang="zh-CN" altLang="en-US" sz="3200" dirty="0">
                <a:solidFill>
                  <a:schemeClr val="hlink"/>
                </a:solidFill>
                <a:latin typeface="Times New Roman" panose="02020603050405020304" pitchFamily="18" charset="0"/>
              </a:rPr>
              <a:t>终止项</a:t>
            </a:r>
            <a:r>
              <a:rPr lang="zh-CN" altLang="en-US" sz="3200" dirty="0">
                <a:latin typeface="Times New Roman" panose="02020603050405020304" pitchFamily="18" charset="0"/>
              </a:rPr>
              <a:t>：</a:t>
            </a:r>
          </a:p>
        </p:txBody>
      </p:sp>
      <p:sp>
        <p:nvSpPr>
          <p:cNvPr id="2858029" name="矩形 2858028"/>
          <p:cNvSpPr/>
          <p:nvPr/>
        </p:nvSpPr>
        <p:spPr>
          <a:xfrm>
            <a:off x="827088" y="2101850"/>
            <a:ext cx="2632075" cy="579438"/>
          </a:xfrm>
          <a:prstGeom prst="rect">
            <a:avLst/>
          </a:prstGeom>
          <a:noFill/>
          <a:ln w="9525">
            <a:noFill/>
          </a:ln>
        </p:spPr>
        <p:txBody>
          <a:bodyPr wrap="none" anchor="t">
            <a:spAutoFit/>
          </a:bodyPr>
          <a:lstStyle/>
          <a:p>
            <a:r>
              <a:rPr lang="zh-CN" altLang="en-US" sz="3200" dirty="0">
                <a:latin typeface="Times New Roman" panose="02020603050405020304" pitchFamily="18" charset="0"/>
              </a:rPr>
              <a:t>二叉树叶子数</a:t>
            </a:r>
          </a:p>
        </p:txBody>
      </p:sp>
      <p:sp>
        <p:nvSpPr>
          <p:cNvPr id="2858030" name="矩形 2858029"/>
          <p:cNvSpPr/>
          <p:nvPr/>
        </p:nvSpPr>
        <p:spPr>
          <a:xfrm>
            <a:off x="3651250" y="2128838"/>
            <a:ext cx="5384800" cy="579437"/>
          </a:xfrm>
          <a:prstGeom prst="rect">
            <a:avLst/>
          </a:prstGeom>
          <a:noFill/>
          <a:ln w="9525">
            <a:noFill/>
          </a:ln>
        </p:spPr>
        <p:txBody>
          <a:bodyPr wrap="none" anchor="t">
            <a:spAutoFit/>
          </a:bodyPr>
          <a:lstStyle/>
          <a:p>
            <a:r>
              <a:rPr lang="zh-CN" altLang="en-US" sz="3200" dirty="0">
                <a:latin typeface="Times New Roman" panose="02020603050405020304" pitchFamily="18" charset="0"/>
              </a:rPr>
              <a:t>左子树叶子数   右子树叶子数</a:t>
            </a:r>
          </a:p>
        </p:txBody>
      </p:sp>
      <p:sp>
        <p:nvSpPr>
          <p:cNvPr id="2858031" name="矩形 2858030"/>
          <p:cNvSpPr/>
          <p:nvPr/>
        </p:nvSpPr>
        <p:spPr>
          <a:xfrm>
            <a:off x="1691640" y="2778125"/>
            <a:ext cx="3985895" cy="583565"/>
          </a:xfrm>
          <a:prstGeom prst="rect">
            <a:avLst/>
          </a:prstGeom>
          <a:noFill/>
          <a:ln w="9525">
            <a:noFill/>
          </a:ln>
        </p:spPr>
        <p:txBody>
          <a:bodyPr wrap="none" anchor="t">
            <a:spAutoFit/>
          </a:bodyPr>
          <a:lstStyle/>
          <a:p>
            <a:r>
              <a:rPr lang="zh-CN" altLang="en-US" sz="3200" dirty="0">
                <a:latin typeface="Times New Roman" panose="02020603050405020304" pitchFamily="18" charset="0"/>
              </a:rPr>
              <a:t>空树 二叉树叶子数</a:t>
            </a:r>
            <a:r>
              <a:rPr lang="en-US" altLang="zh-CN" sz="3200">
                <a:latin typeface="Times New Roman" panose="02020603050405020304" pitchFamily="18" charset="0"/>
              </a:rPr>
              <a:t>=0</a:t>
            </a:r>
          </a:p>
        </p:txBody>
      </p:sp>
      <p:sp>
        <p:nvSpPr>
          <p:cNvPr id="2858073" name="矩形 2858072"/>
          <p:cNvSpPr/>
          <p:nvPr/>
        </p:nvSpPr>
        <p:spPr>
          <a:xfrm>
            <a:off x="6156325" y="2055813"/>
            <a:ext cx="415925" cy="579437"/>
          </a:xfrm>
          <a:prstGeom prst="rect">
            <a:avLst/>
          </a:prstGeom>
          <a:noFill/>
          <a:ln w="9525">
            <a:noFill/>
          </a:ln>
        </p:spPr>
        <p:txBody>
          <a:bodyPr>
            <a:spAutoFit/>
          </a:bodyPr>
          <a:lstStyle/>
          <a:p>
            <a:r>
              <a:rPr lang="en-US" altLang="zh-CN" sz="3200">
                <a:latin typeface="Times New Roman" panose="02020603050405020304" pitchFamily="18" charset="0"/>
              </a:rPr>
              <a:t>+</a:t>
            </a:r>
          </a:p>
        </p:txBody>
      </p:sp>
      <p:sp>
        <p:nvSpPr>
          <p:cNvPr id="2858074" name="矩形 2858073"/>
          <p:cNvSpPr/>
          <p:nvPr/>
        </p:nvSpPr>
        <p:spPr>
          <a:xfrm>
            <a:off x="1692275" y="3354388"/>
            <a:ext cx="5208588" cy="579437"/>
          </a:xfrm>
          <a:prstGeom prst="rect">
            <a:avLst/>
          </a:prstGeom>
          <a:noFill/>
          <a:ln w="9525">
            <a:noFill/>
          </a:ln>
        </p:spPr>
        <p:txBody>
          <a:bodyPr wrap="none" anchor="t">
            <a:spAutoFit/>
          </a:bodyPr>
          <a:lstStyle/>
          <a:p>
            <a:r>
              <a:rPr lang="zh-CN" altLang="en-US" sz="3200" dirty="0">
                <a:latin typeface="Times New Roman" panose="02020603050405020304" pitchFamily="18" charset="0"/>
              </a:rPr>
              <a:t>只有根结点 二叉树叶子数</a:t>
            </a:r>
            <a:r>
              <a:rPr lang="en-US" altLang="zh-CN" sz="3200">
                <a:latin typeface="Times New Roman" panose="02020603050405020304" pitchFamily="18" charset="0"/>
              </a:rPr>
              <a:t>=1</a:t>
            </a:r>
          </a:p>
        </p:txBody>
      </p:sp>
      <p:sp>
        <p:nvSpPr>
          <p:cNvPr id="2858075" name="矩形 2858074"/>
          <p:cNvSpPr/>
          <p:nvPr/>
        </p:nvSpPr>
        <p:spPr>
          <a:xfrm>
            <a:off x="0" y="1552575"/>
            <a:ext cx="9144000" cy="579438"/>
          </a:xfrm>
          <a:prstGeom prst="rect">
            <a:avLst/>
          </a:prstGeom>
          <a:noFill/>
          <a:ln w="9525">
            <a:noFill/>
          </a:ln>
        </p:spPr>
        <p:txBody>
          <a:bodyPr>
            <a:spAutoFit/>
          </a:bodyPr>
          <a:lstStyle/>
          <a:p>
            <a:pPr algn="l">
              <a:spcBef>
                <a:spcPct val="20000"/>
              </a:spcBef>
            </a:pPr>
            <a:r>
              <a:rPr lang="en-US" altLang="zh-CN" sz="3200" dirty="0">
                <a:solidFill>
                  <a:schemeClr val="hlink"/>
                </a:solidFill>
                <a:latin typeface="Times New Roman" panose="02020603050405020304" pitchFamily="18" charset="0"/>
              </a:rPr>
              <a:t> </a:t>
            </a:r>
            <a:r>
              <a:rPr lang="zh-CN" altLang="en-US" sz="3200" dirty="0">
                <a:solidFill>
                  <a:schemeClr val="hlink"/>
                </a:solidFill>
                <a:latin typeface="Times New Roman" panose="02020603050405020304" pitchFamily="18" charset="0"/>
              </a:rPr>
              <a:t>递归项</a:t>
            </a:r>
            <a:r>
              <a:rPr lang="zh-CN" altLang="en-US" sz="3200" dirty="0">
                <a:latin typeface="Times New Roman" panose="02020603050405020304" pitchFamily="18" charset="0"/>
              </a:rPr>
              <a:t>：</a:t>
            </a:r>
          </a:p>
        </p:txBody>
      </p:sp>
      <p:grpSp>
        <p:nvGrpSpPr>
          <p:cNvPr id="2858076" name="组合 2858075"/>
          <p:cNvGrpSpPr/>
          <p:nvPr/>
        </p:nvGrpSpPr>
        <p:grpSpPr>
          <a:xfrm>
            <a:off x="2143125" y="4546600"/>
            <a:ext cx="4876800" cy="2122488"/>
            <a:chOff x="1296" y="2736"/>
            <a:chExt cx="3072" cy="1392"/>
          </a:xfrm>
        </p:grpSpPr>
        <p:sp>
          <p:nvSpPr>
            <p:cNvPr id="2858077" name="矩形 2858076"/>
            <p:cNvSpPr/>
            <p:nvPr/>
          </p:nvSpPr>
          <p:spPr>
            <a:xfrm>
              <a:off x="1296" y="2736"/>
              <a:ext cx="1680" cy="1392"/>
            </a:xfrm>
            <a:prstGeom prst="rect">
              <a:avLst/>
            </a:prstGeom>
            <a:noFill/>
            <a:ln w="19050" cap="rnd" cmpd="sng">
              <a:solidFill>
                <a:srgbClr val="FF33CC"/>
              </a:solidFill>
              <a:prstDash val="solid"/>
              <a:miter/>
              <a:headEnd type="none" w="med" len="med"/>
              <a:tailEnd type="none" w="med" len="med"/>
            </a:ln>
          </p:spPr>
          <p:txBody>
            <a:bodyPr/>
            <a:lstStyle/>
            <a:p>
              <a:endParaRPr lang="zh-CN" altLang="en-US" sz="3200"/>
            </a:p>
          </p:txBody>
        </p:sp>
        <p:sp>
          <p:nvSpPr>
            <p:cNvPr id="2858078" name="矩形 2858077"/>
            <p:cNvSpPr/>
            <p:nvPr/>
          </p:nvSpPr>
          <p:spPr>
            <a:xfrm>
              <a:off x="3072" y="2736"/>
              <a:ext cx="1296" cy="1392"/>
            </a:xfrm>
            <a:prstGeom prst="rect">
              <a:avLst/>
            </a:prstGeom>
            <a:noFill/>
            <a:ln w="19050" cap="rnd" cmpd="sng">
              <a:solidFill>
                <a:srgbClr val="FF33CC"/>
              </a:solidFill>
              <a:prstDash val="solid"/>
              <a:miter/>
              <a:headEnd type="none" w="med" len="med"/>
              <a:tailEnd type="none" w="med" len="med"/>
            </a:ln>
          </p:spPr>
          <p:txBody>
            <a:bodyPr/>
            <a:lstStyle/>
            <a:p>
              <a:endParaRPr lang="zh-CN" altLang="en-US" sz="3200"/>
            </a:p>
          </p:txBody>
        </p:sp>
      </p:grpSp>
      <p:grpSp>
        <p:nvGrpSpPr>
          <p:cNvPr id="2858079" name="组合 2858078"/>
          <p:cNvGrpSpPr/>
          <p:nvPr/>
        </p:nvGrpSpPr>
        <p:grpSpPr>
          <a:xfrm>
            <a:off x="2143125" y="3860800"/>
            <a:ext cx="4868863" cy="2781300"/>
            <a:chOff x="1296" y="2304"/>
            <a:chExt cx="3067" cy="1752"/>
          </a:xfrm>
        </p:grpSpPr>
        <p:sp>
          <p:nvSpPr>
            <p:cNvPr id="2858080" name="矩形 2858079"/>
            <p:cNvSpPr/>
            <p:nvPr/>
          </p:nvSpPr>
          <p:spPr>
            <a:xfrm>
              <a:off x="1337" y="3283"/>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081" name="直接连接符 2858080"/>
            <p:cNvSpPr/>
            <p:nvPr/>
          </p:nvSpPr>
          <p:spPr>
            <a:xfrm>
              <a:off x="1559" y="3283"/>
              <a:ext cx="0" cy="291"/>
            </a:xfrm>
            <a:prstGeom prst="line">
              <a:avLst/>
            </a:prstGeom>
            <a:ln w="12700" cap="rnd" cmpd="sng">
              <a:solidFill>
                <a:srgbClr val="000000"/>
              </a:solidFill>
              <a:prstDash val="solid"/>
              <a:headEnd type="none" w="med" len="med"/>
              <a:tailEnd type="none" w="med" len="med"/>
            </a:ln>
          </p:spPr>
        </p:sp>
        <p:sp>
          <p:nvSpPr>
            <p:cNvPr id="2858082" name="直接连接符 2858081"/>
            <p:cNvSpPr/>
            <p:nvPr/>
          </p:nvSpPr>
          <p:spPr>
            <a:xfrm>
              <a:off x="1826" y="3283"/>
              <a:ext cx="0" cy="291"/>
            </a:xfrm>
            <a:prstGeom prst="line">
              <a:avLst/>
            </a:prstGeom>
            <a:ln w="12700" cap="rnd" cmpd="sng">
              <a:solidFill>
                <a:srgbClr val="000000"/>
              </a:solidFill>
              <a:prstDash val="solid"/>
              <a:headEnd type="none" w="med" len="med"/>
              <a:tailEnd type="none" w="med" len="med"/>
            </a:ln>
          </p:spPr>
        </p:sp>
        <p:sp>
          <p:nvSpPr>
            <p:cNvPr id="2858083" name="文本框 2858082"/>
            <p:cNvSpPr txBox="1"/>
            <p:nvPr/>
          </p:nvSpPr>
          <p:spPr>
            <a:xfrm>
              <a:off x="1296" y="3261"/>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858084" name="组合 2858083"/>
            <p:cNvGrpSpPr/>
            <p:nvPr/>
          </p:nvGrpSpPr>
          <p:grpSpPr>
            <a:xfrm>
              <a:off x="2633" y="2391"/>
              <a:ext cx="712" cy="292"/>
              <a:chOff x="960" y="2544"/>
              <a:chExt cx="768" cy="288"/>
            </a:xfrm>
          </p:grpSpPr>
          <p:sp>
            <p:nvSpPr>
              <p:cNvPr id="2858085" name="矩形 2858084"/>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086" name="直接连接符 2858085"/>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858087" name="直接连接符 2858086"/>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858088" name="文本框 2858087"/>
            <p:cNvSpPr txBox="1"/>
            <p:nvPr/>
          </p:nvSpPr>
          <p:spPr>
            <a:xfrm>
              <a:off x="2592" y="2355"/>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858089" name="组合 2858088"/>
            <p:cNvGrpSpPr/>
            <p:nvPr/>
          </p:nvGrpSpPr>
          <p:grpSpPr>
            <a:xfrm>
              <a:off x="1865" y="2856"/>
              <a:ext cx="712" cy="292"/>
              <a:chOff x="960" y="2544"/>
              <a:chExt cx="768" cy="288"/>
            </a:xfrm>
          </p:grpSpPr>
          <p:sp>
            <p:nvSpPr>
              <p:cNvPr id="2858090" name="矩形 2858089"/>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091" name="直接连接符 2858090"/>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858092" name="直接连接符 2858091"/>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858093" name="文本框 2858092"/>
            <p:cNvSpPr txBox="1"/>
            <p:nvPr/>
          </p:nvSpPr>
          <p:spPr>
            <a:xfrm>
              <a:off x="1777" y="2830"/>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858094" name="矩形 2858093"/>
            <p:cNvSpPr/>
            <p:nvPr/>
          </p:nvSpPr>
          <p:spPr>
            <a:xfrm>
              <a:off x="3467" y="2856"/>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095" name="直接连接符 2858094"/>
            <p:cNvSpPr/>
            <p:nvPr/>
          </p:nvSpPr>
          <p:spPr>
            <a:xfrm>
              <a:off x="3690" y="2856"/>
              <a:ext cx="0" cy="292"/>
            </a:xfrm>
            <a:prstGeom prst="line">
              <a:avLst/>
            </a:prstGeom>
            <a:ln w="12700" cap="rnd" cmpd="sng">
              <a:solidFill>
                <a:srgbClr val="000000"/>
              </a:solidFill>
              <a:prstDash val="solid"/>
              <a:headEnd type="none" w="med" len="med"/>
              <a:tailEnd type="none" w="med" len="med"/>
            </a:ln>
          </p:spPr>
        </p:sp>
        <p:sp>
          <p:nvSpPr>
            <p:cNvPr id="2858096" name="直接连接符 2858095"/>
            <p:cNvSpPr/>
            <p:nvPr/>
          </p:nvSpPr>
          <p:spPr>
            <a:xfrm>
              <a:off x="3957" y="2856"/>
              <a:ext cx="0" cy="292"/>
            </a:xfrm>
            <a:prstGeom prst="line">
              <a:avLst/>
            </a:prstGeom>
            <a:ln w="12700" cap="rnd" cmpd="sng">
              <a:solidFill>
                <a:srgbClr val="000000"/>
              </a:solidFill>
              <a:prstDash val="solid"/>
              <a:headEnd type="none" w="med" len="med"/>
              <a:tailEnd type="none" w="med" len="med"/>
            </a:ln>
          </p:spPr>
        </p:sp>
        <p:sp>
          <p:nvSpPr>
            <p:cNvPr id="2858097" name="文本框 2858096"/>
            <p:cNvSpPr txBox="1"/>
            <p:nvPr/>
          </p:nvSpPr>
          <p:spPr>
            <a:xfrm>
              <a:off x="3386" y="2847"/>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858098" name="矩形 2858097"/>
            <p:cNvSpPr/>
            <p:nvPr/>
          </p:nvSpPr>
          <p:spPr>
            <a:xfrm>
              <a:off x="3118"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099" name="直接连接符 2858098"/>
            <p:cNvSpPr/>
            <p:nvPr/>
          </p:nvSpPr>
          <p:spPr>
            <a:xfrm>
              <a:off x="3341" y="3308"/>
              <a:ext cx="0" cy="290"/>
            </a:xfrm>
            <a:prstGeom prst="line">
              <a:avLst/>
            </a:prstGeom>
            <a:ln w="12700" cap="rnd" cmpd="sng">
              <a:solidFill>
                <a:srgbClr val="000000"/>
              </a:solidFill>
              <a:prstDash val="solid"/>
              <a:headEnd type="none" w="med" len="med"/>
              <a:tailEnd type="none" w="med" len="med"/>
            </a:ln>
          </p:spPr>
        </p:sp>
        <p:sp>
          <p:nvSpPr>
            <p:cNvPr id="2858100" name="直接连接符 2858099"/>
            <p:cNvSpPr/>
            <p:nvPr/>
          </p:nvSpPr>
          <p:spPr>
            <a:xfrm>
              <a:off x="3608" y="3308"/>
              <a:ext cx="0" cy="290"/>
            </a:xfrm>
            <a:prstGeom prst="line">
              <a:avLst/>
            </a:prstGeom>
            <a:ln w="12700" cap="rnd" cmpd="sng">
              <a:solidFill>
                <a:srgbClr val="000000"/>
              </a:solidFill>
              <a:prstDash val="solid"/>
              <a:headEnd type="none" w="med" len="med"/>
              <a:tailEnd type="none" w="med" len="med"/>
            </a:ln>
          </p:spPr>
        </p:sp>
        <p:sp>
          <p:nvSpPr>
            <p:cNvPr id="2858101" name="文本框 2858100"/>
            <p:cNvSpPr txBox="1"/>
            <p:nvPr/>
          </p:nvSpPr>
          <p:spPr>
            <a:xfrm>
              <a:off x="3077" y="3284"/>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858102" name="矩形 2858101"/>
            <p:cNvSpPr/>
            <p:nvPr/>
          </p:nvSpPr>
          <p:spPr>
            <a:xfrm>
              <a:off x="1898" y="3739"/>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103" name="直接连接符 2858102"/>
            <p:cNvSpPr/>
            <p:nvPr/>
          </p:nvSpPr>
          <p:spPr>
            <a:xfrm>
              <a:off x="2121" y="3739"/>
              <a:ext cx="0" cy="292"/>
            </a:xfrm>
            <a:prstGeom prst="line">
              <a:avLst/>
            </a:prstGeom>
            <a:ln w="12700" cap="rnd" cmpd="sng">
              <a:solidFill>
                <a:srgbClr val="000000"/>
              </a:solidFill>
              <a:prstDash val="solid"/>
              <a:headEnd type="none" w="med" len="med"/>
              <a:tailEnd type="none" w="med" len="med"/>
            </a:ln>
          </p:spPr>
        </p:sp>
        <p:sp>
          <p:nvSpPr>
            <p:cNvPr id="2858104" name="直接连接符 2858103"/>
            <p:cNvSpPr/>
            <p:nvPr/>
          </p:nvSpPr>
          <p:spPr>
            <a:xfrm>
              <a:off x="2388" y="3739"/>
              <a:ext cx="0" cy="292"/>
            </a:xfrm>
            <a:prstGeom prst="line">
              <a:avLst/>
            </a:prstGeom>
            <a:ln w="12700" cap="rnd" cmpd="sng">
              <a:solidFill>
                <a:srgbClr val="000000"/>
              </a:solidFill>
              <a:prstDash val="solid"/>
              <a:headEnd type="none" w="med" len="med"/>
              <a:tailEnd type="none" w="med" len="med"/>
            </a:ln>
          </p:spPr>
        </p:sp>
        <p:sp>
          <p:nvSpPr>
            <p:cNvPr id="2858105" name="文本框 2858104"/>
            <p:cNvSpPr txBox="1"/>
            <p:nvPr/>
          </p:nvSpPr>
          <p:spPr>
            <a:xfrm>
              <a:off x="1858" y="3729"/>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858106" name="文本框 2858105"/>
            <p:cNvSpPr txBox="1"/>
            <p:nvPr/>
          </p:nvSpPr>
          <p:spPr>
            <a:xfrm>
              <a:off x="1836" y="2304"/>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858107" name="直接连接符 2858106"/>
            <p:cNvSpPr/>
            <p:nvPr/>
          </p:nvSpPr>
          <p:spPr>
            <a:xfrm>
              <a:off x="2322" y="2506"/>
              <a:ext cx="270" cy="0"/>
            </a:xfrm>
            <a:prstGeom prst="line">
              <a:avLst/>
            </a:prstGeom>
            <a:ln w="38100" cap="rnd" cmpd="sng">
              <a:solidFill>
                <a:srgbClr val="CC3300"/>
              </a:solidFill>
              <a:prstDash val="solid"/>
              <a:headEnd type="none" w="med" len="med"/>
              <a:tailEnd type="triangle" w="med" len="med"/>
            </a:ln>
          </p:spPr>
        </p:sp>
        <p:sp>
          <p:nvSpPr>
            <p:cNvPr id="2858108" name="矩形 2858107"/>
            <p:cNvSpPr/>
            <p:nvPr/>
          </p:nvSpPr>
          <p:spPr>
            <a:xfrm>
              <a:off x="2205"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858109" name="直接连接符 2858108"/>
            <p:cNvSpPr/>
            <p:nvPr/>
          </p:nvSpPr>
          <p:spPr>
            <a:xfrm>
              <a:off x="2428" y="3308"/>
              <a:ext cx="0" cy="290"/>
            </a:xfrm>
            <a:prstGeom prst="line">
              <a:avLst/>
            </a:prstGeom>
            <a:ln w="12700" cap="rnd" cmpd="sng">
              <a:solidFill>
                <a:srgbClr val="000000"/>
              </a:solidFill>
              <a:prstDash val="solid"/>
              <a:headEnd type="none" w="med" len="med"/>
              <a:tailEnd type="none" w="med" len="med"/>
            </a:ln>
          </p:spPr>
        </p:sp>
        <p:sp>
          <p:nvSpPr>
            <p:cNvPr id="2858110" name="直接连接符 2858109"/>
            <p:cNvSpPr/>
            <p:nvPr/>
          </p:nvSpPr>
          <p:spPr>
            <a:xfrm>
              <a:off x="2695" y="3308"/>
              <a:ext cx="0" cy="290"/>
            </a:xfrm>
            <a:prstGeom prst="line">
              <a:avLst/>
            </a:prstGeom>
            <a:ln w="12700" cap="rnd" cmpd="sng">
              <a:solidFill>
                <a:srgbClr val="000000"/>
              </a:solidFill>
              <a:prstDash val="solid"/>
              <a:headEnd type="none" w="med" len="med"/>
              <a:tailEnd type="none" w="med" len="med"/>
            </a:ln>
          </p:spPr>
        </p:sp>
        <p:sp>
          <p:nvSpPr>
            <p:cNvPr id="2858111" name="文本框 2858110"/>
            <p:cNvSpPr txBox="1"/>
            <p:nvPr/>
          </p:nvSpPr>
          <p:spPr>
            <a:xfrm>
              <a:off x="2164" y="3282"/>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858112" name="直接连接符 2858111"/>
            <p:cNvSpPr/>
            <p:nvPr/>
          </p:nvSpPr>
          <p:spPr>
            <a:xfrm flipH="1">
              <a:off x="2352" y="2592"/>
              <a:ext cx="432" cy="240"/>
            </a:xfrm>
            <a:prstGeom prst="line">
              <a:avLst/>
            </a:prstGeom>
            <a:ln w="34925" cap="rnd" cmpd="sng">
              <a:solidFill>
                <a:srgbClr val="FF3300"/>
              </a:solidFill>
              <a:prstDash val="solid"/>
              <a:headEnd type="none" w="med" len="med"/>
              <a:tailEnd type="triangle" w="med" len="med"/>
            </a:ln>
          </p:spPr>
        </p:sp>
        <p:sp>
          <p:nvSpPr>
            <p:cNvPr id="2858113" name="直接连接符 2858112"/>
            <p:cNvSpPr/>
            <p:nvPr/>
          </p:nvSpPr>
          <p:spPr>
            <a:xfrm>
              <a:off x="3264" y="2544"/>
              <a:ext cx="336" cy="288"/>
            </a:xfrm>
            <a:prstGeom prst="line">
              <a:avLst/>
            </a:prstGeom>
            <a:ln w="34925" cap="rnd" cmpd="sng">
              <a:solidFill>
                <a:srgbClr val="FF3300"/>
              </a:solidFill>
              <a:prstDash val="solid"/>
              <a:headEnd type="none" w="med" len="med"/>
              <a:tailEnd type="triangle" w="med" len="med"/>
            </a:ln>
          </p:spPr>
        </p:sp>
        <p:sp>
          <p:nvSpPr>
            <p:cNvPr id="2858114" name="直接连接符 2858113"/>
            <p:cNvSpPr/>
            <p:nvPr/>
          </p:nvSpPr>
          <p:spPr>
            <a:xfrm flipH="1">
              <a:off x="1702" y="3024"/>
              <a:ext cx="266" cy="288"/>
            </a:xfrm>
            <a:prstGeom prst="line">
              <a:avLst/>
            </a:prstGeom>
            <a:ln w="34925" cap="rnd" cmpd="sng">
              <a:solidFill>
                <a:srgbClr val="FF3300"/>
              </a:solidFill>
              <a:prstDash val="solid"/>
              <a:headEnd type="none" w="med" len="med"/>
              <a:tailEnd type="triangle" w="med" len="med"/>
            </a:ln>
          </p:spPr>
        </p:sp>
        <p:sp>
          <p:nvSpPr>
            <p:cNvPr id="2858115" name="直接连接符 2858114"/>
            <p:cNvSpPr/>
            <p:nvPr/>
          </p:nvSpPr>
          <p:spPr>
            <a:xfrm flipH="1">
              <a:off x="2160" y="3456"/>
              <a:ext cx="174" cy="288"/>
            </a:xfrm>
            <a:prstGeom prst="line">
              <a:avLst/>
            </a:prstGeom>
            <a:ln w="34925" cap="rnd" cmpd="sng">
              <a:solidFill>
                <a:srgbClr val="FF3300"/>
              </a:solidFill>
              <a:prstDash val="solid"/>
              <a:headEnd type="none" w="med" len="med"/>
              <a:tailEnd type="triangle" w="med" len="med"/>
            </a:ln>
          </p:spPr>
        </p:sp>
        <p:sp>
          <p:nvSpPr>
            <p:cNvPr id="2858116" name="直接连接符 2858115"/>
            <p:cNvSpPr/>
            <p:nvPr/>
          </p:nvSpPr>
          <p:spPr>
            <a:xfrm flipH="1">
              <a:off x="3312" y="3024"/>
              <a:ext cx="225" cy="288"/>
            </a:xfrm>
            <a:prstGeom prst="line">
              <a:avLst/>
            </a:prstGeom>
            <a:ln w="34925" cap="rnd" cmpd="sng">
              <a:solidFill>
                <a:srgbClr val="FF3300"/>
              </a:solidFill>
              <a:prstDash val="solid"/>
              <a:headEnd type="none" w="med" len="med"/>
              <a:tailEnd type="triangle" w="med" len="med"/>
            </a:ln>
          </p:spPr>
        </p:sp>
        <p:sp>
          <p:nvSpPr>
            <p:cNvPr id="2858117" name="直接连接符 2858116"/>
            <p:cNvSpPr/>
            <p:nvPr/>
          </p:nvSpPr>
          <p:spPr>
            <a:xfrm>
              <a:off x="2496" y="3024"/>
              <a:ext cx="133" cy="288"/>
            </a:xfrm>
            <a:prstGeom prst="line">
              <a:avLst/>
            </a:prstGeom>
            <a:ln w="34925" cap="rnd" cmpd="sng">
              <a:solidFill>
                <a:srgbClr val="FF3300"/>
              </a:solidFill>
              <a:prstDash val="solid"/>
              <a:headEnd type="none" w="med" len="med"/>
              <a:tailEnd type="triangle" w="med" len="med"/>
            </a:ln>
          </p:spPr>
        </p:sp>
      </p:grpSp>
      <p:sp>
        <p:nvSpPr>
          <p:cNvPr id="2858119" name="矩形 2858118"/>
          <p:cNvSpPr/>
          <p:nvPr/>
        </p:nvSpPr>
        <p:spPr>
          <a:xfrm>
            <a:off x="3348038" y="2060575"/>
            <a:ext cx="415925" cy="579438"/>
          </a:xfrm>
          <a:prstGeom prst="rect">
            <a:avLst/>
          </a:prstGeom>
          <a:noFill/>
          <a:ln w="9525">
            <a:noFill/>
          </a:ln>
        </p:spPr>
        <p:txBody>
          <a:bodyPr>
            <a:spAutoFit/>
          </a:bodyPr>
          <a:lstStyle/>
          <a:p>
            <a:r>
              <a:rPr lang="en-US" altLang="zh-CN" sz="32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8075"/>
                                        </p:tgtEl>
                                        <p:attrNameLst>
                                          <p:attrName>style.visibility</p:attrName>
                                        </p:attrNameLst>
                                      </p:cBhvr>
                                      <p:to>
                                        <p:strVal val="visible"/>
                                      </p:to>
                                    </p:set>
                                    <p:animEffect transition="in" filter="dissolve">
                                      <p:cBhvr>
                                        <p:cTn id="7" dur="500"/>
                                        <p:tgtEl>
                                          <p:spTgt spid="285807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58028"/>
                                        </p:tgtEl>
                                        <p:attrNameLst>
                                          <p:attrName>style.visibility</p:attrName>
                                        </p:attrNameLst>
                                      </p:cBhvr>
                                      <p:to>
                                        <p:strVal val="visible"/>
                                      </p:to>
                                    </p:set>
                                    <p:animEffect transition="in" filter="dissolve">
                                      <p:cBhvr>
                                        <p:cTn id="11" dur="1000"/>
                                        <p:tgtEl>
                                          <p:spTgt spid="285802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858029"/>
                                        </p:tgtEl>
                                        <p:attrNameLst>
                                          <p:attrName>style.visibility</p:attrName>
                                        </p:attrNameLst>
                                      </p:cBhvr>
                                      <p:to>
                                        <p:strVal val="visible"/>
                                      </p:to>
                                    </p:set>
                                    <p:animEffect transition="in" filter="dissolve">
                                      <p:cBhvr>
                                        <p:cTn id="16" dur="1000"/>
                                        <p:tgtEl>
                                          <p:spTgt spid="285802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58030"/>
                                        </p:tgtEl>
                                        <p:attrNameLst>
                                          <p:attrName>style.visibility</p:attrName>
                                        </p:attrNameLst>
                                      </p:cBhvr>
                                      <p:to>
                                        <p:strVal val="visible"/>
                                      </p:to>
                                    </p:set>
                                    <p:animEffect transition="in" filter="dissolve">
                                      <p:cBhvr>
                                        <p:cTn id="21" dur="500"/>
                                        <p:tgtEl>
                                          <p:spTgt spid="285803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nodeType="clickEffect">
                                  <p:stCondLst>
                                    <p:cond delay="0"/>
                                  </p:stCondLst>
                                  <p:childTnLst>
                                    <p:set>
                                      <p:cBhvr>
                                        <p:cTn id="25" dur="1" fill="hold">
                                          <p:stCondLst>
                                            <p:cond delay="0"/>
                                          </p:stCondLst>
                                        </p:cTn>
                                        <p:tgtEl>
                                          <p:spTgt spid="2858076"/>
                                        </p:tgtEl>
                                        <p:attrNameLst>
                                          <p:attrName>style.visibility</p:attrName>
                                        </p:attrNameLst>
                                      </p:cBhvr>
                                      <p:to>
                                        <p:strVal val="visible"/>
                                      </p:to>
                                    </p:set>
                                    <p:anim calcmode="lin" valueType="num">
                                      <p:cBhvr>
                                        <p:cTn id="26" dur="500" fill="hold"/>
                                        <p:tgtEl>
                                          <p:spTgt spid="2858076"/>
                                        </p:tgtEl>
                                        <p:attrNameLst>
                                          <p:attrName>ppt_x</p:attrName>
                                        </p:attrNameLst>
                                      </p:cBhvr>
                                      <p:tavLst>
                                        <p:tav tm="0">
                                          <p:val>
                                            <p:strVal val="#ppt_x"/>
                                          </p:val>
                                        </p:tav>
                                        <p:tav tm="100000">
                                          <p:val>
                                            <p:strVal val="#ppt_x"/>
                                          </p:val>
                                        </p:tav>
                                      </p:tavLst>
                                    </p:anim>
                                    <p:anim calcmode="lin" valueType="num">
                                      <p:cBhvr>
                                        <p:cTn id="27" dur="500" fill="hold"/>
                                        <p:tgtEl>
                                          <p:spTgt spid="2858076"/>
                                        </p:tgtEl>
                                        <p:attrNameLst>
                                          <p:attrName>ppt_y</p:attrName>
                                        </p:attrNameLst>
                                      </p:cBhvr>
                                      <p:tavLst>
                                        <p:tav tm="0">
                                          <p:val>
                                            <p:strVal val="#ppt_y-#ppt_h/2"/>
                                          </p:val>
                                        </p:tav>
                                        <p:tav tm="100000">
                                          <p:val>
                                            <p:strVal val="#ppt_y"/>
                                          </p:val>
                                        </p:tav>
                                      </p:tavLst>
                                    </p:anim>
                                    <p:anim calcmode="lin" valueType="num">
                                      <p:cBhvr>
                                        <p:cTn id="28" dur="500" fill="hold"/>
                                        <p:tgtEl>
                                          <p:spTgt spid="2858076"/>
                                        </p:tgtEl>
                                        <p:attrNameLst>
                                          <p:attrName>ppt_w</p:attrName>
                                        </p:attrNameLst>
                                      </p:cBhvr>
                                      <p:tavLst>
                                        <p:tav tm="0">
                                          <p:val>
                                            <p:strVal val="#ppt_w"/>
                                          </p:val>
                                        </p:tav>
                                        <p:tav tm="100000">
                                          <p:val>
                                            <p:strVal val="#ppt_w"/>
                                          </p:val>
                                        </p:tav>
                                      </p:tavLst>
                                    </p:anim>
                                    <p:anim calcmode="lin" valueType="num">
                                      <p:cBhvr>
                                        <p:cTn id="29" dur="500" fill="hold"/>
                                        <p:tgtEl>
                                          <p:spTgt spid="2858076"/>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858119"/>
                                        </p:tgtEl>
                                        <p:attrNameLst>
                                          <p:attrName>style.visibility</p:attrName>
                                        </p:attrNameLst>
                                      </p:cBhvr>
                                      <p:to>
                                        <p:strVal val="visible"/>
                                      </p:to>
                                    </p:set>
                                    <p:animEffect transition="in" filter="dissolve">
                                      <p:cBhvr>
                                        <p:cTn id="34" dur="500"/>
                                        <p:tgtEl>
                                          <p:spTgt spid="285811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858073"/>
                                        </p:tgtEl>
                                        <p:attrNameLst>
                                          <p:attrName>style.visibility</p:attrName>
                                        </p:attrNameLst>
                                      </p:cBhvr>
                                      <p:to>
                                        <p:strVal val="visible"/>
                                      </p:to>
                                    </p:set>
                                    <p:animEffect transition="in" filter="dissolve">
                                      <p:cBhvr>
                                        <p:cTn id="39" dur="500"/>
                                        <p:tgtEl>
                                          <p:spTgt spid="2858073"/>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858031"/>
                                        </p:tgtEl>
                                        <p:attrNameLst>
                                          <p:attrName>style.visibility</p:attrName>
                                        </p:attrNameLst>
                                      </p:cBhvr>
                                      <p:to>
                                        <p:strVal val="visible"/>
                                      </p:to>
                                    </p:set>
                                    <p:animEffect transition="in" filter="dissolve">
                                      <p:cBhvr>
                                        <p:cTn id="44" dur="500"/>
                                        <p:tgtEl>
                                          <p:spTgt spid="285803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58074"/>
                                        </p:tgtEl>
                                        <p:attrNameLst>
                                          <p:attrName>style.visibility</p:attrName>
                                        </p:attrNameLst>
                                      </p:cBhvr>
                                      <p:to>
                                        <p:strVal val="visible"/>
                                      </p:to>
                                    </p:set>
                                    <p:animEffect transition="in" filter="dissolve">
                                      <p:cBhvr>
                                        <p:cTn id="49" dur="500"/>
                                        <p:tgtEl>
                                          <p:spTgt spid="285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8028" grpId="0"/>
      <p:bldP spid="2858029" grpId="0"/>
      <p:bldP spid="2858031" grpId="0"/>
      <p:bldP spid="2858073" grpId="0"/>
      <p:bldP spid="2858074" grpId="0"/>
      <p:bldP spid="2858075" grpId="0"/>
      <p:bldP spid="28581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86" name="文本框 2375685"/>
          <p:cNvSpPr txBox="1"/>
          <p:nvPr/>
        </p:nvSpPr>
        <p:spPr>
          <a:xfrm>
            <a:off x="0" y="3284538"/>
            <a:ext cx="9144000" cy="530225"/>
          </a:xfrm>
          <a:prstGeom prst="rect">
            <a:avLst/>
          </a:prstGeom>
          <a:noFill/>
          <a:ln w="12700">
            <a:noFill/>
          </a:ln>
        </p:spPr>
        <p:txBody>
          <a:bodyPr>
            <a:spAutoFit/>
          </a:bodyPr>
          <a:lstStyle/>
          <a:p>
            <a:pPr algn="l">
              <a:lnSpc>
                <a:spcPct val="90000"/>
              </a:lnSpc>
              <a:spcBef>
                <a:spcPct val="20000"/>
              </a:spcBef>
            </a:pPr>
            <a:r>
              <a:rPr lang="en-US" altLang="zh-CN" sz="3200">
                <a:latin typeface="Times New Roman" panose="02020603050405020304" pitchFamily="18" charset="0"/>
              </a:rPr>
              <a:t>     return(                                                              );</a:t>
            </a:r>
          </a:p>
        </p:txBody>
      </p:sp>
      <p:sp>
        <p:nvSpPr>
          <p:cNvPr id="2375682" name="文本框 2375681"/>
          <p:cNvSpPr txBox="1"/>
          <p:nvPr/>
        </p:nvSpPr>
        <p:spPr>
          <a:xfrm>
            <a:off x="0" y="304800"/>
            <a:ext cx="9144000" cy="4132263"/>
          </a:xfrm>
          <a:prstGeom prst="rect">
            <a:avLst/>
          </a:prstGeom>
          <a:noFill/>
          <a:ln w="12700">
            <a:noFill/>
          </a:ln>
        </p:spPr>
        <p:txBody>
          <a:bodyPr>
            <a:spAutoFit/>
          </a:bodyPr>
          <a:lstStyle/>
          <a:p>
            <a:pPr algn="l">
              <a:lnSpc>
                <a:spcPct val="90000"/>
              </a:lnSpc>
              <a:spcBef>
                <a:spcPct val="20000"/>
              </a:spcBef>
            </a:pPr>
            <a:r>
              <a:rPr lang="en-US" altLang="zh-CN" sz="3200" err="1">
                <a:latin typeface="Times New Roman" panose="02020603050405020304" pitchFamily="18" charset="0"/>
              </a:rPr>
              <a:t>int leaves(BiTree</a:t>
            </a:r>
            <a:r>
              <a:rPr lang="en-US" altLang="zh-CN" sz="3200">
                <a:latin typeface="Times New Roman" panose="02020603050405020304" pitchFamily="18" charset="0"/>
              </a:rPr>
              <a:t> T)</a:t>
            </a:r>
          </a:p>
          <a:p>
            <a:pPr algn="l">
              <a:lnSpc>
                <a:spcPct val="90000"/>
              </a:lnSpc>
              <a:spcBef>
                <a:spcPct val="20000"/>
              </a:spcBef>
            </a:pPr>
            <a:r>
              <a:rPr lang="en-US" altLang="zh-CN" sz="3200">
                <a:solidFill>
                  <a:srgbClr val="FFFFA5"/>
                </a:solidFill>
                <a:latin typeface="Times New Roman" panose="02020603050405020304" pitchFamily="18" charset="0"/>
              </a:rPr>
              <a:t> </a:t>
            </a:r>
            <a:r>
              <a:rPr lang="en-US" altLang="zh-CN" sz="3200">
                <a:latin typeface="Times New Roman" panose="02020603050405020304" pitchFamily="18" charset="0"/>
              </a:rPr>
              <a:t>{</a:t>
            </a:r>
            <a:r>
              <a:rPr lang="en-US" altLang="zh-CN" sz="2800" dirty="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该算法返回以</a:t>
            </a:r>
            <a:r>
              <a:rPr lang="en-US" altLang="zh-CN" sz="2800" dirty="0">
                <a:solidFill>
                  <a:srgbClr val="008000"/>
                </a:solidFill>
                <a:latin typeface="Times New Roman" panose="02020603050405020304" pitchFamily="18" charset="0"/>
              </a:rPr>
              <a:t>T</a:t>
            </a:r>
            <a:r>
              <a:rPr lang="zh-CN" altLang="en-US" sz="2800" dirty="0">
                <a:solidFill>
                  <a:srgbClr val="008000"/>
                </a:solidFill>
                <a:latin typeface="Times New Roman" panose="02020603050405020304" pitchFamily="18" charset="0"/>
              </a:rPr>
              <a:t>为根指针的二叉树的叶子结点个数。</a:t>
            </a:r>
            <a:endParaRPr lang="zh-CN" altLang="en-US" sz="2800">
              <a:solidFill>
                <a:srgbClr val="008000"/>
              </a:solidFill>
              <a:latin typeface="Times New Roman" panose="02020603050405020304" pitchFamily="18" charset="0"/>
            </a:endParaRPr>
          </a:p>
          <a:p>
            <a:pPr algn="l">
              <a:lnSpc>
                <a:spcPct val="90000"/>
              </a:lnSpc>
              <a:spcBef>
                <a:spcPct val="0"/>
              </a:spcBef>
            </a:pPr>
            <a:endParaRPr lang="zh-CN" altLang="en-US" sz="3200">
              <a:latin typeface="Times New Roman" panose="02020603050405020304" pitchFamily="18" charset="0"/>
            </a:endParaRPr>
          </a:p>
          <a:p>
            <a:pPr algn="l">
              <a:lnSpc>
                <a:spcPct val="90000"/>
              </a:lnSpc>
              <a:spcBef>
                <a:spcPct val="0"/>
              </a:spcBef>
            </a:pPr>
            <a:endParaRPr lang="zh-CN" altLang="en-US" sz="3200">
              <a:latin typeface="Times New Roman" panose="02020603050405020304" pitchFamily="18" charset="0"/>
            </a:endParaRPr>
          </a:p>
          <a:p>
            <a:pPr algn="l">
              <a:lnSpc>
                <a:spcPct val="90000"/>
              </a:lnSpc>
              <a:spcBef>
                <a:spcPct val="0"/>
              </a:spcBef>
            </a:pPr>
            <a:r>
              <a:rPr lang="zh-CN" altLang="en-US" sz="3200">
                <a:latin typeface="Times New Roman" panose="02020603050405020304" pitchFamily="18" charset="0"/>
              </a:rPr>
              <a:t> </a:t>
            </a:r>
          </a:p>
          <a:p>
            <a:pPr algn="l">
              <a:lnSpc>
                <a:spcPct val="90000"/>
              </a:lnSpc>
              <a:spcBef>
                <a:spcPct val="0"/>
              </a:spcBef>
            </a:pPr>
            <a:endParaRPr lang="zh-CN" altLang="en-US" sz="3200">
              <a:latin typeface="Times New Roman" panose="02020603050405020304" pitchFamily="18" charset="0"/>
            </a:endParaRPr>
          </a:p>
          <a:p>
            <a:pPr algn="l">
              <a:lnSpc>
                <a:spcPct val="90000"/>
              </a:lnSpc>
              <a:spcBef>
                <a:spcPct val="0"/>
              </a:spcBef>
            </a:pPr>
            <a:endParaRPr lang="zh-CN" altLang="en-US" sz="3200">
              <a:latin typeface="Times New Roman" panose="02020603050405020304" pitchFamily="18" charset="0"/>
            </a:endParaRPr>
          </a:p>
          <a:p>
            <a:pPr algn="l">
              <a:lnSpc>
                <a:spcPct val="90000"/>
              </a:lnSpc>
              <a:spcBef>
                <a:spcPct val="0"/>
              </a:spcBef>
            </a:pPr>
            <a:endParaRPr lang="zh-CN" altLang="en-US" sz="3200" dirty="0">
              <a:latin typeface="Times New Roman" panose="02020603050405020304" pitchFamily="18" charset="0"/>
            </a:endParaRPr>
          </a:p>
          <a:p>
            <a:pPr algn="l">
              <a:lnSpc>
                <a:spcPct val="90000"/>
              </a:lnSpc>
              <a:spcBef>
                <a:spcPct val="0"/>
              </a:spcBef>
            </a:pPr>
            <a:r>
              <a:rPr lang="en-US" altLang="zh-CN" sz="3200">
                <a:latin typeface="Times New Roman" panose="02020603050405020304" pitchFamily="18" charset="0"/>
              </a:rPr>
              <a:t>}</a:t>
            </a:r>
          </a:p>
        </p:txBody>
      </p:sp>
      <p:sp>
        <p:nvSpPr>
          <p:cNvPr id="2375683" name="文本框 2375682"/>
          <p:cNvSpPr txBox="1"/>
          <p:nvPr/>
        </p:nvSpPr>
        <p:spPr>
          <a:xfrm>
            <a:off x="0" y="1828800"/>
            <a:ext cx="9144000" cy="1554163"/>
          </a:xfrm>
          <a:prstGeom prst="rect">
            <a:avLst/>
          </a:prstGeom>
          <a:noFill/>
          <a:ln w="12700">
            <a:noFill/>
          </a:ln>
        </p:spPr>
        <p:txBody>
          <a:bodyPr>
            <a:spAutoFit/>
          </a:bodyPr>
          <a:lstStyle/>
          <a:p>
            <a:pPr algn="l">
              <a:spcBef>
                <a:spcPct val="20000"/>
              </a:spcBef>
            </a:pPr>
            <a:r>
              <a:rPr lang="en-US" altLang="zh-CN" sz="3200">
                <a:latin typeface="Times New Roman" panose="02020603050405020304" pitchFamily="18" charset="0"/>
              </a:rPr>
              <a:t>    if(T-&gt;lchild==NULL&amp;&amp;T-&gt;rchild==NULL)</a:t>
            </a:r>
          </a:p>
          <a:p>
            <a:pPr algn="l">
              <a:spcBef>
                <a:spcPct val="0"/>
              </a:spcBef>
            </a:pPr>
            <a:r>
              <a:rPr lang="en-US" altLang="zh-CN" sz="3200">
                <a:latin typeface="Times New Roman" panose="02020603050405020304" pitchFamily="18" charset="0"/>
              </a:rPr>
              <a:t>       return 1;</a:t>
            </a:r>
          </a:p>
          <a:p>
            <a:pPr algn="l">
              <a:spcBef>
                <a:spcPct val="0"/>
              </a:spcBef>
            </a:pPr>
            <a:r>
              <a:rPr lang="en-US" altLang="zh-CN" sz="3200">
                <a:latin typeface="Times New Roman" panose="02020603050405020304" pitchFamily="18" charset="0"/>
              </a:rPr>
              <a:t>   else</a:t>
            </a:r>
          </a:p>
        </p:txBody>
      </p:sp>
      <p:sp>
        <p:nvSpPr>
          <p:cNvPr id="2375684" name="文本框 2375683"/>
          <p:cNvSpPr txBox="1"/>
          <p:nvPr/>
        </p:nvSpPr>
        <p:spPr>
          <a:xfrm>
            <a:off x="0" y="1385888"/>
            <a:ext cx="9144000" cy="530225"/>
          </a:xfrm>
          <a:prstGeom prst="rect">
            <a:avLst/>
          </a:prstGeom>
          <a:noFill/>
          <a:ln w="12700">
            <a:noFill/>
          </a:ln>
        </p:spPr>
        <p:txBody>
          <a:bodyPr>
            <a:spAutoFit/>
          </a:bodyPr>
          <a:lstStyle/>
          <a:p>
            <a:pPr algn="l">
              <a:lnSpc>
                <a:spcPct val="90000"/>
              </a:lnSpc>
              <a:spcBef>
                <a:spcPct val="20000"/>
              </a:spcBef>
            </a:pPr>
            <a:r>
              <a:rPr lang="en-US" altLang="zh-CN" sz="3200">
                <a:latin typeface="Times New Roman" panose="02020603050405020304" pitchFamily="18" charset="0"/>
              </a:rPr>
              <a:t>    if(T=NULL)  return 0;  </a:t>
            </a:r>
          </a:p>
        </p:txBody>
      </p:sp>
      <p:sp>
        <p:nvSpPr>
          <p:cNvPr id="2375685" name="文本框 2375684"/>
          <p:cNvSpPr txBox="1"/>
          <p:nvPr/>
        </p:nvSpPr>
        <p:spPr>
          <a:xfrm>
            <a:off x="1619250" y="3284538"/>
            <a:ext cx="7524750" cy="530225"/>
          </a:xfrm>
          <a:prstGeom prst="rect">
            <a:avLst/>
          </a:prstGeom>
          <a:noFill/>
          <a:ln w="12700">
            <a:noFill/>
          </a:ln>
        </p:spPr>
        <p:txBody>
          <a:bodyPr>
            <a:spAutoFit/>
          </a:bodyPr>
          <a:lstStyle/>
          <a:p>
            <a:pPr algn="l">
              <a:lnSpc>
                <a:spcPct val="90000"/>
              </a:lnSpc>
              <a:spcBef>
                <a:spcPct val="20000"/>
              </a:spcBef>
            </a:pPr>
            <a:r>
              <a:rPr lang="en-US" altLang="zh-CN" sz="3200" dirty="0">
                <a:latin typeface="Times New Roman" panose="02020603050405020304" pitchFamily="18" charset="0"/>
              </a:rPr>
              <a:t>  </a:t>
            </a:r>
            <a:r>
              <a:rPr lang="en-US" altLang="zh-CN" sz="3200" err="1">
                <a:latin typeface="Times New Roman" panose="02020603050405020304" pitchFamily="18" charset="0"/>
              </a:rPr>
              <a:t>leaves(T-&gt;lchild)+leaves(T-&gt;rchild</a:t>
            </a:r>
            <a:r>
              <a:rPr lang="en-US" altLang="zh-CN" sz="3200">
                <a:latin typeface="Times New Roman" panose="02020603050405020304" pitchFamily="18" charset="0"/>
              </a:rPr>
              <a:t>)</a:t>
            </a:r>
          </a:p>
        </p:txBody>
      </p:sp>
      <p:grpSp>
        <p:nvGrpSpPr>
          <p:cNvPr id="2375688" name="组合 2375687"/>
          <p:cNvGrpSpPr/>
          <p:nvPr/>
        </p:nvGrpSpPr>
        <p:grpSpPr>
          <a:xfrm>
            <a:off x="2143125" y="4546600"/>
            <a:ext cx="4876800" cy="2122488"/>
            <a:chOff x="1296" y="2736"/>
            <a:chExt cx="3072" cy="1392"/>
          </a:xfrm>
        </p:grpSpPr>
        <p:sp>
          <p:nvSpPr>
            <p:cNvPr id="2375689" name="矩形 2375688"/>
            <p:cNvSpPr/>
            <p:nvPr/>
          </p:nvSpPr>
          <p:spPr>
            <a:xfrm>
              <a:off x="1296" y="2736"/>
              <a:ext cx="1680" cy="1392"/>
            </a:xfrm>
            <a:prstGeom prst="rect">
              <a:avLst/>
            </a:prstGeom>
            <a:noFill/>
            <a:ln w="19050" cap="rnd" cmpd="sng">
              <a:solidFill>
                <a:srgbClr val="FF33CC"/>
              </a:solidFill>
              <a:prstDash val="solid"/>
              <a:miter/>
              <a:headEnd type="none" w="med" len="med"/>
              <a:tailEnd type="none" w="med" len="med"/>
            </a:ln>
          </p:spPr>
          <p:txBody>
            <a:bodyPr/>
            <a:lstStyle/>
            <a:p>
              <a:endParaRPr lang="zh-CN" altLang="en-US" sz="3200"/>
            </a:p>
          </p:txBody>
        </p:sp>
        <p:sp>
          <p:nvSpPr>
            <p:cNvPr id="2375690" name="矩形 2375689"/>
            <p:cNvSpPr/>
            <p:nvPr/>
          </p:nvSpPr>
          <p:spPr>
            <a:xfrm>
              <a:off x="3072" y="2736"/>
              <a:ext cx="1296" cy="1392"/>
            </a:xfrm>
            <a:prstGeom prst="rect">
              <a:avLst/>
            </a:prstGeom>
            <a:noFill/>
            <a:ln w="19050" cap="rnd" cmpd="sng">
              <a:solidFill>
                <a:srgbClr val="FF33CC"/>
              </a:solidFill>
              <a:prstDash val="solid"/>
              <a:miter/>
              <a:headEnd type="none" w="med" len="med"/>
              <a:tailEnd type="none" w="med" len="med"/>
            </a:ln>
          </p:spPr>
          <p:txBody>
            <a:bodyPr/>
            <a:lstStyle/>
            <a:p>
              <a:endParaRPr lang="zh-CN" altLang="en-US" sz="3200"/>
            </a:p>
          </p:txBody>
        </p:sp>
      </p:grpSp>
      <p:grpSp>
        <p:nvGrpSpPr>
          <p:cNvPr id="2375697" name="组合 2375696"/>
          <p:cNvGrpSpPr/>
          <p:nvPr/>
        </p:nvGrpSpPr>
        <p:grpSpPr>
          <a:xfrm>
            <a:off x="2143125" y="3860800"/>
            <a:ext cx="4868863" cy="2781300"/>
            <a:chOff x="1296" y="2304"/>
            <a:chExt cx="3067" cy="1752"/>
          </a:xfrm>
        </p:grpSpPr>
        <p:sp>
          <p:nvSpPr>
            <p:cNvPr id="2375698" name="矩形 2375697"/>
            <p:cNvSpPr/>
            <p:nvPr/>
          </p:nvSpPr>
          <p:spPr>
            <a:xfrm>
              <a:off x="1337" y="3283"/>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699" name="直接连接符 2375698"/>
            <p:cNvSpPr/>
            <p:nvPr/>
          </p:nvSpPr>
          <p:spPr>
            <a:xfrm>
              <a:off x="1559" y="3283"/>
              <a:ext cx="0" cy="291"/>
            </a:xfrm>
            <a:prstGeom prst="line">
              <a:avLst/>
            </a:prstGeom>
            <a:ln w="12700" cap="rnd" cmpd="sng">
              <a:solidFill>
                <a:srgbClr val="000000"/>
              </a:solidFill>
              <a:prstDash val="solid"/>
              <a:headEnd type="none" w="med" len="med"/>
              <a:tailEnd type="none" w="med" len="med"/>
            </a:ln>
          </p:spPr>
        </p:sp>
        <p:sp>
          <p:nvSpPr>
            <p:cNvPr id="2375700" name="直接连接符 2375699"/>
            <p:cNvSpPr/>
            <p:nvPr/>
          </p:nvSpPr>
          <p:spPr>
            <a:xfrm>
              <a:off x="1826" y="3283"/>
              <a:ext cx="0" cy="291"/>
            </a:xfrm>
            <a:prstGeom prst="line">
              <a:avLst/>
            </a:prstGeom>
            <a:ln w="12700" cap="rnd" cmpd="sng">
              <a:solidFill>
                <a:srgbClr val="000000"/>
              </a:solidFill>
              <a:prstDash val="solid"/>
              <a:headEnd type="none" w="med" len="med"/>
              <a:tailEnd type="none" w="med" len="med"/>
            </a:ln>
          </p:spPr>
        </p:sp>
        <p:sp>
          <p:nvSpPr>
            <p:cNvPr id="2375701" name="文本框 2375700"/>
            <p:cNvSpPr txBox="1"/>
            <p:nvPr/>
          </p:nvSpPr>
          <p:spPr>
            <a:xfrm>
              <a:off x="1296" y="3261"/>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375702" name="组合 2375701"/>
            <p:cNvGrpSpPr/>
            <p:nvPr/>
          </p:nvGrpSpPr>
          <p:grpSpPr>
            <a:xfrm>
              <a:off x="2633" y="2391"/>
              <a:ext cx="712" cy="292"/>
              <a:chOff x="960" y="2544"/>
              <a:chExt cx="768" cy="288"/>
            </a:xfrm>
          </p:grpSpPr>
          <p:sp>
            <p:nvSpPr>
              <p:cNvPr id="2375703" name="矩形 2375702"/>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04" name="直接连接符 2375703"/>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75705" name="直接连接符 2375704"/>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75706" name="文本框 2375705"/>
            <p:cNvSpPr txBox="1"/>
            <p:nvPr/>
          </p:nvSpPr>
          <p:spPr>
            <a:xfrm>
              <a:off x="2592" y="2355"/>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375707" name="组合 2375706"/>
            <p:cNvGrpSpPr/>
            <p:nvPr/>
          </p:nvGrpSpPr>
          <p:grpSpPr>
            <a:xfrm>
              <a:off x="1865" y="2856"/>
              <a:ext cx="712" cy="292"/>
              <a:chOff x="960" y="2544"/>
              <a:chExt cx="768" cy="288"/>
            </a:xfrm>
          </p:grpSpPr>
          <p:sp>
            <p:nvSpPr>
              <p:cNvPr id="2375708" name="矩形 2375707"/>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09" name="直接连接符 2375708"/>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375710" name="直接连接符 2375709"/>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375711" name="文本框 2375710"/>
            <p:cNvSpPr txBox="1"/>
            <p:nvPr/>
          </p:nvSpPr>
          <p:spPr>
            <a:xfrm>
              <a:off x="1777" y="2830"/>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375712" name="矩形 2375711"/>
            <p:cNvSpPr/>
            <p:nvPr/>
          </p:nvSpPr>
          <p:spPr>
            <a:xfrm>
              <a:off x="3467" y="2856"/>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13" name="直接连接符 2375712"/>
            <p:cNvSpPr/>
            <p:nvPr/>
          </p:nvSpPr>
          <p:spPr>
            <a:xfrm>
              <a:off x="3690" y="2856"/>
              <a:ext cx="0" cy="292"/>
            </a:xfrm>
            <a:prstGeom prst="line">
              <a:avLst/>
            </a:prstGeom>
            <a:ln w="12700" cap="rnd" cmpd="sng">
              <a:solidFill>
                <a:srgbClr val="000000"/>
              </a:solidFill>
              <a:prstDash val="solid"/>
              <a:headEnd type="none" w="med" len="med"/>
              <a:tailEnd type="none" w="med" len="med"/>
            </a:ln>
          </p:spPr>
        </p:sp>
        <p:sp>
          <p:nvSpPr>
            <p:cNvPr id="2375714" name="直接连接符 2375713"/>
            <p:cNvSpPr/>
            <p:nvPr/>
          </p:nvSpPr>
          <p:spPr>
            <a:xfrm>
              <a:off x="3957" y="2856"/>
              <a:ext cx="0" cy="292"/>
            </a:xfrm>
            <a:prstGeom prst="line">
              <a:avLst/>
            </a:prstGeom>
            <a:ln w="12700" cap="rnd" cmpd="sng">
              <a:solidFill>
                <a:srgbClr val="000000"/>
              </a:solidFill>
              <a:prstDash val="solid"/>
              <a:headEnd type="none" w="med" len="med"/>
              <a:tailEnd type="none" w="med" len="med"/>
            </a:ln>
          </p:spPr>
        </p:sp>
        <p:sp>
          <p:nvSpPr>
            <p:cNvPr id="2375715" name="文本框 2375714"/>
            <p:cNvSpPr txBox="1"/>
            <p:nvPr/>
          </p:nvSpPr>
          <p:spPr>
            <a:xfrm>
              <a:off x="3386" y="2847"/>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75716" name="矩形 2375715"/>
            <p:cNvSpPr/>
            <p:nvPr/>
          </p:nvSpPr>
          <p:spPr>
            <a:xfrm>
              <a:off x="3118"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17" name="直接连接符 2375716"/>
            <p:cNvSpPr/>
            <p:nvPr/>
          </p:nvSpPr>
          <p:spPr>
            <a:xfrm>
              <a:off x="3341" y="3308"/>
              <a:ext cx="0" cy="290"/>
            </a:xfrm>
            <a:prstGeom prst="line">
              <a:avLst/>
            </a:prstGeom>
            <a:ln w="12700" cap="rnd" cmpd="sng">
              <a:solidFill>
                <a:srgbClr val="000000"/>
              </a:solidFill>
              <a:prstDash val="solid"/>
              <a:headEnd type="none" w="med" len="med"/>
              <a:tailEnd type="none" w="med" len="med"/>
            </a:ln>
          </p:spPr>
        </p:sp>
        <p:sp>
          <p:nvSpPr>
            <p:cNvPr id="2375718" name="直接连接符 2375717"/>
            <p:cNvSpPr/>
            <p:nvPr/>
          </p:nvSpPr>
          <p:spPr>
            <a:xfrm>
              <a:off x="3608" y="3308"/>
              <a:ext cx="0" cy="290"/>
            </a:xfrm>
            <a:prstGeom prst="line">
              <a:avLst/>
            </a:prstGeom>
            <a:ln w="12700" cap="rnd" cmpd="sng">
              <a:solidFill>
                <a:srgbClr val="000000"/>
              </a:solidFill>
              <a:prstDash val="solid"/>
              <a:headEnd type="none" w="med" len="med"/>
              <a:tailEnd type="none" w="med" len="med"/>
            </a:ln>
          </p:spPr>
        </p:sp>
        <p:sp>
          <p:nvSpPr>
            <p:cNvPr id="2375719" name="文本框 2375718"/>
            <p:cNvSpPr txBox="1"/>
            <p:nvPr/>
          </p:nvSpPr>
          <p:spPr>
            <a:xfrm>
              <a:off x="3077" y="3284"/>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75720" name="矩形 2375719"/>
            <p:cNvSpPr/>
            <p:nvPr/>
          </p:nvSpPr>
          <p:spPr>
            <a:xfrm>
              <a:off x="1898" y="3739"/>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21" name="直接连接符 2375720"/>
            <p:cNvSpPr/>
            <p:nvPr/>
          </p:nvSpPr>
          <p:spPr>
            <a:xfrm>
              <a:off x="2121" y="3739"/>
              <a:ext cx="0" cy="292"/>
            </a:xfrm>
            <a:prstGeom prst="line">
              <a:avLst/>
            </a:prstGeom>
            <a:ln w="12700" cap="rnd" cmpd="sng">
              <a:solidFill>
                <a:srgbClr val="000000"/>
              </a:solidFill>
              <a:prstDash val="solid"/>
              <a:headEnd type="none" w="med" len="med"/>
              <a:tailEnd type="none" w="med" len="med"/>
            </a:ln>
          </p:spPr>
        </p:sp>
        <p:sp>
          <p:nvSpPr>
            <p:cNvPr id="2375722" name="直接连接符 2375721"/>
            <p:cNvSpPr/>
            <p:nvPr/>
          </p:nvSpPr>
          <p:spPr>
            <a:xfrm>
              <a:off x="2388" y="3739"/>
              <a:ext cx="0" cy="292"/>
            </a:xfrm>
            <a:prstGeom prst="line">
              <a:avLst/>
            </a:prstGeom>
            <a:ln w="12700" cap="rnd" cmpd="sng">
              <a:solidFill>
                <a:srgbClr val="000000"/>
              </a:solidFill>
              <a:prstDash val="solid"/>
              <a:headEnd type="none" w="med" len="med"/>
              <a:tailEnd type="none" w="med" len="med"/>
            </a:ln>
          </p:spPr>
        </p:sp>
        <p:sp>
          <p:nvSpPr>
            <p:cNvPr id="2375723" name="文本框 2375722"/>
            <p:cNvSpPr txBox="1"/>
            <p:nvPr/>
          </p:nvSpPr>
          <p:spPr>
            <a:xfrm>
              <a:off x="1858" y="3729"/>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75724" name="文本框 2375723"/>
            <p:cNvSpPr txBox="1"/>
            <p:nvPr/>
          </p:nvSpPr>
          <p:spPr>
            <a:xfrm>
              <a:off x="1836" y="2304"/>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375725" name="直接连接符 2375724"/>
            <p:cNvSpPr/>
            <p:nvPr/>
          </p:nvSpPr>
          <p:spPr>
            <a:xfrm>
              <a:off x="2322" y="2506"/>
              <a:ext cx="270" cy="0"/>
            </a:xfrm>
            <a:prstGeom prst="line">
              <a:avLst/>
            </a:prstGeom>
            <a:ln w="38100" cap="rnd" cmpd="sng">
              <a:solidFill>
                <a:srgbClr val="CC3300"/>
              </a:solidFill>
              <a:prstDash val="solid"/>
              <a:headEnd type="none" w="med" len="med"/>
              <a:tailEnd type="triangle" w="med" len="med"/>
            </a:ln>
          </p:spPr>
        </p:sp>
        <p:sp>
          <p:nvSpPr>
            <p:cNvPr id="2375726" name="矩形 2375725"/>
            <p:cNvSpPr/>
            <p:nvPr/>
          </p:nvSpPr>
          <p:spPr>
            <a:xfrm>
              <a:off x="2205" y="3308"/>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375727" name="直接连接符 2375726"/>
            <p:cNvSpPr/>
            <p:nvPr/>
          </p:nvSpPr>
          <p:spPr>
            <a:xfrm>
              <a:off x="2428" y="3308"/>
              <a:ext cx="0" cy="290"/>
            </a:xfrm>
            <a:prstGeom prst="line">
              <a:avLst/>
            </a:prstGeom>
            <a:ln w="12700" cap="rnd" cmpd="sng">
              <a:solidFill>
                <a:srgbClr val="000000"/>
              </a:solidFill>
              <a:prstDash val="solid"/>
              <a:headEnd type="none" w="med" len="med"/>
              <a:tailEnd type="none" w="med" len="med"/>
            </a:ln>
          </p:spPr>
        </p:sp>
        <p:sp>
          <p:nvSpPr>
            <p:cNvPr id="2375728" name="直接连接符 2375727"/>
            <p:cNvSpPr/>
            <p:nvPr/>
          </p:nvSpPr>
          <p:spPr>
            <a:xfrm>
              <a:off x="2695" y="3308"/>
              <a:ext cx="0" cy="290"/>
            </a:xfrm>
            <a:prstGeom prst="line">
              <a:avLst/>
            </a:prstGeom>
            <a:ln w="12700" cap="rnd" cmpd="sng">
              <a:solidFill>
                <a:srgbClr val="000000"/>
              </a:solidFill>
              <a:prstDash val="solid"/>
              <a:headEnd type="none" w="med" len="med"/>
              <a:tailEnd type="none" w="med" len="med"/>
            </a:ln>
          </p:spPr>
        </p:sp>
        <p:sp>
          <p:nvSpPr>
            <p:cNvPr id="2375729" name="文本框 2375728"/>
            <p:cNvSpPr txBox="1"/>
            <p:nvPr/>
          </p:nvSpPr>
          <p:spPr>
            <a:xfrm>
              <a:off x="2164" y="3282"/>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375730" name="直接连接符 2375729"/>
            <p:cNvSpPr/>
            <p:nvPr/>
          </p:nvSpPr>
          <p:spPr>
            <a:xfrm flipH="1">
              <a:off x="2352" y="2592"/>
              <a:ext cx="432" cy="240"/>
            </a:xfrm>
            <a:prstGeom prst="line">
              <a:avLst/>
            </a:prstGeom>
            <a:ln w="34925" cap="rnd" cmpd="sng">
              <a:solidFill>
                <a:srgbClr val="FF3300"/>
              </a:solidFill>
              <a:prstDash val="solid"/>
              <a:headEnd type="none" w="med" len="med"/>
              <a:tailEnd type="triangle" w="med" len="med"/>
            </a:ln>
          </p:spPr>
        </p:sp>
        <p:sp>
          <p:nvSpPr>
            <p:cNvPr id="2375731" name="直接连接符 2375730"/>
            <p:cNvSpPr/>
            <p:nvPr/>
          </p:nvSpPr>
          <p:spPr>
            <a:xfrm>
              <a:off x="3264" y="2544"/>
              <a:ext cx="336" cy="288"/>
            </a:xfrm>
            <a:prstGeom prst="line">
              <a:avLst/>
            </a:prstGeom>
            <a:ln w="34925" cap="rnd" cmpd="sng">
              <a:solidFill>
                <a:srgbClr val="FF3300"/>
              </a:solidFill>
              <a:prstDash val="solid"/>
              <a:headEnd type="none" w="med" len="med"/>
              <a:tailEnd type="triangle" w="med" len="med"/>
            </a:ln>
          </p:spPr>
        </p:sp>
        <p:sp>
          <p:nvSpPr>
            <p:cNvPr id="2375732" name="直接连接符 2375731"/>
            <p:cNvSpPr/>
            <p:nvPr/>
          </p:nvSpPr>
          <p:spPr>
            <a:xfrm flipH="1">
              <a:off x="1702" y="3024"/>
              <a:ext cx="266" cy="288"/>
            </a:xfrm>
            <a:prstGeom prst="line">
              <a:avLst/>
            </a:prstGeom>
            <a:ln w="34925" cap="rnd" cmpd="sng">
              <a:solidFill>
                <a:srgbClr val="FF3300"/>
              </a:solidFill>
              <a:prstDash val="solid"/>
              <a:headEnd type="none" w="med" len="med"/>
              <a:tailEnd type="triangle" w="med" len="med"/>
            </a:ln>
          </p:spPr>
        </p:sp>
        <p:sp>
          <p:nvSpPr>
            <p:cNvPr id="2375733" name="直接连接符 2375732"/>
            <p:cNvSpPr/>
            <p:nvPr/>
          </p:nvSpPr>
          <p:spPr>
            <a:xfrm flipH="1">
              <a:off x="2160" y="3456"/>
              <a:ext cx="174" cy="288"/>
            </a:xfrm>
            <a:prstGeom prst="line">
              <a:avLst/>
            </a:prstGeom>
            <a:ln w="34925" cap="rnd" cmpd="sng">
              <a:solidFill>
                <a:srgbClr val="FF3300"/>
              </a:solidFill>
              <a:prstDash val="solid"/>
              <a:headEnd type="none" w="med" len="med"/>
              <a:tailEnd type="triangle" w="med" len="med"/>
            </a:ln>
          </p:spPr>
        </p:sp>
        <p:sp>
          <p:nvSpPr>
            <p:cNvPr id="2375734" name="直接连接符 2375733"/>
            <p:cNvSpPr/>
            <p:nvPr/>
          </p:nvSpPr>
          <p:spPr>
            <a:xfrm flipH="1">
              <a:off x="3312" y="3024"/>
              <a:ext cx="225" cy="288"/>
            </a:xfrm>
            <a:prstGeom prst="line">
              <a:avLst/>
            </a:prstGeom>
            <a:ln w="34925" cap="rnd" cmpd="sng">
              <a:solidFill>
                <a:srgbClr val="FF3300"/>
              </a:solidFill>
              <a:prstDash val="solid"/>
              <a:headEnd type="none" w="med" len="med"/>
              <a:tailEnd type="triangle" w="med" len="med"/>
            </a:ln>
          </p:spPr>
        </p:sp>
        <p:sp>
          <p:nvSpPr>
            <p:cNvPr id="2375735" name="直接连接符 2375734"/>
            <p:cNvSpPr/>
            <p:nvPr/>
          </p:nvSpPr>
          <p:spPr>
            <a:xfrm>
              <a:off x="2496" y="3024"/>
              <a:ext cx="133" cy="288"/>
            </a:xfrm>
            <a:prstGeom prst="line">
              <a:avLst/>
            </a:prstGeom>
            <a:ln w="34925" cap="rnd" cmpd="sng">
              <a:solidFill>
                <a:srgbClr val="FF33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375688"/>
                                        </p:tgtEl>
                                        <p:attrNameLst>
                                          <p:attrName>style.visibility</p:attrName>
                                        </p:attrNameLst>
                                      </p:cBhvr>
                                      <p:to>
                                        <p:strVal val="visible"/>
                                      </p:to>
                                    </p:set>
                                    <p:anim calcmode="lin" valueType="num">
                                      <p:cBhvr>
                                        <p:cTn id="7" dur="500" fill="hold"/>
                                        <p:tgtEl>
                                          <p:spTgt spid="2375688"/>
                                        </p:tgtEl>
                                        <p:attrNameLst>
                                          <p:attrName>ppt_x</p:attrName>
                                        </p:attrNameLst>
                                      </p:cBhvr>
                                      <p:tavLst>
                                        <p:tav tm="0">
                                          <p:val>
                                            <p:strVal val="#ppt_x"/>
                                          </p:val>
                                        </p:tav>
                                        <p:tav tm="100000">
                                          <p:val>
                                            <p:strVal val="#ppt_x"/>
                                          </p:val>
                                        </p:tav>
                                      </p:tavLst>
                                    </p:anim>
                                    <p:anim calcmode="lin" valueType="num">
                                      <p:cBhvr>
                                        <p:cTn id="8" dur="500" fill="hold"/>
                                        <p:tgtEl>
                                          <p:spTgt spid="2375688"/>
                                        </p:tgtEl>
                                        <p:attrNameLst>
                                          <p:attrName>ppt_y</p:attrName>
                                        </p:attrNameLst>
                                      </p:cBhvr>
                                      <p:tavLst>
                                        <p:tav tm="0">
                                          <p:val>
                                            <p:strVal val="#ppt_y-#ppt_h/2"/>
                                          </p:val>
                                        </p:tav>
                                        <p:tav tm="100000">
                                          <p:val>
                                            <p:strVal val="#ppt_y"/>
                                          </p:val>
                                        </p:tav>
                                      </p:tavLst>
                                    </p:anim>
                                    <p:anim calcmode="lin" valueType="num">
                                      <p:cBhvr>
                                        <p:cTn id="9" dur="500" fill="hold"/>
                                        <p:tgtEl>
                                          <p:spTgt spid="2375688"/>
                                        </p:tgtEl>
                                        <p:attrNameLst>
                                          <p:attrName>ppt_w</p:attrName>
                                        </p:attrNameLst>
                                      </p:cBhvr>
                                      <p:tavLst>
                                        <p:tav tm="0">
                                          <p:val>
                                            <p:strVal val="#ppt_w"/>
                                          </p:val>
                                        </p:tav>
                                        <p:tav tm="100000">
                                          <p:val>
                                            <p:strVal val="#ppt_w"/>
                                          </p:val>
                                        </p:tav>
                                      </p:tavLst>
                                    </p:anim>
                                    <p:anim calcmode="lin" valueType="num">
                                      <p:cBhvr>
                                        <p:cTn id="10" dur="500" fill="hold"/>
                                        <p:tgtEl>
                                          <p:spTgt spid="237568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75685"/>
                                        </p:tgtEl>
                                        <p:attrNameLst>
                                          <p:attrName>style.visibility</p:attrName>
                                        </p:attrNameLst>
                                      </p:cBhvr>
                                      <p:to>
                                        <p:strVal val="visible"/>
                                      </p:to>
                                    </p:set>
                                    <p:animEffect transition="in" filter="dissolve">
                                      <p:cBhvr>
                                        <p:cTn id="15" dur="500"/>
                                        <p:tgtEl>
                                          <p:spTgt spid="237568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375686"/>
                                        </p:tgtEl>
                                        <p:attrNameLst>
                                          <p:attrName>style.visibility</p:attrName>
                                        </p:attrNameLst>
                                      </p:cBhvr>
                                      <p:to>
                                        <p:strVal val="visible"/>
                                      </p:to>
                                    </p:set>
                                    <p:animEffect transition="in" filter="dissolve">
                                      <p:cBhvr>
                                        <p:cTn id="20" dur="500"/>
                                        <p:tgtEl>
                                          <p:spTgt spid="237568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375684"/>
                                        </p:tgtEl>
                                        <p:attrNameLst>
                                          <p:attrName>style.visibility</p:attrName>
                                        </p:attrNameLst>
                                      </p:cBhvr>
                                      <p:to>
                                        <p:strVal val="visible"/>
                                      </p:to>
                                    </p:set>
                                    <p:animEffect transition="in" filter="dissolve">
                                      <p:cBhvr>
                                        <p:cTn id="25" dur="500"/>
                                        <p:tgtEl>
                                          <p:spTgt spid="237568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75683"/>
                                        </p:tgtEl>
                                        <p:attrNameLst>
                                          <p:attrName>style.visibility</p:attrName>
                                        </p:attrNameLst>
                                      </p:cBhvr>
                                      <p:to>
                                        <p:strVal val="visible"/>
                                      </p:to>
                                    </p:set>
                                    <p:animEffect transition="in" filter="dissolve">
                                      <p:cBhvr>
                                        <p:cTn id="30" dur="500"/>
                                        <p:tgtEl>
                                          <p:spTgt spid="23756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childTnLst>
                                    <p:set>
                                      <p:cBhvr>
                                        <p:cTn id="34" dur="1" fill="hold">
                                          <p:stCondLst>
                                            <p:cond delay="0"/>
                                          </p:stCondLst>
                                        </p:cTn>
                                        <p:tgtEl>
                                          <p:spTgt spid="2375683"/>
                                        </p:tgtEl>
                                        <p:attrNameLst>
                                          <p:attrName>style.visibility</p:attrName>
                                        </p:attrNameLst>
                                      </p:cBhvr>
                                      <p:to>
                                        <p:strVal val="visible"/>
                                      </p:to>
                                    </p:set>
                                    <p:animEffect transition="in" filter="dissolve">
                                      <p:cBhvr>
                                        <p:cTn id="35" dur="500"/>
                                        <p:tgtEl>
                                          <p:spTgt spid="2375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686" grpId="0"/>
      <p:bldP spid="2375683" grpId="0"/>
      <p:bldP spid="2375683" grpId="1"/>
      <p:bldP spid="2375684" grpId="0"/>
      <p:bldP spid="237568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3489466-7BEF-4EDD-AD31-062AA798C91F}" type="slidenum">
              <a:rPr kumimoji="0" lang="en-US" altLang="zh-CN" sz="1400" b="0" smtClean="0">
                <a:solidFill>
                  <a:schemeClr val="tx1"/>
                </a:solidFill>
              </a:rPr>
              <a:t>49</a:t>
            </a:fld>
            <a:endParaRPr kumimoji="0" lang="en-US" altLang="zh-CN" sz="1400" b="0" smtClean="0">
              <a:solidFill>
                <a:schemeClr val="tx1"/>
              </a:solidFill>
            </a:endParaRPr>
          </a:p>
        </p:txBody>
      </p:sp>
      <p:sp>
        <p:nvSpPr>
          <p:cNvPr id="49155" name="Rectangle 4"/>
          <p:cNvSpPr>
            <a:spLocks noGrp="1" noChangeArrowheads="1"/>
          </p:cNvSpPr>
          <p:nvPr>
            <p:ph type="title"/>
          </p:nvPr>
        </p:nvSpPr>
        <p:spPr/>
        <p:txBody>
          <a:bodyPr/>
          <a:lstStyle/>
          <a:p>
            <a:pPr eaLnBrk="1" hangingPunct="1"/>
            <a:r>
              <a:rPr lang="en-US" altLang="zh-CN" smtClean="0"/>
              <a:t>2</a:t>
            </a:r>
            <a:r>
              <a:rPr lang="zh-CN" altLang="en-US" smtClean="0"/>
              <a:t>）求二叉树的深度</a:t>
            </a:r>
            <a:r>
              <a:rPr lang="en-US" altLang="zh-CN" smtClean="0"/>
              <a:t>(</a:t>
            </a:r>
            <a:r>
              <a:rPr lang="zh-CN" altLang="en-US" smtClean="0"/>
              <a:t>后序遍历</a:t>
            </a:r>
            <a:r>
              <a:rPr lang="en-US" altLang="zh-CN" smtClean="0"/>
              <a:t>)</a:t>
            </a:r>
          </a:p>
        </p:txBody>
      </p:sp>
      <p:sp>
        <p:nvSpPr>
          <p:cNvPr id="49156" name="Rectangle 5"/>
          <p:cNvSpPr>
            <a:spLocks noGrp="1" noChangeArrowheads="1"/>
          </p:cNvSpPr>
          <p:nvPr>
            <p:ph type="body" idx="1"/>
          </p:nvPr>
        </p:nvSpPr>
        <p:spPr/>
        <p:txBody>
          <a:bodyPr/>
          <a:lstStyle/>
          <a:p>
            <a:pPr eaLnBrk="1" hangingPunct="1"/>
            <a:r>
              <a:rPr lang="zh-CN" altLang="en-US" smtClean="0"/>
              <a:t>二叉树的深度：为其左、右子树深度的最大值加</a:t>
            </a:r>
            <a:r>
              <a:rPr lang="en-US" altLang="zh-CN" smtClean="0"/>
              <a:t>1</a:t>
            </a:r>
            <a:r>
              <a:rPr lang="zh-CN" altLang="en-US" smtClean="0"/>
              <a:t>。</a:t>
            </a:r>
          </a:p>
          <a:p>
            <a:pPr eaLnBrk="1" hangingPunct="1"/>
            <a:r>
              <a:rPr lang="zh-CN" altLang="en-US" smtClean="0"/>
              <a:t>基本思想</a:t>
            </a:r>
            <a:r>
              <a:rPr lang="en-US" altLang="zh-CN" smtClean="0"/>
              <a:t>:</a:t>
            </a:r>
          </a:p>
          <a:p>
            <a:pPr lvl="1" eaLnBrk="1" hangingPunct="1"/>
            <a:r>
              <a:rPr lang="zh-CN" altLang="en-US" smtClean="0"/>
              <a:t>需先分别求得左、右子树的深度</a:t>
            </a:r>
          </a:p>
          <a:p>
            <a:pPr lvl="1" eaLnBrk="1" hangingPunct="1"/>
            <a:r>
              <a:rPr lang="zh-CN" altLang="en-US" smtClean="0"/>
              <a:t>算法中“访问结点”的操作为：求得左、右子树深度的最大值，然后加 </a:t>
            </a:r>
            <a:r>
              <a:rPr lang="en-US" altLang="zh-CN" smtClean="0"/>
              <a:t>1 </a:t>
            </a:r>
            <a:r>
              <a:rPr lang="zh-CN" altLang="en-US" smtClean="0"/>
              <a:t>。</a:t>
            </a:r>
          </a:p>
        </p:txBody>
      </p:sp>
      <p:grpSp>
        <p:nvGrpSpPr>
          <p:cNvPr id="49157" name="Group 32"/>
          <p:cNvGrpSpPr/>
          <p:nvPr/>
        </p:nvGrpSpPr>
        <p:grpSpPr bwMode="auto">
          <a:xfrm>
            <a:off x="4027488" y="3789363"/>
            <a:ext cx="3143250" cy="2586037"/>
            <a:chOff x="2537" y="2387"/>
            <a:chExt cx="1980" cy="1629"/>
          </a:xfrm>
        </p:grpSpPr>
        <p:sp>
          <p:nvSpPr>
            <p:cNvPr id="49158" name="Line 7"/>
            <p:cNvSpPr>
              <a:spLocks noChangeShapeType="1"/>
            </p:cNvSpPr>
            <p:nvPr/>
          </p:nvSpPr>
          <p:spPr bwMode="auto">
            <a:xfrm flipH="1">
              <a:off x="3317" y="3529"/>
              <a:ext cx="162" cy="227"/>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59" name="Line 8"/>
            <p:cNvSpPr>
              <a:spLocks noChangeShapeType="1"/>
            </p:cNvSpPr>
            <p:nvPr/>
          </p:nvSpPr>
          <p:spPr bwMode="auto">
            <a:xfrm flipH="1">
              <a:off x="3187" y="2640"/>
              <a:ext cx="408" cy="288"/>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0" name="Line 9"/>
            <p:cNvSpPr>
              <a:spLocks noChangeShapeType="1"/>
            </p:cNvSpPr>
            <p:nvPr/>
          </p:nvSpPr>
          <p:spPr bwMode="auto">
            <a:xfrm>
              <a:off x="3902" y="2640"/>
              <a:ext cx="408" cy="286"/>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1" name="Line 10"/>
            <p:cNvSpPr>
              <a:spLocks noChangeShapeType="1"/>
            </p:cNvSpPr>
            <p:nvPr/>
          </p:nvSpPr>
          <p:spPr bwMode="auto">
            <a:xfrm>
              <a:off x="3221" y="3075"/>
              <a:ext cx="255"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2" name="Line 11"/>
            <p:cNvSpPr>
              <a:spLocks noChangeShapeType="1"/>
            </p:cNvSpPr>
            <p:nvPr/>
          </p:nvSpPr>
          <p:spPr bwMode="auto">
            <a:xfrm flipH="1">
              <a:off x="4041" y="3075"/>
              <a:ext cx="259"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3" name="Line 12"/>
            <p:cNvSpPr>
              <a:spLocks noChangeShapeType="1"/>
            </p:cNvSpPr>
            <p:nvPr/>
          </p:nvSpPr>
          <p:spPr bwMode="auto">
            <a:xfrm flipH="1">
              <a:off x="2834" y="3030"/>
              <a:ext cx="259"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64" name="Oval 14"/>
            <p:cNvSpPr>
              <a:spLocks noChangeArrowheads="1"/>
            </p:cNvSpPr>
            <p:nvPr/>
          </p:nvSpPr>
          <p:spPr bwMode="auto">
            <a:xfrm>
              <a:off x="3582" y="2387"/>
              <a:ext cx="338" cy="317"/>
            </a:xfrm>
            <a:prstGeom prst="ellipse">
              <a:avLst/>
            </a:prstGeom>
            <a:solidFill>
              <a:srgbClr val="FFFFCC"/>
            </a:solidFill>
            <a:ln w="12700" cap="rnd">
              <a:solidFill>
                <a:schemeClr val="tx1"/>
              </a:solidFill>
              <a:round/>
            </a:ln>
          </p:spPr>
          <p:txBody>
            <a:bodyPr wrap="none" anchor="ctr"/>
            <a:lstStyle/>
            <a:p>
              <a:r>
                <a:rPr lang="en-US" altLang="zh-CN"/>
                <a:t>A</a:t>
              </a:r>
            </a:p>
          </p:txBody>
        </p:sp>
        <p:sp>
          <p:nvSpPr>
            <p:cNvPr id="49165" name="Oval 19"/>
            <p:cNvSpPr>
              <a:spLocks noChangeArrowheads="1"/>
            </p:cNvSpPr>
            <p:nvPr/>
          </p:nvSpPr>
          <p:spPr bwMode="auto">
            <a:xfrm>
              <a:off x="3162" y="3699"/>
              <a:ext cx="338" cy="317"/>
            </a:xfrm>
            <a:prstGeom prst="ellipse">
              <a:avLst/>
            </a:prstGeom>
            <a:solidFill>
              <a:schemeClr val="bg2"/>
            </a:solidFill>
            <a:ln w="12700" cap="rnd">
              <a:solidFill>
                <a:schemeClr val="tx1"/>
              </a:solidFill>
              <a:round/>
            </a:ln>
          </p:spPr>
          <p:txBody>
            <a:bodyPr wrap="none" anchor="ctr"/>
            <a:lstStyle/>
            <a:p>
              <a:r>
                <a:rPr lang="en-US" altLang="zh-CN"/>
                <a:t>G</a:t>
              </a:r>
            </a:p>
          </p:txBody>
        </p:sp>
        <p:sp>
          <p:nvSpPr>
            <p:cNvPr id="49166" name="Oval 20"/>
            <p:cNvSpPr>
              <a:spLocks noChangeArrowheads="1"/>
            </p:cNvSpPr>
            <p:nvPr/>
          </p:nvSpPr>
          <p:spPr bwMode="auto">
            <a:xfrm>
              <a:off x="3890" y="3294"/>
              <a:ext cx="338" cy="317"/>
            </a:xfrm>
            <a:prstGeom prst="ellipse">
              <a:avLst/>
            </a:prstGeom>
            <a:solidFill>
              <a:srgbClr val="FBE2DF"/>
            </a:solidFill>
            <a:ln w="12700" cap="rnd">
              <a:solidFill>
                <a:schemeClr val="tx1"/>
              </a:solidFill>
              <a:round/>
            </a:ln>
          </p:spPr>
          <p:txBody>
            <a:bodyPr wrap="none" anchor="ctr"/>
            <a:lstStyle/>
            <a:p>
              <a:r>
                <a:rPr lang="en-US" altLang="zh-CN"/>
                <a:t>F</a:t>
              </a:r>
            </a:p>
          </p:txBody>
        </p:sp>
        <p:sp>
          <p:nvSpPr>
            <p:cNvPr id="49167" name="Oval 21"/>
            <p:cNvSpPr>
              <a:spLocks noChangeArrowheads="1"/>
            </p:cNvSpPr>
            <p:nvPr/>
          </p:nvSpPr>
          <p:spPr bwMode="auto">
            <a:xfrm>
              <a:off x="2537" y="3272"/>
              <a:ext cx="338" cy="317"/>
            </a:xfrm>
            <a:prstGeom prst="ellipse">
              <a:avLst/>
            </a:prstGeom>
            <a:solidFill>
              <a:schemeClr val="bg2"/>
            </a:solidFill>
            <a:ln w="12700" cap="rnd">
              <a:solidFill>
                <a:schemeClr val="tx1"/>
              </a:solidFill>
              <a:round/>
            </a:ln>
          </p:spPr>
          <p:txBody>
            <a:bodyPr wrap="none" anchor="ctr"/>
            <a:lstStyle/>
            <a:p>
              <a:r>
                <a:rPr lang="en-US" altLang="zh-CN"/>
                <a:t>D</a:t>
              </a:r>
            </a:p>
          </p:txBody>
        </p:sp>
        <p:sp>
          <p:nvSpPr>
            <p:cNvPr id="49168" name="Oval 17"/>
            <p:cNvSpPr>
              <a:spLocks noChangeArrowheads="1"/>
            </p:cNvSpPr>
            <p:nvPr/>
          </p:nvSpPr>
          <p:spPr bwMode="auto">
            <a:xfrm>
              <a:off x="3359" y="3294"/>
              <a:ext cx="338" cy="317"/>
            </a:xfrm>
            <a:prstGeom prst="ellipse">
              <a:avLst/>
            </a:prstGeom>
            <a:solidFill>
              <a:schemeClr val="bg2"/>
            </a:solidFill>
            <a:ln w="12700" cap="rnd">
              <a:solidFill>
                <a:schemeClr val="tx1"/>
              </a:solidFill>
              <a:round/>
            </a:ln>
          </p:spPr>
          <p:txBody>
            <a:bodyPr wrap="none" anchor="ctr"/>
            <a:lstStyle/>
            <a:p>
              <a:r>
                <a:rPr lang="en-US" altLang="zh-CN"/>
                <a:t>E</a:t>
              </a:r>
            </a:p>
          </p:txBody>
        </p:sp>
        <p:sp>
          <p:nvSpPr>
            <p:cNvPr id="49169" name="Oval 23"/>
            <p:cNvSpPr>
              <a:spLocks noChangeArrowheads="1"/>
            </p:cNvSpPr>
            <p:nvPr/>
          </p:nvSpPr>
          <p:spPr bwMode="auto">
            <a:xfrm>
              <a:off x="4179" y="2796"/>
              <a:ext cx="338" cy="317"/>
            </a:xfrm>
            <a:prstGeom prst="ellipse">
              <a:avLst/>
            </a:prstGeom>
            <a:solidFill>
              <a:srgbClr val="FBE2DF"/>
            </a:solidFill>
            <a:ln w="12700" cap="rnd">
              <a:solidFill>
                <a:schemeClr val="tx1"/>
              </a:solidFill>
              <a:round/>
            </a:ln>
          </p:spPr>
          <p:txBody>
            <a:bodyPr wrap="none" anchor="ctr"/>
            <a:lstStyle/>
            <a:p>
              <a:r>
                <a:rPr lang="en-US" altLang="zh-CN"/>
                <a:t>C</a:t>
              </a:r>
            </a:p>
          </p:txBody>
        </p:sp>
        <p:sp>
          <p:nvSpPr>
            <p:cNvPr id="49170" name="Oval 26"/>
            <p:cNvSpPr>
              <a:spLocks noChangeArrowheads="1"/>
            </p:cNvSpPr>
            <p:nvPr/>
          </p:nvSpPr>
          <p:spPr bwMode="auto">
            <a:xfrm>
              <a:off x="2972" y="2796"/>
              <a:ext cx="338" cy="317"/>
            </a:xfrm>
            <a:prstGeom prst="ellipse">
              <a:avLst/>
            </a:prstGeom>
            <a:solidFill>
              <a:schemeClr val="bg2"/>
            </a:solidFill>
            <a:ln w="12700" cap="rnd">
              <a:solidFill>
                <a:schemeClr val="tx1"/>
              </a:solidFill>
              <a:round/>
            </a:ln>
          </p:spPr>
          <p:txBody>
            <a:bodyPr wrap="none" anchor="ctr"/>
            <a:lstStyle/>
            <a:p>
              <a:r>
                <a:rPr lang="en-US" altLang="zh-CN"/>
                <a:t>B</a:t>
              </a: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408867C-64D5-4DD8-BE25-977926C10A24}" type="slidenum">
              <a:rPr kumimoji="0" lang="en-US" altLang="zh-CN" sz="1400" b="0" smtClean="0">
                <a:solidFill>
                  <a:schemeClr val="tx1"/>
                </a:solidFill>
              </a:rPr>
              <a:t>5</a:t>
            </a:fld>
            <a:endParaRPr kumimoji="0" lang="en-US" altLang="zh-CN" sz="1400" b="0" smtClean="0">
              <a:solidFill>
                <a:schemeClr val="tx1"/>
              </a:solidFill>
            </a:endParaRPr>
          </a:p>
        </p:txBody>
      </p:sp>
      <p:sp>
        <p:nvSpPr>
          <p:cNvPr id="7171" name="Rectangle 2"/>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7172" name="Rectangle 3"/>
          <p:cNvSpPr>
            <a:spLocks noGrp="1" noChangeArrowheads="1"/>
          </p:cNvSpPr>
          <p:nvPr>
            <p:ph type="body" idx="1"/>
          </p:nvPr>
        </p:nvSpPr>
        <p:spPr>
          <a:xfrm>
            <a:off x="457200" y="1371600"/>
            <a:ext cx="4259263" cy="4953000"/>
          </a:xfrm>
          <a:ln w="12700">
            <a:solidFill>
              <a:srgbClr val="CC6600"/>
            </a:solidFill>
            <a:miter lim="800000"/>
          </a:ln>
        </p:spPr>
        <p:txBody>
          <a:bodyPr/>
          <a:lstStyle/>
          <a:p>
            <a:pPr eaLnBrk="1" hangingPunct="1">
              <a:lnSpc>
                <a:spcPct val="90000"/>
              </a:lnSpc>
            </a:pPr>
            <a:r>
              <a:rPr lang="zh-CN" altLang="en-US" dirty="0" smtClean="0">
                <a:solidFill>
                  <a:srgbClr val="FF0000"/>
                </a:solidFill>
                <a:latin typeface="楷体_GB2312" pitchFamily="49" charset="-122"/>
              </a:rPr>
              <a:t>路径：</a:t>
            </a:r>
            <a:r>
              <a:rPr lang="zh-CN" altLang="en-US" dirty="0" smtClean="0">
                <a:solidFill>
                  <a:schemeClr val="tx1"/>
                </a:solidFill>
                <a:latin typeface="楷体_GB2312" pitchFamily="49" charset="-122"/>
              </a:rPr>
              <a:t>由从</a:t>
            </a:r>
            <a:r>
              <a:rPr lang="zh-CN" altLang="en-US" dirty="0" smtClean="0">
                <a:solidFill>
                  <a:srgbClr val="FF3300"/>
                </a:solidFill>
                <a:latin typeface="楷体_GB2312" pitchFamily="49" charset="-122"/>
              </a:rPr>
              <a:t>根到该结点</a:t>
            </a:r>
            <a:r>
              <a:rPr lang="zh-CN" altLang="en-US" dirty="0" smtClean="0">
                <a:solidFill>
                  <a:schemeClr val="tx1"/>
                </a:solidFill>
                <a:latin typeface="楷体_GB2312" pitchFamily="49" charset="-122"/>
              </a:rPr>
              <a:t>所经分支和结点构成</a:t>
            </a:r>
          </a:p>
          <a:p>
            <a:pPr eaLnBrk="1" hangingPunct="1">
              <a:lnSpc>
                <a:spcPct val="90000"/>
              </a:lnSpc>
            </a:pPr>
            <a:r>
              <a:rPr lang="zh-CN" altLang="en-US" dirty="0" smtClean="0">
                <a:solidFill>
                  <a:srgbClr val="FF3300"/>
                </a:solidFill>
                <a:latin typeface="楷体_GB2312" pitchFamily="49" charset="-122"/>
              </a:rPr>
              <a:t>孩子结点、双亲结点</a:t>
            </a:r>
          </a:p>
          <a:p>
            <a:pPr eaLnBrk="1" hangingPunct="1">
              <a:lnSpc>
                <a:spcPct val="90000"/>
              </a:lnSpc>
            </a:pPr>
            <a:r>
              <a:rPr lang="zh-CN" altLang="en-US" dirty="0" smtClean="0">
                <a:solidFill>
                  <a:srgbClr val="FF3300"/>
                </a:solidFill>
                <a:latin typeface="楷体_GB2312" pitchFamily="49" charset="-122"/>
              </a:rPr>
              <a:t>兄弟结点、堂兄弟</a:t>
            </a:r>
          </a:p>
          <a:p>
            <a:pPr eaLnBrk="1" hangingPunct="1">
              <a:lnSpc>
                <a:spcPct val="90000"/>
              </a:lnSpc>
            </a:pPr>
            <a:r>
              <a:rPr lang="zh-CN" altLang="en-US" dirty="0" smtClean="0">
                <a:solidFill>
                  <a:srgbClr val="FF3300"/>
                </a:solidFill>
                <a:latin typeface="楷体_GB2312" pitchFamily="49" charset="-122"/>
              </a:rPr>
              <a:t>祖先结点、子孙结点</a:t>
            </a:r>
          </a:p>
          <a:p>
            <a:pPr eaLnBrk="1" hangingPunct="1">
              <a:lnSpc>
                <a:spcPct val="90000"/>
              </a:lnSpc>
            </a:pPr>
            <a:r>
              <a:rPr lang="zh-CN" altLang="en-US" dirty="0" smtClean="0">
                <a:solidFill>
                  <a:srgbClr val="FF0000"/>
                </a:solidFill>
                <a:latin typeface="楷体_GB2312" pitchFamily="49" charset="-122"/>
              </a:rPr>
              <a:t>结点的层次</a:t>
            </a:r>
            <a:r>
              <a:rPr lang="en-US" altLang="zh-CN" dirty="0" smtClean="0">
                <a:solidFill>
                  <a:srgbClr val="FF0000"/>
                </a:solidFill>
                <a:latin typeface="楷体_GB2312" pitchFamily="49" charset="-122"/>
              </a:rPr>
              <a:t>:</a:t>
            </a:r>
            <a:r>
              <a:rPr lang="zh-CN" altLang="en-US" u="sng" dirty="0" smtClean="0">
                <a:solidFill>
                  <a:schemeClr val="tx1"/>
                </a:solidFill>
                <a:latin typeface="楷体_GB2312" pitchFamily="49" charset="-122"/>
              </a:rPr>
              <a:t>假设根结点的层次为</a:t>
            </a:r>
            <a:r>
              <a:rPr lang="en-US" altLang="zh-CN" u="sng" dirty="0" smtClean="0">
                <a:solidFill>
                  <a:schemeClr val="tx1"/>
                </a:solidFill>
                <a:latin typeface="楷体_GB2312" pitchFamily="49" charset="-122"/>
              </a:rPr>
              <a:t>1</a:t>
            </a:r>
            <a:r>
              <a:rPr lang="zh-CN" altLang="en-US" dirty="0" smtClean="0">
                <a:solidFill>
                  <a:schemeClr val="tx1"/>
                </a:solidFill>
                <a:latin typeface="楷体_GB2312" pitchFamily="49" charset="-122"/>
              </a:rPr>
              <a:t>，第</a:t>
            </a:r>
            <a:r>
              <a:rPr lang="en-US" altLang="zh-CN" i="1" dirty="0" smtClean="0">
                <a:solidFill>
                  <a:schemeClr val="tx1"/>
                </a:solidFill>
              </a:rPr>
              <a:t>l</a:t>
            </a:r>
            <a:r>
              <a:rPr lang="en-US" altLang="zh-CN" i="1" dirty="0" smtClean="0">
                <a:solidFill>
                  <a:schemeClr val="tx1"/>
                </a:solidFill>
                <a:latin typeface="楷体_GB2312" pitchFamily="49" charset="-122"/>
              </a:rPr>
              <a:t> </a:t>
            </a:r>
            <a:r>
              <a:rPr lang="zh-CN" altLang="en-US" dirty="0" smtClean="0">
                <a:solidFill>
                  <a:schemeClr val="tx1"/>
                </a:solidFill>
                <a:latin typeface="楷体_GB2312" pitchFamily="49" charset="-122"/>
              </a:rPr>
              <a:t>层的结点的子树根结点的层次为</a:t>
            </a:r>
            <a:r>
              <a:rPr lang="en-US" altLang="zh-CN" i="1" dirty="0" smtClean="0">
                <a:solidFill>
                  <a:schemeClr val="tx1"/>
                </a:solidFill>
              </a:rPr>
              <a:t>l </a:t>
            </a:r>
            <a:r>
              <a:rPr lang="en-US" altLang="zh-CN" dirty="0" smtClean="0">
                <a:solidFill>
                  <a:schemeClr val="tx1"/>
                </a:solidFill>
                <a:latin typeface="楷体_GB2312" pitchFamily="49" charset="-122"/>
              </a:rPr>
              <a:t>+1</a:t>
            </a:r>
          </a:p>
          <a:p>
            <a:pPr eaLnBrk="1" hangingPunct="1">
              <a:lnSpc>
                <a:spcPct val="90000"/>
              </a:lnSpc>
            </a:pPr>
            <a:r>
              <a:rPr lang="zh-CN" altLang="en-US" dirty="0" smtClean="0">
                <a:solidFill>
                  <a:srgbClr val="FF0000"/>
                </a:solidFill>
                <a:latin typeface="楷体_GB2312" pitchFamily="49" charset="-122"/>
              </a:rPr>
              <a:t>树的深度：</a:t>
            </a:r>
            <a:r>
              <a:rPr lang="zh-CN" altLang="en-US" dirty="0" smtClean="0">
                <a:solidFill>
                  <a:schemeClr val="tx1"/>
                </a:solidFill>
                <a:latin typeface="楷体_GB2312" pitchFamily="49" charset="-122"/>
              </a:rPr>
              <a:t>树中叶子结点所在的</a:t>
            </a:r>
            <a:r>
              <a:rPr lang="zh-CN" altLang="en-US" u="sng" dirty="0" smtClean="0">
                <a:solidFill>
                  <a:schemeClr val="tx1"/>
                </a:solidFill>
                <a:latin typeface="楷体_GB2312" pitchFamily="49" charset="-122"/>
              </a:rPr>
              <a:t>最大层次</a:t>
            </a:r>
          </a:p>
        </p:txBody>
      </p:sp>
      <p:grpSp>
        <p:nvGrpSpPr>
          <p:cNvPr id="7173" name="Group 32"/>
          <p:cNvGrpSpPr/>
          <p:nvPr/>
        </p:nvGrpSpPr>
        <p:grpSpPr bwMode="auto">
          <a:xfrm>
            <a:off x="4470400" y="1814513"/>
            <a:ext cx="4565650" cy="3044825"/>
            <a:chOff x="2109" y="1026"/>
            <a:chExt cx="2876" cy="1918"/>
          </a:xfrm>
        </p:grpSpPr>
        <p:sp>
          <p:nvSpPr>
            <p:cNvPr id="7174" name="Line 33"/>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 name="Line 34"/>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 name="Line 35"/>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 name="Line 36"/>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 name="Line 37"/>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 name="Line 38"/>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0" name="Line 39"/>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40"/>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41"/>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42"/>
            <p:cNvSpPr>
              <a:spLocks noChangeShapeType="1"/>
            </p:cNvSpPr>
            <p:nvPr/>
          </p:nvSpPr>
          <p:spPr bwMode="auto">
            <a:xfrm flipH="1">
              <a:off x="2699" y="1243"/>
              <a:ext cx="635" cy="41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Oval 43"/>
            <p:cNvSpPr>
              <a:spLocks noChangeArrowheads="1"/>
            </p:cNvSpPr>
            <p:nvPr/>
          </p:nvSpPr>
          <p:spPr bwMode="auto">
            <a:xfrm>
              <a:off x="3334" y="1026"/>
              <a:ext cx="336" cy="313"/>
            </a:xfrm>
            <a:prstGeom prst="ellipse">
              <a:avLst/>
            </a:prstGeom>
            <a:solidFill>
              <a:srgbClr val="FBE2DF"/>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FF0000"/>
                  </a:solidFill>
                </a:rPr>
                <a:t>A</a:t>
              </a:r>
              <a:endParaRPr lang="en-US" altLang="zh-CN" sz="2400" b="0">
                <a:solidFill>
                  <a:schemeClr val="tx1"/>
                </a:solidFill>
              </a:endParaRPr>
            </a:p>
          </p:txBody>
        </p:sp>
        <p:sp>
          <p:nvSpPr>
            <p:cNvPr id="7185" name="Oval 44"/>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7186" name="Oval 45"/>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7187" name="Oval 46"/>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7188" name="Oval 47"/>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7189" name="Oval 48"/>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7190" name="Oval 49"/>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7191" name="Oval 50"/>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7192" name="Oval 51"/>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7193" name="Oval 52"/>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7194" name="Oval 53"/>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7195" name="Oval 54"/>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7196" name="Oval 55"/>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sp>
          <p:nvSpPr>
            <p:cNvPr id="7197" name="Line 56"/>
            <p:cNvSpPr>
              <a:spLocks noChangeShapeType="1"/>
            </p:cNvSpPr>
            <p:nvPr/>
          </p:nvSpPr>
          <p:spPr bwMode="auto">
            <a:xfrm>
              <a:off x="3506" y="1339"/>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57"/>
            <p:cNvSpPr>
              <a:spLocks noChangeShapeType="1"/>
            </p:cNvSpPr>
            <p:nvPr/>
          </p:nvSpPr>
          <p:spPr bwMode="auto">
            <a:xfrm>
              <a:off x="3670" y="1243"/>
              <a:ext cx="672"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22B3B9D-654D-48A2-9FDA-C9479EB31289}" type="slidenum">
              <a:rPr kumimoji="0" lang="en-US" altLang="zh-CN" sz="1400" b="0" smtClean="0">
                <a:solidFill>
                  <a:schemeClr val="tx1"/>
                </a:solidFill>
              </a:rPr>
              <a:t>50</a:t>
            </a:fld>
            <a:endParaRPr kumimoji="0" lang="en-US" altLang="zh-CN" sz="1400" b="0" smtClean="0">
              <a:solidFill>
                <a:schemeClr val="tx1"/>
              </a:solidFill>
            </a:endParaRPr>
          </a:p>
        </p:txBody>
      </p:sp>
      <p:sp>
        <p:nvSpPr>
          <p:cNvPr id="50179" name="Text Box 4"/>
          <p:cNvSpPr txBox="1">
            <a:spLocks noChangeArrowheads="1"/>
          </p:cNvSpPr>
          <p:nvPr/>
        </p:nvSpPr>
        <p:spPr bwMode="auto">
          <a:xfrm>
            <a:off x="685800" y="1304925"/>
            <a:ext cx="8077200" cy="524827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dirty="0" err="1">
                <a:solidFill>
                  <a:schemeClr val="tx1"/>
                </a:solidFill>
              </a:rPr>
              <a:t>int</a:t>
            </a:r>
            <a:r>
              <a:rPr lang="en-US" altLang="zh-CN" dirty="0">
                <a:solidFill>
                  <a:schemeClr val="tx1"/>
                </a:solidFill>
              </a:rPr>
              <a:t> </a:t>
            </a:r>
            <a:r>
              <a:rPr lang="en-US" altLang="zh-CN" dirty="0">
                <a:solidFill>
                  <a:srgbClr val="0000FF"/>
                </a:solidFill>
              </a:rPr>
              <a:t>Depth</a:t>
            </a:r>
            <a:r>
              <a:rPr lang="en-US" altLang="zh-CN" dirty="0">
                <a:solidFill>
                  <a:srgbClr val="008080"/>
                </a:solidFill>
              </a:rPr>
              <a:t> (</a:t>
            </a:r>
            <a:r>
              <a:rPr lang="en-US" altLang="zh-CN" dirty="0" err="1">
                <a:solidFill>
                  <a:srgbClr val="008080"/>
                </a:solidFill>
              </a:rPr>
              <a:t>BiTree</a:t>
            </a:r>
            <a:r>
              <a:rPr lang="en-US" altLang="zh-CN" dirty="0">
                <a:solidFill>
                  <a:srgbClr val="008080"/>
                </a:solidFill>
              </a:rPr>
              <a:t> T )</a:t>
            </a:r>
            <a:r>
              <a:rPr lang="en-US" altLang="zh-CN" dirty="0">
                <a:solidFill>
                  <a:schemeClr val="tx1"/>
                </a:solidFill>
              </a:rPr>
              <a:t>{ // </a:t>
            </a:r>
            <a:r>
              <a:rPr lang="zh-CN" altLang="en-US" dirty="0">
                <a:solidFill>
                  <a:schemeClr val="tx1"/>
                </a:solidFill>
                <a:ea typeface="楷体_GB2312" pitchFamily="49" charset="-122"/>
              </a:rPr>
              <a:t>返回二叉树的深度</a:t>
            </a:r>
            <a:endParaRPr lang="zh-CN" altLang="en-US" dirty="0">
              <a:solidFill>
                <a:schemeClr val="tx1"/>
              </a:solidFill>
            </a:endParaRPr>
          </a:p>
          <a:p>
            <a:pPr algn="l" eaLnBrk="1" hangingPunct="1">
              <a:lnSpc>
                <a:spcPct val="120000"/>
              </a:lnSpc>
              <a:spcBef>
                <a:spcPct val="0"/>
              </a:spcBef>
            </a:pPr>
            <a:r>
              <a:rPr lang="zh-CN" altLang="en-US" dirty="0">
                <a:solidFill>
                  <a:schemeClr val="tx1"/>
                </a:solidFill>
              </a:rPr>
              <a:t>   </a:t>
            </a: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endParaRPr lang="zh-CN" altLang="en-US" dirty="0">
              <a:solidFill>
                <a:schemeClr val="tx1"/>
              </a:solidFill>
            </a:endParaRPr>
          </a:p>
          <a:p>
            <a:pPr algn="l" eaLnBrk="1" hangingPunct="1">
              <a:lnSpc>
                <a:spcPct val="120000"/>
              </a:lnSpc>
              <a:spcBef>
                <a:spcPct val="0"/>
              </a:spcBef>
            </a:pPr>
            <a:r>
              <a:rPr lang="zh-CN" altLang="en-US" dirty="0">
                <a:solidFill>
                  <a:schemeClr val="tx1"/>
                </a:solidFill>
              </a:rPr>
              <a:t>   </a:t>
            </a:r>
            <a:r>
              <a:rPr lang="zh-CN" altLang="en-US" dirty="0" smtClean="0">
                <a:solidFill>
                  <a:schemeClr val="tx1"/>
                </a:solidFill>
              </a:rPr>
              <a:t>   </a:t>
            </a:r>
            <a:endParaRPr lang="en-US" altLang="zh-CN" dirty="0">
              <a:solidFill>
                <a:schemeClr val="tx1"/>
              </a:solidFill>
            </a:endParaRPr>
          </a:p>
          <a:p>
            <a:pPr algn="l" eaLnBrk="1" hangingPunct="1">
              <a:lnSpc>
                <a:spcPct val="120000"/>
              </a:lnSpc>
              <a:spcBef>
                <a:spcPct val="0"/>
              </a:spcBef>
            </a:pPr>
            <a:r>
              <a:rPr lang="en-US" altLang="zh-CN" dirty="0">
                <a:solidFill>
                  <a:schemeClr val="tx1"/>
                </a:solidFill>
              </a:rPr>
              <a:t>}// </a:t>
            </a:r>
            <a:r>
              <a:rPr lang="en-US" altLang="zh-CN" dirty="0" smtClean="0">
                <a:solidFill>
                  <a:srgbClr val="0000FF"/>
                </a:solidFill>
              </a:rPr>
              <a:t>Depth</a:t>
            </a:r>
            <a:r>
              <a:rPr lang="en-US" altLang="zh-CN" dirty="0" smtClean="0">
                <a:solidFill>
                  <a:srgbClr val="008080"/>
                </a:solidFill>
              </a:rPr>
              <a:t> (</a:t>
            </a:r>
            <a:r>
              <a:rPr lang="en-US" altLang="zh-CN" dirty="0" err="1" smtClean="0">
                <a:solidFill>
                  <a:srgbClr val="008080"/>
                </a:solidFill>
              </a:rPr>
              <a:t>BiTree</a:t>
            </a:r>
            <a:r>
              <a:rPr lang="en-US" altLang="zh-CN" dirty="0" smtClean="0">
                <a:solidFill>
                  <a:srgbClr val="008080"/>
                </a:solidFill>
              </a:rPr>
              <a:t> T )</a:t>
            </a:r>
            <a:endParaRPr lang="en-US" altLang="zh-CN" dirty="0">
              <a:solidFill>
                <a:srgbClr val="0000FF"/>
              </a:solidFill>
            </a:endParaRPr>
          </a:p>
        </p:txBody>
      </p:sp>
      <p:sp>
        <p:nvSpPr>
          <p:cNvPr id="50180" name="Rectangle 5"/>
          <p:cNvSpPr>
            <a:spLocks noGrp="1" noChangeArrowheads="1"/>
          </p:cNvSpPr>
          <p:nvPr>
            <p:ph type="title"/>
          </p:nvPr>
        </p:nvSpPr>
        <p:spPr/>
        <p:txBody>
          <a:bodyPr/>
          <a:lstStyle/>
          <a:p>
            <a:pPr eaLnBrk="1" hangingPunct="1"/>
            <a:r>
              <a:rPr lang="en-US" altLang="zh-CN" smtClean="0"/>
              <a:t>2</a:t>
            </a:r>
            <a:r>
              <a:rPr lang="zh-CN" altLang="en-US" smtClean="0"/>
              <a:t>）求二叉树的深度</a:t>
            </a:r>
            <a:r>
              <a:rPr lang="en-US" altLang="zh-CN" smtClean="0"/>
              <a:t>(</a:t>
            </a:r>
            <a:r>
              <a:rPr lang="zh-CN" altLang="en-US" smtClean="0"/>
              <a:t>后序遍历，递归</a:t>
            </a:r>
            <a:r>
              <a:rPr lang="en-US" altLang="zh-CN" smtClean="0"/>
              <a:t>)</a:t>
            </a:r>
          </a:p>
        </p:txBody>
      </p:sp>
      <p:sp>
        <p:nvSpPr>
          <p:cNvPr id="306182" name="Rectangle 6"/>
          <p:cNvSpPr>
            <a:spLocks noChangeArrowheads="1"/>
          </p:cNvSpPr>
          <p:nvPr/>
        </p:nvSpPr>
        <p:spPr bwMode="auto">
          <a:xfrm>
            <a:off x="1295400" y="1905000"/>
            <a:ext cx="6858000" cy="4142673"/>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rPr>
              <a:t>if ( !T )    return 0;</a:t>
            </a:r>
          </a:p>
          <a:p>
            <a:pPr algn="l"/>
            <a:r>
              <a:rPr lang="en-US" altLang="zh-CN" dirty="0">
                <a:solidFill>
                  <a:schemeClr val="tx1"/>
                </a:solidFill>
              </a:rPr>
              <a:t>else  {</a:t>
            </a:r>
          </a:p>
          <a:p>
            <a:pPr algn="l"/>
            <a:r>
              <a:rPr lang="en-US" altLang="zh-CN" dirty="0">
                <a:solidFill>
                  <a:schemeClr val="tx1"/>
                </a:solidFill>
              </a:rPr>
              <a:t>     </a:t>
            </a:r>
            <a:r>
              <a:rPr lang="en-US" altLang="zh-CN" dirty="0" err="1">
                <a:solidFill>
                  <a:schemeClr val="tx1"/>
                </a:solidFill>
              </a:rPr>
              <a:t>depthLeft</a:t>
            </a:r>
            <a:r>
              <a:rPr lang="en-US" altLang="zh-CN" dirty="0">
                <a:solidFill>
                  <a:schemeClr val="tx1"/>
                </a:solidFill>
              </a:rPr>
              <a:t> = </a:t>
            </a:r>
            <a:r>
              <a:rPr lang="en-US" altLang="zh-CN" dirty="0">
                <a:solidFill>
                  <a:srgbClr val="0000FF"/>
                </a:solidFill>
              </a:rPr>
              <a:t>Depth</a:t>
            </a:r>
            <a:r>
              <a:rPr lang="en-US" altLang="zh-CN" dirty="0">
                <a:solidFill>
                  <a:srgbClr val="008080"/>
                </a:solidFill>
              </a:rPr>
              <a:t>( T-&gt;</a:t>
            </a:r>
            <a:r>
              <a:rPr lang="en-US" altLang="zh-CN" dirty="0" err="1">
                <a:solidFill>
                  <a:srgbClr val="008080"/>
                </a:solidFill>
              </a:rPr>
              <a:t>lchild</a:t>
            </a:r>
            <a:r>
              <a:rPr lang="en-US" altLang="zh-CN" dirty="0">
                <a:solidFill>
                  <a:srgbClr val="008080"/>
                </a:solidFill>
              </a:rPr>
              <a:t> )</a:t>
            </a:r>
            <a:r>
              <a:rPr lang="en-US" altLang="zh-CN" dirty="0">
                <a:solidFill>
                  <a:schemeClr val="tx1"/>
                </a:solidFill>
              </a:rPr>
              <a:t>;</a:t>
            </a:r>
          </a:p>
          <a:p>
            <a:pPr algn="l"/>
            <a:r>
              <a:rPr lang="en-US" altLang="zh-CN" dirty="0">
                <a:solidFill>
                  <a:schemeClr val="tx1"/>
                </a:solidFill>
              </a:rPr>
              <a:t>     </a:t>
            </a:r>
            <a:r>
              <a:rPr lang="en-US" altLang="zh-CN" dirty="0" err="1" smtClean="0">
                <a:solidFill>
                  <a:schemeClr val="tx1"/>
                </a:solidFill>
              </a:rPr>
              <a:t>depthRight</a:t>
            </a:r>
            <a:r>
              <a:rPr lang="zh-CN" altLang="en-US" dirty="0" smtClean="0">
                <a:solidFill>
                  <a:schemeClr val="tx1"/>
                </a:solidFill>
              </a:rPr>
              <a:t> </a:t>
            </a:r>
            <a:r>
              <a:rPr lang="en-US" altLang="zh-CN" dirty="0" smtClean="0">
                <a:solidFill>
                  <a:schemeClr val="tx1"/>
                </a:solidFill>
              </a:rPr>
              <a:t>= </a:t>
            </a:r>
            <a:r>
              <a:rPr lang="en-US" altLang="zh-CN" dirty="0">
                <a:solidFill>
                  <a:srgbClr val="0000FF"/>
                </a:solidFill>
              </a:rPr>
              <a:t>Depth</a:t>
            </a:r>
            <a:r>
              <a:rPr lang="en-US" altLang="zh-CN" dirty="0">
                <a:solidFill>
                  <a:srgbClr val="008080"/>
                </a:solidFill>
              </a:rPr>
              <a:t>( T-&gt;</a:t>
            </a:r>
            <a:r>
              <a:rPr lang="en-US" altLang="zh-CN" dirty="0" err="1">
                <a:solidFill>
                  <a:srgbClr val="008080"/>
                </a:solidFill>
              </a:rPr>
              <a:t>rchild</a:t>
            </a:r>
            <a:r>
              <a:rPr lang="en-US" altLang="zh-CN" dirty="0">
                <a:solidFill>
                  <a:srgbClr val="008080"/>
                </a:solidFill>
              </a:rPr>
              <a:t> )</a:t>
            </a:r>
            <a:r>
              <a:rPr lang="en-US" altLang="zh-CN" dirty="0">
                <a:solidFill>
                  <a:schemeClr val="tx1"/>
                </a:solidFill>
              </a:rPr>
              <a:t>;</a:t>
            </a:r>
          </a:p>
          <a:p>
            <a:pPr algn="l"/>
            <a:r>
              <a:rPr lang="en-US" altLang="zh-CN" dirty="0">
                <a:solidFill>
                  <a:schemeClr val="tx1"/>
                </a:solidFill>
              </a:rPr>
              <a:t>     </a:t>
            </a:r>
            <a:r>
              <a:rPr lang="en-US" altLang="zh-CN" dirty="0" err="1">
                <a:solidFill>
                  <a:srgbClr val="FF0000"/>
                </a:solidFill>
              </a:rPr>
              <a:t>depthval</a:t>
            </a:r>
            <a:r>
              <a:rPr lang="en-US" altLang="zh-CN" dirty="0">
                <a:solidFill>
                  <a:srgbClr val="FF0000"/>
                </a:solidFill>
              </a:rPr>
              <a:t> = 1 + (</a:t>
            </a:r>
            <a:r>
              <a:rPr lang="en-US" altLang="zh-CN" dirty="0" err="1">
                <a:solidFill>
                  <a:srgbClr val="FF0000"/>
                </a:solidFill>
              </a:rPr>
              <a:t>depthLeft</a:t>
            </a:r>
            <a:r>
              <a:rPr lang="en-US" altLang="zh-CN" dirty="0">
                <a:solidFill>
                  <a:srgbClr val="FF0000"/>
                </a:solidFill>
              </a:rPr>
              <a:t> &gt; </a:t>
            </a:r>
            <a:r>
              <a:rPr lang="en-US" altLang="zh-CN" dirty="0" err="1">
                <a:solidFill>
                  <a:srgbClr val="FF0000"/>
                </a:solidFill>
              </a:rPr>
              <a:t>depthRight</a:t>
            </a:r>
            <a:r>
              <a:rPr lang="en-US" altLang="zh-CN" dirty="0">
                <a:solidFill>
                  <a:srgbClr val="FF0000"/>
                </a:solidFill>
              </a:rPr>
              <a:t>  ?</a:t>
            </a:r>
          </a:p>
          <a:p>
            <a:pPr algn="l"/>
            <a:r>
              <a:rPr lang="en-US" altLang="zh-CN" dirty="0">
                <a:solidFill>
                  <a:srgbClr val="FF0000"/>
                </a:solidFill>
              </a:rPr>
              <a:t>                               </a:t>
            </a:r>
            <a:r>
              <a:rPr lang="en-US" altLang="zh-CN" dirty="0" err="1">
                <a:solidFill>
                  <a:srgbClr val="FF0000"/>
                </a:solidFill>
              </a:rPr>
              <a:t>depthLeft</a:t>
            </a:r>
            <a:r>
              <a:rPr lang="en-US" altLang="zh-CN" dirty="0">
                <a:solidFill>
                  <a:srgbClr val="FF0000"/>
                </a:solidFill>
              </a:rPr>
              <a:t> : </a:t>
            </a:r>
            <a:r>
              <a:rPr lang="en-US" altLang="zh-CN" dirty="0" err="1">
                <a:solidFill>
                  <a:srgbClr val="FF0000"/>
                </a:solidFill>
              </a:rPr>
              <a:t>depthRight</a:t>
            </a:r>
            <a:r>
              <a:rPr lang="en-US" altLang="zh-CN" dirty="0">
                <a:solidFill>
                  <a:srgbClr val="FF0000"/>
                </a:solidFill>
              </a:rPr>
              <a:t>);</a:t>
            </a:r>
            <a:endParaRPr lang="en-US" altLang="zh-CN" dirty="0">
              <a:solidFill>
                <a:schemeClr val="tx1"/>
              </a:solidFill>
            </a:endParaRPr>
          </a:p>
          <a:p>
            <a:pPr algn="l"/>
            <a:r>
              <a:rPr lang="en-US" altLang="zh-CN" dirty="0" smtClean="0">
                <a:solidFill>
                  <a:schemeClr val="tx1"/>
                </a:solidFill>
              </a:rPr>
              <a:t>}</a:t>
            </a:r>
          </a:p>
          <a:p>
            <a:pPr algn="l"/>
            <a:r>
              <a:rPr lang="en-US" altLang="zh-CN" dirty="0" smtClean="0">
                <a:solidFill>
                  <a:schemeClr val="tx1"/>
                </a:solidFill>
              </a:rPr>
              <a:t>return </a:t>
            </a:r>
            <a:r>
              <a:rPr lang="en-US" altLang="zh-CN" dirty="0" err="1" smtClean="0">
                <a:solidFill>
                  <a:schemeClr val="tx1"/>
                </a:solidFill>
              </a:rPr>
              <a:t>depthval</a:t>
            </a:r>
            <a:r>
              <a:rPr lang="en-US" altLang="zh-CN" dirty="0" smtClean="0">
                <a:solidFill>
                  <a:schemeClr val="tx1"/>
                </a:solidFill>
              </a:rPr>
              <a:t>;</a:t>
            </a:r>
            <a:endParaRPr lang="en-US" altLang="zh-CN"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82">
                                            <p:bg/>
                                          </p:spTgt>
                                        </p:tgtEl>
                                        <p:attrNameLst>
                                          <p:attrName>style.visibility</p:attrName>
                                        </p:attrNameLst>
                                      </p:cBhvr>
                                      <p:to>
                                        <p:strVal val="visible"/>
                                      </p:to>
                                    </p:set>
                                    <p:animEffect transition="in" filter="wipe(left)">
                                      <p:cBhvr>
                                        <p:cTn id="7" dur="500"/>
                                        <p:tgtEl>
                                          <p:spTgt spid="30618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6182">
                                            <p:txEl>
                                              <p:pRg st="0" end="0"/>
                                            </p:txEl>
                                          </p:spTgt>
                                        </p:tgtEl>
                                        <p:attrNameLst>
                                          <p:attrName>style.visibility</p:attrName>
                                        </p:attrNameLst>
                                      </p:cBhvr>
                                      <p:to>
                                        <p:strVal val="visible"/>
                                      </p:to>
                                    </p:set>
                                    <p:animEffect transition="in" filter="wipe(left)">
                                      <p:cBhvr>
                                        <p:cTn id="12" dur="500"/>
                                        <p:tgtEl>
                                          <p:spTgt spid="3061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182">
                                            <p:txEl>
                                              <p:pRg st="1" end="1"/>
                                            </p:txEl>
                                          </p:spTgt>
                                        </p:tgtEl>
                                        <p:attrNameLst>
                                          <p:attrName>style.visibility</p:attrName>
                                        </p:attrNameLst>
                                      </p:cBhvr>
                                      <p:to>
                                        <p:strVal val="visible"/>
                                      </p:to>
                                    </p:set>
                                    <p:animEffect transition="in" filter="wipe(left)">
                                      <p:cBhvr>
                                        <p:cTn id="17" dur="500"/>
                                        <p:tgtEl>
                                          <p:spTgt spid="3061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6182">
                                            <p:txEl>
                                              <p:pRg st="2" end="2"/>
                                            </p:txEl>
                                          </p:spTgt>
                                        </p:tgtEl>
                                        <p:attrNameLst>
                                          <p:attrName>style.visibility</p:attrName>
                                        </p:attrNameLst>
                                      </p:cBhvr>
                                      <p:to>
                                        <p:strVal val="visible"/>
                                      </p:to>
                                    </p:set>
                                    <p:animEffect transition="in" filter="wipe(left)">
                                      <p:cBhvr>
                                        <p:cTn id="22" dur="500"/>
                                        <p:tgtEl>
                                          <p:spTgt spid="3061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6182">
                                            <p:txEl>
                                              <p:pRg st="3" end="3"/>
                                            </p:txEl>
                                          </p:spTgt>
                                        </p:tgtEl>
                                        <p:attrNameLst>
                                          <p:attrName>style.visibility</p:attrName>
                                        </p:attrNameLst>
                                      </p:cBhvr>
                                      <p:to>
                                        <p:strVal val="visible"/>
                                      </p:to>
                                    </p:set>
                                    <p:animEffect transition="in" filter="wipe(left)">
                                      <p:cBhvr>
                                        <p:cTn id="27" dur="500"/>
                                        <p:tgtEl>
                                          <p:spTgt spid="3061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6182">
                                            <p:txEl>
                                              <p:pRg st="4" end="4"/>
                                            </p:txEl>
                                          </p:spTgt>
                                        </p:tgtEl>
                                        <p:attrNameLst>
                                          <p:attrName>style.visibility</p:attrName>
                                        </p:attrNameLst>
                                      </p:cBhvr>
                                      <p:to>
                                        <p:strVal val="visible"/>
                                      </p:to>
                                    </p:set>
                                    <p:animEffect transition="in" filter="wipe(left)">
                                      <p:cBhvr>
                                        <p:cTn id="32" dur="500"/>
                                        <p:tgtEl>
                                          <p:spTgt spid="3061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6182">
                                            <p:txEl>
                                              <p:pRg st="5" end="5"/>
                                            </p:txEl>
                                          </p:spTgt>
                                        </p:tgtEl>
                                        <p:attrNameLst>
                                          <p:attrName>style.visibility</p:attrName>
                                        </p:attrNameLst>
                                      </p:cBhvr>
                                      <p:to>
                                        <p:strVal val="visible"/>
                                      </p:to>
                                    </p:set>
                                    <p:animEffect transition="in" filter="wipe(left)">
                                      <p:cBhvr>
                                        <p:cTn id="37" dur="500"/>
                                        <p:tgtEl>
                                          <p:spTgt spid="30618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6182">
                                            <p:txEl>
                                              <p:pRg st="6" end="6"/>
                                            </p:txEl>
                                          </p:spTgt>
                                        </p:tgtEl>
                                        <p:attrNameLst>
                                          <p:attrName>style.visibility</p:attrName>
                                        </p:attrNameLst>
                                      </p:cBhvr>
                                      <p:to>
                                        <p:strVal val="visible"/>
                                      </p:to>
                                    </p:set>
                                    <p:animEffect transition="in" filter="wipe(left)">
                                      <p:cBhvr>
                                        <p:cTn id="42" dur="500"/>
                                        <p:tgtEl>
                                          <p:spTgt spid="30618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6182">
                                            <p:txEl>
                                              <p:pRg st="7" end="7"/>
                                            </p:txEl>
                                          </p:spTgt>
                                        </p:tgtEl>
                                        <p:attrNameLst>
                                          <p:attrName>style.visibility</p:attrName>
                                        </p:attrNameLst>
                                      </p:cBhvr>
                                      <p:to>
                                        <p:strVal val="visible"/>
                                      </p:to>
                                    </p:set>
                                    <p:animEffect transition="in" filter="wipe(left)">
                                      <p:cBhvr>
                                        <p:cTn id="47" dur="500"/>
                                        <p:tgtEl>
                                          <p:spTgt spid="3061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E5A0514-DF24-49E3-B739-9D02095CED41}" type="slidenum">
              <a:rPr kumimoji="0" lang="en-US" altLang="zh-CN" sz="1400" b="0" smtClean="0">
                <a:solidFill>
                  <a:schemeClr val="tx1"/>
                </a:solidFill>
              </a:rPr>
              <a:t>51</a:t>
            </a:fld>
            <a:endParaRPr kumimoji="0" lang="en-US" altLang="zh-CN" sz="1400" b="0" smtClean="0">
              <a:solidFill>
                <a:schemeClr val="tx1"/>
              </a:solidFill>
            </a:endParaRPr>
          </a:p>
        </p:txBody>
      </p:sp>
      <p:sp>
        <p:nvSpPr>
          <p:cNvPr id="51203" name="Rectangle 2"/>
          <p:cNvSpPr>
            <a:spLocks noGrp="1" noChangeArrowheads="1"/>
          </p:cNvSpPr>
          <p:nvPr>
            <p:ph type="title"/>
          </p:nvPr>
        </p:nvSpPr>
        <p:spPr/>
        <p:txBody>
          <a:bodyPr/>
          <a:lstStyle/>
          <a:p>
            <a:pPr eaLnBrk="1" hangingPunct="1"/>
            <a:r>
              <a:rPr lang="zh-CN" altLang="en-US" smtClean="0"/>
              <a:t>表达式的二叉树表示</a:t>
            </a:r>
          </a:p>
        </p:txBody>
      </p:sp>
      <p:sp>
        <p:nvSpPr>
          <p:cNvPr id="51204" name="Rectangle 26"/>
          <p:cNvSpPr>
            <a:spLocks noGrp="1" noChangeArrowheads="1"/>
          </p:cNvSpPr>
          <p:nvPr>
            <p:ph type="body" idx="1"/>
          </p:nvPr>
        </p:nvSpPr>
        <p:spPr/>
        <p:txBody>
          <a:bodyPr/>
          <a:lstStyle/>
          <a:p>
            <a:pPr eaLnBrk="1" hangingPunct="1"/>
            <a:r>
              <a:rPr lang="zh-CN" altLang="en-US" dirty="0" smtClean="0"/>
              <a:t>a+b*(c-d)-e/f</a:t>
            </a:r>
          </a:p>
          <a:p>
            <a:pPr eaLnBrk="1" hangingPunct="1"/>
            <a:r>
              <a:rPr lang="zh-CN" altLang="en-US" dirty="0" smtClean="0"/>
              <a:t>按中序遍历二叉树, 序列为：</a:t>
            </a:r>
          </a:p>
          <a:p>
            <a:pPr eaLnBrk="1" hangingPunct="1"/>
            <a:r>
              <a:rPr lang="zh-CN" altLang="en-US" dirty="0" smtClean="0"/>
              <a:t>a+b*c-d-e/f：中缀表示</a:t>
            </a:r>
          </a:p>
          <a:p>
            <a:pPr eaLnBrk="1" hangingPunct="1"/>
            <a:r>
              <a:rPr lang="zh-CN" altLang="en-US" dirty="0" smtClean="0"/>
              <a:t>按先序遍历二叉树, 序列为：</a:t>
            </a:r>
          </a:p>
          <a:p>
            <a:pPr eaLnBrk="1" hangingPunct="1"/>
            <a:r>
              <a:rPr lang="zh-CN" altLang="en-US" dirty="0" smtClean="0"/>
              <a:t>－+a*b－cd/ef：前缀表示</a:t>
            </a:r>
          </a:p>
          <a:p>
            <a:pPr eaLnBrk="1" hangingPunct="1"/>
            <a:r>
              <a:rPr lang="zh-CN" altLang="en-US" dirty="0" smtClean="0"/>
              <a:t>按后序遍历二叉树, 序列为：</a:t>
            </a:r>
          </a:p>
          <a:p>
            <a:pPr eaLnBrk="1" hangingPunct="1"/>
            <a:r>
              <a:rPr lang="zh-CN" altLang="en-US" dirty="0" smtClean="0"/>
              <a:t>abcd－*+ef/－：后缀表示</a:t>
            </a:r>
          </a:p>
        </p:txBody>
      </p:sp>
      <p:grpSp>
        <p:nvGrpSpPr>
          <p:cNvPr id="51205" name="Group 25"/>
          <p:cNvGrpSpPr/>
          <p:nvPr/>
        </p:nvGrpSpPr>
        <p:grpSpPr bwMode="auto">
          <a:xfrm>
            <a:off x="5486400" y="1752600"/>
            <a:ext cx="3276600" cy="4114800"/>
            <a:chOff x="3408" y="1200"/>
            <a:chExt cx="2064" cy="2592"/>
          </a:xfrm>
        </p:grpSpPr>
        <p:sp>
          <p:nvSpPr>
            <p:cNvPr id="51206" name="Line 15"/>
            <p:cNvSpPr>
              <a:spLocks noChangeShapeType="1"/>
            </p:cNvSpPr>
            <p:nvPr/>
          </p:nvSpPr>
          <p:spPr bwMode="auto">
            <a:xfrm flipH="1">
              <a:off x="3888" y="1440"/>
              <a:ext cx="384"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7" name="Line 16"/>
            <p:cNvSpPr>
              <a:spLocks noChangeShapeType="1"/>
            </p:cNvSpPr>
            <p:nvPr/>
          </p:nvSpPr>
          <p:spPr bwMode="auto">
            <a:xfrm flipH="1">
              <a:off x="3600" y="2064"/>
              <a:ext cx="192"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8" name="Line 17"/>
            <p:cNvSpPr>
              <a:spLocks noChangeShapeType="1"/>
            </p:cNvSpPr>
            <p:nvPr/>
          </p:nvSpPr>
          <p:spPr bwMode="auto">
            <a:xfrm>
              <a:off x="3936" y="2112"/>
              <a:ext cx="14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09" name="Line 18"/>
            <p:cNvSpPr>
              <a:spLocks noChangeShapeType="1"/>
            </p:cNvSpPr>
            <p:nvPr/>
          </p:nvSpPr>
          <p:spPr bwMode="auto">
            <a:xfrm flipH="1">
              <a:off x="3936" y="2592"/>
              <a:ext cx="144"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0" name="Line 19"/>
            <p:cNvSpPr>
              <a:spLocks noChangeShapeType="1"/>
            </p:cNvSpPr>
            <p:nvPr/>
          </p:nvSpPr>
          <p:spPr bwMode="auto">
            <a:xfrm>
              <a:off x="4224" y="2592"/>
              <a:ext cx="24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1" name="Line 20"/>
            <p:cNvSpPr>
              <a:spLocks noChangeShapeType="1"/>
            </p:cNvSpPr>
            <p:nvPr/>
          </p:nvSpPr>
          <p:spPr bwMode="auto">
            <a:xfrm>
              <a:off x="4608" y="3120"/>
              <a:ext cx="192"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2" name="Line 21"/>
            <p:cNvSpPr>
              <a:spLocks noChangeShapeType="1"/>
            </p:cNvSpPr>
            <p:nvPr/>
          </p:nvSpPr>
          <p:spPr bwMode="auto">
            <a:xfrm flipH="1">
              <a:off x="4272" y="3120"/>
              <a:ext cx="192"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3" name="Line 22"/>
            <p:cNvSpPr>
              <a:spLocks noChangeShapeType="1"/>
            </p:cNvSpPr>
            <p:nvPr/>
          </p:nvSpPr>
          <p:spPr bwMode="auto">
            <a:xfrm>
              <a:off x="4464" y="1440"/>
              <a:ext cx="384"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4" name="Line 23"/>
            <p:cNvSpPr>
              <a:spLocks noChangeShapeType="1"/>
            </p:cNvSpPr>
            <p:nvPr/>
          </p:nvSpPr>
          <p:spPr bwMode="auto">
            <a:xfrm flipH="1">
              <a:off x="4800" y="2064"/>
              <a:ext cx="144"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5" name="Line 24"/>
            <p:cNvSpPr>
              <a:spLocks noChangeShapeType="1"/>
            </p:cNvSpPr>
            <p:nvPr/>
          </p:nvSpPr>
          <p:spPr bwMode="auto">
            <a:xfrm>
              <a:off x="5040" y="2064"/>
              <a:ext cx="24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6" name="Oval 4"/>
            <p:cNvSpPr>
              <a:spLocks noChangeArrowheads="1"/>
            </p:cNvSpPr>
            <p:nvPr/>
          </p:nvSpPr>
          <p:spPr bwMode="auto">
            <a:xfrm>
              <a:off x="4176" y="1200"/>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a:solidFill>
                    <a:schemeClr val="tx1"/>
                  </a:solidFill>
                </a:rPr>
                <a:t>－</a:t>
              </a:r>
            </a:p>
          </p:txBody>
        </p:sp>
        <p:sp>
          <p:nvSpPr>
            <p:cNvPr id="51217" name="Oval 5"/>
            <p:cNvSpPr>
              <a:spLocks noChangeArrowheads="1"/>
            </p:cNvSpPr>
            <p:nvPr/>
          </p:nvSpPr>
          <p:spPr bwMode="auto">
            <a:xfrm>
              <a:off x="3696" y="1776"/>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a:solidFill>
                    <a:schemeClr val="tx1"/>
                  </a:solidFill>
                </a:rPr>
                <a:t>＋</a:t>
              </a:r>
            </a:p>
          </p:txBody>
        </p:sp>
        <p:sp>
          <p:nvSpPr>
            <p:cNvPr id="51218" name="Oval 6"/>
            <p:cNvSpPr>
              <a:spLocks noChangeArrowheads="1"/>
            </p:cNvSpPr>
            <p:nvPr/>
          </p:nvSpPr>
          <p:spPr bwMode="auto">
            <a:xfrm>
              <a:off x="3984" y="2304"/>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t>
              </a:r>
            </a:p>
          </p:txBody>
        </p:sp>
        <p:sp>
          <p:nvSpPr>
            <p:cNvPr id="51219" name="Oval 7"/>
            <p:cNvSpPr>
              <a:spLocks noChangeArrowheads="1"/>
            </p:cNvSpPr>
            <p:nvPr/>
          </p:nvSpPr>
          <p:spPr bwMode="auto">
            <a:xfrm>
              <a:off x="3408"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a:t>
              </a:r>
            </a:p>
          </p:txBody>
        </p:sp>
        <p:sp>
          <p:nvSpPr>
            <p:cNvPr id="51220" name="Oval 8"/>
            <p:cNvSpPr>
              <a:spLocks noChangeArrowheads="1"/>
            </p:cNvSpPr>
            <p:nvPr/>
          </p:nvSpPr>
          <p:spPr bwMode="auto">
            <a:xfrm>
              <a:off x="4800" y="1776"/>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a:t>
              </a:r>
            </a:p>
          </p:txBody>
        </p:sp>
        <p:sp>
          <p:nvSpPr>
            <p:cNvPr id="51221" name="Oval 9"/>
            <p:cNvSpPr>
              <a:spLocks noChangeArrowheads="1"/>
            </p:cNvSpPr>
            <p:nvPr/>
          </p:nvSpPr>
          <p:spPr bwMode="auto">
            <a:xfrm>
              <a:off x="3792" y="2880"/>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b</a:t>
              </a:r>
            </a:p>
          </p:txBody>
        </p:sp>
        <p:sp>
          <p:nvSpPr>
            <p:cNvPr id="51222" name="Oval 10"/>
            <p:cNvSpPr>
              <a:spLocks noChangeArrowheads="1"/>
            </p:cNvSpPr>
            <p:nvPr/>
          </p:nvSpPr>
          <p:spPr bwMode="auto">
            <a:xfrm>
              <a:off x="4368" y="2880"/>
              <a:ext cx="336" cy="336"/>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zh-CN" altLang="en-US">
                  <a:solidFill>
                    <a:schemeClr val="tx1"/>
                  </a:solidFill>
                </a:rPr>
                <a:t>－</a:t>
              </a:r>
            </a:p>
          </p:txBody>
        </p:sp>
        <p:sp>
          <p:nvSpPr>
            <p:cNvPr id="51223" name="Oval 11"/>
            <p:cNvSpPr>
              <a:spLocks noChangeArrowheads="1"/>
            </p:cNvSpPr>
            <p:nvPr/>
          </p:nvSpPr>
          <p:spPr bwMode="auto">
            <a:xfrm>
              <a:off x="4704" y="3456"/>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d</a:t>
              </a:r>
            </a:p>
          </p:txBody>
        </p:sp>
        <p:sp>
          <p:nvSpPr>
            <p:cNvPr id="51224" name="Oval 12"/>
            <p:cNvSpPr>
              <a:spLocks noChangeArrowheads="1"/>
            </p:cNvSpPr>
            <p:nvPr/>
          </p:nvSpPr>
          <p:spPr bwMode="auto">
            <a:xfrm>
              <a:off x="4128" y="3456"/>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p>
          </p:txBody>
        </p:sp>
        <p:sp>
          <p:nvSpPr>
            <p:cNvPr id="51225" name="Oval 13"/>
            <p:cNvSpPr>
              <a:spLocks noChangeArrowheads="1"/>
            </p:cNvSpPr>
            <p:nvPr/>
          </p:nvSpPr>
          <p:spPr bwMode="auto">
            <a:xfrm>
              <a:off x="5136"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f</a:t>
              </a:r>
            </a:p>
          </p:txBody>
        </p:sp>
        <p:sp>
          <p:nvSpPr>
            <p:cNvPr id="51226" name="Oval 14"/>
            <p:cNvSpPr>
              <a:spLocks noChangeArrowheads="1"/>
            </p:cNvSpPr>
            <p:nvPr/>
          </p:nvSpPr>
          <p:spPr bwMode="auto">
            <a:xfrm>
              <a:off x="4608" y="2304"/>
              <a:ext cx="336" cy="336"/>
            </a:xfrm>
            <a:prstGeom prst="ellipse">
              <a:avLst/>
            </a:prstGeom>
            <a:solidFill>
              <a:srgbClr val="FBE2DF"/>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e</a:t>
              </a:r>
            </a:p>
          </p:txBody>
        </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2"/>
          </p:nvPr>
        </p:nvSpPr>
        <p:spPr>
          <a:xfrm>
            <a:off x="3124200" y="6176963"/>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74756B8-375A-4F8E-BF04-BC6C83028B58}" type="slidenum">
              <a:rPr kumimoji="0" lang="en-US" altLang="zh-CN" sz="1400" b="0" smtClean="0">
                <a:solidFill>
                  <a:schemeClr val="tx1"/>
                </a:solidFill>
              </a:rPr>
              <a:t>52</a:t>
            </a:fld>
            <a:endParaRPr kumimoji="0" lang="en-US" altLang="zh-CN" sz="1400" b="0" smtClean="0">
              <a:solidFill>
                <a:schemeClr val="tx1"/>
              </a:solidFill>
            </a:endParaRPr>
          </a:p>
        </p:txBody>
      </p:sp>
      <p:sp>
        <p:nvSpPr>
          <p:cNvPr id="45059" name="Rectangle 2"/>
          <p:cNvSpPr>
            <a:spLocks noGrp="1" noChangeArrowheads="1"/>
          </p:cNvSpPr>
          <p:nvPr>
            <p:ph type="title"/>
          </p:nvPr>
        </p:nvSpPr>
        <p:spPr/>
        <p:txBody>
          <a:bodyPr/>
          <a:lstStyle/>
          <a:p>
            <a:pPr eaLnBrk="1" hangingPunct="1"/>
            <a:r>
              <a:rPr lang="en-US" altLang="zh-CN" smtClean="0"/>
              <a:t>6.4.3 </a:t>
            </a:r>
            <a:r>
              <a:rPr lang="zh-CN" altLang="en-US" smtClean="0"/>
              <a:t>中序遍历</a:t>
            </a:r>
            <a:r>
              <a:rPr lang="en-US" altLang="zh-CN" smtClean="0">
                <a:solidFill>
                  <a:srgbClr val="FF3300"/>
                </a:solidFill>
              </a:rPr>
              <a:t>LDR</a:t>
            </a:r>
            <a:r>
              <a:rPr lang="zh-CN" altLang="en-US" smtClean="0"/>
              <a:t>算法的非递归描述</a:t>
            </a:r>
          </a:p>
        </p:txBody>
      </p:sp>
      <p:grpSp>
        <p:nvGrpSpPr>
          <p:cNvPr id="45060" name="Group 5"/>
          <p:cNvGrpSpPr/>
          <p:nvPr/>
        </p:nvGrpSpPr>
        <p:grpSpPr bwMode="auto">
          <a:xfrm>
            <a:off x="5335588" y="857250"/>
            <a:ext cx="3579812" cy="2730500"/>
            <a:chOff x="3170" y="663"/>
            <a:chExt cx="2119" cy="1720"/>
          </a:xfrm>
        </p:grpSpPr>
        <p:sp>
          <p:nvSpPr>
            <p:cNvPr id="45063" name="Line 6"/>
            <p:cNvSpPr>
              <a:spLocks noChangeShapeType="1"/>
            </p:cNvSpPr>
            <p:nvPr/>
          </p:nvSpPr>
          <p:spPr bwMode="auto">
            <a:xfrm flipH="1">
              <a:off x="3987" y="1888"/>
              <a:ext cx="152" cy="227"/>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5064" name="Group 7"/>
            <p:cNvGrpSpPr/>
            <p:nvPr/>
          </p:nvGrpSpPr>
          <p:grpSpPr bwMode="auto">
            <a:xfrm>
              <a:off x="3669" y="1979"/>
              <a:ext cx="680" cy="404"/>
              <a:chOff x="723" y="1543"/>
              <a:chExt cx="680" cy="404"/>
            </a:xfrm>
          </p:grpSpPr>
          <p:sp>
            <p:nvSpPr>
              <p:cNvPr id="45088" name="Oval 8"/>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89" name="Text Box 9"/>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G</a:t>
                </a:r>
              </a:p>
            </p:txBody>
          </p:sp>
        </p:grpSp>
        <p:sp>
          <p:nvSpPr>
            <p:cNvPr id="45065" name="Line 10"/>
            <p:cNvSpPr>
              <a:spLocks noChangeShapeType="1"/>
            </p:cNvSpPr>
            <p:nvPr/>
          </p:nvSpPr>
          <p:spPr bwMode="auto">
            <a:xfrm flipH="1">
              <a:off x="3864" y="999"/>
              <a:ext cx="384" cy="288"/>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6" name="Line 11"/>
            <p:cNvSpPr>
              <a:spLocks noChangeShapeType="1"/>
            </p:cNvSpPr>
            <p:nvPr/>
          </p:nvSpPr>
          <p:spPr bwMode="auto">
            <a:xfrm>
              <a:off x="4536" y="999"/>
              <a:ext cx="384" cy="286"/>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7" name="Line 12"/>
            <p:cNvSpPr>
              <a:spLocks noChangeShapeType="1"/>
            </p:cNvSpPr>
            <p:nvPr/>
          </p:nvSpPr>
          <p:spPr bwMode="auto">
            <a:xfrm>
              <a:off x="3896" y="1434"/>
              <a:ext cx="240"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8" name="Line 13"/>
            <p:cNvSpPr>
              <a:spLocks noChangeShapeType="1"/>
            </p:cNvSpPr>
            <p:nvPr/>
          </p:nvSpPr>
          <p:spPr bwMode="auto">
            <a:xfrm flipH="1">
              <a:off x="4667" y="1434"/>
              <a:ext cx="243"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9" name="Line 14"/>
            <p:cNvSpPr>
              <a:spLocks noChangeShapeType="1"/>
            </p:cNvSpPr>
            <p:nvPr/>
          </p:nvSpPr>
          <p:spPr bwMode="auto">
            <a:xfrm flipH="1">
              <a:off x="3533" y="1389"/>
              <a:ext cx="243" cy="240"/>
            </a:xfrm>
            <a:prstGeom prst="line">
              <a:avLst/>
            </a:prstGeom>
            <a:noFill/>
            <a:ln w="38100"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5070" name="Group 15"/>
            <p:cNvGrpSpPr/>
            <p:nvPr/>
          </p:nvGrpSpPr>
          <p:grpSpPr bwMode="auto">
            <a:xfrm>
              <a:off x="4152" y="663"/>
              <a:ext cx="576" cy="404"/>
              <a:chOff x="3544" y="935"/>
              <a:chExt cx="576" cy="404"/>
            </a:xfrm>
          </p:grpSpPr>
          <p:sp>
            <p:nvSpPr>
              <p:cNvPr id="45086" name="Oval 16"/>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87" name="Text Box 17"/>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45071" name="Group 18"/>
            <p:cNvGrpSpPr/>
            <p:nvPr/>
          </p:nvGrpSpPr>
          <p:grpSpPr bwMode="auto">
            <a:xfrm>
              <a:off x="4441" y="1570"/>
              <a:ext cx="576" cy="404"/>
              <a:chOff x="3784" y="1987"/>
              <a:chExt cx="576" cy="404"/>
            </a:xfrm>
          </p:grpSpPr>
          <p:sp>
            <p:nvSpPr>
              <p:cNvPr id="45084" name="Oval 19"/>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85" name="Text Box 2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45072" name="Group 21"/>
            <p:cNvGrpSpPr/>
            <p:nvPr/>
          </p:nvGrpSpPr>
          <p:grpSpPr bwMode="auto">
            <a:xfrm>
              <a:off x="3942" y="1570"/>
              <a:ext cx="576" cy="404"/>
              <a:chOff x="3304" y="1991"/>
              <a:chExt cx="576" cy="404"/>
            </a:xfrm>
          </p:grpSpPr>
          <p:sp>
            <p:nvSpPr>
              <p:cNvPr id="45082" name="Oval 22"/>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83" name="Text Box 23"/>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45073" name="Group 24"/>
            <p:cNvGrpSpPr/>
            <p:nvPr/>
          </p:nvGrpSpPr>
          <p:grpSpPr bwMode="auto">
            <a:xfrm>
              <a:off x="3170" y="1548"/>
              <a:ext cx="576" cy="404"/>
              <a:chOff x="2488" y="1991"/>
              <a:chExt cx="576" cy="404"/>
            </a:xfrm>
          </p:grpSpPr>
          <p:sp>
            <p:nvSpPr>
              <p:cNvPr id="45080" name="Oval 25"/>
              <p:cNvSpPr>
                <a:spLocks noChangeArrowheads="1"/>
              </p:cNvSpPr>
              <p:nvPr/>
            </p:nvSpPr>
            <p:spPr bwMode="auto">
              <a:xfrm>
                <a:off x="2572"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81" name="Text Box 26"/>
              <p:cNvSpPr txBox="1">
                <a:spLocks noChangeArrowheads="1"/>
              </p:cNvSpPr>
              <p:nvPr/>
            </p:nvSpPr>
            <p:spPr bwMode="auto">
              <a:xfrm>
                <a:off x="2488"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D</a:t>
                </a:r>
              </a:p>
            </p:txBody>
          </p:sp>
        </p:grpSp>
        <p:grpSp>
          <p:nvGrpSpPr>
            <p:cNvPr id="45074" name="Group 27"/>
            <p:cNvGrpSpPr/>
            <p:nvPr/>
          </p:nvGrpSpPr>
          <p:grpSpPr bwMode="auto">
            <a:xfrm>
              <a:off x="4713" y="1072"/>
              <a:ext cx="576" cy="404"/>
              <a:chOff x="4216" y="1415"/>
              <a:chExt cx="576" cy="404"/>
            </a:xfrm>
          </p:grpSpPr>
          <p:sp>
            <p:nvSpPr>
              <p:cNvPr id="45078" name="Oval 28"/>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79" name="Text Box 2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45075" name="Group 30"/>
            <p:cNvGrpSpPr/>
            <p:nvPr/>
          </p:nvGrpSpPr>
          <p:grpSpPr bwMode="auto">
            <a:xfrm>
              <a:off x="3579" y="1072"/>
              <a:ext cx="576" cy="404"/>
              <a:chOff x="2920" y="1463"/>
              <a:chExt cx="576" cy="404"/>
            </a:xfrm>
          </p:grpSpPr>
          <p:sp>
            <p:nvSpPr>
              <p:cNvPr id="45076" name="Oval 31"/>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45077" name="Text Box 3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sp>
        <p:nvSpPr>
          <p:cNvPr id="45061" name="Rectangle 33"/>
          <p:cNvSpPr>
            <a:spLocks noChangeArrowheads="1"/>
          </p:cNvSpPr>
          <p:nvPr/>
        </p:nvSpPr>
        <p:spPr bwMode="auto">
          <a:xfrm>
            <a:off x="533400" y="1142984"/>
            <a:ext cx="4902200" cy="2598738"/>
          </a:xfrm>
          <a:prstGeom prst="rect">
            <a:avLst/>
          </a:prstGeom>
          <a:noFill/>
          <a:ln w="28575" cap="sq">
            <a:solidFill>
              <a:srgbClr val="CC660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l">
              <a:buClr>
                <a:schemeClr val="tx2"/>
              </a:buClr>
              <a:buSzPct val="110000"/>
              <a:buFont typeface="Symbol" panose="05050102010706020507" pitchFamily="18" charset="2"/>
              <a:buChar char="¨"/>
            </a:pPr>
            <a:r>
              <a:rPr lang="zh-CN" altLang="en-US" dirty="0">
                <a:solidFill>
                  <a:srgbClr val="000000"/>
                </a:solidFill>
                <a:ea typeface="楷体_GB2312" pitchFamily="49" charset="-122"/>
              </a:rPr>
              <a:t>若二叉树为空树则空操作；</a:t>
            </a:r>
          </a:p>
          <a:p>
            <a:pPr algn="l">
              <a:buClr>
                <a:schemeClr val="tx2"/>
              </a:buClr>
              <a:buSzPct val="110000"/>
              <a:buFont typeface="Symbol" panose="05050102010706020507" pitchFamily="18" charset="2"/>
              <a:buChar char="¨"/>
            </a:pPr>
            <a:r>
              <a:rPr lang="zh-CN" altLang="en-US" dirty="0">
                <a:solidFill>
                  <a:srgbClr val="000000"/>
                </a:solidFill>
                <a:ea typeface="楷体_GB2312" pitchFamily="49" charset="-122"/>
              </a:rPr>
              <a:t>否则</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1</a:t>
            </a:r>
            <a:r>
              <a:rPr lang="zh-CN" altLang="en-US" dirty="0">
                <a:solidFill>
                  <a:srgbClr val="400080"/>
                </a:solidFill>
                <a:ea typeface="楷体_GB2312" pitchFamily="49" charset="-122"/>
              </a:rPr>
              <a:t>）中序遍历左子树；</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2</a:t>
            </a:r>
            <a:r>
              <a:rPr lang="zh-CN" altLang="en-US" dirty="0">
                <a:solidFill>
                  <a:srgbClr val="400080"/>
                </a:solidFill>
                <a:ea typeface="楷体_GB2312" pitchFamily="49" charset="-122"/>
              </a:rPr>
              <a:t>）访问根结点；</a:t>
            </a:r>
          </a:p>
          <a:p>
            <a:pPr lvl="1" algn="l">
              <a:buClr>
                <a:srgbClr val="FF9900"/>
              </a:buClr>
              <a:buFontTx/>
              <a:buChar char="¶"/>
            </a:pPr>
            <a:r>
              <a:rPr lang="zh-CN" altLang="en-US" dirty="0">
                <a:solidFill>
                  <a:srgbClr val="400080"/>
                </a:solidFill>
                <a:ea typeface="楷体_GB2312" pitchFamily="49" charset="-122"/>
              </a:rPr>
              <a:t>（</a:t>
            </a:r>
            <a:r>
              <a:rPr lang="en-US" altLang="zh-CN" dirty="0">
                <a:solidFill>
                  <a:srgbClr val="400080"/>
                </a:solidFill>
                <a:ea typeface="楷体_GB2312" pitchFamily="49" charset="-122"/>
              </a:rPr>
              <a:t>3</a:t>
            </a:r>
            <a:r>
              <a:rPr lang="zh-CN" altLang="en-US" dirty="0">
                <a:solidFill>
                  <a:srgbClr val="400080"/>
                </a:solidFill>
                <a:ea typeface="楷体_GB2312" pitchFamily="49" charset="-122"/>
              </a:rPr>
              <a:t>）中序遍历右子树</a:t>
            </a:r>
            <a:r>
              <a:rPr lang="en-US" altLang="zh-CN" dirty="0">
                <a:solidFill>
                  <a:srgbClr val="400080"/>
                </a:solidFill>
                <a:ea typeface="楷体_GB2312" pitchFamily="49" charset="-122"/>
              </a:rPr>
              <a:t>;</a:t>
            </a:r>
          </a:p>
        </p:txBody>
      </p:sp>
      <p:sp>
        <p:nvSpPr>
          <p:cNvPr id="299042" name="Text Box 34"/>
          <p:cNvSpPr txBox="1">
            <a:spLocks noChangeArrowheads="1"/>
          </p:cNvSpPr>
          <p:nvPr/>
        </p:nvSpPr>
        <p:spPr bwMode="auto">
          <a:xfrm>
            <a:off x="533400" y="3714750"/>
            <a:ext cx="8229600" cy="3367088"/>
          </a:xfrm>
          <a:prstGeom prst="rect">
            <a:avLst/>
          </a:prstGeom>
          <a:solidFill>
            <a:schemeClr val="bg1"/>
          </a:solidFill>
          <a:ln w="28575" cap="sq">
            <a:solidFill>
              <a:srgbClr val="CC6600"/>
            </a:solidFill>
            <a:miter lim="800000"/>
          </a:ln>
        </p:spPr>
        <p:txBody>
          <a:bodyPr>
            <a:spAutoFit/>
          </a:bodyPr>
          <a:lstStyle>
            <a:lvl1pPr marL="457200" indent="-457200"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buClr>
                <a:schemeClr val="tx2"/>
              </a:buClr>
              <a:buSzPct val="110000"/>
              <a:buFont typeface="Symbol" panose="05050102010706020507" pitchFamily="18" charset="2"/>
              <a:buNone/>
            </a:pPr>
            <a:r>
              <a:rPr kumimoji="0" lang="zh-CN" altLang="en-US">
                <a:solidFill>
                  <a:srgbClr val="FF3300"/>
                </a:solidFill>
                <a:latin typeface="楷体_GB2312" pitchFamily="49" charset="-122"/>
                <a:ea typeface="楷体_GB2312" pitchFamily="49" charset="-122"/>
              </a:rPr>
              <a:t>访问顺序</a:t>
            </a:r>
            <a:r>
              <a:rPr kumimoji="0" lang="zh-CN" altLang="en-US">
                <a:solidFill>
                  <a:schemeClr val="tx1"/>
                </a:solidFill>
                <a:latin typeface="楷体_GB2312" pitchFamily="49" charset="-122"/>
                <a:ea typeface="楷体_GB2312" pitchFamily="49" charset="-122"/>
              </a:rPr>
              <a:t>：</a:t>
            </a:r>
          </a:p>
          <a:p>
            <a:pPr algn="l" eaLnBrk="1" hangingPunct="1">
              <a:buClr>
                <a:schemeClr val="tx2"/>
              </a:buClr>
              <a:buSzPct val="110000"/>
              <a:buFont typeface="Symbol" panose="05050102010706020507" pitchFamily="18" charset="2"/>
              <a:buAutoNum type="arabicPeriod"/>
            </a:pPr>
            <a:r>
              <a:rPr kumimoji="0" lang="zh-CN" altLang="en-US">
                <a:solidFill>
                  <a:schemeClr val="tx1"/>
                </a:solidFill>
                <a:latin typeface="楷体_GB2312" pitchFamily="49" charset="-122"/>
                <a:ea typeface="楷体_GB2312" pitchFamily="49" charset="-122"/>
              </a:rPr>
              <a:t>从根结点开始，依次进入左子树，并将经过的结点压入堆栈，直到结点的左指针为空；</a:t>
            </a:r>
          </a:p>
          <a:p>
            <a:pPr algn="l" eaLnBrk="1" hangingPunct="1">
              <a:buClr>
                <a:schemeClr val="tx2"/>
              </a:buClr>
              <a:buSzPct val="110000"/>
              <a:buFont typeface="Symbol" panose="05050102010706020507" pitchFamily="18" charset="2"/>
              <a:buAutoNum type="arabicPeriod"/>
            </a:pPr>
            <a:r>
              <a:rPr kumimoji="0" lang="zh-CN" altLang="en-US">
                <a:solidFill>
                  <a:schemeClr val="tx1"/>
                </a:solidFill>
                <a:latin typeface="楷体_GB2312" pitchFamily="49" charset="-122"/>
                <a:ea typeface="楷体_GB2312" pitchFamily="49" charset="-122"/>
              </a:rPr>
              <a:t>从栈中取出一个结点</a:t>
            </a:r>
            <a:r>
              <a:rPr kumimoji="0" lang="en-US" altLang="zh-CN">
                <a:solidFill>
                  <a:schemeClr val="tx1"/>
                </a:solidFill>
                <a:latin typeface="楷体_GB2312" pitchFamily="49" charset="-122"/>
                <a:ea typeface="楷体_GB2312" pitchFamily="49" charset="-122"/>
              </a:rPr>
              <a:t>N</a:t>
            </a:r>
            <a:r>
              <a:rPr kumimoji="0" lang="zh-CN" altLang="en-US">
                <a:solidFill>
                  <a:schemeClr val="tx1"/>
                </a:solidFill>
                <a:latin typeface="楷体_GB2312" pitchFamily="49" charset="-122"/>
                <a:ea typeface="楷体_GB2312" pitchFamily="49" charset="-122"/>
              </a:rPr>
              <a:t>访问，</a:t>
            </a:r>
            <a:endParaRPr kumimoji="0" lang="en-US" altLang="zh-CN">
              <a:solidFill>
                <a:schemeClr val="tx1"/>
              </a:solidFill>
              <a:latin typeface="楷体_GB2312" pitchFamily="49" charset="-122"/>
              <a:ea typeface="楷体_GB2312" pitchFamily="49" charset="-122"/>
            </a:endParaRPr>
          </a:p>
          <a:p>
            <a:pPr algn="l" eaLnBrk="1" hangingPunct="1">
              <a:buClr>
                <a:schemeClr val="tx2"/>
              </a:buClr>
              <a:buSzPct val="110000"/>
              <a:buFont typeface="Symbol" panose="05050102010706020507" pitchFamily="18" charset="2"/>
              <a:buAutoNum type="arabicPeriod"/>
            </a:pPr>
            <a:r>
              <a:rPr kumimoji="0" lang="zh-CN" altLang="en-US">
                <a:solidFill>
                  <a:schemeClr val="tx1"/>
                </a:solidFill>
                <a:latin typeface="楷体_GB2312" pitchFamily="49" charset="-122"/>
                <a:ea typeface="楷体_GB2312" pitchFamily="49" charset="-122"/>
              </a:rPr>
              <a:t>若</a:t>
            </a:r>
            <a:r>
              <a:rPr kumimoji="0" lang="en-US" altLang="zh-CN">
                <a:solidFill>
                  <a:schemeClr val="tx1"/>
                </a:solidFill>
                <a:latin typeface="楷体_GB2312" pitchFamily="49" charset="-122"/>
                <a:ea typeface="楷体_GB2312" pitchFamily="49" charset="-122"/>
              </a:rPr>
              <a:t>N</a:t>
            </a:r>
            <a:r>
              <a:rPr kumimoji="0" lang="zh-CN" altLang="en-US">
                <a:solidFill>
                  <a:schemeClr val="tx1"/>
                </a:solidFill>
                <a:latin typeface="楷体_GB2312" pitchFamily="49" charset="-122"/>
                <a:ea typeface="楷体_GB2312" pitchFamily="49" charset="-122"/>
              </a:rPr>
              <a:t>的右指针不为空，则处理其右子树，从右子树的根节点开始。若其右指针为空，则取堆栈中下一个数据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42">
                                            <p:bg/>
                                          </p:spTgt>
                                        </p:tgtEl>
                                        <p:attrNameLst>
                                          <p:attrName>style.visibility</p:attrName>
                                        </p:attrNameLst>
                                      </p:cBhvr>
                                      <p:to>
                                        <p:strVal val="visible"/>
                                      </p:to>
                                    </p:set>
                                    <p:animEffect transition="in" filter="wipe(left)">
                                      <p:cBhvr>
                                        <p:cTn id="7" dur="500"/>
                                        <p:tgtEl>
                                          <p:spTgt spid="29904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42">
                                            <p:txEl>
                                              <p:pRg st="0" end="0"/>
                                            </p:txEl>
                                          </p:spTgt>
                                        </p:tgtEl>
                                        <p:attrNameLst>
                                          <p:attrName>style.visibility</p:attrName>
                                        </p:attrNameLst>
                                      </p:cBhvr>
                                      <p:to>
                                        <p:strVal val="visible"/>
                                      </p:to>
                                    </p:set>
                                    <p:animEffect transition="in" filter="wipe(left)">
                                      <p:cBhvr>
                                        <p:cTn id="12" dur="500"/>
                                        <p:tgtEl>
                                          <p:spTgt spid="2990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42">
                                            <p:txEl>
                                              <p:pRg st="1" end="1"/>
                                            </p:txEl>
                                          </p:spTgt>
                                        </p:tgtEl>
                                        <p:attrNameLst>
                                          <p:attrName>style.visibility</p:attrName>
                                        </p:attrNameLst>
                                      </p:cBhvr>
                                      <p:to>
                                        <p:strVal val="visible"/>
                                      </p:to>
                                    </p:set>
                                    <p:animEffect transition="in" filter="wipe(left)">
                                      <p:cBhvr>
                                        <p:cTn id="17" dur="500"/>
                                        <p:tgtEl>
                                          <p:spTgt spid="2990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9042">
                                            <p:txEl>
                                              <p:pRg st="2" end="2"/>
                                            </p:txEl>
                                          </p:spTgt>
                                        </p:tgtEl>
                                        <p:attrNameLst>
                                          <p:attrName>style.visibility</p:attrName>
                                        </p:attrNameLst>
                                      </p:cBhvr>
                                      <p:to>
                                        <p:strVal val="visible"/>
                                      </p:to>
                                    </p:set>
                                    <p:animEffect transition="in" filter="wipe(left)">
                                      <p:cBhvr>
                                        <p:cTn id="22" dur="500"/>
                                        <p:tgtEl>
                                          <p:spTgt spid="2990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9042">
                                            <p:txEl>
                                              <p:pRg st="3" end="3"/>
                                            </p:txEl>
                                          </p:spTgt>
                                        </p:tgtEl>
                                        <p:attrNameLst>
                                          <p:attrName>style.visibility</p:attrName>
                                        </p:attrNameLst>
                                      </p:cBhvr>
                                      <p:to>
                                        <p:strVal val="visible"/>
                                      </p:to>
                                    </p:set>
                                    <p:animEffect transition="in" filter="wipe(left)">
                                      <p:cBhvr>
                                        <p:cTn id="27" dur="500"/>
                                        <p:tgtEl>
                                          <p:spTgt spid="299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42" grpId="0" build="p"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A180836-5468-429A-BC16-41361709AF3F}" type="slidenum">
              <a:rPr kumimoji="0" lang="en-US" altLang="zh-CN" sz="1400" b="0" smtClean="0">
                <a:solidFill>
                  <a:schemeClr val="tx1"/>
                </a:solidFill>
              </a:rPr>
              <a:t>53</a:t>
            </a:fld>
            <a:endParaRPr kumimoji="0" lang="en-US" altLang="zh-CN" sz="1400" b="0" smtClean="0">
              <a:solidFill>
                <a:schemeClr val="tx1"/>
              </a:solidFill>
            </a:endParaRPr>
          </a:p>
        </p:txBody>
      </p:sp>
      <p:sp>
        <p:nvSpPr>
          <p:cNvPr id="46083" name="Rectangle 2"/>
          <p:cNvSpPr>
            <a:spLocks noGrp="1" noChangeArrowheads="1"/>
          </p:cNvSpPr>
          <p:nvPr>
            <p:ph type="title"/>
          </p:nvPr>
        </p:nvSpPr>
        <p:spPr/>
        <p:txBody>
          <a:bodyPr/>
          <a:lstStyle/>
          <a:p>
            <a:pPr eaLnBrk="1" hangingPunct="1"/>
            <a:r>
              <a:rPr lang="en-US" altLang="zh-CN" smtClean="0"/>
              <a:t>6.4.3 </a:t>
            </a:r>
            <a:r>
              <a:rPr lang="zh-CN" altLang="en-US" smtClean="0"/>
              <a:t>中序遍历算法的非递归描述</a:t>
            </a:r>
          </a:p>
        </p:txBody>
      </p:sp>
      <p:sp>
        <p:nvSpPr>
          <p:cNvPr id="301059" name="Text Box 3"/>
          <p:cNvSpPr txBox="1">
            <a:spLocks noChangeArrowheads="1"/>
          </p:cNvSpPr>
          <p:nvPr/>
        </p:nvSpPr>
        <p:spPr bwMode="auto">
          <a:xfrm>
            <a:off x="609600" y="1447800"/>
            <a:ext cx="8153400" cy="5245100"/>
          </a:xfrm>
          <a:prstGeom prst="rect">
            <a:avLst/>
          </a:prstGeom>
          <a:solidFill>
            <a:schemeClr val="bg1"/>
          </a:solidFill>
          <a:ln w="28575" cap="sq">
            <a:solidFill>
              <a:srgbClr val="CC66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a:solidFill>
                  <a:schemeClr val="tx1"/>
                </a:solidFill>
              </a:rPr>
              <a:t>void InOrderTraverse(BiTree T, </a:t>
            </a:r>
          </a:p>
          <a:p>
            <a:pPr algn="l" eaLnBrk="1" hangingPunct="1">
              <a:spcBef>
                <a:spcPct val="0"/>
              </a:spcBef>
            </a:pPr>
            <a:r>
              <a:rPr lang="en-US" altLang="zh-CN">
                <a:solidFill>
                  <a:schemeClr val="tx1"/>
                </a:solidFill>
              </a:rPr>
              <a:t>                                     void (* visit)(TElemType)) {</a:t>
            </a:r>
          </a:p>
          <a:p>
            <a:pPr algn="l" eaLnBrk="1" hangingPunct="1">
              <a:spcBef>
                <a:spcPct val="0"/>
              </a:spcBef>
            </a:pPr>
            <a:r>
              <a:rPr lang="en-US" altLang="zh-CN">
                <a:solidFill>
                  <a:schemeClr val="tx1"/>
                </a:solidFill>
              </a:rPr>
              <a:t>     InitStack(S); p = T;//</a:t>
            </a:r>
            <a:r>
              <a:rPr kumimoji="0" lang="zh-CN" altLang="en-US">
                <a:solidFill>
                  <a:schemeClr val="tx1"/>
                </a:solidFill>
                <a:latin typeface="楷体_GB2312" pitchFamily="49" charset="-122"/>
                <a:ea typeface="楷体_GB2312" pitchFamily="49" charset="-122"/>
              </a:rPr>
              <a:t>从根结点开始</a:t>
            </a:r>
            <a:endParaRPr lang="zh-CN" altLang="en-US">
              <a:solidFill>
                <a:schemeClr val="tx1"/>
              </a:solidFill>
            </a:endParaRPr>
          </a:p>
          <a:p>
            <a:pPr algn="l" eaLnBrk="1" hangingPunct="1">
              <a:spcBef>
                <a:spcPct val="0"/>
              </a:spcBef>
            </a:pPr>
            <a:r>
              <a:rPr lang="zh-CN" altLang="en-US">
                <a:solidFill>
                  <a:schemeClr val="tx1"/>
                </a:solidFill>
              </a:rPr>
              <a:t>	</a:t>
            </a: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endParaRPr lang="zh-CN" altLang="en-US">
              <a:solidFill>
                <a:schemeClr val="tx1"/>
              </a:solidFill>
            </a:endParaRPr>
          </a:p>
          <a:p>
            <a:pPr algn="l" eaLnBrk="1" hangingPunct="1">
              <a:spcBef>
                <a:spcPct val="0"/>
              </a:spcBef>
            </a:pPr>
            <a:r>
              <a:rPr lang="en-US" altLang="zh-CN">
                <a:solidFill>
                  <a:schemeClr val="tx1"/>
                </a:solidFill>
              </a:rPr>
              <a:t>}// InOrderTraverse</a:t>
            </a:r>
          </a:p>
        </p:txBody>
      </p:sp>
      <p:sp>
        <p:nvSpPr>
          <p:cNvPr id="301060" name="Rectangle 4"/>
          <p:cNvSpPr>
            <a:spLocks noChangeArrowheads="1"/>
          </p:cNvSpPr>
          <p:nvPr/>
        </p:nvSpPr>
        <p:spPr bwMode="auto">
          <a:xfrm>
            <a:off x="1066800" y="2805113"/>
            <a:ext cx="7543800" cy="3367087"/>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spcBef>
                <a:spcPct val="10000"/>
              </a:spcBef>
            </a:pPr>
            <a:r>
              <a:rPr lang="en-US" altLang="zh-CN">
                <a:solidFill>
                  <a:srgbClr val="FF3300"/>
                </a:solidFill>
              </a:rPr>
              <a:t>while (p || !StackEmpty(S))</a:t>
            </a:r>
            <a:r>
              <a:rPr lang="en-US" altLang="zh-CN">
                <a:solidFill>
                  <a:schemeClr val="tx1"/>
                </a:solidFill>
              </a:rPr>
              <a:t> {</a:t>
            </a:r>
          </a:p>
          <a:p>
            <a:pPr algn="l">
              <a:spcBef>
                <a:spcPct val="10000"/>
              </a:spcBef>
            </a:pPr>
            <a:r>
              <a:rPr lang="en-US" altLang="zh-CN">
                <a:solidFill>
                  <a:schemeClr val="tx1"/>
                </a:solidFill>
              </a:rPr>
              <a:t>	</a:t>
            </a:r>
            <a:r>
              <a:rPr lang="en-US" altLang="zh-CN">
                <a:solidFill>
                  <a:srgbClr val="000099"/>
                </a:solidFill>
              </a:rPr>
              <a:t>if (p) {</a:t>
            </a:r>
          </a:p>
          <a:p>
            <a:pPr algn="l">
              <a:spcBef>
                <a:spcPct val="10000"/>
              </a:spcBef>
            </a:pPr>
            <a:r>
              <a:rPr lang="en-US" altLang="zh-CN">
                <a:solidFill>
                  <a:srgbClr val="000099"/>
                </a:solidFill>
              </a:rPr>
              <a:t>                 Push(S, p);  p = p-&gt;lchild; }</a:t>
            </a:r>
          </a:p>
          <a:p>
            <a:pPr algn="l">
              <a:spcBef>
                <a:spcPct val="10000"/>
              </a:spcBef>
            </a:pPr>
            <a:r>
              <a:rPr lang="en-US" altLang="zh-CN">
                <a:solidFill>
                  <a:srgbClr val="000099"/>
                </a:solidFill>
              </a:rPr>
              <a:t>	</a:t>
            </a:r>
            <a:r>
              <a:rPr lang="en-US" altLang="zh-CN">
                <a:solidFill>
                  <a:srgbClr val="990000"/>
                </a:solidFill>
              </a:rPr>
              <a:t>else { </a:t>
            </a:r>
          </a:p>
          <a:p>
            <a:pPr algn="l">
              <a:spcBef>
                <a:spcPct val="10000"/>
              </a:spcBef>
            </a:pPr>
            <a:r>
              <a:rPr lang="en-US" altLang="zh-CN">
                <a:solidFill>
                  <a:srgbClr val="990000"/>
                </a:solidFill>
              </a:rPr>
              <a:t>	       Pop(S, p);  visit(p-&gt;data); </a:t>
            </a:r>
          </a:p>
          <a:p>
            <a:pPr algn="l">
              <a:spcBef>
                <a:spcPct val="10000"/>
              </a:spcBef>
            </a:pPr>
            <a:r>
              <a:rPr lang="en-US" altLang="zh-CN">
                <a:solidFill>
                  <a:srgbClr val="990000"/>
                </a:solidFill>
              </a:rPr>
              <a:t>	       p = p-&gt;rchild; }</a:t>
            </a:r>
          </a:p>
          <a:p>
            <a:pPr algn="l">
              <a:spcBef>
                <a:spcPct val="10000"/>
              </a:spcBef>
            </a:pPr>
            <a:r>
              <a:rPr lang="en-US" altLang="zh-CN">
                <a:solidFill>
                  <a:schemeClr val="tx1"/>
                </a:solidFill>
              </a:rPr>
              <a:t>}//while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additive="base">
                                        <p:cTn id="7" dur="500" fill="hold"/>
                                        <p:tgtEl>
                                          <p:spTgt spid="301059"/>
                                        </p:tgtEl>
                                        <p:attrNameLst>
                                          <p:attrName>ppt_x</p:attrName>
                                        </p:attrNameLst>
                                      </p:cBhvr>
                                      <p:tavLst>
                                        <p:tav tm="0">
                                          <p:val>
                                            <p:strVal val="0-#ppt_w/2"/>
                                          </p:val>
                                        </p:tav>
                                        <p:tav tm="100000">
                                          <p:val>
                                            <p:strVal val="#ppt_x"/>
                                          </p:val>
                                        </p:tav>
                                      </p:tavLst>
                                    </p:anim>
                                    <p:anim calcmode="lin" valueType="num">
                                      <p:cBhvr additive="base">
                                        <p:cTn id="8" dur="500" fill="hold"/>
                                        <p:tgtEl>
                                          <p:spTgt spid="3010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01060">
                                            <p:bg/>
                                          </p:spTgt>
                                        </p:tgtEl>
                                        <p:attrNameLst>
                                          <p:attrName>style.visibility</p:attrName>
                                        </p:attrNameLst>
                                      </p:cBhvr>
                                      <p:to>
                                        <p:strVal val="visible"/>
                                      </p:to>
                                    </p:set>
                                    <p:animEffect transition="in" filter="wipe(left)">
                                      <p:cBhvr>
                                        <p:cTn id="13" dur="500"/>
                                        <p:tgtEl>
                                          <p:spTgt spid="301060">
                                            <p:bg/>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1060">
                                            <p:txEl>
                                              <p:pRg st="0" end="0"/>
                                            </p:txEl>
                                          </p:spTgt>
                                        </p:tgtEl>
                                        <p:attrNameLst>
                                          <p:attrName>style.visibility</p:attrName>
                                        </p:attrNameLst>
                                      </p:cBhvr>
                                      <p:to>
                                        <p:strVal val="visible"/>
                                      </p:to>
                                    </p:set>
                                    <p:animEffect transition="in" filter="wipe(left)">
                                      <p:cBhvr>
                                        <p:cTn id="18" dur="500"/>
                                        <p:tgtEl>
                                          <p:spTgt spid="30106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1060">
                                            <p:txEl>
                                              <p:pRg st="1" end="1"/>
                                            </p:txEl>
                                          </p:spTgt>
                                        </p:tgtEl>
                                        <p:attrNameLst>
                                          <p:attrName>style.visibility</p:attrName>
                                        </p:attrNameLst>
                                      </p:cBhvr>
                                      <p:to>
                                        <p:strVal val="visible"/>
                                      </p:to>
                                    </p:set>
                                    <p:animEffect transition="in" filter="wipe(left)">
                                      <p:cBhvr>
                                        <p:cTn id="23" dur="500"/>
                                        <p:tgtEl>
                                          <p:spTgt spid="30106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1060">
                                            <p:txEl>
                                              <p:pRg st="2" end="2"/>
                                            </p:txEl>
                                          </p:spTgt>
                                        </p:tgtEl>
                                        <p:attrNameLst>
                                          <p:attrName>style.visibility</p:attrName>
                                        </p:attrNameLst>
                                      </p:cBhvr>
                                      <p:to>
                                        <p:strVal val="visible"/>
                                      </p:to>
                                    </p:set>
                                    <p:animEffect transition="in" filter="wipe(left)">
                                      <p:cBhvr>
                                        <p:cTn id="28" dur="500"/>
                                        <p:tgtEl>
                                          <p:spTgt spid="30106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1060">
                                            <p:txEl>
                                              <p:pRg st="3" end="3"/>
                                            </p:txEl>
                                          </p:spTgt>
                                        </p:tgtEl>
                                        <p:attrNameLst>
                                          <p:attrName>style.visibility</p:attrName>
                                        </p:attrNameLst>
                                      </p:cBhvr>
                                      <p:to>
                                        <p:strVal val="visible"/>
                                      </p:to>
                                    </p:set>
                                    <p:animEffect transition="in" filter="wipe(left)">
                                      <p:cBhvr>
                                        <p:cTn id="33" dur="500"/>
                                        <p:tgtEl>
                                          <p:spTgt spid="30106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1060">
                                            <p:txEl>
                                              <p:pRg st="4" end="4"/>
                                            </p:txEl>
                                          </p:spTgt>
                                        </p:tgtEl>
                                        <p:attrNameLst>
                                          <p:attrName>style.visibility</p:attrName>
                                        </p:attrNameLst>
                                      </p:cBhvr>
                                      <p:to>
                                        <p:strVal val="visible"/>
                                      </p:to>
                                    </p:set>
                                    <p:animEffect transition="in" filter="wipe(left)">
                                      <p:cBhvr>
                                        <p:cTn id="38" dur="500"/>
                                        <p:tgtEl>
                                          <p:spTgt spid="30106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1060">
                                            <p:txEl>
                                              <p:pRg st="5" end="5"/>
                                            </p:txEl>
                                          </p:spTgt>
                                        </p:tgtEl>
                                        <p:attrNameLst>
                                          <p:attrName>style.visibility</p:attrName>
                                        </p:attrNameLst>
                                      </p:cBhvr>
                                      <p:to>
                                        <p:strVal val="visible"/>
                                      </p:to>
                                    </p:set>
                                    <p:animEffect transition="in" filter="wipe(left)">
                                      <p:cBhvr>
                                        <p:cTn id="43" dur="500"/>
                                        <p:tgtEl>
                                          <p:spTgt spid="301060">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01060">
                                            <p:txEl>
                                              <p:pRg st="6" end="6"/>
                                            </p:txEl>
                                          </p:spTgt>
                                        </p:tgtEl>
                                        <p:attrNameLst>
                                          <p:attrName>style.visibility</p:attrName>
                                        </p:attrNameLst>
                                      </p:cBhvr>
                                      <p:to>
                                        <p:strVal val="visible"/>
                                      </p:to>
                                    </p:set>
                                    <p:animEffect transition="in" filter="wipe(left)">
                                      <p:cBhvr>
                                        <p:cTn id="48" dur="500"/>
                                        <p:tgtEl>
                                          <p:spTgt spid="3010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nimBg="1" autoUpdateAnimBg="0"/>
      <p:bldP spid="301060"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8276" name="矩形 2998275"/>
          <p:cNvSpPr/>
          <p:nvPr/>
        </p:nvSpPr>
        <p:spPr>
          <a:xfrm>
            <a:off x="0" y="1905000"/>
            <a:ext cx="9144000" cy="1828800"/>
          </a:xfrm>
          <a:prstGeom prst="rect">
            <a:avLst/>
          </a:prstGeom>
          <a:noFill/>
          <a:ln w="9525">
            <a:noFill/>
          </a:ln>
        </p:spPr>
        <p:txBody>
          <a:bodyPr/>
          <a:lstStyle/>
          <a:p>
            <a:pPr marL="342900" indent="-342900" algn="l" eaLnBrk="1" hangingPunct="1">
              <a:lnSpc>
                <a:spcPct val="110000"/>
              </a:lnSpc>
              <a:spcBef>
                <a:spcPct val="0"/>
              </a:spcBef>
              <a:buClr>
                <a:srgbClr val="CC6600"/>
              </a:buClr>
              <a:buFont typeface="Wingdings 2" pitchFamily="18" charset="2"/>
              <a:buChar char="²"/>
            </a:pPr>
            <a:r>
              <a:rPr lang="zh-CN" altLang="en-US" sz="3200" dirty="0">
                <a:solidFill>
                  <a:srgbClr val="0000FF"/>
                </a:solidFill>
                <a:latin typeface="Times New Roman" panose="02020603050405020304" pitchFamily="18" charset="0"/>
              </a:rPr>
              <a:t>当前结点的后继结点</a:t>
            </a:r>
          </a:p>
          <a:p>
            <a:pPr marL="342900" indent="-342900" algn="l">
              <a:lnSpc>
                <a:spcPct val="110000"/>
              </a:lnSpc>
              <a:spcBef>
                <a:spcPct val="0"/>
              </a:spcBef>
            </a:pPr>
            <a:r>
              <a:rPr lang="zh-CN" altLang="en-US" sz="3200" dirty="0">
                <a:solidFill>
                  <a:srgbClr val="008000"/>
                </a:solidFill>
                <a:latin typeface="Times New Roman" panose="02020603050405020304" pitchFamily="18" charset="0"/>
              </a:rPr>
              <a:t>       </a:t>
            </a:r>
          </a:p>
        </p:txBody>
      </p:sp>
      <p:sp>
        <p:nvSpPr>
          <p:cNvPr id="2998326" name="矩形 2998325"/>
          <p:cNvSpPr/>
          <p:nvPr/>
        </p:nvSpPr>
        <p:spPr>
          <a:xfrm>
            <a:off x="0" y="2492375"/>
            <a:ext cx="9144000" cy="1219200"/>
          </a:xfrm>
          <a:prstGeom prst="rect">
            <a:avLst/>
          </a:prstGeom>
          <a:noFill/>
          <a:ln w="9525">
            <a:noFill/>
          </a:ln>
        </p:spPr>
        <p:txBody>
          <a:bodyPr/>
          <a:lstStyle/>
          <a:p>
            <a:pPr marL="342900" indent="-342900" algn="l" eaLnBrk="1" hangingPunct="1">
              <a:lnSpc>
                <a:spcPct val="110000"/>
              </a:lnSpc>
              <a:spcBef>
                <a:spcPct val="0"/>
              </a:spcBef>
              <a:buClr>
                <a:srgbClr val="CC6600"/>
              </a:buClr>
              <a:buFont typeface="Wingdings 2" pitchFamily="18" charset="2"/>
              <a:buNone/>
            </a:pPr>
            <a:r>
              <a:rPr lang="en-US" altLang="zh-CN" sz="3200" dirty="0">
                <a:latin typeface="Times New Roman" panose="02020603050405020304" pitchFamily="18" charset="0"/>
              </a:rPr>
              <a:t>                                             </a:t>
            </a:r>
            <a:r>
              <a:rPr lang="zh-CN" altLang="en-US" sz="3200" dirty="0">
                <a:solidFill>
                  <a:srgbClr val="0000FF"/>
                </a:solidFill>
                <a:latin typeface="Times New Roman" panose="02020603050405020304" pitchFamily="18" charset="0"/>
              </a:rPr>
              <a:t>后继结点</a:t>
            </a:r>
            <a:r>
              <a:rPr lang="zh-CN" altLang="en-US" sz="3200" dirty="0">
                <a:latin typeface="Times New Roman" panose="02020603050405020304" pitchFamily="18" charset="0"/>
              </a:rPr>
              <a:t>为右子树的最左下结点</a:t>
            </a:r>
            <a:r>
              <a:rPr lang="en-US" altLang="zh-CN" sz="3200">
                <a:latin typeface="Times New Roman" panose="02020603050405020304" pitchFamily="18" charset="0"/>
              </a:rPr>
              <a:t>;</a:t>
            </a:r>
            <a:endParaRPr lang="en-US" altLang="zh-CN" sz="3200">
              <a:solidFill>
                <a:srgbClr val="0000FF"/>
              </a:solidFill>
              <a:latin typeface="Times New Roman" panose="02020603050405020304" pitchFamily="18" charset="0"/>
            </a:endParaRPr>
          </a:p>
        </p:txBody>
      </p:sp>
      <p:sp>
        <p:nvSpPr>
          <p:cNvPr id="2998325" name="矩形 2998324"/>
          <p:cNvSpPr/>
          <p:nvPr/>
        </p:nvSpPr>
        <p:spPr>
          <a:xfrm>
            <a:off x="0" y="2492375"/>
            <a:ext cx="9144000" cy="1219200"/>
          </a:xfrm>
          <a:prstGeom prst="rect">
            <a:avLst/>
          </a:prstGeom>
          <a:noFill/>
          <a:ln w="9525">
            <a:noFill/>
          </a:ln>
        </p:spPr>
        <p:txBody>
          <a:bodyPr/>
          <a:lstStyle/>
          <a:p>
            <a:pPr marL="342900" indent="-342900" algn="l" eaLnBrk="1" hangingPunct="1">
              <a:lnSpc>
                <a:spcPct val="110000"/>
              </a:lnSpc>
              <a:spcBef>
                <a:spcPct val="0"/>
              </a:spcBef>
              <a:buClr>
                <a:srgbClr val="CC6600"/>
              </a:buClr>
              <a:buFont typeface="Wingdings 2" pitchFamily="18" charset="2"/>
              <a:buNone/>
            </a:pPr>
            <a:r>
              <a:rPr lang="en-US" altLang="zh-CN" sz="3200" dirty="0">
                <a:latin typeface="Times New Roman" panose="02020603050405020304" pitchFamily="18" charset="0"/>
              </a:rPr>
              <a:t>     </a:t>
            </a:r>
            <a:r>
              <a:rPr lang="zh-CN" altLang="en-US" sz="3200" dirty="0">
                <a:latin typeface="Times New Roman" panose="02020603050405020304" pitchFamily="18" charset="0"/>
              </a:rPr>
              <a:t>若</a:t>
            </a:r>
            <a:r>
              <a:rPr lang="zh-CN" altLang="en-US" sz="3200" dirty="0">
                <a:solidFill>
                  <a:srgbClr val="FF3300"/>
                </a:solidFill>
                <a:latin typeface="Times New Roman" panose="02020603050405020304" pitchFamily="18" charset="0"/>
              </a:rPr>
              <a:t>当前结点有右子树</a:t>
            </a:r>
            <a:r>
              <a:rPr lang="zh-CN" altLang="en-US" sz="3200" dirty="0">
                <a:latin typeface="Times New Roman" panose="02020603050405020304" pitchFamily="18" charset="0"/>
              </a:rPr>
              <a:t>，</a:t>
            </a:r>
            <a:r>
              <a:rPr lang="zh-CN" altLang="en-US" sz="3200" dirty="0">
                <a:solidFill>
                  <a:srgbClr val="0000FF"/>
                </a:solidFill>
                <a:latin typeface="Times New Roman" panose="02020603050405020304" pitchFamily="18" charset="0"/>
              </a:rPr>
              <a:t> </a:t>
            </a:r>
          </a:p>
        </p:txBody>
      </p:sp>
      <p:sp>
        <p:nvSpPr>
          <p:cNvPr id="2998274" name="标题 2998273"/>
          <p:cNvSpPr>
            <a:spLocks noGrp="1"/>
          </p:cNvSpPr>
          <p:nvPr>
            <p:ph type="title"/>
          </p:nvPr>
        </p:nvSpPr>
        <p:spPr/>
        <p:txBody>
          <a:bodyPr tIns="108000" bIns="108000" anchor="ctr"/>
          <a:lstStyle/>
          <a:p>
            <a:r>
              <a:rPr lang="en-US" altLang="zh-CN" sz="3200" b="1" dirty="0">
                <a:solidFill>
                  <a:schemeClr val="tx1"/>
                </a:solidFill>
              </a:rPr>
              <a:t>6.3.3 </a:t>
            </a:r>
            <a:r>
              <a:rPr lang="zh-CN" altLang="en-US" sz="3200" b="1" dirty="0">
                <a:solidFill>
                  <a:schemeClr val="tx1"/>
                </a:solidFill>
              </a:rPr>
              <a:t>遍历的非递归算法</a:t>
            </a:r>
            <a:r>
              <a:rPr lang="en-US" altLang="zh-CN" sz="3200" b="1">
                <a:solidFill>
                  <a:schemeClr val="tx1"/>
                </a:solidFill>
              </a:rPr>
              <a:t>-</a:t>
            </a:r>
            <a:r>
              <a:rPr lang="zh-CN" altLang="en-US" sz="3200" dirty="0">
                <a:solidFill>
                  <a:schemeClr val="tx1"/>
                </a:solidFill>
              </a:rPr>
              <a:t>中序遍历</a:t>
            </a:r>
            <a:r>
              <a:rPr lang="en-US" altLang="zh-CN" sz="3200">
                <a:solidFill>
                  <a:schemeClr val="tx1"/>
                </a:solidFill>
              </a:rPr>
              <a:t>LDR</a:t>
            </a:r>
          </a:p>
        </p:txBody>
      </p:sp>
      <p:sp>
        <p:nvSpPr>
          <p:cNvPr id="2998275" name="文本占位符 2998274"/>
          <p:cNvSpPr>
            <a:spLocks noGrp="1"/>
          </p:cNvSpPr>
          <p:nvPr>
            <p:ph type="body" idx="1"/>
          </p:nvPr>
        </p:nvSpPr>
        <p:spPr>
          <a:xfrm>
            <a:off x="0" y="914400"/>
            <a:ext cx="9144000" cy="1219200"/>
          </a:xfrm>
        </p:spPr>
        <p:txBody>
          <a:bodyPr/>
          <a:lstStyle/>
          <a:p>
            <a:r>
              <a:rPr lang="zh-CN" altLang="en-US" dirty="0">
                <a:solidFill>
                  <a:srgbClr val="0000FF"/>
                </a:solidFill>
              </a:rPr>
              <a:t>中序遍历的第一个结点</a:t>
            </a:r>
          </a:p>
          <a:p>
            <a:pPr>
              <a:lnSpc>
                <a:spcPct val="110000"/>
              </a:lnSpc>
              <a:spcBef>
                <a:spcPct val="0"/>
              </a:spcBef>
              <a:buNone/>
            </a:pPr>
            <a:r>
              <a:rPr lang="zh-CN" altLang="en-US" dirty="0"/>
              <a:t>      二叉树的最左下结点</a:t>
            </a:r>
            <a:r>
              <a:rPr lang="en-US" altLang="zh-CN"/>
              <a:t>;</a:t>
            </a:r>
          </a:p>
        </p:txBody>
      </p:sp>
      <p:sp>
        <p:nvSpPr>
          <p:cNvPr id="2998277" name="矩形 2998276"/>
          <p:cNvSpPr/>
          <p:nvPr/>
        </p:nvSpPr>
        <p:spPr>
          <a:xfrm>
            <a:off x="5613400" y="4648200"/>
            <a:ext cx="2846388" cy="579438"/>
          </a:xfrm>
          <a:prstGeom prst="rect">
            <a:avLst/>
          </a:prstGeom>
          <a:noFill/>
          <a:ln w="9525">
            <a:noFill/>
          </a:ln>
        </p:spPr>
        <p:txBody>
          <a:bodyPr wrap="none" anchor="t">
            <a:spAutoFit/>
          </a:bodyPr>
          <a:lstStyle/>
          <a:p>
            <a:pPr>
              <a:spcBef>
                <a:spcPct val="10000"/>
              </a:spcBef>
            </a:pPr>
            <a:r>
              <a:rPr lang="en-US" altLang="zh-CN" sz="3200">
                <a:latin typeface="黑体" panose="02010609060101010101" pitchFamily="2" charset="-122"/>
                <a:ea typeface="黑体" panose="02010609060101010101" pitchFamily="2" charset="-122"/>
              </a:rPr>
              <a:t>D </a:t>
            </a:r>
            <a:r>
              <a:rPr lang="en-US" altLang="zh-CN" sz="3200">
                <a:solidFill>
                  <a:srgbClr val="FF3300"/>
                </a:solidFill>
                <a:latin typeface="黑体" panose="02010609060101010101" pitchFamily="2" charset="-122"/>
                <a:ea typeface="黑体" panose="02010609060101010101" pitchFamily="2" charset="-122"/>
              </a:rPr>
              <a:t>B</a:t>
            </a:r>
            <a:r>
              <a:rPr lang="en-US" altLang="zh-CN" sz="3200">
                <a:latin typeface="黑体" panose="02010609060101010101" pitchFamily="2" charset="-122"/>
                <a:ea typeface="黑体" panose="02010609060101010101" pitchFamily="2" charset="-122"/>
              </a:rPr>
              <a:t> </a:t>
            </a:r>
            <a:r>
              <a:rPr lang="en-US" altLang="zh-CN" sz="3200">
                <a:solidFill>
                  <a:srgbClr val="0000FF"/>
                </a:solidFill>
                <a:latin typeface="黑体" panose="02010609060101010101" pitchFamily="2" charset="-122"/>
                <a:ea typeface="黑体" panose="02010609060101010101" pitchFamily="2" charset="-122"/>
              </a:rPr>
              <a:t>G</a:t>
            </a:r>
            <a:r>
              <a:rPr lang="en-US" altLang="zh-CN" sz="3200">
                <a:latin typeface="黑体" panose="02010609060101010101" pitchFamily="2" charset="-122"/>
                <a:ea typeface="黑体" panose="02010609060101010101" pitchFamily="2" charset="-122"/>
              </a:rPr>
              <a:t> E </a:t>
            </a:r>
            <a:r>
              <a:rPr lang="en-US" altLang="zh-CN" sz="3200">
                <a:solidFill>
                  <a:srgbClr val="FF3300"/>
                </a:solidFill>
                <a:latin typeface="黑体" panose="02010609060101010101" pitchFamily="2" charset="-122"/>
                <a:ea typeface="黑体" panose="02010609060101010101" pitchFamily="2" charset="-122"/>
              </a:rPr>
              <a:t>A</a:t>
            </a:r>
            <a:r>
              <a:rPr lang="en-US" altLang="zh-CN" sz="3200">
                <a:latin typeface="黑体" panose="02010609060101010101" pitchFamily="2" charset="-122"/>
                <a:ea typeface="黑体" panose="02010609060101010101" pitchFamily="2" charset="-122"/>
              </a:rPr>
              <a:t> </a:t>
            </a:r>
            <a:r>
              <a:rPr lang="en-US" altLang="zh-CN" sz="3200">
                <a:solidFill>
                  <a:srgbClr val="0000FF"/>
                </a:solidFill>
                <a:latin typeface="黑体" panose="02010609060101010101" pitchFamily="2" charset="-122"/>
                <a:ea typeface="黑体" panose="02010609060101010101" pitchFamily="2" charset="-122"/>
              </a:rPr>
              <a:t>F</a:t>
            </a:r>
            <a:r>
              <a:rPr lang="en-US" altLang="zh-CN" sz="3200">
                <a:latin typeface="黑体" panose="02010609060101010101" pitchFamily="2" charset="-122"/>
                <a:ea typeface="黑体" panose="02010609060101010101" pitchFamily="2" charset="-122"/>
              </a:rPr>
              <a:t> C</a:t>
            </a:r>
          </a:p>
        </p:txBody>
      </p:sp>
      <p:sp>
        <p:nvSpPr>
          <p:cNvPr id="2998278" name="直接连接符 2998277"/>
          <p:cNvSpPr/>
          <p:nvPr/>
        </p:nvSpPr>
        <p:spPr>
          <a:xfrm flipH="1">
            <a:off x="2125663" y="4191000"/>
            <a:ext cx="457200" cy="304800"/>
          </a:xfrm>
          <a:prstGeom prst="line">
            <a:avLst/>
          </a:prstGeom>
          <a:ln w="19050" cap="rnd" cmpd="sng">
            <a:solidFill>
              <a:srgbClr val="000066"/>
            </a:solidFill>
            <a:prstDash val="solid"/>
            <a:headEnd type="none" w="med" len="med"/>
            <a:tailEnd type="triangle" w="med" len="med"/>
          </a:ln>
        </p:spPr>
      </p:sp>
      <p:sp>
        <p:nvSpPr>
          <p:cNvPr id="2998279" name="直接连接符 2998278"/>
          <p:cNvSpPr/>
          <p:nvPr/>
        </p:nvSpPr>
        <p:spPr>
          <a:xfrm flipH="1">
            <a:off x="1135063" y="4876800"/>
            <a:ext cx="304800" cy="304800"/>
          </a:xfrm>
          <a:prstGeom prst="line">
            <a:avLst/>
          </a:prstGeom>
          <a:ln w="19050" cap="rnd" cmpd="sng">
            <a:solidFill>
              <a:srgbClr val="000066"/>
            </a:solidFill>
            <a:prstDash val="solid"/>
            <a:headEnd type="none" w="med" len="med"/>
            <a:tailEnd type="triangle" w="med" len="med"/>
          </a:ln>
        </p:spPr>
      </p:sp>
      <p:sp>
        <p:nvSpPr>
          <p:cNvPr id="2998280" name="直接连接符 2998279"/>
          <p:cNvSpPr/>
          <p:nvPr/>
        </p:nvSpPr>
        <p:spPr>
          <a:xfrm>
            <a:off x="2049463" y="5410200"/>
            <a:ext cx="228600" cy="228600"/>
          </a:xfrm>
          <a:prstGeom prst="line">
            <a:avLst/>
          </a:prstGeom>
          <a:ln w="19050" cap="rnd" cmpd="sng">
            <a:solidFill>
              <a:srgbClr val="000066"/>
            </a:solidFill>
            <a:prstDash val="solid"/>
            <a:headEnd type="none" w="med" len="med"/>
            <a:tailEnd type="triangle" w="med" len="med"/>
          </a:ln>
        </p:spPr>
      </p:sp>
      <p:grpSp>
        <p:nvGrpSpPr>
          <p:cNvPr id="2998281" name="组合 2998280"/>
          <p:cNvGrpSpPr/>
          <p:nvPr/>
        </p:nvGrpSpPr>
        <p:grpSpPr>
          <a:xfrm>
            <a:off x="533400" y="3733800"/>
            <a:ext cx="4716463" cy="2781300"/>
            <a:chOff x="2789" y="288"/>
            <a:chExt cx="2971" cy="1752"/>
          </a:xfrm>
        </p:grpSpPr>
        <p:sp>
          <p:nvSpPr>
            <p:cNvPr id="2998282" name="矩形 2998281"/>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283" name="直接连接符 2998282"/>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2998284" name="直接连接符 2998283"/>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2998285" name="文本框 2998284"/>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2998286" name="组合 2998285"/>
            <p:cNvGrpSpPr/>
            <p:nvPr/>
          </p:nvGrpSpPr>
          <p:grpSpPr>
            <a:xfrm>
              <a:off x="4126" y="375"/>
              <a:ext cx="712" cy="292"/>
              <a:chOff x="960" y="2544"/>
              <a:chExt cx="768" cy="288"/>
            </a:xfrm>
          </p:grpSpPr>
          <p:sp>
            <p:nvSpPr>
              <p:cNvPr id="2998287" name="矩形 2998286"/>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288" name="直接连接符 2998287"/>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998289" name="直接连接符 2998288"/>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998290" name="文本框 2998289"/>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2998291" name="组合 2998290"/>
            <p:cNvGrpSpPr/>
            <p:nvPr/>
          </p:nvGrpSpPr>
          <p:grpSpPr>
            <a:xfrm>
              <a:off x="3358" y="840"/>
              <a:ext cx="712" cy="292"/>
              <a:chOff x="960" y="2544"/>
              <a:chExt cx="768" cy="288"/>
            </a:xfrm>
          </p:grpSpPr>
          <p:sp>
            <p:nvSpPr>
              <p:cNvPr id="2998292" name="矩形 2998291"/>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293" name="直接连接符 2998292"/>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2998294" name="直接连接符 2998293"/>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2998295" name="文本框 2998294"/>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2998296" name="矩形 2998295"/>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297" name="直接连接符 2998296"/>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2998298" name="直接连接符 2998297"/>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2998299" name="文本框 2998298"/>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98300" name="矩形 2998299"/>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301" name="直接连接符 2998300"/>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2998302" name="直接连接符 2998301"/>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2998303" name="文本框 2998302"/>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98304" name="矩形 2998303"/>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305" name="直接连接符 2998304"/>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2998306" name="直接连接符 2998305"/>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2998307" name="文本框 2998306"/>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98308" name="文本框 2998307"/>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2998309" name="直接连接符 2998308"/>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2998310" name="矩形 2998309"/>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2998311" name="直接连接符 2998310"/>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2998312" name="直接连接符 2998311"/>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2998313" name="文本框 2998312"/>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2998314" name="直接连接符 2998313"/>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2998315" name="直接连接符 2998314"/>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2998316" name="直接连接符 2998315"/>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2998317" name="直接连接符 2998316"/>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2998318" name="直接连接符 2998317"/>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2998319" name="直接连接符 2998318"/>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2998320" name="直接连接符 2998319"/>
          <p:cNvSpPr/>
          <p:nvPr/>
        </p:nvSpPr>
        <p:spPr>
          <a:xfrm>
            <a:off x="2582863" y="4906963"/>
            <a:ext cx="228600" cy="381000"/>
          </a:xfrm>
          <a:prstGeom prst="line">
            <a:avLst/>
          </a:prstGeom>
          <a:ln w="19050" cap="rnd" cmpd="sng">
            <a:solidFill>
              <a:srgbClr val="000066"/>
            </a:solidFill>
            <a:prstDash val="solid"/>
            <a:headEnd type="none" w="med" len="med"/>
            <a:tailEnd type="triangle" w="med" len="med"/>
          </a:ln>
        </p:spPr>
      </p:sp>
      <p:sp>
        <p:nvSpPr>
          <p:cNvPr id="2998321" name="直接连接符 2998320"/>
          <p:cNvSpPr/>
          <p:nvPr/>
        </p:nvSpPr>
        <p:spPr>
          <a:xfrm flipH="1">
            <a:off x="1973263" y="5745163"/>
            <a:ext cx="304800" cy="304800"/>
          </a:xfrm>
          <a:prstGeom prst="line">
            <a:avLst/>
          </a:prstGeom>
          <a:ln w="19050" cap="rnd" cmpd="sng">
            <a:solidFill>
              <a:srgbClr val="000066"/>
            </a:solidFill>
            <a:prstDash val="solid"/>
            <a:headEnd type="none" w="med" len="med"/>
            <a:tailEnd type="triangle" w="med" len="med"/>
          </a:ln>
        </p:spPr>
      </p:sp>
      <p:sp>
        <p:nvSpPr>
          <p:cNvPr id="2998322" name="直接连接符 2998321"/>
          <p:cNvSpPr/>
          <p:nvPr/>
        </p:nvSpPr>
        <p:spPr>
          <a:xfrm>
            <a:off x="3878263" y="4144963"/>
            <a:ext cx="457200" cy="304800"/>
          </a:xfrm>
          <a:prstGeom prst="line">
            <a:avLst/>
          </a:prstGeom>
          <a:ln w="19050" cap="rnd" cmpd="sng">
            <a:solidFill>
              <a:srgbClr val="000066"/>
            </a:solidFill>
            <a:prstDash val="solid"/>
            <a:headEnd type="none" w="med" len="med"/>
            <a:tailEnd type="triangle" w="med" len="med"/>
          </a:ln>
        </p:spPr>
      </p:sp>
      <p:sp>
        <p:nvSpPr>
          <p:cNvPr id="2998323" name="直接连接符 2998322"/>
          <p:cNvSpPr/>
          <p:nvPr/>
        </p:nvSpPr>
        <p:spPr>
          <a:xfrm flipH="1">
            <a:off x="3497263" y="4906963"/>
            <a:ext cx="304800" cy="304800"/>
          </a:xfrm>
          <a:prstGeom prst="line">
            <a:avLst/>
          </a:prstGeom>
          <a:ln w="19050" cap="rnd" cmpd="sng">
            <a:solidFill>
              <a:srgbClr val="000066"/>
            </a:solidFill>
            <a:prstDash val="solid"/>
            <a:headEnd type="none" w="med" len="med"/>
            <a:tailEnd type="triangle" w="med" len="med"/>
          </a:ln>
        </p:spPr>
      </p:sp>
      <p:sp>
        <p:nvSpPr>
          <p:cNvPr id="2998324" name="矩形 2998323"/>
          <p:cNvSpPr/>
          <p:nvPr/>
        </p:nvSpPr>
        <p:spPr>
          <a:xfrm>
            <a:off x="2051050" y="2924175"/>
            <a:ext cx="7092950" cy="762000"/>
          </a:xfrm>
          <a:prstGeom prst="rect">
            <a:avLst/>
          </a:prstGeom>
          <a:noFill/>
          <a:ln w="9525">
            <a:noFill/>
          </a:ln>
        </p:spPr>
        <p:txBody>
          <a:bodyPr>
            <a:spAutoFit/>
          </a:bodyPr>
          <a:lstStyle/>
          <a:p>
            <a:pPr>
              <a:lnSpc>
                <a:spcPct val="110000"/>
              </a:lnSpc>
              <a:spcBef>
                <a:spcPct val="0"/>
              </a:spcBef>
            </a:pPr>
            <a:r>
              <a:rPr lang="zh-CN" altLang="en-US" sz="3200" dirty="0">
                <a:latin typeface="Times New Roman" panose="02020603050405020304" pitchFamily="18" charset="0"/>
              </a:rPr>
              <a:t>否则</a:t>
            </a:r>
            <a:r>
              <a:rPr lang="en-US" altLang="zh-CN" sz="3200">
                <a:latin typeface="Times New Roman" panose="02020603050405020304" pitchFamily="18" charset="0"/>
              </a:rPr>
              <a:t>(</a:t>
            </a:r>
            <a:r>
              <a:rPr lang="zh-CN" altLang="en-US" sz="3200" dirty="0">
                <a:solidFill>
                  <a:srgbClr val="FF3300"/>
                </a:solidFill>
                <a:latin typeface="Times New Roman" panose="02020603050405020304" pitchFamily="18" charset="0"/>
              </a:rPr>
              <a:t>当前结点无右子树</a:t>
            </a:r>
            <a:r>
              <a:rPr lang="en-US" altLang="zh-CN" sz="3200">
                <a:solidFill>
                  <a:srgbClr val="FF3300"/>
                </a:solidFill>
                <a:latin typeface="Times New Roman" panose="02020603050405020304" pitchFamily="18" charset="0"/>
              </a:rPr>
              <a:t>)</a:t>
            </a:r>
            <a:r>
              <a:rPr lang="zh-CN" altLang="en-US" sz="3200" dirty="0">
                <a:solidFill>
                  <a:srgbClr val="0000FF"/>
                </a:solidFill>
                <a:latin typeface="Times New Roman" panose="02020603050405020304" pitchFamily="18" charset="0"/>
              </a:rPr>
              <a:t>后继结点</a:t>
            </a:r>
            <a:r>
              <a:rPr lang="zh-CN" altLang="en-US" sz="3200" dirty="0">
                <a:latin typeface="Times New Roman" panose="02020603050405020304" pitchFamily="18" charset="0"/>
              </a:rPr>
              <a:t>为 </a:t>
            </a:r>
            <a:r>
              <a:rPr lang="en-US" altLang="zh-CN" sz="4000">
                <a:solidFill>
                  <a:srgbClr val="0000FF"/>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98278"/>
                                        </p:tgtEl>
                                        <p:attrNameLst>
                                          <p:attrName>style.visibility</p:attrName>
                                        </p:attrNameLst>
                                      </p:cBhvr>
                                      <p:to>
                                        <p:strVal val="visible"/>
                                      </p:to>
                                    </p:set>
                                    <p:animEffect transition="in" filter="wipe(up)">
                                      <p:cBhvr>
                                        <p:cTn id="7" dur="500"/>
                                        <p:tgtEl>
                                          <p:spTgt spid="2998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98279"/>
                                        </p:tgtEl>
                                        <p:attrNameLst>
                                          <p:attrName>style.visibility</p:attrName>
                                        </p:attrNameLst>
                                      </p:cBhvr>
                                      <p:to>
                                        <p:strVal val="visible"/>
                                      </p:to>
                                    </p:set>
                                    <p:animEffect transition="in" filter="wipe(up)">
                                      <p:cBhvr>
                                        <p:cTn id="12" dur="500"/>
                                        <p:tgtEl>
                                          <p:spTgt spid="29982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98275">
                                            <p:txEl>
                                              <p:pRg st="0" end="0"/>
                                            </p:txEl>
                                          </p:spTgt>
                                        </p:tgtEl>
                                        <p:attrNameLst>
                                          <p:attrName>style.visibility</p:attrName>
                                        </p:attrNameLst>
                                      </p:cBhvr>
                                      <p:to>
                                        <p:strVal val="visible"/>
                                      </p:to>
                                    </p:set>
                                    <p:animEffect transition="in" filter="dissolve">
                                      <p:cBhvr>
                                        <p:cTn id="17" dur="500"/>
                                        <p:tgtEl>
                                          <p:spTgt spid="29982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98275">
                                            <p:txEl>
                                              <p:pRg st="1" end="1"/>
                                            </p:txEl>
                                          </p:spTgt>
                                        </p:tgtEl>
                                        <p:attrNameLst>
                                          <p:attrName>style.visibility</p:attrName>
                                        </p:attrNameLst>
                                      </p:cBhvr>
                                      <p:to>
                                        <p:strVal val="visible"/>
                                      </p:to>
                                    </p:set>
                                    <p:animEffect transition="in" filter="dissolve">
                                      <p:cBhvr>
                                        <p:cTn id="22" dur="500"/>
                                        <p:tgtEl>
                                          <p:spTgt spid="29982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98276"/>
                                        </p:tgtEl>
                                        <p:attrNameLst>
                                          <p:attrName>style.visibility</p:attrName>
                                        </p:attrNameLst>
                                      </p:cBhvr>
                                      <p:to>
                                        <p:strVal val="visible"/>
                                      </p:to>
                                    </p:set>
                                    <p:animEffect transition="in" filter="dissolve">
                                      <p:cBhvr>
                                        <p:cTn id="27" dur="500"/>
                                        <p:tgtEl>
                                          <p:spTgt spid="29982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98325"/>
                                        </p:tgtEl>
                                        <p:attrNameLst>
                                          <p:attrName>style.visibility</p:attrName>
                                        </p:attrNameLst>
                                      </p:cBhvr>
                                      <p:to>
                                        <p:strVal val="visible"/>
                                      </p:to>
                                    </p:set>
                                    <p:animEffect transition="in" filter="dissolve">
                                      <p:cBhvr>
                                        <p:cTn id="32" dur="500"/>
                                        <p:tgtEl>
                                          <p:spTgt spid="29983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998320"/>
                                        </p:tgtEl>
                                        <p:attrNameLst>
                                          <p:attrName>style.visibility</p:attrName>
                                        </p:attrNameLst>
                                      </p:cBhvr>
                                      <p:to>
                                        <p:strVal val="visible"/>
                                      </p:to>
                                    </p:set>
                                    <p:animEffect transition="in" filter="wipe(up)">
                                      <p:cBhvr>
                                        <p:cTn id="37" dur="500"/>
                                        <p:tgtEl>
                                          <p:spTgt spid="29983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98321"/>
                                        </p:tgtEl>
                                        <p:attrNameLst>
                                          <p:attrName>style.visibility</p:attrName>
                                        </p:attrNameLst>
                                      </p:cBhvr>
                                      <p:to>
                                        <p:strVal val="visible"/>
                                      </p:to>
                                    </p:set>
                                    <p:animEffect transition="in" filter="wipe(up)">
                                      <p:cBhvr>
                                        <p:cTn id="42" dur="500"/>
                                        <p:tgtEl>
                                          <p:spTgt spid="29983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998322"/>
                                        </p:tgtEl>
                                        <p:attrNameLst>
                                          <p:attrName>style.visibility</p:attrName>
                                        </p:attrNameLst>
                                      </p:cBhvr>
                                      <p:to>
                                        <p:strVal val="visible"/>
                                      </p:to>
                                    </p:set>
                                    <p:animEffect transition="in" filter="wipe(up)">
                                      <p:cBhvr>
                                        <p:cTn id="47" dur="500"/>
                                        <p:tgtEl>
                                          <p:spTgt spid="29983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998323"/>
                                        </p:tgtEl>
                                        <p:attrNameLst>
                                          <p:attrName>style.visibility</p:attrName>
                                        </p:attrNameLst>
                                      </p:cBhvr>
                                      <p:to>
                                        <p:strVal val="visible"/>
                                      </p:to>
                                    </p:set>
                                    <p:animEffect transition="in" filter="wipe(up)">
                                      <p:cBhvr>
                                        <p:cTn id="52" dur="500"/>
                                        <p:tgtEl>
                                          <p:spTgt spid="299832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98326"/>
                                        </p:tgtEl>
                                        <p:attrNameLst>
                                          <p:attrName>style.visibility</p:attrName>
                                        </p:attrNameLst>
                                      </p:cBhvr>
                                      <p:to>
                                        <p:strVal val="visible"/>
                                      </p:to>
                                    </p:set>
                                    <p:animEffect transition="in" filter="dissolve">
                                      <p:cBhvr>
                                        <p:cTn id="57" dur="500"/>
                                        <p:tgtEl>
                                          <p:spTgt spid="299832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998324"/>
                                        </p:tgtEl>
                                        <p:attrNameLst>
                                          <p:attrName>style.visibility</p:attrName>
                                        </p:attrNameLst>
                                      </p:cBhvr>
                                      <p:to>
                                        <p:strVal val="visible"/>
                                      </p:to>
                                    </p:set>
                                    <p:animEffect transition="in" filter="dissolve">
                                      <p:cBhvr>
                                        <p:cTn id="62" dur="500"/>
                                        <p:tgtEl>
                                          <p:spTgt spid="299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8276" grpId="0"/>
      <p:bldP spid="2998326" grpId="0"/>
      <p:bldP spid="2998325" grpId="0"/>
      <p:bldP spid="2998275" grpId="0" build="p"/>
      <p:bldP spid="29983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514" name="标题 3008513"/>
          <p:cNvSpPr>
            <a:spLocks noGrp="1"/>
          </p:cNvSpPr>
          <p:nvPr>
            <p:ph type="title"/>
          </p:nvPr>
        </p:nvSpPr>
        <p:spPr/>
        <p:txBody>
          <a:bodyPr tIns="108000" bIns="108000" anchor="ctr"/>
          <a:lstStyle/>
          <a:p>
            <a:r>
              <a:rPr lang="en-US" altLang="zh-CN" sz="3200" b="1" dirty="0">
                <a:solidFill>
                  <a:schemeClr val="tx1"/>
                </a:solidFill>
              </a:rPr>
              <a:t>6.3.3 </a:t>
            </a:r>
            <a:r>
              <a:rPr lang="zh-CN" altLang="en-US" sz="3200" b="1" dirty="0">
                <a:solidFill>
                  <a:schemeClr val="tx1"/>
                </a:solidFill>
              </a:rPr>
              <a:t>遍历的非递归算法</a:t>
            </a:r>
            <a:r>
              <a:rPr lang="en-US" altLang="zh-CN" sz="3200" b="1">
                <a:solidFill>
                  <a:schemeClr val="tx1"/>
                </a:solidFill>
              </a:rPr>
              <a:t>-</a:t>
            </a:r>
            <a:r>
              <a:rPr lang="zh-CN" altLang="en-US" sz="3200" dirty="0">
                <a:solidFill>
                  <a:schemeClr val="tx1"/>
                </a:solidFill>
              </a:rPr>
              <a:t>中序遍历</a:t>
            </a:r>
            <a:r>
              <a:rPr lang="en-US" altLang="zh-CN" sz="3200">
                <a:solidFill>
                  <a:schemeClr val="tx1"/>
                </a:solidFill>
              </a:rPr>
              <a:t>LDR</a:t>
            </a:r>
          </a:p>
        </p:txBody>
      </p:sp>
      <p:sp>
        <p:nvSpPr>
          <p:cNvPr id="3008517" name="直接连接符 3008516"/>
          <p:cNvSpPr/>
          <p:nvPr/>
        </p:nvSpPr>
        <p:spPr>
          <a:xfrm flipH="1">
            <a:off x="2125663" y="4418013"/>
            <a:ext cx="457200" cy="304800"/>
          </a:xfrm>
          <a:prstGeom prst="line">
            <a:avLst/>
          </a:prstGeom>
          <a:ln w="19050" cap="rnd" cmpd="sng">
            <a:solidFill>
              <a:srgbClr val="000066"/>
            </a:solidFill>
            <a:prstDash val="solid"/>
            <a:headEnd type="none" w="med" len="med"/>
            <a:tailEnd type="triangle" w="med" len="med"/>
          </a:ln>
        </p:spPr>
      </p:sp>
      <p:sp>
        <p:nvSpPr>
          <p:cNvPr id="3008518" name="直接连接符 3008517"/>
          <p:cNvSpPr/>
          <p:nvPr/>
        </p:nvSpPr>
        <p:spPr>
          <a:xfrm flipH="1">
            <a:off x="1135063" y="5103813"/>
            <a:ext cx="304800" cy="304800"/>
          </a:xfrm>
          <a:prstGeom prst="line">
            <a:avLst/>
          </a:prstGeom>
          <a:ln w="19050" cap="rnd" cmpd="sng">
            <a:solidFill>
              <a:srgbClr val="000066"/>
            </a:solidFill>
            <a:prstDash val="solid"/>
            <a:headEnd type="none" w="med" len="med"/>
            <a:tailEnd type="triangle" w="med" len="med"/>
          </a:ln>
        </p:spPr>
      </p:sp>
      <p:sp>
        <p:nvSpPr>
          <p:cNvPr id="3008519" name="直接连接符 3008518"/>
          <p:cNvSpPr/>
          <p:nvPr/>
        </p:nvSpPr>
        <p:spPr>
          <a:xfrm>
            <a:off x="2049463" y="5637213"/>
            <a:ext cx="228600" cy="228600"/>
          </a:xfrm>
          <a:prstGeom prst="line">
            <a:avLst/>
          </a:prstGeom>
          <a:ln w="19050" cap="rnd" cmpd="sng">
            <a:solidFill>
              <a:srgbClr val="000066"/>
            </a:solidFill>
            <a:prstDash val="solid"/>
            <a:headEnd type="none" w="med" len="med"/>
            <a:tailEnd type="triangle" w="med" len="med"/>
          </a:ln>
        </p:spPr>
      </p:sp>
      <p:grpSp>
        <p:nvGrpSpPr>
          <p:cNvPr id="3008527" name="组合 3008526"/>
          <p:cNvGrpSpPr/>
          <p:nvPr/>
        </p:nvGrpSpPr>
        <p:grpSpPr>
          <a:xfrm>
            <a:off x="533400" y="3960813"/>
            <a:ext cx="4716463" cy="2781300"/>
            <a:chOff x="2789" y="288"/>
            <a:chExt cx="2971" cy="1752"/>
          </a:xfrm>
        </p:grpSpPr>
        <p:sp>
          <p:nvSpPr>
            <p:cNvPr id="3008528" name="矩形 3008527"/>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29" name="直接连接符 3008528"/>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3008530" name="直接连接符 3008529"/>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3008531" name="文本框 3008530"/>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3008532" name="组合 3008531"/>
            <p:cNvGrpSpPr/>
            <p:nvPr/>
          </p:nvGrpSpPr>
          <p:grpSpPr>
            <a:xfrm>
              <a:off x="4126" y="375"/>
              <a:ext cx="712" cy="292"/>
              <a:chOff x="960" y="2544"/>
              <a:chExt cx="768" cy="288"/>
            </a:xfrm>
          </p:grpSpPr>
          <p:sp>
            <p:nvSpPr>
              <p:cNvPr id="3008533" name="矩形 3008532"/>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34" name="直接连接符 3008533"/>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8535" name="直接连接符 3008534"/>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8536" name="文本框 3008535"/>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3008537" name="组合 3008536"/>
            <p:cNvGrpSpPr/>
            <p:nvPr/>
          </p:nvGrpSpPr>
          <p:grpSpPr>
            <a:xfrm>
              <a:off x="3358" y="840"/>
              <a:ext cx="712" cy="292"/>
              <a:chOff x="960" y="2544"/>
              <a:chExt cx="768" cy="288"/>
            </a:xfrm>
          </p:grpSpPr>
          <p:sp>
            <p:nvSpPr>
              <p:cNvPr id="3008538" name="矩形 3008537"/>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39" name="直接连接符 3008538"/>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8540" name="直接连接符 3008539"/>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8541" name="文本框 3008540"/>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3008542" name="矩形 3008541"/>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43" name="直接连接符 3008542"/>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3008544" name="直接连接符 3008543"/>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3008545" name="文本框 3008544"/>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8546" name="矩形 3008545"/>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47" name="直接连接符 3008546"/>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3008548" name="直接连接符 3008547"/>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3008549" name="文本框 3008548"/>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8550" name="矩形 3008549"/>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51" name="直接连接符 3008550"/>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3008552" name="直接连接符 3008551"/>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3008553" name="文本框 3008552"/>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8554" name="文本框 3008553"/>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3008555" name="直接连接符 3008554"/>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3008556" name="矩形 3008555"/>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8557" name="直接连接符 3008556"/>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3008558" name="直接连接符 3008557"/>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3008559" name="文本框 3008558"/>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8560" name="直接连接符 3008559"/>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3008561" name="直接连接符 3008560"/>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3008562" name="直接连接符 3008561"/>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3008563" name="直接连接符 3008562"/>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3008564" name="直接连接符 3008563"/>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3008565" name="直接连接符 3008564"/>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3008566" name="直接连接符 3008565"/>
          <p:cNvSpPr/>
          <p:nvPr/>
        </p:nvSpPr>
        <p:spPr>
          <a:xfrm>
            <a:off x="2582863" y="5133975"/>
            <a:ext cx="228600" cy="381000"/>
          </a:xfrm>
          <a:prstGeom prst="line">
            <a:avLst/>
          </a:prstGeom>
          <a:ln w="19050" cap="rnd" cmpd="sng">
            <a:solidFill>
              <a:srgbClr val="000066"/>
            </a:solidFill>
            <a:prstDash val="solid"/>
            <a:headEnd type="none" w="med" len="med"/>
            <a:tailEnd type="triangle" w="med" len="med"/>
          </a:ln>
        </p:spPr>
      </p:sp>
      <p:sp>
        <p:nvSpPr>
          <p:cNvPr id="3008567" name="直接连接符 3008566"/>
          <p:cNvSpPr/>
          <p:nvPr/>
        </p:nvSpPr>
        <p:spPr>
          <a:xfrm flipH="1">
            <a:off x="1973263" y="5972175"/>
            <a:ext cx="304800" cy="304800"/>
          </a:xfrm>
          <a:prstGeom prst="line">
            <a:avLst/>
          </a:prstGeom>
          <a:ln w="19050" cap="rnd" cmpd="sng">
            <a:solidFill>
              <a:srgbClr val="000066"/>
            </a:solidFill>
            <a:prstDash val="solid"/>
            <a:headEnd type="none" w="med" len="med"/>
            <a:tailEnd type="triangle" w="med" len="med"/>
          </a:ln>
        </p:spPr>
      </p:sp>
      <p:sp>
        <p:nvSpPr>
          <p:cNvPr id="3008568" name="直接连接符 3008567"/>
          <p:cNvSpPr/>
          <p:nvPr/>
        </p:nvSpPr>
        <p:spPr>
          <a:xfrm>
            <a:off x="3878263" y="4371975"/>
            <a:ext cx="457200" cy="304800"/>
          </a:xfrm>
          <a:prstGeom prst="line">
            <a:avLst/>
          </a:prstGeom>
          <a:ln w="19050" cap="rnd" cmpd="sng">
            <a:solidFill>
              <a:srgbClr val="000066"/>
            </a:solidFill>
            <a:prstDash val="solid"/>
            <a:headEnd type="none" w="med" len="med"/>
            <a:tailEnd type="triangle" w="med" len="med"/>
          </a:ln>
        </p:spPr>
      </p:sp>
      <p:sp>
        <p:nvSpPr>
          <p:cNvPr id="3008569" name="直接连接符 3008568"/>
          <p:cNvSpPr/>
          <p:nvPr/>
        </p:nvSpPr>
        <p:spPr>
          <a:xfrm flipH="1">
            <a:off x="3497263" y="5133975"/>
            <a:ext cx="304800" cy="304800"/>
          </a:xfrm>
          <a:prstGeom prst="line">
            <a:avLst/>
          </a:prstGeom>
          <a:ln w="19050" cap="rnd" cmpd="sng">
            <a:solidFill>
              <a:srgbClr val="000066"/>
            </a:solidFill>
            <a:prstDash val="solid"/>
            <a:headEnd type="none" w="med" len="med"/>
            <a:tailEnd type="triangle" w="med" len="med"/>
          </a:ln>
        </p:spPr>
      </p:sp>
      <p:sp>
        <p:nvSpPr>
          <p:cNvPr id="3008570" name="文本占位符 3008569"/>
          <p:cNvSpPr>
            <a:spLocks noGrp="1"/>
          </p:cNvSpPr>
          <p:nvPr>
            <p:ph type="body" idx="1"/>
          </p:nvPr>
        </p:nvSpPr>
        <p:spPr>
          <a:xfrm>
            <a:off x="0" y="836613"/>
            <a:ext cx="9144000" cy="3744912"/>
          </a:xfrm>
        </p:spPr>
        <p:txBody>
          <a:bodyPr/>
          <a:lstStyle/>
          <a:p>
            <a:pPr>
              <a:lnSpc>
                <a:spcPct val="105000"/>
              </a:lnSpc>
              <a:spcBef>
                <a:spcPct val="0"/>
              </a:spcBef>
            </a:pPr>
            <a:r>
              <a:rPr lang="zh-CN" altLang="en-US" dirty="0"/>
              <a:t>中序遍历的第一个结点</a:t>
            </a:r>
          </a:p>
          <a:p>
            <a:pPr>
              <a:lnSpc>
                <a:spcPct val="105000"/>
              </a:lnSpc>
              <a:spcBef>
                <a:spcPct val="0"/>
              </a:spcBef>
              <a:buNone/>
            </a:pPr>
            <a:r>
              <a:rPr lang="zh-CN" altLang="en-US" dirty="0"/>
              <a:t>    二叉树的最左下结点</a:t>
            </a:r>
            <a:r>
              <a:rPr lang="en-US" altLang="zh-CN"/>
              <a:t>;</a:t>
            </a:r>
          </a:p>
          <a:p>
            <a:pPr>
              <a:lnSpc>
                <a:spcPct val="105000"/>
              </a:lnSpc>
              <a:spcBef>
                <a:spcPct val="0"/>
              </a:spcBef>
            </a:pPr>
            <a:r>
              <a:rPr lang="zh-CN" altLang="en-US" dirty="0"/>
              <a:t>当前结点的后继结点</a:t>
            </a:r>
          </a:p>
          <a:p>
            <a:pPr>
              <a:lnSpc>
                <a:spcPct val="105000"/>
              </a:lnSpc>
              <a:spcBef>
                <a:spcPct val="0"/>
              </a:spcBef>
              <a:buNone/>
            </a:pPr>
            <a:r>
              <a:rPr lang="zh-CN" altLang="en-US" dirty="0"/>
              <a:t>       若当前结点有右子树，后继结点为右子树的最左下结点</a:t>
            </a:r>
            <a:r>
              <a:rPr lang="en-US" altLang="zh-CN" dirty="0"/>
              <a:t>; </a:t>
            </a:r>
            <a:r>
              <a:rPr lang="zh-CN" altLang="en-US" dirty="0"/>
              <a:t>否则</a:t>
            </a:r>
            <a:r>
              <a:rPr lang="en-US" altLang="zh-CN"/>
              <a:t>(</a:t>
            </a:r>
            <a:r>
              <a:rPr lang="zh-CN" altLang="en-US" dirty="0">
                <a:solidFill>
                  <a:srgbClr val="FF3300"/>
                </a:solidFill>
              </a:rPr>
              <a:t>当前结点无右子树</a:t>
            </a:r>
            <a:r>
              <a:rPr lang="en-US" altLang="zh-CN"/>
              <a:t>)</a:t>
            </a:r>
            <a:r>
              <a:rPr lang="zh-CN" altLang="en-US" dirty="0">
                <a:solidFill>
                  <a:srgbClr val="0000FF"/>
                </a:solidFill>
              </a:rPr>
              <a:t>后继结点</a:t>
            </a:r>
            <a:r>
              <a:rPr lang="zh-CN" altLang="en-US" dirty="0"/>
              <a:t>为已走过的结点中最后一个未被访问的结点</a:t>
            </a:r>
            <a:r>
              <a:rPr lang="en-US" altLang="zh-CN"/>
              <a:t>;</a:t>
            </a:r>
          </a:p>
        </p:txBody>
      </p:sp>
      <p:sp>
        <p:nvSpPr>
          <p:cNvPr id="3008584" name="矩形 3008583"/>
          <p:cNvSpPr/>
          <p:nvPr/>
        </p:nvSpPr>
        <p:spPr>
          <a:xfrm>
            <a:off x="5580063" y="4652963"/>
            <a:ext cx="2846387" cy="579437"/>
          </a:xfrm>
          <a:prstGeom prst="rect">
            <a:avLst/>
          </a:prstGeom>
          <a:noFill/>
          <a:ln w="9525">
            <a:noFill/>
          </a:ln>
        </p:spPr>
        <p:txBody>
          <a:bodyPr wrap="none" anchor="t">
            <a:spAutoFit/>
          </a:bodyPr>
          <a:lstStyle/>
          <a:p>
            <a:pPr>
              <a:spcBef>
                <a:spcPct val="10000"/>
              </a:spcBef>
            </a:pPr>
            <a:r>
              <a:rPr lang="en-US" altLang="zh-CN" sz="3200">
                <a:solidFill>
                  <a:srgbClr val="FF3300"/>
                </a:solidFill>
                <a:latin typeface="黑体" panose="02010609060101010101" pitchFamily="2" charset="-122"/>
                <a:ea typeface="黑体" panose="02010609060101010101" pitchFamily="2" charset="-122"/>
              </a:rPr>
              <a:t>D</a:t>
            </a:r>
            <a:r>
              <a:rPr lang="en-US" altLang="zh-CN" sz="3200">
                <a:latin typeface="黑体" panose="02010609060101010101" pitchFamily="2" charset="-122"/>
                <a:ea typeface="黑体" panose="02010609060101010101" pitchFamily="2" charset="-122"/>
              </a:rPr>
              <a:t> </a:t>
            </a:r>
            <a:r>
              <a:rPr lang="en-US" altLang="zh-CN" sz="3200">
                <a:solidFill>
                  <a:srgbClr val="0000FF"/>
                </a:solidFill>
                <a:latin typeface="黑体" panose="02010609060101010101" pitchFamily="2" charset="-122"/>
                <a:ea typeface="黑体" panose="02010609060101010101" pitchFamily="2" charset="-122"/>
              </a:rPr>
              <a:t>B</a:t>
            </a:r>
            <a:r>
              <a:rPr lang="en-US" altLang="zh-CN" sz="3200">
                <a:latin typeface="黑体" panose="02010609060101010101" pitchFamily="2" charset="-122"/>
                <a:ea typeface="黑体" panose="02010609060101010101" pitchFamily="2" charset="-122"/>
              </a:rPr>
              <a:t> G </a:t>
            </a:r>
            <a:r>
              <a:rPr lang="en-US" altLang="zh-CN" sz="3200">
                <a:solidFill>
                  <a:srgbClr val="FF3300"/>
                </a:solidFill>
                <a:latin typeface="黑体" panose="02010609060101010101" pitchFamily="2" charset="-122"/>
                <a:ea typeface="黑体" panose="02010609060101010101" pitchFamily="2" charset="-122"/>
              </a:rPr>
              <a:t>E</a:t>
            </a:r>
            <a:r>
              <a:rPr lang="en-US" altLang="zh-CN" sz="3200">
                <a:latin typeface="黑体" panose="02010609060101010101" pitchFamily="2" charset="-122"/>
                <a:ea typeface="黑体" panose="02010609060101010101" pitchFamily="2" charset="-122"/>
              </a:rPr>
              <a:t> </a:t>
            </a:r>
            <a:r>
              <a:rPr lang="en-US" altLang="zh-CN" sz="3200">
                <a:solidFill>
                  <a:srgbClr val="0000FF"/>
                </a:solidFill>
                <a:latin typeface="黑体" panose="02010609060101010101" pitchFamily="2" charset="-122"/>
                <a:ea typeface="黑体" panose="02010609060101010101" pitchFamily="2" charset="-122"/>
              </a:rPr>
              <a:t>A</a:t>
            </a:r>
            <a:r>
              <a:rPr lang="en-US" altLang="zh-CN" sz="3200">
                <a:latin typeface="黑体" panose="02010609060101010101" pitchFamily="2" charset="-122"/>
                <a:ea typeface="黑体" panose="02010609060101010101" pitchFamily="2" charset="-122"/>
              </a:rPr>
              <a:t> F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08517"/>
                                        </p:tgtEl>
                                        <p:attrNameLst>
                                          <p:attrName>style.visibility</p:attrName>
                                        </p:attrNameLst>
                                      </p:cBhvr>
                                      <p:to>
                                        <p:strVal val="visible"/>
                                      </p:to>
                                    </p:set>
                                    <p:animEffect transition="in" filter="wipe(up)">
                                      <p:cBhvr>
                                        <p:cTn id="7" dur="500"/>
                                        <p:tgtEl>
                                          <p:spTgt spid="3008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08518"/>
                                        </p:tgtEl>
                                        <p:attrNameLst>
                                          <p:attrName>style.visibility</p:attrName>
                                        </p:attrNameLst>
                                      </p:cBhvr>
                                      <p:to>
                                        <p:strVal val="visible"/>
                                      </p:to>
                                    </p:set>
                                    <p:animEffect transition="in" filter="wipe(up)">
                                      <p:cBhvr>
                                        <p:cTn id="12" dur="500"/>
                                        <p:tgtEl>
                                          <p:spTgt spid="3008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08566"/>
                                        </p:tgtEl>
                                        <p:attrNameLst>
                                          <p:attrName>style.visibility</p:attrName>
                                        </p:attrNameLst>
                                      </p:cBhvr>
                                      <p:to>
                                        <p:strVal val="visible"/>
                                      </p:to>
                                    </p:set>
                                    <p:animEffect transition="in" filter="wipe(up)">
                                      <p:cBhvr>
                                        <p:cTn id="17" dur="500"/>
                                        <p:tgtEl>
                                          <p:spTgt spid="30085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08567"/>
                                        </p:tgtEl>
                                        <p:attrNameLst>
                                          <p:attrName>style.visibility</p:attrName>
                                        </p:attrNameLst>
                                      </p:cBhvr>
                                      <p:to>
                                        <p:strVal val="visible"/>
                                      </p:to>
                                    </p:set>
                                    <p:animEffect transition="in" filter="wipe(up)">
                                      <p:cBhvr>
                                        <p:cTn id="22" dur="500"/>
                                        <p:tgtEl>
                                          <p:spTgt spid="3008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08568"/>
                                        </p:tgtEl>
                                        <p:attrNameLst>
                                          <p:attrName>style.visibility</p:attrName>
                                        </p:attrNameLst>
                                      </p:cBhvr>
                                      <p:to>
                                        <p:strVal val="visible"/>
                                      </p:to>
                                    </p:set>
                                    <p:animEffect transition="in" filter="wipe(up)">
                                      <p:cBhvr>
                                        <p:cTn id="27" dur="500"/>
                                        <p:tgtEl>
                                          <p:spTgt spid="30085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08569"/>
                                        </p:tgtEl>
                                        <p:attrNameLst>
                                          <p:attrName>style.visibility</p:attrName>
                                        </p:attrNameLst>
                                      </p:cBhvr>
                                      <p:to>
                                        <p:strVal val="visible"/>
                                      </p:to>
                                    </p:set>
                                    <p:animEffect transition="in" filter="wipe(up)">
                                      <p:cBhvr>
                                        <p:cTn id="32" dur="500"/>
                                        <p:tgtEl>
                                          <p:spTgt spid="3008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22" name="标题 3000321"/>
          <p:cNvSpPr>
            <a:spLocks noGrp="1"/>
          </p:cNvSpPr>
          <p:nvPr>
            <p:ph type="title"/>
          </p:nvPr>
        </p:nvSpPr>
        <p:spPr/>
        <p:txBody>
          <a:bodyPr tIns="108000" bIns="108000" anchor="ctr"/>
          <a:lstStyle/>
          <a:p>
            <a:r>
              <a:rPr lang="en-US" altLang="zh-CN" sz="3200" b="1" dirty="0">
                <a:solidFill>
                  <a:schemeClr val="tx1"/>
                </a:solidFill>
              </a:rPr>
              <a:t>6.3.3 </a:t>
            </a:r>
            <a:r>
              <a:rPr lang="zh-CN" altLang="en-US" sz="3200" b="1" dirty="0">
                <a:solidFill>
                  <a:schemeClr val="tx1"/>
                </a:solidFill>
              </a:rPr>
              <a:t>遍历的非递归算法</a:t>
            </a:r>
            <a:r>
              <a:rPr lang="en-US" altLang="zh-CN" sz="3200" b="1">
                <a:solidFill>
                  <a:schemeClr val="tx1"/>
                </a:solidFill>
              </a:rPr>
              <a:t>-</a:t>
            </a:r>
            <a:r>
              <a:rPr lang="zh-CN" altLang="en-US" sz="3200" dirty="0">
                <a:solidFill>
                  <a:schemeClr val="tx1"/>
                </a:solidFill>
              </a:rPr>
              <a:t>中序遍历</a:t>
            </a:r>
            <a:r>
              <a:rPr lang="en-US" altLang="zh-CN" sz="3200">
                <a:solidFill>
                  <a:schemeClr val="tx1"/>
                </a:solidFill>
              </a:rPr>
              <a:t>LDR</a:t>
            </a:r>
          </a:p>
        </p:txBody>
      </p:sp>
      <p:sp>
        <p:nvSpPr>
          <p:cNvPr id="3000323" name="矩形 3000322"/>
          <p:cNvSpPr/>
          <p:nvPr/>
        </p:nvSpPr>
        <p:spPr>
          <a:xfrm>
            <a:off x="5562600" y="4865688"/>
            <a:ext cx="3429000" cy="579437"/>
          </a:xfrm>
          <a:prstGeom prst="rect">
            <a:avLst/>
          </a:prstGeom>
          <a:solidFill>
            <a:srgbClr val="66CCFF"/>
          </a:solidFill>
          <a:ln w="9525" cap="rnd" cmpd="sng">
            <a:solidFill>
              <a:schemeClr val="tx1"/>
            </a:solidFill>
            <a:prstDash val="solid"/>
            <a:miter/>
            <a:headEnd type="none" w="med" len="med"/>
            <a:tailEnd type="none" w="med" len="med"/>
          </a:ln>
        </p:spPr>
        <p:txBody>
          <a:bodyPr/>
          <a:lstStyle/>
          <a:p>
            <a:endParaRPr lang="zh-CN" altLang="en-US" sz="3200"/>
          </a:p>
        </p:txBody>
      </p:sp>
      <p:sp>
        <p:nvSpPr>
          <p:cNvPr id="3000324" name="矩形 3000323"/>
          <p:cNvSpPr/>
          <p:nvPr/>
        </p:nvSpPr>
        <p:spPr>
          <a:xfrm>
            <a:off x="5638800" y="4865688"/>
            <a:ext cx="457200" cy="579437"/>
          </a:xfrm>
          <a:prstGeom prst="rect">
            <a:avLst/>
          </a:prstGeom>
          <a:noFill/>
          <a:ln w="12700">
            <a:noFill/>
          </a:ln>
        </p:spPr>
        <p:txBody>
          <a:bodyPr>
            <a:spAutoFit/>
          </a:bodyPr>
          <a:lstStyle/>
          <a:p>
            <a:r>
              <a:rPr lang="en-US" altLang="zh-CN" sz="3200">
                <a:latin typeface="Times New Roman" panose="02020603050405020304" pitchFamily="18" charset="0"/>
              </a:rPr>
              <a:t>A</a:t>
            </a:r>
          </a:p>
        </p:txBody>
      </p:sp>
      <p:sp>
        <p:nvSpPr>
          <p:cNvPr id="3000325" name="直接连接符 3000324"/>
          <p:cNvSpPr/>
          <p:nvPr/>
        </p:nvSpPr>
        <p:spPr>
          <a:xfrm flipH="1">
            <a:off x="2125663" y="4391025"/>
            <a:ext cx="457200" cy="304800"/>
          </a:xfrm>
          <a:prstGeom prst="line">
            <a:avLst/>
          </a:prstGeom>
          <a:ln w="19050" cap="rnd" cmpd="sng">
            <a:solidFill>
              <a:srgbClr val="000066"/>
            </a:solidFill>
            <a:prstDash val="solid"/>
            <a:headEnd type="none" w="med" len="med"/>
            <a:tailEnd type="triangle" w="med" len="med"/>
          </a:ln>
        </p:spPr>
      </p:sp>
      <p:sp>
        <p:nvSpPr>
          <p:cNvPr id="3000326" name="直接连接符 3000325"/>
          <p:cNvSpPr/>
          <p:nvPr/>
        </p:nvSpPr>
        <p:spPr>
          <a:xfrm flipH="1">
            <a:off x="1135063" y="5076825"/>
            <a:ext cx="304800" cy="304800"/>
          </a:xfrm>
          <a:prstGeom prst="line">
            <a:avLst/>
          </a:prstGeom>
          <a:ln w="19050" cap="rnd" cmpd="sng">
            <a:solidFill>
              <a:srgbClr val="000066"/>
            </a:solidFill>
            <a:prstDash val="solid"/>
            <a:headEnd type="none" w="med" len="med"/>
            <a:tailEnd type="triangle" w="med" len="med"/>
          </a:ln>
        </p:spPr>
      </p:sp>
      <p:sp>
        <p:nvSpPr>
          <p:cNvPr id="3000327" name="直接连接符 3000326"/>
          <p:cNvSpPr/>
          <p:nvPr/>
        </p:nvSpPr>
        <p:spPr>
          <a:xfrm>
            <a:off x="2049463" y="5610225"/>
            <a:ext cx="228600" cy="228600"/>
          </a:xfrm>
          <a:prstGeom prst="line">
            <a:avLst/>
          </a:prstGeom>
          <a:ln w="19050" cap="rnd" cmpd="sng">
            <a:solidFill>
              <a:srgbClr val="000066"/>
            </a:solidFill>
            <a:prstDash val="solid"/>
            <a:headEnd type="none" w="med" len="med"/>
            <a:tailEnd type="triangle" w="med" len="med"/>
          </a:ln>
        </p:spPr>
      </p:sp>
      <p:sp>
        <p:nvSpPr>
          <p:cNvPr id="3000328" name="矩形 3000327"/>
          <p:cNvSpPr/>
          <p:nvPr/>
        </p:nvSpPr>
        <p:spPr>
          <a:xfrm>
            <a:off x="5562600" y="4332288"/>
            <a:ext cx="477838" cy="579437"/>
          </a:xfrm>
          <a:prstGeom prst="rect">
            <a:avLst/>
          </a:prstGeom>
          <a:noFill/>
          <a:ln w="12700">
            <a:noFill/>
          </a:ln>
        </p:spPr>
        <p:txBody>
          <a:bodyPr wrap="none" anchor="t">
            <a:spAutoFit/>
          </a:bodyPr>
          <a:lstStyle/>
          <a:p>
            <a:r>
              <a:rPr lang="en-US" altLang="zh-CN" sz="3200">
                <a:latin typeface="Times New Roman" panose="02020603050405020304" pitchFamily="18" charset="0"/>
              </a:rPr>
              <a:t>D</a:t>
            </a:r>
          </a:p>
        </p:txBody>
      </p:sp>
      <p:sp>
        <p:nvSpPr>
          <p:cNvPr id="3000329" name="矩形 3000328"/>
          <p:cNvSpPr/>
          <p:nvPr/>
        </p:nvSpPr>
        <p:spPr>
          <a:xfrm>
            <a:off x="6021388" y="4332288"/>
            <a:ext cx="455612" cy="579437"/>
          </a:xfrm>
          <a:prstGeom prst="rect">
            <a:avLst/>
          </a:prstGeom>
          <a:noFill/>
          <a:ln w="12700">
            <a:noFill/>
          </a:ln>
        </p:spPr>
        <p:txBody>
          <a:bodyPr wrap="none" anchor="t">
            <a:spAutoFit/>
          </a:bodyPr>
          <a:lstStyle/>
          <a:p>
            <a:r>
              <a:rPr lang="en-US" altLang="zh-CN" sz="3200">
                <a:latin typeface="Times New Roman" panose="02020603050405020304" pitchFamily="18" charset="0"/>
              </a:rPr>
              <a:t>B</a:t>
            </a:r>
          </a:p>
        </p:txBody>
      </p:sp>
      <p:sp>
        <p:nvSpPr>
          <p:cNvPr id="3000330" name="矩形 3000329"/>
          <p:cNvSpPr/>
          <p:nvPr/>
        </p:nvSpPr>
        <p:spPr>
          <a:xfrm>
            <a:off x="6477000" y="4332288"/>
            <a:ext cx="500063" cy="579437"/>
          </a:xfrm>
          <a:prstGeom prst="rect">
            <a:avLst/>
          </a:prstGeom>
          <a:noFill/>
          <a:ln w="12700">
            <a:noFill/>
          </a:ln>
        </p:spPr>
        <p:txBody>
          <a:bodyPr wrap="none" anchor="t">
            <a:spAutoFit/>
          </a:bodyPr>
          <a:lstStyle/>
          <a:p>
            <a:r>
              <a:rPr lang="en-US" altLang="zh-CN" sz="3200">
                <a:latin typeface="Times New Roman" panose="02020603050405020304" pitchFamily="18" charset="0"/>
              </a:rPr>
              <a:t>G</a:t>
            </a:r>
          </a:p>
        </p:txBody>
      </p:sp>
      <p:sp>
        <p:nvSpPr>
          <p:cNvPr id="3000331" name="矩形 3000330"/>
          <p:cNvSpPr/>
          <p:nvPr/>
        </p:nvSpPr>
        <p:spPr>
          <a:xfrm>
            <a:off x="6935788" y="4332288"/>
            <a:ext cx="455612" cy="579437"/>
          </a:xfrm>
          <a:prstGeom prst="rect">
            <a:avLst/>
          </a:prstGeom>
          <a:noFill/>
          <a:ln w="12700">
            <a:noFill/>
          </a:ln>
        </p:spPr>
        <p:txBody>
          <a:bodyPr wrap="none" anchor="t">
            <a:spAutoFit/>
          </a:bodyPr>
          <a:lstStyle/>
          <a:p>
            <a:r>
              <a:rPr lang="en-US" altLang="zh-CN" sz="3200">
                <a:latin typeface="Times New Roman" panose="02020603050405020304" pitchFamily="18" charset="0"/>
              </a:rPr>
              <a:t>E</a:t>
            </a:r>
          </a:p>
        </p:txBody>
      </p:sp>
      <p:sp>
        <p:nvSpPr>
          <p:cNvPr id="3000332" name="矩形 3000331"/>
          <p:cNvSpPr/>
          <p:nvPr/>
        </p:nvSpPr>
        <p:spPr>
          <a:xfrm>
            <a:off x="7315200" y="4332288"/>
            <a:ext cx="477838" cy="579437"/>
          </a:xfrm>
          <a:prstGeom prst="rect">
            <a:avLst/>
          </a:prstGeom>
          <a:noFill/>
          <a:ln w="12700">
            <a:noFill/>
          </a:ln>
        </p:spPr>
        <p:txBody>
          <a:bodyPr wrap="none" anchor="t">
            <a:spAutoFit/>
          </a:bodyPr>
          <a:lstStyle/>
          <a:p>
            <a:r>
              <a:rPr lang="en-US" altLang="zh-CN" sz="3200">
                <a:latin typeface="Times New Roman" panose="02020603050405020304" pitchFamily="18" charset="0"/>
              </a:rPr>
              <a:t>A</a:t>
            </a:r>
          </a:p>
        </p:txBody>
      </p:sp>
      <p:sp>
        <p:nvSpPr>
          <p:cNvPr id="3000333" name="矩形 3000332"/>
          <p:cNvSpPr/>
          <p:nvPr/>
        </p:nvSpPr>
        <p:spPr>
          <a:xfrm>
            <a:off x="7721600" y="4332288"/>
            <a:ext cx="431800" cy="579437"/>
          </a:xfrm>
          <a:prstGeom prst="rect">
            <a:avLst/>
          </a:prstGeom>
          <a:noFill/>
          <a:ln w="12700">
            <a:noFill/>
          </a:ln>
        </p:spPr>
        <p:txBody>
          <a:bodyPr wrap="none" anchor="t">
            <a:spAutoFit/>
          </a:bodyPr>
          <a:lstStyle/>
          <a:p>
            <a:r>
              <a:rPr lang="en-US" altLang="zh-CN" sz="3200">
                <a:latin typeface="Times New Roman" panose="02020603050405020304" pitchFamily="18" charset="0"/>
              </a:rPr>
              <a:t>F</a:t>
            </a:r>
          </a:p>
        </p:txBody>
      </p:sp>
      <p:sp>
        <p:nvSpPr>
          <p:cNvPr id="3000334" name="矩形 3000333"/>
          <p:cNvSpPr/>
          <p:nvPr/>
        </p:nvSpPr>
        <p:spPr>
          <a:xfrm>
            <a:off x="8132763" y="4332288"/>
            <a:ext cx="477837" cy="579437"/>
          </a:xfrm>
          <a:prstGeom prst="rect">
            <a:avLst/>
          </a:prstGeom>
          <a:noFill/>
          <a:ln w="12700">
            <a:noFill/>
          </a:ln>
        </p:spPr>
        <p:txBody>
          <a:bodyPr wrap="none" anchor="t">
            <a:spAutoFit/>
          </a:bodyPr>
          <a:lstStyle/>
          <a:p>
            <a:r>
              <a:rPr lang="en-US" altLang="zh-CN" sz="3200">
                <a:latin typeface="Times New Roman" panose="02020603050405020304" pitchFamily="18" charset="0"/>
              </a:rPr>
              <a:t>C</a:t>
            </a:r>
          </a:p>
        </p:txBody>
      </p:sp>
      <p:grpSp>
        <p:nvGrpSpPr>
          <p:cNvPr id="3000335" name="组合 3000334"/>
          <p:cNvGrpSpPr/>
          <p:nvPr/>
        </p:nvGrpSpPr>
        <p:grpSpPr>
          <a:xfrm>
            <a:off x="533400" y="3933825"/>
            <a:ext cx="4716463" cy="2781300"/>
            <a:chOff x="2789" y="288"/>
            <a:chExt cx="2971" cy="1752"/>
          </a:xfrm>
        </p:grpSpPr>
        <p:sp>
          <p:nvSpPr>
            <p:cNvPr id="3000336" name="矩形 3000335"/>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37" name="直接连接符 3000336"/>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3000338" name="直接连接符 3000337"/>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3000339" name="文本框 3000338"/>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3000340" name="组合 3000339"/>
            <p:cNvGrpSpPr/>
            <p:nvPr/>
          </p:nvGrpSpPr>
          <p:grpSpPr>
            <a:xfrm>
              <a:off x="4126" y="375"/>
              <a:ext cx="712" cy="292"/>
              <a:chOff x="960" y="2544"/>
              <a:chExt cx="768" cy="288"/>
            </a:xfrm>
          </p:grpSpPr>
          <p:sp>
            <p:nvSpPr>
              <p:cNvPr id="3000341" name="矩形 3000340"/>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42" name="直接连接符 3000341"/>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0343" name="直接连接符 3000342"/>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0344" name="文本框 3000343"/>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3000345" name="组合 3000344"/>
            <p:cNvGrpSpPr/>
            <p:nvPr/>
          </p:nvGrpSpPr>
          <p:grpSpPr>
            <a:xfrm>
              <a:off x="3358" y="840"/>
              <a:ext cx="712" cy="292"/>
              <a:chOff x="960" y="2544"/>
              <a:chExt cx="768" cy="288"/>
            </a:xfrm>
          </p:grpSpPr>
          <p:sp>
            <p:nvSpPr>
              <p:cNvPr id="3000346" name="矩形 3000345"/>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47" name="直接连接符 3000346"/>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0348" name="直接连接符 3000347"/>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0349" name="文本框 3000348"/>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3000350" name="矩形 3000349"/>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51" name="直接连接符 3000350"/>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3000352" name="直接连接符 3000351"/>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3000353" name="文本框 3000352"/>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0354" name="矩形 3000353"/>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55" name="直接连接符 3000354"/>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3000356" name="直接连接符 3000355"/>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3000357" name="文本框 3000356"/>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0358" name="矩形 3000357"/>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59" name="直接连接符 3000358"/>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3000360" name="直接连接符 3000359"/>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3000361" name="文本框 3000360"/>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0362" name="文本框 3000361"/>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3000363" name="直接连接符 3000362"/>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3000364" name="矩形 3000363"/>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0365" name="直接连接符 3000364"/>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3000366" name="直接连接符 3000365"/>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3000367" name="文本框 3000366"/>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0368" name="直接连接符 3000367"/>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3000369" name="直接连接符 3000368"/>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3000370" name="直接连接符 3000369"/>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3000371" name="直接连接符 3000370"/>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3000372" name="直接连接符 3000371"/>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3000373" name="直接连接符 3000372"/>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
        <p:nvSpPr>
          <p:cNvPr id="3000374" name="直接连接符 3000373"/>
          <p:cNvSpPr/>
          <p:nvPr/>
        </p:nvSpPr>
        <p:spPr>
          <a:xfrm>
            <a:off x="2582863" y="5106988"/>
            <a:ext cx="228600" cy="381000"/>
          </a:xfrm>
          <a:prstGeom prst="line">
            <a:avLst/>
          </a:prstGeom>
          <a:ln w="19050" cap="rnd" cmpd="sng">
            <a:solidFill>
              <a:srgbClr val="000066"/>
            </a:solidFill>
            <a:prstDash val="solid"/>
            <a:headEnd type="none" w="med" len="med"/>
            <a:tailEnd type="triangle" w="med" len="med"/>
          </a:ln>
        </p:spPr>
      </p:sp>
      <p:sp>
        <p:nvSpPr>
          <p:cNvPr id="3000375" name="直接连接符 3000374"/>
          <p:cNvSpPr/>
          <p:nvPr/>
        </p:nvSpPr>
        <p:spPr>
          <a:xfrm flipH="1">
            <a:off x="1973263" y="5945188"/>
            <a:ext cx="304800" cy="304800"/>
          </a:xfrm>
          <a:prstGeom prst="line">
            <a:avLst/>
          </a:prstGeom>
          <a:ln w="19050" cap="rnd" cmpd="sng">
            <a:solidFill>
              <a:srgbClr val="000066"/>
            </a:solidFill>
            <a:prstDash val="solid"/>
            <a:headEnd type="none" w="med" len="med"/>
            <a:tailEnd type="triangle" w="med" len="med"/>
          </a:ln>
        </p:spPr>
      </p:sp>
      <p:sp>
        <p:nvSpPr>
          <p:cNvPr id="3000376" name="直接连接符 3000375"/>
          <p:cNvSpPr/>
          <p:nvPr/>
        </p:nvSpPr>
        <p:spPr>
          <a:xfrm>
            <a:off x="3878263" y="4344988"/>
            <a:ext cx="457200" cy="304800"/>
          </a:xfrm>
          <a:prstGeom prst="line">
            <a:avLst/>
          </a:prstGeom>
          <a:ln w="19050" cap="rnd" cmpd="sng">
            <a:solidFill>
              <a:srgbClr val="000066"/>
            </a:solidFill>
            <a:prstDash val="solid"/>
            <a:headEnd type="none" w="med" len="med"/>
            <a:tailEnd type="triangle" w="med" len="med"/>
          </a:ln>
        </p:spPr>
      </p:sp>
      <p:sp>
        <p:nvSpPr>
          <p:cNvPr id="3000377" name="直接连接符 3000376"/>
          <p:cNvSpPr/>
          <p:nvPr/>
        </p:nvSpPr>
        <p:spPr>
          <a:xfrm flipH="1">
            <a:off x="3497263" y="5106988"/>
            <a:ext cx="304800" cy="304800"/>
          </a:xfrm>
          <a:prstGeom prst="line">
            <a:avLst/>
          </a:prstGeom>
          <a:ln w="19050" cap="rnd" cmpd="sng">
            <a:solidFill>
              <a:srgbClr val="000066"/>
            </a:solidFill>
            <a:prstDash val="solid"/>
            <a:headEnd type="none" w="med" len="med"/>
            <a:tailEnd type="triangle" w="med" len="med"/>
          </a:ln>
        </p:spPr>
      </p:sp>
      <p:sp>
        <p:nvSpPr>
          <p:cNvPr id="3000378" name="文本占位符 3000377"/>
          <p:cNvSpPr>
            <a:spLocks noGrp="1"/>
          </p:cNvSpPr>
          <p:nvPr>
            <p:ph type="body" idx="1"/>
          </p:nvPr>
        </p:nvSpPr>
        <p:spPr>
          <a:xfrm>
            <a:off x="0" y="836613"/>
            <a:ext cx="9144000" cy="3600450"/>
          </a:xfrm>
        </p:spPr>
        <p:txBody>
          <a:bodyPr/>
          <a:lstStyle/>
          <a:p>
            <a:pPr>
              <a:lnSpc>
                <a:spcPct val="105000"/>
              </a:lnSpc>
              <a:spcBef>
                <a:spcPct val="0"/>
              </a:spcBef>
            </a:pPr>
            <a:r>
              <a:rPr lang="zh-CN" altLang="en-US" dirty="0"/>
              <a:t>中序遍历的第一个结点</a:t>
            </a:r>
          </a:p>
          <a:p>
            <a:pPr>
              <a:lnSpc>
                <a:spcPct val="105000"/>
              </a:lnSpc>
              <a:spcBef>
                <a:spcPct val="0"/>
              </a:spcBef>
              <a:buNone/>
            </a:pPr>
            <a:r>
              <a:rPr lang="zh-CN" altLang="en-US" dirty="0"/>
              <a:t>    二叉树的最左下结点</a:t>
            </a:r>
            <a:r>
              <a:rPr lang="en-US" altLang="zh-CN"/>
              <a:t>;</a:t>
            </a:r>
          </a:p>
          <a:p>
            <a:pPr>
              <a:lnSpc>
                <a:spcPct val="105000"/>
              </a:lnSpc>
              <a:spcBef>
                <a:spcPct val="0"/>
              </a:spcBef>
            </a:pPr>
            <a:r>
              <a:rPr lang="zh-CN" altLang="en-US" dirty="0"/>
              <a:t>当前结点的后继结点</a:t>
            </a:r>
          </a:p>
          <a:p>
            <a:pPr>
              <a:lnSpc>
                <a:spcPct val="105000"/>
              </a:lnSpc>
              <a:spcBef>
                <a:spcPct val="0"/>
              </a:spcBef>
              <a:buNone/>
            </a:pPr>
            <a:r>
              <a:rPr lang="zh-CN" altLang="en-US" dirty="0"/>
              <a:t>       若当前结点有右子树，后继结点为右子树的最左下结点</a:t>
            </a:r>
            <a:r>
              <a:rPr lang="en-US" altLang="zh-CN" dirty="0"/>
              <a:t>; </a:t>
            </a:r>
            <a:r>
              <a:rPr lang="zh-CN" altLang="en-US" dirty="0"/>
              <a:t>否则</a:t>
            </a:r>
            <a:r>
              <a:rPr lang="en-US" altLang="zh-CN"/>
              <a:t>(</a:t>
            </a:r>
            <a:r>
              <a:rPr lang="zh-CN" altLang="en-US" dirty="0">
                <a:solidFill>
                  <a:srgbClr val="FF3300"/>
                </a:solidFill>
              </a:rPr>
              <a:t>当前结点无右子树</a:t>
            </a:r>
            <a:r>
              <a:rPr lang="en-US" altLang="zh-CN"/>
              <a:t>)</a:t>
            </a:r>
            <a:r>
              <a:rPr lang="zh-CN" altLang="en-US" dirty="0">
                <a:solidFill>
                  <a:srgbClr val="0000FF"/>
                </a:solidFill>
              </a:rPr>
              <a:t>后继结点</a:t>
            </a:r>
            <a:r>
              <a:rPr lang="zh-CN" altLang="en-US" dirty="0"/>
              <a:t>为栈顶结点；</a:t>
            </a:r>
            <a:endParaRPr lang="zh-CN" altLang="en-US"/>
          </a:p>
        </p:txBody>
      </p:sp>
      <p:sp>
        <p:nvSpPr>
          <p:cNvPr id="3000379" name="矩形 3000378"/>
          <p:cNvSpPr/>
          <p:nvPr/>
        </p:nvSpPr>
        <p:spPr>
          <a:xfrm>
            <a:off x="5894388" y="4865688"/>
            <a:ext cx="658812" cy="579437"/>
          </a:xfrm>
          <a:prstGeom prst="rect">
            <a:avLst/>
          </a:prstGeom>
          <a:noFill/>
          <a:ln w="12700">
            <a:noFill/>
          </a:ln>
        </p:spPr>
        <p:txBody>
          <a:bodyPr wrap="none" anchor="t">
            <a:spAutoFit/>
          </a:bodyPr>
          <a:lstStyle/>
          <a:p>
            <a:r>
              <a:rPr lang="en-US" altLang="zh-CN" sz="3200">
                <a:latin typeface="Times New Roman" panose="02020603050405020304" pitchFamily="18" charset="0"/>
              </a:rPr>
              <a:t> B </a:t>
            </a:r>
          </a:p>
        </p:txBody>
      </p:sp>
      <p:sp>
        <p:nvSpPr>
          <p:cNvPr id="3000380" name="矩形 3000379"/>
          <p:cNvSpPr/>
          <p:nvPr/>
        </p:nvSpPr>
        <p:spPr>
          <a:xfrm>
            <a:off x="6400800" y="4865688"/>
            <a:ext cx="477838" cy="579437"/>
          </a:xfrm>
          <a:prstGeom prst="rect">
            <a:avLst/>
          </a:prstGeom>
          <a:noFill/>
          <a:ln w="12700">
            <a:noFill/>
          </a:ln>
        </p:spPr>
        <p:txBody>
          <a:bodyPr wrap="none" anchor="t">
            <a:spAutoFit/>
          </a:bodyPr>
          <a:lstStyle/>
          <a:p>
            <a:r>
              <a:rPr lang="en-US" altLang="zh-CN" sz="3200">
                <a:latin typeface="Times New Roman" panose="02020603050405020304" pitchFamily="18" charset="0"/>
              </a:rPr>
              <a:t>D</a:t>
            </a:r>
          </a:p>
        </p:txBody>
      </p:sp>
      <p:sp>
        <p:nvSpPr>
          <p:cNvPr id="3000381" name="矩形 3000380"/>
          <p:cNvSpPr/>
          <p:nvPr/>
        </p:nvSpPr>
        <p:spPr>
          <a:xfrm>
            <a:off x="6400800" y="4911725"/>
            <a:ext cx="471488" cy="457200"/>
          </a:xfrm>
          <a:prstGeom prst="rect">
            <a:avLst/>
          </a:prstGeom>
          <a:solidFill>
            <a:srgbClr val="66CCFF"/>
          </a:solidFill>
          <a:ln w="9525">
            <a:noFill/>
          </a:ln>
        </p:spPr>
        <p:txBody>
          <a:bodyPr/>
          <a:lstStyle/>
          <a:p>
            <a:endParaRPr lang="zh-CN" altLang="en-US" sz="3200"/>
          </a:p>
        </p:txBody>
      </p:sp>
      <p:sp>
        <p:nvSpPr>
          <p:cNvPr id="3000382" name="矩形 3000381"/>
          <p:cNvSpPr/>
          <p:nvPr/>
        </p:nvSpPr>
        <p:spPr>
          <a:xfrm>
            <a:off x="6096000" y="4911725"/>
            <a:ext cx="471488" cy="457200"/>
          </a:xfrm>
          <a:prstGeom prst="rect">
            <a:avLst/>
          </a:prstGeom>
          <a:solidFill>
            <a:srgbClr val="66CCFF"/>
          </a:solidFill>
          <a:ln w="9525">
            <a:noFill/>
          </a:ln>
        </p:spPr>
        <p:txBody>
          <a:bodyPr/>
          <a:lstStyle/>
          <a:p>
            <a:endParaRPr lang="zh-CN" altLang="en-US" sz="3200"/>
          </a:p>
        </p:txBody>
      </p:sp>
      <p:sp>
        <p:nvSpPr>
          <p:cNvPr id="3000383" name="矩形 3000382"/>
          <p:cNvSpPr/>
          <p:nvPr/>
        </p:nvSpPr>
        <p:spPr>
          <a:xfrm>
            <a:off x="6021388" y="4865688"/>
            <a:ext cx="455612" cy="579437"/>
          </a:xfrm>
          <a:prstGeom prst="rect">
            <a:avLst/>
          </a:prstGeom>
          <a:noFill/>
          <a:ln w="12700">
            <a:noFill/>
          </a:ln>
        </p:spPr>
        <p:txBody>
          <a:bodyPr wrap="none" anchor="t">
            <a:spAutoFit/>
          </a:bodyPr>
          <a:lstStyle/>
          <a:p>
            <a:r>
              <a:rPr lang="en-US" altLang="zh-CN" sz="3200">
                <a:latin typeface="Times New Roman" panose="02020603050405020304" pitchFamily="18" charset="0"/>
              </a:rPr>
              <a:t>E</a:t>
            </a:r>
          </a:p>
        </p:txBody>
      </p:sp>
      <p:sp>
        <p:nvSpPr>
          <p:cNvPr id="3000384" name="矩形 3000383"/>
          <p:cNvSpPr/>
          <p:nvPr/>
        </p:nvSpPr>
        <p:spPr>
          <a:xfrm>
            <a:off x="6400800" y="4865688"/>
            <a:ext cx="500063" cy="579437"/>
          </a:xfrm>
          <a:prstGeom prst="rect">
            <a:avLst/>
          </a:prstGeom>
          <a:noFill/>
          <a:ln w="12700">
            <a:noFill/>
          </a:ln>
        </p:spPr>
        <p:txBody>
          <a:bodyPr wrap="none" anchor="t">
            <a:spAutoFit/>
          </a:bodyPr>
          <a:lstStyle/>
          <a:p>
            <a:r>
              <a:rPr lang="en-US" altLang="zh-CN" sz="3200">
                <a:latin typeface="Times New Roman" panose="02020603050405020304" pitchFamily="18" charset="0"/>
              </a:rPr>
              <a:t>G</a:t>
            </a:r>
          </a:p>
        </p:txBody>
      </p:sp>
      <p:sp>
        <p:nvSpPr>
          <p:cNvPr id="3000385" name="矩形 3000384"/>
          <p:cNvSpPr/>
          <p:nvPr/>
        </p:nvSpPr>
        <p:spPr>
          <a:xfrm>
            <a:off x="6477000" y="4911725"/>
            <a:ext cx="471488" cy="457200"/>
          </a:xfrm>
          <a:prstGeom prst="rect">
            <a:avLst/>
          </a:prstGeom>
          <a:solidFill>
            <a:srgbClr val="66CCFF"/>
          </a:solidFill>
          <a:ln w="9525">
            <a:noFill/>
          </a:ln>
        </p:spPr>
        <p:txBody>
          <a:bodyPr/>
          <a:lstStyle/>
          <a:p>
            <a:endParaRPr lang="zh-CN" altLang="en-US" sz="3200"/>
          </a:p>
        </p:txBody>
      </p:sp>
      <p:sp>
        <p:nvSpPr>
          <p:cNvPr id="3000386" name="矩形 3000385"/>
          <p:cNvSpPr/>
          <p:nvPr/>
        </p:nvSpPr>
        <p:spPr>
          <a:xfrm>
            <a:off x="6019800" y="4911725"/>
            <a:ext cx="471488" cy="457200"/>
          </a:xfrm>
          <a:prstGeom prst="rect">
            <a:avLst/>
          </a:prstGeom>
          <a:solidFill>
            <a:srgbClr val="66CCFF"/>
          </a:solidFill>
          <a:ln w="9525">
            <a:noFill/>
          </a:ln>
        </p:spPr>
        <p:txBody>
          <a:bodyPr/>
          <a:lstStyle/>
          <a:p>
            <a:endParaRPr lang="zh-CN" altLang="en-US" sz="3200"/>
          </a:p>
        </p:txBody>
      </p:sp>
      <p:sp>
        <p:nvSpPr>
          <p:cNvPr id="3000387" name="矩形 3000386"/>
          <p:cNvSpPr/>
          <p:nvPr/>
        </p:nvSpPr>
        <p:spPr>
          <a:xfrm>
            <a:off x="5715000" y="4911725"/>
            <a:ext cx="471488" cy="457200"/>
          </a:xfrm>
          <a:prstGeom prst="rect">
            <a:avLst/>
          </a:prstGeom>
          <a:solidFill>
            <a:srgbClr val="66CCFF"/>
          </a:solidFill>
          <a:ln w="9525">
            <a:noFill/>
          </a:ln>
        </p:spPr>
        <p:txBody>
          <a:bodyPr/>
          <a:lstStyle/>
          <a:p>
            <a:endParaRPr lang="zh-CN" altLang="en-US" sz="3200"/>
          </a:p>
        </p:txBody>
      </p:sp>
      <p:sp>
        <p:nvSpPr>
          <p:cNvPr id="3000388" name="矩形 3000387"/>
          <p:cNvSpPr/>
          <p:nvPr/>
        </p:nvSpPr>
        <p:spPr>
          <a:xfrm>
            <a:off x="5638800" y="4835525"/>
            <a:ext cx="477838" cy="579438"/>
          </a:xfrm>
          <a:prstGeom prst="rect">
            <a:avLst/>
          </a:prstGeom>
          <a:noFill/>
          <a:ln w="12700">
            <a:noFill/>
          </a:ln>
        </p:spPr>
        <p:txBody>
          <a:bodyPr wrap="none" anchor="t">
            <a:spAutoFit/>
          </a:bodyPr>
          <a:lstStyle/>
          <a:p>
            <a:r>
              <a:rPr lang="en-US" altLang="zh-CN" sz="3200">
                <a:latin typeface="Times New Roman" panose="02020603050405020304" pitchFamily="18" charset="0"/>
              </a:rPr>
              <a:t>C</a:t>
            </a:r>
          </a:p>
        </p:txBody>
      </p:sp>
      <p:sp>
        <p:nvSpPr>
          <p:cNvPr id="3000389" name="矩形 3000388"/>
          <p:cNvSpPr/>
          <p:nvPr/>
        </p:nvSpPr>
        <p:spPr>
          <a:xfrm>
            <a:off x="6096000" y="4835525"/>
            <a:ext cx="431800" cy="579438"/>
          </a:xfrm>
          <a:prstGeom prst="rect">
            <a:avLst/>
          </a:prstGeom>
          <a:noFill/>
          <a:ln w="12700">
            <a:noFill/>
          </a:ln>
        </p:spPr>
        <p:txBody>
          <a:bodyPr wrap="none" anchor="t">
            <a:spAutoFit/>
          </a:bodyPr>
          <a:lstStyle/>
          <a:p>
            <a:r>
              <a:rPr lang="en-US" altLang="zh-CN" sz="3200">
                <a:latin typeface="Times New Roman" panose="02020603050405020304" pitchFamily="18" charset="0"/>
              </a:rPr>
              <a:t>F</a:t>
            </a:r>
          </a:p>
        </p:txBody>
      </p:sp>
      <p:sp>
        <p:nvSpPr>
          <p:cNvPr id="3000390" name="矩形 3000389"/>
          <p:cNvSpPr/>
          <p:nvPr/>
        </p:nvSpPr>
        <p:spPr>
          <a:xfrm>
            <a:off x="6081713" y="4911725"/>
            <a:ext cx="471487" cy="457200"/>
          </a:xfrm>
          <a:prstGeom prst="rect">
            <a:avLst/>
          </a:prstGeom>
          <a:solidFill>
            <a:srgbClr val="66CCFF"/>
          </a:solidFill>
          <a:ln w="9525">
            <a:noFill/>
          </a:ln>
        </p:spPr>
        <p:txBody>
          <a:bodyPr/>
          <a:lstStyle/>
          <a:p>
            <a:endParaRPr lang="zh-CN" altLang="en-US" sz="3200"/>
          </a:p>
        </p:txBody>
      </p:sp>
      <p:sp>
        <p:nvSpPr>
          <p:cNvPr id="3000391" name="矩形 3000390"/>
          <p:cNvSpPr/>
          <p:nvPr/>
        </p:nvSpPr>
        <p:spPr>
          <a:xfrm>
            <a:off x="5638800" y="4911725"/>
            <a:ext cx="471488" cy="457200"/>
          </a:xfrm>
          <a:prstGeom prst="rect">
            <a:avLst/>
          </a:prstGeom>
          <a:solidFill>
            <a:srgbClr val="66CCFF"/>
          </a:solidFill>
          <a:ln w="9525">
            <a:noFill/>
          </a:ln>
        </p:spPr>
        <p:txBody>
          <a:bodyPr/>
          <a:lstStyle/>
          <a:p>
            <a:endParaRPr lang="zh-CN" altLang="en-US" sz="3200"/>
          </a:p>
        </p:txBody>
      </p:sp>
      <p:sp>
        <p:nvSpPr>
          <p:cNvPr id="3000392" name="矩形 3000391"/>
          <p:cNvSpPr/>
          <p:nvPr/>
        </p:nvSpPr>
        <p:spPr>
          <a:xfrm>
            <a:off x="5724525" y="5949950"/>
            <a:ext cx="2846388" cy="579438"/>
          </a:xfrm>
          <a:prstGeom prst="rect">
            <a:avLst/>
          </a:prstGeom>
          <a:noFill/>
          <a:ln w="9525">
            <a:noFill/>
          </a:ln>
        </p:spPr>
        <p:txBody>
          <a:bodyPr wrap="none" anchor="t">
            <a:spAutoFit/>
          </a:bodyPr>
          <a:lstStyle/>
          <a:p>
            <a:pPr>
              <a:spcBef>
                <a:spcPct val="10000"/>
              </a:spcBef>
            </a:pPr>
            <a:r>
              <a:rPr lang="en-US" altLang="zh-CN" sz="3200">
                <a:latin typeface="黑体" panose="02010609060101010101" pitchFamily="2" charset="-122"/>
                <a:ea typeface="黑体" panose="02010609060101010101" pitchFamily="2" charset="-122"/>
              </a:rPr>
              <a:t>D B G E A F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00323"/>
                                        </p:tgtEl>
                                        <p:attrNameLst>
                                          <p:attrName>style.visibility</p:attrName>
                                        </p:attrNameLst>
                                      </p:cBhvr>
                                      <p:to>
                                        <p:strVal val="visible"/>
                                      </p:to>
                                    </p:set>
                                    <p:animEffect transition="in" filter="wipe(up)">
                                      <p:cBhvr>
                                        <p:cTn id="7" dur="500"/>
                                        <p:tgtEl>
                                          <p:spTgt spid="30003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24"/>
                                        </p:tgtEl>
                                        <p:attrNameLst>
                                          <p:attrName>style.visibility</p:attrName>
                                        </p:attrNameLst>
                                      </p:cBhvr>
                                      <p:to>
                                        <p:strVal val="visible"/>
                                      </p:to>
                                    </p:set>
                                    <p:animEffect transition="in" filter="wipe(left)">
                                      <p:cBhvr>
                                        <p:cTn id="12" dur="500"/>
                                        <p:tgtEl>
                                          <p:spTgt spid="30003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00325"/>
                                        </p:tgtEl>
                                        <p:attrNameLst>
                                          <p:attrName>style.visibility</p:attrName>
                                        </p:attrNameLst>
                                      </p:cBhvr>
                                      <p:to>
                                        <p:strVal val="visible"/>
                                      </p:to>
                                    </p:set>
                                    <p:animEffect transition="in" filter="wipe(up)">
                                      <p:cBhvr>
                                        <p:cTn id="17" dur="500"/>
                                        <p:tgtEl>
                                          <p:spTgt spid="30003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79"/>
                                        </p:tgtEl>
                                        <p:attrNameLst>
                                          <p:attrName>style.visibility</p:attrName>
                                        </p:attrNameLst>
                                      </p:cBhvr>
                                      <p:to>
                                        <p:strVal val="visible"/>
                                      </p:to>
                                    </p:set>
                                    <p:animEffect transition="in" filter="wipe(left)">
                                      <p:cBhvr>
                                        <p:cTn id="22" dur="500"/>
                                        <p:tgtEl>
                                          <p:spTgt spid="3000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00326"/>
                                        </p:tgtEl>
                                        <p:attrNameLst>
                                          <p:attrName>style.visibility</p:attrName>
                                        </p:attrNameLst>
                                      </p:cBhvr>
                                      <p:to>
                                        <p:strVal val="visible"/>
                                      </p:to>
                                    </p:set>
                                    <p:animEffect transition="in" filter="wipe(up)">
                                      <p:cBhvr>
                                        <p:cTn id="27" dur="500"/>
                                        <p:tgtEl>
                                          <p:spTgt spid="3000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00380"/>
                                        </p:tgtEl>
                                        <p:attrNameLst>
                                          <p:attrName>style.visibility</p:attrName>
                                        </p:attrNameLst>
                                      </p:cBhvr>
                                      <p:to>
                                        <p:strVal val="visible"/>
                                      </p:to>
                                    </p:set>
                                    <p:animEffect transition="in" filter="wipe(left)">
                                      <p:cBhvr>
                                        <p:cTn id="32" dur="500"/>
                                        <p:tgtEl>
                                          <p:spTgt spid="30003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00381"/>
                                        </p:tgtEl>
                                        <p:attrNameLst>
                                          <p:attrName>style.visibility</p:attrName>
                                        </p:attrNameLst>
                                      </p:cBhvr>
                                      <p:to>
                                        <p:strVal val="visible"/>
                                      </p:to>
                                    </p:set>
                                    <p:animEffect transition="in" filter="wipe(right)">
                                      <p:cBhvr>
                                        <p:cTn id="37" dur="500"/>
                                        <p:tgtEl>
                                          <p:spTgt spid="30003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00328"/>
                                        </p:tgtEl>
                                        <p:attrNameLst>
                                          <p:attrName>style.visibility</p:attrName>
                                        </p:attrNameLst>
                                      </p:cBhvr>
                                      <p:to>
                                        <p:strVal val="visible"/>
                                      </p:to>
                                    </p:set>
                                    <p:animEffect transition="in" filter="wipe(left)">
                                      <p:cBhvr>
                                        <p:cTn id="42" dur="500"/>
                                        <p:tgtEl>
                                          <p:spTgt spid="30003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3000382"/>
                                        </p:tgtEl>
                                        <p:attrNameLst>
                                          <p:attrName>style.visibility</p:attrName>
                                        </p:attrNameLst>
                                      </p:cBhvr>
                                      <p:to>
                                        <p:strVal val="visible"/>
                                      </p:to>
                                    </p:set>
                                    <p:animEffect transition="in" filter="wipe(right)">
                                      <p:cBhvr>
                                        <p:cTn id="47" dur="500"/>
                                        <p:tgtEl>
                                          <p:spTgt spid="30003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00329"/>
                                        </p:tgtEl>
                                        <p:attrNameLst>
                                          <p:attrName>style.visibility</p:attrName>
                                        </p:attrNameLst>
                                      </p:cBhvr>
                                      <p:to>
                                        <p:strVal val="visible"/>
                                      </p:to>
                                    </p:set>
                                    <p:animEffect transition="in" filter="wipe(left)">
                                      <p:cBhvr>
                                        <p:cTn id="52" dur="500"/>
                                        <p:tgtEl>
                                          <p:spTgt spid="30003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000374"/>
                                        </p:tgtEl>
                                        <p:attrNameLst>
                                          <p:attrName>style.visibility</p:attrName>
                                        </p:attrNameLst>
                                      </p:cBhvr>
                                      <p:to>
                                        <p:strVal val="visible"/>
                                      </p:to>
                                    </p:set>
                                    <p:animEffect transition="in" filter="wipe(up)">
                                      <p:cBhvr>
                                        <p:cTn id="57" dur="500"/>
                                        <p:tgtEl>
                                          <p:spTgt spid="30003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00383"/>
                                        </p:tgtEl>
                                        <p:attrNameLst>
                                          <p:attrName>style.visibility</p:attrName>
                                        </p:attrNameLst>
                                      </p:cBhvr>
                                      <p:to>
                                        <p:strVal val="visible"/>
                                      </p:to>
                                    </p:set>
                                    <p:animEffect transition="in" filter="wipe(left)">
                                      <p:cBhvr>
                                        <p:cTn id="62" dur="500"/>
                                        <p:tgtEl>
                                          <p:spTgt spid="30003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000375"/>
                                        </p:tgtEl>
                                        <p:attrNameLst>
                                          <p:attrName>style.visibility</p:attrName>
                                        </p:attrNameLst>
                                      </p:cBhvr>
                                      <p:to>
                                        <p:strVal val="visible"/>
                                      </p:to>
                                    </p:set>
                                    <p:animEffect transition="in" filter="wipe(up)">
                                      <p:cBhvr>
                                        <p:cTn id="67" dur="500"/>
                                        <p:tgtEl>
                                          <p:spTgt spid="300037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000384"/>
                                        </p:tgtEl>
                                        <p:attrNameLst>
                                          <p:attrName>style.visibility</p:attrName>
                                        </p:attrNameLst>
                                      </p:cBhvr>
                                      <p:to>
                                        <p:strVal val="visible"/>
                                      </p:to>
                                    </p:set>
                                    <p:animEffect transition="in" filter="wipe(left)">
                                      <p:cBhvr>
                                        <p:cTn id="72" dur="500"/>
                                        <p:tgtEl>
                                          <p:spTgt spid="3000384"/>
                                        </p:tgtEl>
                                      </p:cBhvr>
                                    </p:animEffect>
                                  </p:childTnLst>
                                  <p:subTnLst>
                                    <p:set>
                                      <p:cBhvr override="childStyle">
                                        <p:cTn dur="1" fill="hold" display="0" masterRel="nextClick" afterEffect="1"/>
                                        <p:tgtEl>
                                          <p:spTgt spid="3000384"/>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000385"/>
                                        </p:tgtEl>
                                        <p:attrNameLst>
                                          <p:attrName>style.visibility</p:attrName>
                                        </p:attrNameLst>
                                      </p:cBhvr>
                                      <p:to>
                                        <p:strVal val="visible"/>
                                      </p:to>
                                    </p:set>
                                    <p:animEffect transition="in" filter="wipe(right)">
                                      <p:cBhvr>
                                        <p:cTn id="77" dur="500"/>
                                        <p:tgtEl>
                                          <p:spTgt spid="30003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000330"/>
                                        </p:tgtEl>
                                        <p:attrNameLst>
                                          <p:attrName>style.visibility</p:attrName>
                                        </p:attrNameLst>
                                      </p:cBhvr>
                                      <p:to>
                                        <p:strVal val="visible"/>
                                      </p:to>
                                    </p:set>
                                    <p:animEffect transition="in" filter="wipe(left)">
                                      <p:cBhvr>
                                        <p:cTn id="82" dur="500"/>
                                        <p:tgtEl>
                                          <p:spTgt spid="30003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3000386"/>
                                        </p:tgtEl>
                                        <p:attrNameLst>
                                          <p:attrName>style.visibility</p:attrName>
                                        </p:attrNameLst>
                                      </p:cBhvr>
                                      <p:to>
                                        <p:strVal val="visible"/>
                                      </p:to>
                                    </p:set>
                                    <p:animEffect transition="in" filter="wipe(right)">
                                      <p:cBhvr>
                                        <p:cTn id="87" dur="500"/>
                                        <p:tgtEl>
                                          <p:spTgt spid="300038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00331"/>
                                        </p:tgtEl>
                                        <p:attrNameLst>
                                          <p:attrName>style.visibility</p:attrName>
                                        </p:attrNameLst>
                                      </p:cBhvr>
                                      <p:to>
                                        <p:strVal val="visible"/>
                                      </p:to>
                                    </p:set>
                                    <p:animEffect transition="in" filter="wipe(left)">
                                      <p:cBhvr>
                                        <p:cTn id="92" dur="500"/>
                                        <p:tgtEl>
                                          <p:spTgt spid="30003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nodeType="clickEffect">
                                  <p:stCondLst>
                                    <p:cond delay="0"/>
                                  </p:stCondLst>
                                  <p:childTnLst>
                                    <p:set>
                                      <p:cBhvr>
                                        <p:cTn id="96" dur="1" fill="hold">
                                          <p:stCondLst>
                                            <p:cond delay="0"/>
                                          </p:stCondLst>
                                        </p:cTn>
                                        <p:tgtEl>
                                          <p:spTgt spid="3000387"/>
                                        </p:tgtEl>
                                        <p:attrNameLst>
                                          <p:attrName>style.visibility</p:attrName>
                                        </p:attrNameLst>
                                      </p:cBhvr>
                                      <p:to>
                                        <p:strVal val="visible"/>
                                      </p:to>
                                    </p:set>
                                    <p:animEffect transition="in" filter="wipe(right)">
                                      <p:cBhvr>
                                        <p:cTn id="97" dur="500"/>
                                        <p:tgtEl>
                                          <p:spTgt spid="300038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000332"/>
                                        </p:tgtEl>
                                        <p:attrNameLst>
                                          <p:attrName>style.visibility</p:attrName>
                                        </p:attrNameLst>
                                      </p:cBhvr>
                                      <p:to>
                                        <p:strVal val="visible"/>
                                      </p:to>
                                    </p:set>
                                    <p:animEffect transition="in" filter="wipe(left)">
                                      <p:cBhvr>
                                        <p:cTn id="102" dur="500"/>
                                        <p:tgtEl>
                                          <p:spTgt spid="300033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3000376"/>
                                        </p:tgtEl>
                                        <p:attrNameLst>
                                          <p:attrName>style.visibility</p:attrName>
                                        </p:attrNameLst>
                                      </p:cBhvr>
                                      <p:to>
                                        <p:strVal val="visible"/>
                                      </p:to>
                                    </p:set>
                                    <p:animEffect transition="in" filter="wipe(up)">
                                      <p:cBhvr>
                                        <p:cTn id="107" dur="500"/>
                                        <p:tgtEl>
                                          <p:spTgt spid="300037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000388"/>
                                        </p:tgtEl>
                                        <p:attrNameLst>
                                          <p:attrName>style.visibility</p:attrName>
                                        </p:attrNameLst>
                                      </p:cBhvr>
                                      <p:to>
                                        <p:strVal val="visible"/>
                                      </p:to>
                                    </p:set>
                                    <p:animEffect transition="in" filter="wipe(left)">
                                      <p:cBhvr>
                                        <p:cTn id="112" dur="500"/>
                                        <p:tgtEl>
                                          <p:spTgt spid="300038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000377"/>
                                        </p:tgtEl>
                                        <p:attrNameLst>
                                          <p:attrName>style.visibility</p:attrName>
                                        </p:attrNameLst>
                                      </p:cBhvr>
                                      <p:to>
                                        <p:strVal val="visible"/>
                                      </p:to>
                                    </p:set>
                                    <p:animEffect transition="in" filter="wipe(up)">
                                      <p:cBhvr>
                                        <p:cTn id="117" dur="500"/>
                                        <p:tgtEl>
                                          <p:spTgt spid="300037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3000389"/>
                                        </p:tgtEl>
                                        <p:attrNameLst>
                                          <p:attrName>style.visibility</p:attrName>
                                        </p:attrNameLst>
                                      </p:cBhvr>
                                      <p:to>
                                        <p:strVal val="visible"/>
                                      </p:to>
                                    </p:set>
                                    <p:animEffect transition="in" filter="wipe(left)">
                                      <p:cBhvr>
                                        <p:cTn id="122" dur="500"/>
                                        <p:tgtEl>
                                          <p:spTgt spid="3000389"/>
                                        </p:tgtEl>
                                      </p:cBhvr>
                                    </p:animEffect>
                                  </p:childTnLst>
                                  <p:subTnLst>
                                    <p:set>
                                      <p:cBhvr override="childStyle">
                                        <p:cTn dur="1" fill="hold" display="0" masterRel="nextClick" afterEffect="1"/>
                                        <p:tgtEl>
                                          <p:spTgt spid="300038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000390"/>
                                        </p:tgtEl>
                                        <p:attrNameLst>
                                          <p:attrName>style.visibility</p:attrName>
                                        </p:attrNameLst>
                                      </p:cBhvr>
                                      <p:to>
                                        <p:strVal val="visible"/>
                                      </p:to>
                                    </p:set>
                                    <p:animEffect transition="in" filter="wipe(right)">
                                      <p:cBhvr>
                                        <p:cTn id="127" dur="500"/>
                                        <p:tgtEl>
                                          <p:spTgt spid="300039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3000333"/>
                                        </p:tgtEl>
                                        <p:attrNameLst>
                                          <p:attrName>style.visibility</p:attrName>
                                        </p:attrNameLst>
                                      </p:cBhvr>
                                      <p:to>
                                        <p:strVal val="visible"/>
                                      </p:to>
                                    </p:set>
                                    <p:animEffect transition="in" filter="wipe(left)">
                                      <p:cBhvr>
                                        <p:cTn id="132" dur="500"/>
                                        <p:tgtEl>
                                          <p:spTgt spid="300033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3000391"/>
                                        </p:tgtEl>
                                        <p:attrNameLst>
                                          <p:attrName>style.visibility</p:attrName>
                                        </p:attrNameLst>
                                      </p:cBhvr>
                                      <p:to>
                                        <p:strVal val="visible"/>
                                      </p:to>
                                    </p:set>
                                    <p:animEffect transition="in" filter="wipe(right)">
                                      <p:cBhvr>
                                        <p:cTn id="137" dur="500"/>
                                        <p:tgtEl>
                                          <p:spTgt spid="300039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000334"/>
                                        </p:tgtEl>
                                        <p:attrNameLst>
                                          <p:attrName>style.visibility</p:attrName>
                                        </p:attrNameLst>
                                      </p:cBhvr>
                                      <p:to>
                                        <p:strVal val="visible"/>
                                      </p:to>
                                    </p:set>
                                    <p:animEffect transition="in" filter="wipe(left)">
                                      <p:cBhvr>
                                        <p:cTn id="142" dur="500"/>
                                        <p:tgtEl>
                                          <p:spTgt spid="3000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24" grpId="0"/>
      <p:bldP spid="3000328" grpId="0"/>
      <p:bldP spid="3000329" grpId="0"/>
      <p:bldP spid="3000330" grpId="0"/>
      <p:bldP spid="3000331" grpId="0"/>
      <p:bldP spid="3000332" grpId="0"/>
      <p:bldP spid="3000333" grpId="0"/>
      <p:bldP spid="3000334" grpId="0"/>
      <p:bldP spid="3000379" grpId="0"/>
      <p:bldP spid="3000380" grpId="0"/>
      <p:bldP spid="3000383" grpId="0"/>
      <p:bldP spid="3000384" grpId="0"/>
      <p:bldP spid="3000388" grpId="0"/>
      <p:bldP spid="300038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2370" name="文本框 3002369"/>
          <p:cNvSpPr txBox="1"/>
          <p:nvPr/>
        </p:nvSpPr>
        <p:spPr>
          <a:xfrm>
            <a:off x="36513" y="273050"/>
            <a:ext cx="9144000" cy="5892800"/>
          </a:xfrm>
          <a:prstGeom prst="rect">
            <a:avLst/>
          </a:prstGeom>
          <a:noFill/>
          <a:ln w="12700">
            <a:noFill/>
          </a:ln>
        </p:spPr>
        <p:txBody>
          <a:bodyPr>
            <a:spAutoFit/>
          </a:bodyPr>
          <a:lstStyle/>
          <a:p>
            <a:pPr algn="l">
              <a:lnSpc>
                <a:spcPct val="85000"/>
              </a:lnSpc>
              <a:spcBef>
                <a:spcPct val="0"/>
              </a:spcBef>
            </a:pPr>
            <a:r>
              <a:rPr lang="en-US" altLang="zh-CN" sz="3200">
                <a:latin typeface="Times New Roman" panose="02020603050405020304" pitchFamily="18" charset="0"/>
              </a:rPr>
              <a:t> </a:t>
            </a:r>
            <a:r>
              <a:rPr lang="en-US" altLang="zh-CN" sz="2800" err="1">
                <a:latin typeface="Times New Roman" panose="02020603050405020304" pitchFamily="18" charset="0"/>
              </a:rPr>
              <a:t>Status InTrav(BiTree T, void(* Visit)(TelemType</a:t>
            </a:r>
            <a:r>
              <a:rPr lang="en-US" altLang="zh-CN" sz="2800">
                <a:latin typeface="Times New Roman" panose="02020603050405020304" pitchFamily="18" charset="0"/>
              </a:rPr>
              <a:t>  e))</a:t>
            </a:r>
            <a:r>
              <a:rPr lang="en-US" altLang="zh-CN" sz="3200">
                <a:latin typeface="Times New Roman" panose="02020603050405020304" pitchFamily="18" charset="0"/>
              </a:rPr>
              <a:t> </a:t>
            </a:r>
          </a:p>
          <a:p>
            <a:pPr algn="l">
              <a:lnSpc>
                <a:spcPct val="85000"/>
              </a:lnSpc>
              <a:spcBef>
                <a:spcPct val="0"/>
              </a:spcBef>
            </a:pPr>
            <a:r>
              <a:rPr lang="en-US" altLang="zh-CN" sz="3200">
                <a:latin typeface="Times New Roman" panose="02020603050405020304" pitchFamily="18" charset="0"/>
              </a:rPr>
              <a:t>{ </a:t>
            </a:r>
            <a:r>
              <a:rPr lang="en-US" altLang="zh-CN" sz="320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中序遍历的非递归算法</a:t>
            </a:r>
          </a:p>
          <a:p>
            <a:pPr algn="l">
              <a:lnSpc>
                <a:spcPct val="85000"/>
              </a:lnSpc>
              <a:spcBef>
                <a:spcPct val="0"/>
              </a:spcBef>
            </a:pPr>
            <a:r>
              <a:rPr lang="zh-CN" altLang="en-US" sz="3200" err="1">
                <a:latin typeface="Times New Roman" panose="02020603050405020304" pitchFamily="18" charset="0"/>
              </a:rPr>
              <a:t>    </a:t>
            </a:r>
            <a:r>
              <a:rPr lang="en-US" altLang="zh-CN" sz="3200" err="1">
                <a:latin typeface="Times New Roman" panose="02020603050405020304" pitchFamily="18" charset="0"/>
              </a:rPr>
              <a:t>InitStack(S</a:t>
            </a:r>
            <a:r>
              <a:rPr lang="en-US" altLang="zh-CN" sz="3200">
                <a:latin typeface="Times New Roman" panose="02020603050405020304" pitchFamily="18" charset="0"/>
              </a:rPr>
              <a:t>);  p=T;</a:t>
            </a:r>
          </a:p>
          <a:p>
            <a:pPr algn="l">
              <a:lnSpc>
                <a:spcPct val="85000"/>
              </a:lnSpc>
              <a:spcBef>
                <a:spcPct val="0"/>
              </a:spcBef>
            </a:pPr>
            <a:r>
              <a:rPr lang="en-US" altLang="zh-CN" sz="3200" err="1">
                <a:latin typeface="Times New Roman" panose="02020603050405020304" pitchFamily="18" charset="0"/>
              </a:rPr>
              <a:t>    while (p || ! StackEmpty(S</a:t>
            </a:r>
            <a:r>
              <a:rPr lang="en-US" altLang="zh-CN" sz="3200">
                <a:latin typeface="Times New Roman" panose="02020603050405020304" pitchFamily="18" charset="0"/>
              </a:rPr>
              <a:t>)) {</a:t>
            </a:r>
          </a:p>
          <a:p>
            <a:pPr algn="l">
              <a:lnSpc>
                <a:spcPct val="85000"/>
              </a:lnSpc>
              <a:spcBef>
                <a:spcPct val="0"/>
              </a:spcBef>
            </a:pPr>
            <a:r>
              <a:rPr lang="en-US" altLang="zh-CN" sz="3200">
                <a:latin typeface="Times New Roman" panose="02020603050405020304" pitchFamily="18" charset="0"/>
              </a:rPr>
              <a:t>      if (p){Push(S, p); p=p-&gt;lchild;}</a:t>
            </a:r>
            <a:r>
              <a:rPr lang="en-US" altLang="zh-CN" sz="2800" dirty="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直到最左下结点</a:t>
            </a:r>
          </a:p>
          <a:p>
            <a:pPr algn="l">
              <a:lnSpc>
                <a:spcPct val="85000"/>
              </a:lnSpc>
              <a:spcBef>
                <a:spcPct val="0"/>
              </a:spcBef>
            </a:pPr>
            <a:r>
              <a:rPr lang="zh-CN" altLang="en-US" sz="3200">
                <a:latin typeface="Times New Roman" panose="02020603050405020304" pitchFamily="18" charset="0"/>
              </a:rPr>
              <a:t>      </a:t>
            </a:r>
            <a:r>
              <a:rPr lang="en-US" altLang="zh-CN" sz="3200">
                <a:latin typeface="Times New Roman" panose="02020603050405020304" pitchFamily="18" charset="0"/>
              </a:rPr>
              <a:t>else</a:t>
            </a:r>
          </a:p>
          <a:p>
            <a:pPr algn="l">
              <a:lnSpc>
                <a:spcPct val="85000"/>
              </a:lnSpc>
              <a:spcBef>
                <a:spcPct val="0"/>
              </a:spcBef>
            </a:pPr>
            <a:r>
              <a:rPr lang="en-US" altLang="zh-CN" sz="3200">
                <a:latin typeface="Times New Roman" panose="02020603050405020304" pitchFamily="18" charset="0"/>
              </a:rPr>
              <a:t>      {    </a:t>
            </a:r>
            <a:r>
              <a:rPr lang="en-US" altLang="zh-CN" sz="2800" dirty="0">
                <a:solidFill>
                  <a:srgbClr val="008000"/>
                </a:solidFill>
                <a:latin typeface="Times New Roman" panose="02020603050405020304" pitchFamily="18" charset="0"/>
              </a:rPr>
              <a:t>//</a:t>
            </a:r>
            <a:r>
              <a:rPr lang="zh-CN" altLang="en-US" sz="2800" dirty="0">
                <a:solidFill>
                  <a:srgbClr val="008000"/>
                </a:solidFill>
                <a:latin typeface="Times New Roman" panose="02020603050405020304" pitchFamily="18" charset="0"/>
              </a:rPr>
              <a:t>（最左下结点）退栈，访问之</a:t>
            </a:r>
          </a:p>
          <a:p>
            <a:pPr algn="l">
              <a:lnSpc>
                <a:spcPct val="85000"/>
              </a:lnSpc>
              <a:spcBef>
                <a:spcPct val="0"/>
              </a:spcBef>
            </a:pPr>
            <a:r>
              <a:rPr lang="zh-CN" altLang="en-US" sz="3200">
                <a:latin typeface="Times New Roman" panose="02020603050405020304" pitchFamily="18" charset="0"/>
              </a:rPr>
              <a:t>         </a:t>
            </a:r>
            <a:r>
              <a:rPr lang="en-US" altLang="zh-CN" sz="3200">
                <a:latin typeface="Times New Roman" panose="02020603050405020304" pitchFamily="18" charset="0"/>
              </a:rPr>
              <a:t>Pop (S, p);   Visit(p-&gt;data);</a:t>
            </a:r>
          </a:p>
          <a:p>
            <a:pPr algn="l">
              <a:lnSpc>
                <a:spcPct val="85000"/>
              </a:lnSpc>
              <a:spcBef>
                <a:spcPct val="0"/>
              </a:spcBef>
            </a:pPr>
            <a:r>
              <a:rPr lang="en-US" altLang="zh-CN" sz="3200">
                <a:latin typeface="Times New Roman" panose="02020603050405020304" pitchFamily="18" charset="0"/>
              </a:rPr>
              <a:t>         p=p-&gt;rchild;</a:t>
            </a:r>
            <a:r>
              <a:rPr lang="en-US" altLang="zh-CN" sz="3200" dirty="0">
                <a:solidFill>
                  <a:srgbClr val="008000"/>
                </a:solidFill>
                <a:latin typeface="Times New Roman" panose="02020603050405020304" pitchFamily="18" charset="0"/>
              </a:rPr>
              <a:t>//p</a:t>
            </a:r>
            <a:r>
              <a:rPr lang="zh-CN" altLang="en-US" sz="3200" dirty="0">
                <a:solidFill>
                  <a:srgbClr val="008000"/>
                </a:solidFill>
                <a:latin typeface="Times New Roman" panose="02020603050405020304" pitchFamily="18" charset="0"/>
              </a:rPr>
              <a:t>指向右子树</a:t>
            </a:r>
            <a:endParaRPr lang="zh-CN" altLang="en-US" sz="3200">
              <a:solidFill>
                <a:srgbClr val="008000"/>
              </a:solidFill>
              <a:latin typeface="Times New Roman" panose="02020603050405020304" pitchFamily="18" charset="0"/>
            </a:endParaRPr>
          </a:p>
          <a:p>
            <a:pPr algn="l">
              <a:lnSpc>
                <a:spcPct val="85000"/>
              </a:lnSpc>
              <a:spcBef>
                <a:spcPct val="0"/>
              </a:spcBef>
            </a:pPr>
            <a:r>
              <a:rPr lang="zh-CN" altLang="en-US" sz="3200">
                <a:latin typeface="Times New Roman" panose="02020603050405020304" pitchFamily="18" charset="0"/>
              </a:rPr>
              <a:t>      </a:t>
            </a:r>
            <a:r>
              <a:rPr lang="en-US" altLang="zh-CN" sz="3200">
                <a:latin typeface="Times New Roman" panose="02020603050405020304" pitchFamily="18" charset="0"/>
              </a:rPr>
              <a:t>}</a:t>
            </a:r>
          </a:p>
          <a:p>
            <a:pPr algn="l">
              <a:lnSpc>
                <a:spcPct val="85000"/>
              </a:lnSpc>
              <a:spcBef>
                <a:spcPct val="0"/>
              </a:spcBef>
            </a:pPr>
            <a:r>
              <a:rPr lang="en-US" altLang="zh-CN" sz="3200">
                <a:latin typeface="Times New Roman" panose="02020603050405020304" pitchFamily="18" charset="0"/>
              </a:rPr>
              <a:t>    }</a:t>
            </a:r>
            <a:r>
              <a:rPr lang="en-US" altLang="zh-CN" sz="3200">
                <a:solidFill>
                  <a:srgbClr val="008000"/>
                </a:solidFill>
                <a:latin typeface="Times New Roman" panose="02020603050405020304" pitchFamily="18" charset="0"/>
              </a:rPr>
              <a:t>//while</a:t>
            </a:r>
          </a:p>
          <a:p>
            <a:pPr algn="l">
              <a:lnSpc>
                <a:spcPct val="85000"/>
              </a:lnSpc>
              <a:spcBef>
                <a:spcPct val="0"/>
              </a:spcBef>
            </a:pPr>
            <a:r>
              <a:rPr lang="en-US" altLang="zh-CN" sz="3200" err="1">
                <a:latin typeface="Times New Roman" panose="02020603050405020304" pitchFamily="18" charset="0"/>
              </a:rPr>
              <a:t>    DesrroyStack(S</a:t>
            </a:r>
            <a:r>
              <a:rPr lang="en-US" altLang="zh-CN" sz="3200">
                <a:latin typeface="Times New Roman" panose="02020603050405020304" pitchFamily="18" charset="0"/>
              </a:rPr>
              <a:t>); </a:t>
            </a:r>
          </a:p>
          <a:p>
            <a:pPr algn="l">
              <a:lnSpc>
                <a:spcPct val="85000"/>
              </a:lnSpc>
              <a:spcBef>
                <a:spcPct val="0"/>
              </a:spcBef>
            </a:pPr>
            <a:r>
              <a:rPr lang="en-US" altLang="zh-CN" sz="3200">
                <a:latin typeface="Times New Roman" panose="02020603050405020304" pitchFamily="18" charset="0"/>
              </a:rPr>
              <a:t>    return OK;</a:t>
            </a:r>
          </a:p>
          <a:p>
            <a:pPr algn="l">
              <a:lnSpc>
                <a:spcPct val="85000"/>
              </a:lnSpc>
              <a:spcBef>
                <a:spcPct val="0"/>
              </a:spcBef>
            </a:pPr>
            <a:r>
              <a:rPr lang="en-US" altLang="zh-CN" sz="3200">
                <a:latin typeface="Times New Roman" panose="02020603050405020304" pitchFamily="18" charset="0"/>
              </a:rPr>
              <a:t>}</a:t>
            </a:r>
            <a:r>
              <a:rPr lang="en-US" altLang="zh-CN" sz="3200">
                <a:solidFill>
                  <a:srgbClr val="009900"/>
                </a:solidFill>
                <a:latin typeface="Times New Roman" panose="02020603050405020304" pitchFamily="18" charset="0"/>
              </a:rPr>
              <a:t>//InTrav</a:t>
            </a:r>
          </a:p>
        </p:txBody>
      </p:sp>
      <p:grpSp>
        <p:nvGrpSpPr>
          <p:cNvPr id="3002371" name="组合 3002370"/>
          <p:cNvGrpSpPr/>
          <p:nvPr/>
        </p:nvGrpSpPr>
        <p:grpSpPr>
          <a:xfrm>
            <a:off x="4427538" y="3887788"/>
            <a:ext cx="4716462" cy="2781300"/>
            <a:chOff x="2789" y="288"/>
            <a:chExt cx="2971" cy="1752"/>
          </a:xfrm>
        </p:grpSpPr>
        <p:sp>
          <p:nvSpPr>
            <p:cNvPr id="3002372" name="矩形 3002371"/>
            <p:cNvSpPr/>
            <p:nvPr/>
          </p:nvSpPr>
          <p:spPr>
            <a:xfrm>
              <a:off x="2830" y="1267"/>
              <a:ext cx="712" cy="291"/>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73" name="直接连接符 3002372"/>
            <p:cNvSpPr/>
            <p:nvPr/>
          </p:nvSpPr>
          <p:spPr>
            <a:xfrm>
              <a:off x="3052" y="1267"/>
              <a:ext cx="0" cy="291"/>
            </a:xfrm>
            <a:prstGeom prst="line">
              <a:avLst/>
            </a:prstGeom>
            <a:ln w="12700" cap="rnd" cmpd="sng">
              <a:solidFill>
                <a:srgbClr val="000000"/>
              </a:solidFill>
              <a:prstDash val="solid"/>
              <a:headEnd type="none" w="med" len="med"/>
              <a:tailEnd type="none" w="med" len="med"/>
            </a:ln>
          </p:spPr>
        </p:sp>
        <p:sp>
          <p:nvSpPr>
            <p:cNvPr id="3002374" name="直接连接符 3002373"/>
            <p:cNvSpPr/>
            <p:nvPr/>
          </p:nvSpPr>
          <p:spPr>
            <a:xfrm>
              <a:off x="3319" y="1267"/>
              <a:ext cx="0" cy="291"/>
            </a:xfrm>
            <a:prstGeom prst="line">
              <a:avLst/>
            </a:prstGeom>
            <a:ln w="12700" cap="rnd" cmpd="sng">
              <a:solidFill>
                <a:srgbClr val="000000"/>
              </a:solidFill>
              <a:prstDash val="solid"/>
              <a:headEnd type="none" w="med" len="med"/>
              <a:tailEnd type="none" w="med" len="med"/>
            </a:ln>
          </p:spPr>
        </p:sp>
        <p:sp>
          <p:nvSpPr>
            <p:cNvPr id="3002375" name="文本框 3002374"/>
            <p:cNvSpPr txBox="1"/>
            <p:nvPr/>
          </p:nvSpPr>
          <p:spPr>
            <a:xfrm>
              <a:off x="2789" y="1245"/>
              <a:ext cx="854"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D</a:t>
              </a:r>
              <a:r>
                <a:rPr lang="en-US" altLang="zh-CN" sz="14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宋体" panose="02010600030101010101" pitchFamily="2" charset="-122"/>
                </a:rPr>
                <a:t>∧</a:t>
              </a:r>
            </a:p>
          </p:txBody>
        </p:sp>
        <p:grpSp>
          <p:nvGrpSpPr>
            <p:cNvPr id="3002376" name="组合 3002375"/>
            <p:cNvGrpSpPr/>
            <p:nvPr/>
          </p:nvGrpSpPr>
          <p:grpSpPr>
            <a:xfrm>
              <a:off x="4126" y="375"/>
              <a:ext cx="712" cy="292"/>
              <a:chOff x="960" y="2544"/>
              <a:chExt cx="768" cy="288"/>
            </a:xfrm>
          </p:grpSpPr>
          <p:sp>
            <p:nvSpPr>
              <p:cNvPr id="3002377" name="矩形 3002376"/>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78" name="直接连接符 3002377"/>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2379" name="直接连接符 3002378"/>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2380" name="文本框 3002379"/>
            <p:cNvSpPr txBox="1"/>
            <p:nvPr/>
          </p:nvSpPr>
          <p:spPr>
            <a:xfrm>
              <a:off x="4085" y="339"/>
              <a:ext cx="856" cy="327"/>
            </a:xfrm>
            <a:prstGeom prst="rect">
              <a:avLst/>
            </a:prstGeom>
            <a:noFill/>
            <a:ln w="12700">
              <a:noFill/>
            </a:ln>
          </p:spPr>
          <p:txBody>
            <a:bodyPr>
              <a:spAutoFit/>
            </a:bodyPr>
            <a:lstStyle/>
            <a:p>
              <a:pPr algn="l"/>
              <a:r>
                <a:rPr lang="en-US" altLang="zh-CN" sz="2800" b="0" dirty="0">
                  <a:solidFill>
                    <a:srgbClr val="003300"/>
                  </a:solidFill>
                  <a:latin typeface="黑体" panose="02010609060101010101" pitchFamily="2" charset="-122"/>
                  <a:ea typeface="黑体" panose="02010609060101010101" pitchFamily="2" charset="-122"/>
                </a:rPr>
                <a:t>  </a:t>
              </a:r>
              <a:r>
                <a:rPr lang="en-US" altLang="zh-CN" sz="1600" b="0" dirty="0">
                  <a:solidFill>
                    <a:srgbClr val="003300"/>
                  </a:solidFill>
                  <a:latin typeface="黑体" panose="02010609060101010101" pitchFamily="2" charset="-122"/>
                  <a:ea typeface="黑体" panose="02010609060101010101" pitchFamily="2" charset="-122"/>
                </a:rPr>
                <a:t> </a:t>
              </a:r>
              <a:r>
                <a:rPr lang="en-US" altLang="zh-CN" sz="2800">
                  <a:latin typeface="黑体" panose="02010609060101010101" pitchFamily="2" charset="-122"/>
                  <a:ea typeface="黑体" panose="02010609060101010101" pitchFamily="2" charset="-122"/>
                </a:rPr>
                <a:t>A</a:t>
              </a:r>
            </a:p>
          </p:txBody>
        </p:sp>
        <p:grpSp>
          <p:nvGrpSpPr>
            <p:cNvPr id="3002381" name="组合 3002380"/>
            <p:cNvGrpSpPr/>
            <p:nvPr/>
          </p:nvGrpSpPr>
          <p:grpSpPr>
            <a:xfrm>
              <a:off x="3358" y="840"/>
              <a:ext cx="712" cy="292"/>
              <a:chOff x="960" y="2544"/>
              <a:chExt cx="768" cy="288"/>
            </a:xfrm>
          </p:grpSpPr>
          <p:sp>
            <p:nvSpPr>
              <p:cNvPr id="3002382" name="矩形 3002381"/>
              <p:cNvSpPr/>
              <p:nvPr/>
            </p:nvSpPr>
            <p:spPr>
              <a:xfrm>
                <a:off x="960" y="2544"/>
                <a:ext cx="768" cy="288"/>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83" name="直接连接符 3002382"/>
              <p:cNvSpPr/>
              <p:nvPr/>
            </p:nvSpPr>
            <p:spPr>
              <a:xfrm>
                <a:off x="1200" y="2544"/>
                <a:ext cx="0" cy="288"/>
              </a:xfrm>
              <a:prstGeom prst="line">
                <a:avLst/>
              </a:prstGeom>
              <a:ln w="12700" cap="rnd" cmpd="sng">
                <a:solidFill>
                  <a:srgbClr val="000000"/>
                </a:solidFill>
                <a:prstDash val="solid"/>
                <a:headEnd type="none" w="med" len="med"/>
                <a:tailEnd type="none" w="med" len="med"/>
              </a:ln>
            </p:spPr>
          </p:sp>
          <p:sp>
            <p:nvSpPr>
              <p:cNvPr id="3002384" name="直接连接符 3002383"/>
              <p:cNvSpPr/>
              <p:nvPr/>
            </p:nvSpPr>
            <p:spPr>
              <a:xfrm>
                <a:off x="1488" y="2544"/>
                <a:ext cx="0" cy="288"/>
              </a:xfrm>
              <a:prstGeom prst="line">
                <a:avLst/>
              </a:prstGeom>
              <a:ln w="12700" cap="rnd" cmpd="sng">
                <a:solidFill>
                  <a:srgbClr val="000000"/>
                </a:solidFill>
                <a:prstDash val="solid"/>
                <a:headEnd type="none" w="med" len="med"/>
                <a:tailEnd type="none" w="med" len="med"/>
              </a:ln>
            </p:spPr>
          </p:sp>
        </p:grpSp>
        <p:sp>
          <p:nvSpPr>
            <p:cNvPr id="3002385" name="文本框 3002384"/>
            <p:cNvSpPr txBox="1"/>
            <p:nvPr/>
          </p:nvSpPr>
          <p:spPr>
            <a:xfrm>
              <a:off x="3270" y="814"/>
              <a:ext cx="855" cy="327"/>
            </a:xfrm>
            <a:prstGeom prst="rect">
              <a:avLst/>
            </a:prstGeom>
            <a:noFill/>
            <a:ln w="12700">
              <a:noFill/>
            </a:ln>
          </p:spPr>
          <p:txBody>
            <a:bodyPr>
              <a:spAutoFit/>
            </a:bodyPr>
            <a:lstStyle/>
            <a:p>
              <a:pPr algn="l"/>
              <a:r>
                <a:rPr lang="en-US" altLang="zh-CN" sz="2800" b="0" dirty="0">
                  <a:solidFill>
                    <a:srgbClr val="003300"/>
                  </a:solidFill>
                  <a:latin typeface="隶书" pitchFamily="49" charset="-122"/>
                  <a:ea typeface="隶书" pitchFamily="49" charset="-122"/>
                </a:rPr>
                <a:t>  </a:t>
              </a:r>
              <a:r>
                <a:rPr lang="en-US" altLang="zh-CN" sz="1200" b="0" dirty="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B</a:t>
              </a:r>
              <a:r>
                <a:rPr lang="en-US" altLang="zh-CN" sz="2800">
                  <a:solidFill>
                    <a:srgbClr val="003300"/>
                  </a:solidFill>
                  <a:latin typeface="隶书" pitchFamily="49" charset="-122"/>
                  <a:ea typeface="隶书" pitchFamily="49" charset="-122"/>
                </a:rPr>
                <a:t> </a:t>
              </a:r>
            </a:p>
          </p:txBody>
        </p:sp>
        <p:sp>
          <p:nvSpPr>
            <p:cNvPr id="3002386" name="矩形 3002385"/>
            <p:cNvSpPr/>
            <p:nvPr/>
          </p:nvSpPr>
          <p:spPr>
            <a:xfrm>
              <a:off x="4864" y="840"/>
              <a:ext cx="711"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87" name="直接连接符 3002386"/>
            <p:cNvSpPr/>
            <p:nvPr/>
          </p:nvSpPr>
          <p:spPr>
            <a:xfrm>
              <a:off x="5087" y="840"/>
              <a:ext cx="0" cy="292"/>
            </a:xfrm>
            <a:prstGeom prst="line">
              <a:avLst/>
            </a:prstGeom>
            <a:ln w="12700" cap="rnd" cmpd="sng">
              <a:solidFill>
                <a:srgbClr val="000000"/>
              </a:solidFill>
              <a:prstDash val="solid"/>
              <a:headEnd type="none" w="med" len="med"/>
              <a:tailEnd type="none" w="med" len="med"/>
            </a:ln>
          </p:spPr>
        </p:sp>
        <p:sp>
          <p:nvSpPr>
            <p:cNvPr id="3002388" name="直接连接符 3002387"/>
            <p:cNvSpPr/>
            <p:nvPr/>
          </p:nvSpPr>
          <p:spPr>
            <a:xfrm>
              <a:off x="5354" y="840"/>
              <a:ext cx="0" cy="292"/>
            </a:xfrm>
            <a:prstGeom prst="line">
              <a:avLst/>
            </a:prstGeom>
            <a:ln w="12700" cap="rnd" cmpd="sng">
              <a:solidFill>
                <a:srgbClr val="000000"/>
              </a:solidFill>
              <a:prstDash val="solid"/>
              <a:headEnd type="none" w="med" len="med"/>
              <a:tailEnd type="none" w="med" len="med"/>
            </a:ln>
          </p:spPr>
        </p:sp>
        <p:sp>
          <p:nvSpPr>
            <p:cNvPr id="3002389" name="文本框 3002388"/>
            <p:cNvSpPr txBox="1"/>
            <p:nvPr/>
          </p:nvSpPr>
          <p:spPr>
            <a:xfrm>
              <a:off x="4783" y="831"/>
              <a:ext cx="977"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  </a:t>
              </a:r>
              <a:r>
                <a:rPr lang="en-US" altLang="zh-CN" sz="1800">
                  <a:solidFill>
                    <a:srgbClr val="003300"/>
                  </a:solidFill>
                  <a:latin typeface="隶书" pitchFamily="49" charset="-122"/>
                  <a:ea typeface="隶书" pitchFamily="49" charset="-122"/>
                </a:rPr>
                <a:t> </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C</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2390" name="矩形 3002389"/>
            <p:cNvSpPr/>
            <p:nvPr/>
          </p:nvSpPr>
          <p:spPr>
            <a:xfrm>
              <a:off x="4515"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91" name="直接连接符 3002390"/>
            <p:cNvSpPr/>
            <p:nvPr/>
          </p:nvSpPr>
          <p:spPr>
            <a:xfrm>
              <a:off x="4738" y="1292"/>
              <a:ext cx="0" cy="290"/>
            </a:xfrm>
            <a:prstGeom prst="line">
              <a:avLst/>
            </a:prstGeom>
            <a:ln w="12700" cap="rnd" cmpd="sng">
              <a:solidFill>
                <a:srgbClr val="000000"/>
              </a:solidFill>
              <a:prstDash val="solid"/>
              <a:headEnd type="none" w="med" len="med"/>
              <a:tailEnd type="none" w="med" len="med"/>
            </a:ln>
          </p:spPr>
        </p:sp>
        <p:sp>
          <p:nvSpPr>
            <p:cNvPr id="3002392" name="直接连接符 3002391"/>
            <p:cNvSpPr/>
            <p:nvPr/>
          </p:nvSpPr>
          <p:spPr>
            <a:xfrm>
              <a:off x="5005" y="1292"/>
              <a:ext cx="0" cy="290"/>
            </a:xfrm>
            <a:prstGeom prst="line">
              <a:avLst/>
            </a:prstGeom>
            <a:ln w="12700" cap="rnd" cmpd="sng">
              <a:solidFill>
                <a:srgbClr val="000000"/>
              </a:solidFill>
              <a:prstDash val="solid"/>
              <a:headEnd type="none" w="med" len="med"/>
              <a:tailEnd type="none" w="med" len="med"/>
            </a:ln>
          </p:spPr>
        </p:sp>
        <p:sp>
          <p:nvSpPr>
            <p:cNvPr id="3002393" name="文本框 3002392"/>
            <p:cNvSpPr txBox="1"/>
            <p:nvPr/>
          </p:nvSpPr>
          <p:spPr>
            <a:xfrm>
              <a:off x="4474" y="1268"/>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F</a:t>
              </a:r>
              <a:r>
                <a:rPr lang="en-US" altLang="zh-CN" sz="2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2394" name="矩形 3002393"/>
            <p:cNvSpPr/>
            <p:nvPr/>
          </p:nvSpPr>
          <p:spPr>
            <a:xfrm>
              <a:off x="3391" y="1723"/>
              <a:ext cx="712" cy="292"/>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395" name="直接连接符 3002394"/>
            <p:cNvSpPr/>
            <p:nvPr/>
          </p:nvSpPr>
          <p:spPr>
            <a:xfrm>
              <a:off x="3614" y="1723"/>
              <a:ext cx="0" cy="292"/>
            </a:xfrm>
            <a:prstGeom prst="line">
              <a:avLst/>
            </a:prstGeom>
            <a:ln w="12700" cap="rnd" cmpd="sng">
              <a:solidFill>
                <a:srgbClr val="000000"/>
              </a:solidFill>
              <a:prstDash val="solid"/>
              <a:headEnd type="none" w="med" len="med"/>
              <a:tailEnd type="none" w="med" len="med"/>
            </a:ln>
          </p:spPr>
        </p:sp>
        <p:sp>
          <p:nvSpPr>
            <p:cNvPr id="3002396" name="直接连接符 3002395"/>
            <p:cNvSpPr/>
            <p:nvPr/>
          </p:nvSpPr>
          <p:spPr>
            <a:xfrm>
              <a:off x="3881" y="1723"/>
              <a:ext cx="0" cy="292"/>
            </a:xfrm>
            <a:prstGeom prst="line">
              <a:avLst/>
            </a:prstGeom>
            <a:ln w="12700" cap="rnd" cmpd="sng">
              <a:solidFill>
                <a:srgbClr val="000000"/>
              </a:solidFill>
              <a:prstDash val="solid"/>
              <a:headEnd type="none" w="med" len="med"/>
              <a:tailEnd type="none" w="med" len="med"/>
            </a:ln>
          </p:spPr>
        </p:sp>
        <p:sp>
          <p:nvSpPr>
            <p:cNvPr id="3002397" name="文本框 3002396"/>
            <p:cNvSpPr txBox="1"/>
            <p:nvPr/>
          </p:nvSpPr>
          <p:spPr>
            <a:xfrm>
              <a:off x="3351" y="1713"/>
              <a:ext cx="855" cy="327"/>
            </a:xfrm>
            <a:prstGeom prst="rect">
              <a:avLst/>
            </a:prstGeom>
            <a:noFill/>
            <a:ln w="12700">
              <a:noFill/>
            </a:ln>
          </p:spPr>
          <p:txBody>
            <a:bodyPr>
              <a:spAutoFit/>
            </a:bodyPr>
            <a:lstStyle/>
            <a:p>
              <a:pPr algn="l"/>
              <a:r>
                <a:rPr lang="en-US" altLang="zh-CN" sz="2400">
                  <a:solidFill>
                    <a:srgbClr val="003300"/>
                  </a:solidFill>
                  <a:latin typeface="隶书" pitchFamily="49" charset="-122"/>
                  <a:ea typeface="隶书" pitchFamily="49" charset="-122"/>
                </a:rPr>
                <a:t>∧</a:t>
              </a:r>
              <a:r>
                <a:rPr lang="en-US" altLang="zh-CN" sz="1200">
                  <a:solidFill>
                    <a:srgbClr val="003300"/>
                  </a:solidFill>
                  <a:latin typeface="隶书" pitchFamily="49" charset="-122"/>
                  <a:ea typeface="隶书" pitchFamily="49" charset="-122"/>
                </a:rPr>
                <a:t>  </a:t>
              </a:r>
              <a:r>
                <a:rPr lang="en-US" altLang="zh-CN" sz="2800">
                  <a:solidFill>
                    <a:srgbClr val="003300"/>
                  </a:solidFill>
                  <a:latin typeface="黑体" panose="02010609060101010101" pitchFamily="2" charset="-122"/>
                  <a:ea typeface="黑体" panose="02010609060101010101" pitchFamily="2" charset="-122"/>
                </a:rPr>
                <a:t>G</a:t>
              </a:r>
              <a:r>
                <a:rPr lang="en-US" altLang="zh-CN" sz="10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2398" name="文本框 3002397"/>
            <p:cNvSpPr txBox="1"/>
            <p:nvPr/>
          </p:nvSpPr>
          <p:spPr>
            <a:xfrm>
              <a:off x="3329" y="288"/>
              <a:ext cx="702" cy="327"/>
            </a:xfrm>
            <a:prstGeom prst="rect">
              <a:avLst/>
            </a:prstGeom>
            <a:noFill/>
            <a:ln w="12700">
              <a:noFill/>
            </a:ln>
          </p:spPr>
          <p:txBody>
            <a:bodyPr>
              <a:spAutoFit/>
            </a:bodyPr>
            <a:lstStyle/>
            <a:p>
              <a:r>
                <a:rPr lang="en-US" altLang="zh-CN" sz="2800">
                  <a:latin typeface="宋体" panose="02010600030101010101" pitchFamily="2" charset="-122"/>
                </a:rPr>
                <a:t>T</a:t>
              </a:r>
            </a:p>
          </p:txBody>
        </p:sp>
        <p:sp>
          <p:nvSpPr>
            <p:cNvPr id="3002399" name="直接连接符 3002398"/>
            <p:cNvSpPr/>
            <p:nvPr/>
          </p:nvSpPr>
          <p:spPr>
            <a:xfrm>
              <a:off x="3815" y="490"/>
              <a:ext cx="270" cy="0"/>
            </a:xfrm>
            <a:prstGeom prst="line">
              <a:avLst/>
            </a:prstGeom>
            <a:ln w="38100" cap="rnd" cmpd="sng">
              <a:solidFill>
                <a:srgbClr val="CC3300"/>
              </a:solidFill>
              <a:prstDash val="solid"/>
              <a:headEnd type="none" w="med" len="med"/>
              <a:tailEnd type="triangle" w="med" len="med"/>
            </a:ln>
          </p:spPr>
        </p:sp>
        <p:sp>
          <p:nvSpPr>
            <p:cNvPr id="3002400" name="矩形 3002399"/>
            <p:cNvSpPr/>
            <p:nvPr/>
          </p:nvSpPr>
          <p:spPr>
            <a:xfrm>
              <a:off x="3698" y="1292"/>
              <a:ext cx="712" cy="290"/>
            </a:xfrm>
            <a:prstGeom prst="rect">
              <a:avLst/>
            </a:prstGeom>
            <a:solidFill>
              <a:srgbClr val="66CCFF"/>
            </a:solidFill>
            <a:ln w="12700" cap="rnd" cmpd="sng">
              <a:solidFill>
                <a:srgbClr val="000000"/>
              </a:solidFill>
              <a:prstDash val="solid"/>
              <a:miter/>
              <a:headEnd type="none" w="med" len="med"/>
              <a:tailEnd type="none" w="med" len="med"/>
            </a:ln>
          </p:spPr>
          <p:txBody>
            <a:bodyPr/>
            <a:lstStyle/>
            <a:p>
              <a:endParaRPr lang="zh-CN" altLang="en-US" sz="3200"/>
            </a:p>
          </p:txBody>
        </p:sp>
        <p:sp>
          <p:nvSpPr>
            <p:cNvPr id="3002401" name="直接连接符 3002400"/>
            <p:cNvSpPr/>
            <p:nvPr/>
          </p:nvSpPr>
          <p:spPr>
            <a:xfrm>
              <a:off x="3921" y="1292"/>
              <a:ext cx="0" cy="290"/>
            </a:xfrm>
            <a:prstGeom prst="line">
              <a:avLst/>
            </a:prstGeom>
            <a:ln w="12700" cap="rnd" cmpd="sng">
              <a:solidFill>
                <a:srgbClr val="000000"/>
              </a:solidFill>
              <a:prstDash val="solid"/>
              <a:headEnd type="none" w="med" len="med"/>
              <a:tailEnd type="none" w="med" len="med"/>
            </a:ln>
          </p:spPr>
        </p:sp>
        <p:sp>
          <p:nvSpPr>
            <p:cNvPr id="3002402" name="直接连接符 3002401"/>
            <p:cNvSpPr/>
            <p:nvPr/>
          </p:nvSpPr>
          <p:spPr>
            <a:xfrm>
              <a:off x="4188" y="1292"/>
              <a:ext cx="0" cy="290"/>
            </a:xfrm>
            <a:prstGeom prst="line">
              <a:avLst/>
            </a:prstGeom>
            <a:ln w="12700" cap="rnd" cmpd="sng">
              <a:solidFill>
                <a:srgbClr val="000000"/>
              </a:solidFill>
              <a:prstDash val="solid"/>
              <a:headEnd type="none" w="med" len="med"/>
              <a:tailEnd type="none" w="med" len="med"/>
            </a:ln>
          </p:spPr>
        </p:sp>
        <p:sp>
          <p:nvSpPr>
            <p:cNvPr id="3002403" name="文本框 3002402"/>
            <p:cNvSpPr txBox="1"/>
            <p:nvPr/>
          </p:nvSpPr>
          <p:spPr>
            <a:xfrm>
              <a:off x="3657" y="1266"/>
              <a:ext cx="855" cy="327"/>
            </a:xfrm>
            <a:prstGeom prst="rect">
              <a:avLst/>
            </a:prstGeom>
            <a:noFill/>
            <a:ln w="12700">
              <a:noFill/>
            </a:ln>
          </p:spPr>
          <p:txBody>
            <a:bodyPr>
              <a:spAutoFit/>
            </a:bodyPr>
            <a:lstStyle/>
            <a:p>
              <a:pPr algn="l"/>
              <a:r>
                <a:rPr lang="en-US" altLang="zh-CN" sz="2400">
                  <a:solidFill>
                    <a:srgbClr val="003300"/>
                  </a:solidFill>
                  <a:latin typeface="黑体" panose="02010609060101010101" pitchFamily="2" charset="-122"/>
                  <a:ea typeface="黑体" panose="02010609060101010101" pitchFamily="2" charset="-122"/>
                </a:rPr>
                <a:t>  </a:t>
              </a:r>
              <a:r>
                <a:rPr lang="en-US" altLang="zh-CN" sz="1200">
                  <a:solidFill>
                    <a:srgbClr val="003300"/>
                  </a:solidFill>
                  <a:latin typeface="黑体" panose="02010609060101010101" pitchFamily="2" charset="-122"/>
                  <a:ea typeface="黑体" panose="02010609060101010101" pitchFamily="2" charset="-122"/>
                </a:rPr>
                <a:t> </a:t>
              </a:r>
              <a:r>
                <a:rPr lang="en-US" altLang="zh-CN" sz="2800">
                  <a:solidFill>
                    <a:srgbClr val="003300"/>
                  </a:solidFill>
                  <a:latin typeface="黑体" panose="02010609060101010101" pitchFamily="2" charset="-122"/>
                  <a:ea typeface="黑体" panose="02010609060101010101" pitchFamily="2" charset="-122"/>
                </a:rPr>
                <a:t>E</a:t>
              </a:r>
              <a:r>
                <a:rPr lang="en-US" altLang="zh-CN" sz="1200">
                  <a:solidFill>
                    <a:srgbClr val="003300"/>
                  </a:solidFill>
                  <a:latin typeface="黑体" panose="02010609060101010101" pitchFamily="2" charset="-122"/>
                  <a:ea typeface="黑体" panose="02010609060101010101" pitchFamily="2" charset="-122"/>
                </a:rPr>
                <a:t>   </a:t>
              </a:r>
              <a:r>
                <a:rPr lang="en-US" altLang="zh-CN" sz="2400">
                  <a:solidFill>
                    <a:srgbClr val="003300"/>
                  </a:solidFill>
                  <a:latin typeface="隶书" pitchFamily="49" charset="-122"/>
                  <a:ea typeface="隶书" pitchFamily="49" charset="-122"/>
                </a:rPr>
                <a:t>∧</a:t>
              </a:r>
            </a:p>
          </p:txBody>
        </p:sp>
        <p:sp>
          <p:nvSpPr>
            <p:cNvPr id="3002404" name="直接连接符 3002403"/>
            <p:cNvSpPr/>
            <p:nvPr/>
          </p:nvSpPr>
          <p:spPr>
            <a:xfrm flipH="1">
              <a:off x="3845" y="576"/>
              <a:ext cx="432" cy="240"/>
            </a:xfrm>
            <a:prstGeom prst="line">
              <a:avLst/>
            </a:prstGeom>
            <a:ln w="34925" cap="rnd" cmpd="sng">
              <a:solidFill>
                <a:srgbClr val="FF3300"/>
              </a:solidFill>
              <a:prstDash val="solid"/>
              <a:headEnd type="none" w="med" len="med"/>
              <a:tailEnd type="triangle" w="med" len="med"/>
            </a:ln>
          </p:spPr>
        </p:sp>
        <p:sp>
          <p:nvSpPr>
            <p:cNvPr id="3002405" name="直接连接符 3002404"/>
            <p:cNvSpPr/>
            <p:nvPr/>
          </p:nvSpPr>
          <p:spPr>
            <a:xfrm>
              <a:off x="4757" y="528"/>
              <a:ext cx="336" cy="288"/>
            </a:xfrm>
            <a:prstGeom prst="line">
              <a:avLst/>
            </a:prstGeom>
            <a:ln w="34925" cap="rnd" cmpd="sng">
              <a:solidFill>
                <a:srgbClr val="FF3300"/>
              </a:solidFill>
              <a:prstDash val="solid"/>
              <a:headEnd type="none" w="med" len="med"/>
              <a:tailEnd type="triangle" w="med" len="med"/>
            </a:ln>
          </p:spPr>
        </p:sp>
        <p:sp>
          <p:nvSpPr>
            <p:cNvPr id="3002406" name="直接连接符 3002405"/>
            <p:cNvSpPr/>
            <p:nvPr/>
          </p:nvSpPr>
          <p:spPr>
            <a:xfrm flipH="1">
              <a:off x="3195" y="1008"/>
              <a:ext cx="266" cy="288"/>
            </a:xfrm>
            <a:prstGeom prst="line">
              <a:avLst/>
            </a:prstGeom>
            <a:ln w="34925" cap="rnd" cmpd="sng">
              <a:solidFill>
                <a:srgbClr val="FF3300"/>
              </a:solidFill>
              <a:prstDash val="solid"/>
              <a:headEnd type="none" w="med" len="med"/>
              <a:tailEnd type="triangle" w="med" len="med"/>
            </a:ln>
          </p:spPr>
        </p:sp>
        <p:sp>
          <p:nvSpPr>
            <p:cNvPr id="3002407" name="直接连接符 3002406"/>
            <p:cNvSpPr/>
            <p:nvPr/>
          </p:nvSpPr>
          <p:spPr>
            <a:xfrm flipH="1">
              <a:off x="3653" y="1440"/>
              <a:ext cx="174" cy="288"/>
            </a:xfrm>
            <a:prstGeom prst="line">
              <a:avLst/>
            </a:prstGeom>
            <a:ln w="34925" cap="rnd" cmpd="sng">
              <a:solidFill>
                <a:srgbClr val="FF3300"/>
              </a:solidFill>
              <a:prstDash val="solid"/>
              <a:headEnd type="none" w="med" len="med"/>
              <a:tailEnd type="triangle" w="med" len="med"/>
            </a:ln>
          </p:spPr>
        </p:sp>
        <p:sp>
          <p:nvSpPr>
            <p:cNvPr id="3002408" name="直接连接符 3002407"/>
            <p:cNvSpPr/>
            <p:nvPr/>
          </p:nvSpPr>
          <p:spPr>
            <a:xfrm flipH="1">
              <a:off x="4709" y="1008"/>
              <a:ext cx="225" cy="288"/>
            </a:xfrm>
            <a:prstGeom prst="line">
              <a:avLst/>
            </a:prstGeom>
            <a:ln w="34925" cap="rnd" cmpd="sng">
              <a:solidFill>
                <a:srgbClr val="FF3300"/>
              </a:solidFill>
              <a:prstDash val="solid"/>
              <a:headEnd type="none" w="med" len="med"/>
              <a:tailEnd type="triangle" w="med" len="med"/>
            </a:ln>
          </p:spPr>
        </p:sp>
        <p:sp>
          <p:nvSpPr>
            <p:cNvPr id="3002409" name="直接连接符 3002408"/>
            <p:cNvSpPr/>
            <p:nvPr/>
          </p:nvSpPr>
          <p:spPr>
            <a:xfrm>
              <a:off x="3989" y="1008"/>
              <a:ext cx="133" cy="288"/>
            </a:xfrm>
            <a:prstGeom prst="line">
              <a:avLst/>
            </a:prstGeom>
            <a:ln w="34925" cap="rnd" cmpd="sng">
              <a:solidFill>
                <a:srgbClr val="FF3300"/>
              </a:solidFill>
              <a:prstDash val="solid"/>
              <a:headEnd type="none" w="med" len="med"/>
              <a:tailEnd type="triangle" w="med" len="med"/>
            </a:ln>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9148B5BA-91C4-4BAC-B9C2-995F9F232AAA}" type="slidenum">
              <a:rPr kumimoji="0" lang="en-US" altLang="zh-CN" sz="1400" b="0" smtClean="0">
                <a:solidFill>
                  <a:schemeClr val="tx1"/>
                </a:solidFill>
              </a:rPr>
              <a:t>58</a:t>
            </a:fld>
            <a:endParaRPr kumimoji="0" lang="en-US" altLang="zh-CN" sz="1400" b="0" smtClean="0">
              <a:solidFill>
                <a:schemeClr val="tx1"/>
              </a:solidFill>
            </a:endParaRPr>
          </a:p>
        </p:txBody>
      </p:sp>
      <p:sp>
        <p:nvSpPr>
          <p:cNvPr id="52227" name="Rectangle 2"/>
          <p:cNvSpPr>
            <a:spLocks noGrp="1" noChangeArrowheads="1"/>
          </p:cNvSpPr>
          <p:nvPr>
            <p:ph type="title"/>
          </p:nvPr>
        </p:nvSpPr>
        <p:spPr/>
        <p:txBody>
          <a:bodyPr/>
          <a:lstStyle/>
          <a:p>
            <a:pPr eaLnBrk="1" hangingPunct="1"/>
            <a:r>
              <a:rPr lang="en-US" altLang="zh-CN" smtClean="0"/>
              <a:t>6.4.5 </a:t>
            </a:r>
            <a:r>
              <a:rPr lang="zh-CN" altLang="en-US" smtClean="0"/>
              <a:t>以字符串的形式定义二叉树 </a:t>
            </a:r>
          </a:p>
        </p:txBody>
      </p:sp>
      <p:sp>
        <p:nvSpPr>
          <p:cNvPr id="52228" name="Rectangle 3"/>
          <p:cNvSpPr>
            <a:spLocks noGrp="1" noChangeArrowheads="1"/>
          </p:cNvSpPr>
          <p:nvPr>
            <p:ph type="body" idx="1"/>
          </p:nvPr>
        </p:nvSpPr>
        <p:spPr/>
        <p:txBody>
          <a:bodyPr/>
          <a:lstStyle/>
          <a:p>
            <a:pPr eaLnBrk="1" hangingPunct="1"/>
            <a:r>
              <a:rPr lang="zh-CN" altLang="en-US" smtClean="0"/>
              <a:t>二叉树节点：三个字符</a:t>
            </a:r>
            <a:endParaRPr lang="zh-CN" altLang="en-US" smtClean="0">
              <a:solidFill>
                <a:srgbClr val="990000"/>
              </a:solidFill>
            </a:endParaRPr>
          </a:p>
        </p:txBody>
      </p:sp>
      <p:grpSp>
        <p:nvGrpSpPr>
          <p:cNvPr id="2" name="Group 28"/>
          <p:cNvGrpSpPr/>
          <p:nvPr/>
        </p:nvGrpSpPr>
        <p:grpSpPr bwMode="auto">
          <a:xfrm>
            <a:off x="685800" y="2133600"/>
            <a:ext cx="1570038" cy="1600200"/>
            <a:chOff x="432" y="1344"/>
            <a:chExt cx="989" cy="1008"/>
          </a:xfrm>
        </p:grpSpPr>
        <p:grpSp>
          <p:nvGrpSpPr>
            <p:cNvPr id="52245" name="Group 5"/>
            <p:cNvGrpSpPr/>
            <p:nvPr/>
          </p:nvGrpSpPr>
          <p:grpSpPr bwMode="auto">
            <a:xfrm>
              <a:off x="786" y="1717"/>
              <a:ext cx="635" cy="635"/>
              <a:chOff x="1292" y="1253"/>
              <a:chExt cx="635" cy="635"/>
            </a:xfrm>
          </p:grpSpPr>
          <p:sp useBgFill="1">
            <p:nvSpPr>
              <p:cNvPr id="52247" name="Oval 6"/>
              <p:cNvSpPr>
                <a:spLocks noChangeArrowheads="1"/>
              </p:cNvSpPr>
              <p:nvPr/>
            </p:nvSpPr>
            <p:spPr bwMode="auto">
              <a:xfrm>
                <a:off x="1392" y="1296"/>
                <a:ext cx="480" cy="528"/>
              </a:xfrm>
              <a:prstGeom prst="ellipse">
                <a:avLst/>
              </a:prstGeom>
              <a:ln w="31750">
                <a:solidFill>
                  <a:srgbClr val="339966"/>
                </a:solidFill>
                <a:round/>
              </a:ln>
            </p:spPr>
            <p:txBody>
              <a:bodyPr/>
              <a:lstStyle/>
              <a:p>
                <a:endParaRPr lang="zh-CN" altLang="en-US"/>
              </a:p>
            </p:txBody>
          </p:sp>
          <p:sp>
            <p:nvSpPr>
              <p:cNvPr id="52248" name="Line 7"/>
              <p:cNvSpPr>
                <a:spLocks noChangeShapeType="1"/>
              </p:cNvSpPr>
              <p:nvPr/>
            </p:nvSpPr>
            <p:spPr bwMode="auto">
              <a:xfrm flipH="1">
                <a:off x="1292" y="1253"/>
                <a:ext cx="635" cy="635"/>
              </a:xfrm>
              <a:prstGeom prst="line">
                <a:avLst/>
              </a:prstGeom>
              <a:noFill/>
              <a:ln w="38100">
                <a:solidFill>
                  <a:srgbClr val="3399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2246" name="Rectangle 8"/>
            <p:cNvSpPr>
              <a:spLocks noChangeArrowheads="1"/>
            </p:cNvSpPr>
            <p:nvPr/>
          </p:nvSpPr>
          <p:spPr bwMode="auto">
            <a:xfrm>
              <a:off x="432" y="1344"/>
              <a:ext cx="8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1)</a:t>
              </a:r>
              <a:r>
                <a:rPr kumimoji="0" lang="zh-CN" altLang="en-US">
                  <a:solidFill>
                    <a:schemeClr val="tx1"/>
                  </a:solidFill>
                  <a:latin typeface="楷体_GB2312" pitchFamily="49" charset="-122"/>
                  <a:ea typeface="楷体_GB2312" pitchFamily="49" charset="-122"/>
                </a:rPr>
                <a:t>空树</a:t>
              </a:r>
            </a:p>
          </p:txBody>
        </p:sp>
      </p:grpSp>
      <p:sp>
        <p:nvSpPr>
          <p:cNvPr id="311305" name="Rectangle 9"/>
          <p:cNvSpPr>
            <a:spLocks noChangeArrowheads="1"/>
          </p:cNvSpPr>
          <p:nvPr/>
        </p:nvSpPr>
        <p:spPr bwMode="auto">
          <a:xfrm>
            <a:off x="3886200" y="2667000"/>
            <a:ext cx="339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marL="342900" indent="-342900">
              <a:buClr>
                <a:schemeClr val="tx2"/>
              </a:buClr>
              <a:buSzPct val="110000"/>
              <a:buFont typeface="Symbol" panose="05050102010706020507" pitchFamily="18" charset="2"/>
              <a:buNone/>
            </a:pPr>
            <a:r>
              <a:rPr lang="zh-CN" altLang="en-US">
                <a:solidFill>
                  <a:srgbClr val="000000"/>
                </a:solidFill>
                <a:latin typeface="楷体_GB2312" pitchFamily="49" charset="-122"/>
                <a:ea typeface="楷体_GB2312" pitchFamily="49" charset="-122"/>
              </a:rPr>
              <a:t>以空白字符</a:t>
            </a:r>
            <a:r>
              <a:rPr lang="zh-CN" altLang="en-US">
                <a:solidFill>
                  <a:srgbClr val="000000"/>
                </a:solidFill>
                <a:ea typeface="楷体_GB2312" pitchFamily="49" charset="-122"/>
              </a:rPr>
              <a:t>“</a:t>
            </a:r>
            <a:r>
              <a:rPr lang="zh-CN" altLang="en-US">
                <a:solidFill>
                  <a:srgbClr val="990000"/>
                </a:solidFill>
                <a:latin typeface="楷体_GB2312" pitchFamily="49" charset="-122"/>
                <a:ea typeface="楷体_GB2312" pitchFamily="49" charset="-122"/>
              </a:rPr>
              <a:t>█</a:t>
            </a:r>
            <a:r>
              <a:rPr lang="zh-CN" altLang="en-US">
                <a:solidFill>
                  <a:srgbClr val="000000"/>
                </a:solidFill>
                <a:ea typeface="楷体_GB2312" pitchFamily="49" charset="-122"/>
              </a:rPr>
              <a:t>”</a:t>
            </a:r>
            <a:r>
              <a:rPr lang="zh-CN" altLang="en-US">
                <a:solidFill>
                  <a:srgbClr val="000000"/>
                </a:solidFill>
                <a:latin typeface="楷体_GB2312" pitchFamily="49" charset="-122"/>
                <a:ea typeface="楷体_GB2312" pitchFamily="49" charset="-122"/>
              </a:rPr>
              <a:t>表示</a:t>
            </a:r>
          </a:p>
        </p:txBody>
      </p:sp>
      <p:grpSp>
        <p:nvGrpSpPr>
          <p:cNvPr id="4" name="Group 29"/>
          <p:cNvGrpSpPr/>
          <p:nvPr/>
        </p:nvGrpSpPr>
        <p:grpSpPr bwMode="auto">
          <a:xfrm>
            <a:off x="685800" y="4114800"/>
            <a:ext cx="2328863" cy="1544638"/>
            <a:chOff x="432" y="2592"/>
            <a:chExt cx="1467" cy="973"/>
          </a:xfrm>
        </p:grpSpPr>
        <p:sp>
          <p:nvSpPr>
            <p:cNvPr id="52243" name="Rectangle 11"/>
            <p:cNvSpPr>
              <a:spLocks noChangeArrowheads="1"/>
            </p:cNvSpPr>
            <p:nvPr/>
          </p:nvSpPr>
          <p:spPr bwMode="auto">
            <a:xfrm>
              <a:off x="432" y="2592"/>
              <a:ext cx="1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2)</a:t>
              </a:r>
              <a:r>
                <a:rPr kumimoji="0" lang="zh-CN" altLang="en-US">
                  <a:solidFill>
                    <a:schemeClr val="tx1"/>
                  </a:solidFill>
                  <a:latin typeface="楷体_GB2312" pitchFamily="49" charset="-122"/>
                  <a:ea typeface="楷体_GB2312" pitchFamily="49" charset="-122"/>
                </a:rPr>
                <a:t>只含根结点</a:t>
              </a:r>
            </a:p>
          </p:txBody>
        </p:sp>
        <p:sp useBgFill="1">
          <p:nvSpPr>
            <p:cNvPr id="52244" name="Oval 12"/>
            <p:cNvSpPr>
              <a:spLocks noChangeArrowheads="1"/>
            </p:cNvSpPr>
            <p:nvPr/>
          </p:nvSpPr>
          <p:spPr bwMode="auto">
            <a:xfrm>
              <a:off x="792" y="2976"/>
              <a:ext cx="624" cy="589"/>
            </a:xfrm>
            <a:prstGeom prst="ellipse">
              <a:avLst/>
            </a:prstGeom>
            <a:ln w="31750">
              <a:solidFill>
                <a:srgbClr val="990000"/>
              </a:solidFill>
              <a:round/>
            </a:ln>
          </p:spPr>
          <p:txBody>
            <a:bodyPr/>
            <a:lstStyle/>
            <a:p>
              <a:pPr>
                <a:spcBef>
                  <a:spcPct val="0"/>
                </a:spcBef>
              </a:pPr>
              <a:r>
                <a:rPr lang="en-US" altLang="zh-CN" sz="4000">
                  <a:solidFill>
                    <a:srgbClr val="FF3300"/>
                  </a:solidFill>
                </a:rPr>
                <a:t>A</a:t>
              </a:r>
              <a:endParaRPr lang="en-US" altLang="zh-CN">
                <a:solidFill>
                  <a:schemeClr val="bg2"/>
                </a:solidFill>
              </a:endParaRPr>
            </a:p>
          </p:txBody>
        </p:sp>
      </p:grpSp>
      <p:sp>
        <p:nvSpPr>
          <p:cNvPr id="311309" name="Rectangle 13"/>
          <p:cNvSpPr>
            <a:spLocks noChangeArrowheads="1"/>
          </p:cNvSpPr>
          <p:nvPr/>
        </p:nvSpPr>
        <p:spPr bwMode="auto">
          <a:xfrm>
            <a:off x="3886200" y="4724400"/>
            <a:ext cx="3654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marL="342900" indent="-342900">
              <a:buClr>
                <a:schemeClr val="tx2"/>
              </a:buClr>
              <a:buSzPct val="110000"/>
              <a:buFont typeface="Symbol" panose="05050102010706020507" pitchFamily="18" charset="2"/>
              <a:buNone/>
            </a:pPr>
            <a:r>
              <a:rPr lang="zh-CN" altLang="en-US">
                <a:solidFill>
                  <a:srgbClr val="000000"/>
                </a:solidFill>
                <a:latin typeface="楷体_GB2312" pitchFamily="49" charset="-122"/>
                <a:ea typeface="楷体_GB2312" pitchFamily="49" charset="-122"/>
              </a:rPr>
              <a:t>以字符串</a:t>
            </a:r>
            <a:r>
              <a:rPr lang="zh-CN" altLang="en-US">
                <a:solidFill>
                  <a:srgbClr val="000000"/>
                </a:solidFill>
                <a:ea typeface="楷体_GB2312" pitchFamily="49" charset="-122"/>
              </a:rPr>
              <a:t>“</a:t>
            </a:r>
            <a:r>
              <a:rPr lang="en-US" altLang="zh-CN">
                <a:solidFill>
                  <a:srgbClr val="990000"/>
                </a:solidFill>
                <a:ea typeface="楷体_GB2312" pitchFamily="49" charset="-122"/>
              </a:rPr>
              <a:t>A</a:t>
            </a:r>
            <a:r>
              <a:rPr lang="en-US" altLang="zh-CN">
                <a:solidFill>
                  <a:srgbClr val="990000"/>
                </a:solidFill>
                <a:latin typeface="楷体_GB2312" pitchFamily="49" charset="-122"/>
                <a:ea typeface="楷体_GB2312" pitchFamily="49" charset="-122"/>
              </a:rPr>
              <a:t>██</a:t>
            </a:r>
            <a:r>
              <a:rPr lang="en-US" altLang="zh-CN">
                <a:solidFill>
                  <a:srgbClr val="000000"/>
                </a:solidFill>
                <a:ea typeface="楷体_GB2312" pitchFamily="49" charset="-122"/>
              </a:rPr>
              <a:t>”</a:t>
            </a:r>
            <a:r>
              <a:rPr lang="zh-CN" altLang="en-US">
                <a:solidFill>
                  <a:srgbClr val="000000"/>
                </a:solidFill>
                <a:latin typeface="楷体_GB2312" pitchFamily="49" charset="-122"/>
                <a:ea typeface="楷体_GB2312" pitchFamily="49" charset="-122"/>
              </a:rPr>
              <a:t>表示</a:t>
            </a:r>
          </a:p>
        </p:txBody>
      </p:sp>
      <p:graphicFrame>
        <p:nvGraphicFramePr>
          <p:cNvPr id="311322" name="Group 26"/>
          <p:cNvGraphicFramePr>
            <a:graphicFrameLocks noGrp="1"/>
          </p:cNvGraphicFramePr>
          <p:nvPr/>
        </p:nvGraphicFramePr>
        <p:xfrm>
          <a:off x="4572000" y="1447800"/>
          <a:ext cx="3657600" cy="5334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左子树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右子树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1322"/>
                                        </p:tgtEl>
                                        <p:attrNameLst>
                                          <p:attrName>style.visibility</p:attrName>
                                        </p:attrNameLst>
                                      </p:cBhvr>
                                      <p:to>
                                        <p:strVal val="visible"/>
                                      </p:to>
                                    </p:set>
                                    <p:anim calcmode="lin" valueType="num">
                                      <p:cBhvr additive="base">
                                        <p:cTn id="7" dur="500" fill="hold"/>
                                        <p:tgtEl>
                                          <p:spTgt spid="311322"/>
                                        </p:tgtEl>
                                        <p:attrNameLst>
                                          <p:attrName>ppt_x</p:attrName>
                                        </p:attrNameLst>
                                      </p:cBhvr>
                                      <p:tavLst>
                                        <p:tav tm="0">
                                          <p:val>
                                            <p:strVal val="1+#ppt_w/2"/>
                                          </p:val>
                                        </p:tav>
                                        <p:tav tm="100000">
                                          <p:val>
                                            <p:strVal val="#ppt_x"/>
                                          </p:val>
                                        </p:tav>
                                      </p:tavLst>
                                    </p:anim>
                                    <p:anim calcmode="lin" valueType="num">
                                      <p:cBhvr additive="base">
                                        <p:cTn id="8" dur="500" fill="hold"/>
                                        <p:tgtEl>
                                          <p:spTgt spid="3113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1305"/>
                                        </p:tgtEl>
                                        <p:attrNameLst>
                                          <p:attrName>style.visibility</p:attrName>
                                        </p:attrNameLst>
                                      </p:cBhvr>
                                      <p:to>
                                        <p:strVal val="visible"/>
                                      </p:to>
                                    </p:set>
                                    <p:anim calcmode="lin" valueType="num">
                                      <p:cBhvr additive="base">
                                        <p:cTn id="19" dur="500" fill="hold"/>
                                        <p:tgtEl>
                                          <p:spTgt spid="311305"/>
                                        </p:tgtEl>
                                        <p:attrNameLst>
                                          <p:attrName>ppt_x</p:attrName>
                                        </p:attrNameLst>
                                      </p:cBhvr>
                                      <p:tavLst>
                                        <p:tav tm="0">
                                          <p:val>
                                            <p:strVal val="1+#ppt_w/2"/>
                                          </p:val>
                                        </p:tav>
                                        <p:tav tm="100000">
                                          <p:val>
                                            <p:strVal val="#ppt_x"/>
                                          </p:val>
                                        </p:tav>
                                      </p:tavLst>
                                    </p:anim>
                                    <p:anim calcmode="lin" valueType="num">
                                      <p:cBhvr additive="base">
                                        <p:cTn id="20" dur="500" fill="hold"/>
                                        <p:tgtEl>
                                          <p:spTgt spid="3113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1309"/>
                                        </p:tgtEl>
                                        <p:attrNameLst>
                                          <p:attrName>style.visibility</p:attrName>
                                        </p:attrNameLst>
                                      </p:cBhvr>
                                      <p:to>
                                        <p:strVal val="visible"/>
                                      </p:to>
                                    </p:set>
                                    <p:anim calcmode="lin" valueType="num">
                                      <p:cBhvr additive="base">
                                        <p:cTn id="31" dur="500" fill="hold"/>
                                        <p:tgtEl>
                                          <p:spTgt spid="311309"/>
                                        </p:tgtEl>
                                        <p:attrNameLst>
                                          <p:attrName>ppt_x</p:attrName>
                                        </p:attrNameLst>
                                      </p:cBhvr>
                                      <p:tavLst>
                                        <p:tav tm="0">
                                          <p:val>
                                            <p:strVal val="1+#ppt_w/2"/>
                                          </p:val>
                                        </p:tav>
                                        <p:tav tm="100000">
                                          <p:val>
                                            <p:strVal val="#ppt_x"/>
                                          </p:val>
                                        </p:tav>
                                      </p:tavLst>
                                    </p:anim>
                                    <p:anim calcmode="lin" valueType="num">
                                      <p:cBhvr additive="base">
                                        <p:cTn id="32" dur="500" fill="hold"/>
                                        <p:tgtEl>
                                          <p:spTgt spid="311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5" grpId="0" autoUpdateAnimBg="0"/>
      <p:bldP spid="3113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B796996-E5E9-4721-8369-005B359B6284}" type="slidenum">
              <a:rPr kumimoji="0" lang="en-US" altLang="zh-CN" sz="1400" b="0" smtClean="0">
                <a:solidFill>
                  <a:schemeClr val="tx1"/>
                </a:solidFill>
              </a:rPr>
              <a:t>59</a:t>
            </a:fld>
            <a:endParaRPr kumimoji="0" lang="en-US" altLang="zh-CN" sz="1400" b="0" smtClean="0">
              <a:solidFill>
                <a:schemeClr val="tx1"/>
              </a:solidFill>
            </a:endParaRPr>
          </a:p>
        </p:txBody>
      </p:sp>
      <p:sp>
        <p:nvSpPr>
          <p:cNvPr id="53251" name="Rectangle 2"/>
          <p:cNvSpPr>
            <a:spLocks noGrp="1" noChangeArrowheads="1"/>
          </p:cNvSpPr>
          <p:nvPr>
            <p:ph type="title"/>
          </p:nvPr>
        </p:nvSpPr>
        <p:spPr/>
        <p:txBody>
          <a:bodyPr/>
          <a:lstStyle/>
          <a:p>
            <a:pPr eaLnBrk="1" hangingPunct="1"/>
            <a:r>
              <a:rPr lang="zh-CN" altLang="en-US" smtClean="0"/>
              <a:t>以字符串的形式定义二叉树</a:t>
            </a:r>
            <a:r>
              <a:rPr lang="en-US" altLang="zh-CN" smtClean="0"/>
              <a:t>(cont.)</a:t>
            </a:r>
          </a:p>
        </p:txBody>
      </p:sp>
      <p:sp>
        <p:nvSpPr>
          <p:cNvPr id="53252" name="Rectangle 5"/>
          <p:cNvSpPr>
            <a:spLocks noChangeArrowheads="1"/>
          </p:cNvSpPr>
          <p:nvPr/>
        </p:nvSpPr>
        <p:spPr bwMode="auto">
          <a:xfrm>
            <a:off x="468313" y="148431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lang="zh-CN" altLang="en-US">
                <a:solidFill>
                  <a:srgbClr val="000000"/>
                </a:solidFill>
                <a:latin typeface="楷体_GB2312" pitchFamily="49" charset="-122"/>
                <a:ea typeface="楷体_GB2312" pitchFamily="49" charset="-122"/>
              </a:rPr>
              <a:t>定义一棵二叉树：</a:t>
            </a:r>
            <a:endParaRPr lang="zh-CN" altLang="en-US">
              <a:solidFill>
                <a:srgbClr val="990000"/>
              </a:solidFill>
              <a:latin typeface="楷体_GB2312" pitchFamily="49" charset="-122"/>
              <a:ea typeface="楷体_GB2312" pitchFamily="49" charset="-122"/>
            </a:endParaRPr>
          </a:p>
        </p:txBody>
      </p:sp>
      <p:grpSp>
        <p:nvGrpSpPr>
          <p:cNvPr id="2" name="Group 6"/>
          <p:cNvGrpSpPr/>
          <p:nvPr/>
        </p:nvGrpSpPr>
        <p:grpSpPr bwMode="auto">
          <a:xfrm>
            <a:off x="611188" y="3119438"/>
            <a:ext cx="2667000" cy="1985962"/>
            <a:chOff x="240" y="2832"/>
            <a:chExt cx="1680" cy="1251"/>
          </a:xfrm>
        </p:grpSpPr>
        <p:sp>
          <p:nvSpPr>
            <p:cNvPr id="53270" name="Line 7"/>
            <p:cNvSpPr>
              <a:spLocks noChangeShapeType="1"/>
            </p:cNvSpPr>
            <p:nvPr/>
          </p:nvSpPr>
          <p:spPr bwMode="auto">
            <a:xfrm flipH="1">
              <a:off x="431" y="3022"/>
              <a:ext cx="528" cy="33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Line 8"/>
            <p:cNvSpPr>
              <a:spLocks noChangeShapeType="1"/>
            </p:cNvSpPr>
            <p:nvPr/>
          </p:nvSpPr>
          <p:spPr bwMode="auto">
            <a:xfrm>
              <a:off x="1156" y="3022"/>
              <a:ext cx="528" cy="33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Line 9"/>
            <p:cNvSpPr>
              <a:spLocks noChangeShapeType="1"/>
            </p:cNvSpPr>
            <p:nvPr/>
          </p:nvSpPr>
          <p:spPr bwMode="auto">
            <a:xfrm>
              <a:off x="521" y="3566"/>
              <a:ext cx="336" cy="28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3273" name="Oval 10"/>
            <p:cNvSpPr>
              <a:spLocks noChangeArrowheads="1"/>
            </p:cNvSpPr>
            <p:nvPr/>
          </p:nvSpPr>
          <p:spPr bwMode="auto">
            <a:xfrm>
              <a:off x="912" y="2832"/>
              <a:ext cx="306" cy="291"/>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A</a:t>
              </a:r>
              <a:endParaRPr lang="en-US" altLang="zh-CN" sz="2400" b="0">
                <a:solidFill>
                  <a:schemeClr val="tx1"/>
                </a:solidFill>
              </a:endParaRPr>
            </a:p>
          </p:txBody>
        </p:sp>
        <p:sp useBgFill="1">
          <p:nvSpPr>
            <p:cNvPr id="53274" name="Oval 11"/>
            <p:cNvSpPr>
              <a:spLocks noChangeArrowheads="1"/>
            </p:cNvSpPr>
            <p:nvPr/>
          </p:nvSpPr>
          <p:spPr bwMode="auto">
            <a:xfrm>
              <a:off x="240" y="3332"/>
              <a:ext cx="336" cy="319"/>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B</a:t>
              </a:r>
              <a:endParaRPr lang="en-US" altLang="zh-CN" sz="2400" b="0">
                <a:solidFill>
                  <a:schemeClr val="tx1"/>
                </a:solidFill>
              </a:endParaRPr>
            </a:p>
          </p:txBody>
        </p:sp>
        <p:sp useBgFill="1">
          <p:nvSpPr>
            <p:cNvPr id="53275" name="Oval 12"/>
            <p:cNvSpPr>
              <a:spLocks noChangeArrowheads="1"/>
            </p:cNvSpPr>
            <p:nvPr/>
          </p:nvSpPr>
          <p:spPr bwMode="auto">
            <a:xfrm>
              <a:off x="768" y="3792"/>
              <a:ext cx="306" cy="291"/>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C</a:t>
              </a:r>
              <a:endParaRPr lang="en-US" altLang="zh-CN" sz="2400" b="0">
                <a:solidFill>
                  <a:schemeClr val="tx1"/>
                </a:solidFill>
              </a:endParaRPr>
            </a:p>
          </p:txBody>
        </p:sp>
        <p:sp useBgFill="1">
          <p:nvSpPr>
            <p:cNvPr id="53276" name="Oval 13"/>
            <p:cNvSpPr>
              <a:spLocks noChangeArrowheads="1"/>
            </p:cNvSpPr>
            <p:nvPr/>
          </p:nvSpPr>
          <p:spPr bwMode="auto">
            <a:xfrm>
              <a:off x="1584" y="3332"/>
              <a:ext cx="336" cy="319"/>
            </a:xfrm>
            <a:prstGeom prst="ellipse">
              <a:avLst/>
            </a:prstGeom>
            <a:ln w="38100" cap="sq">
              <a:solidFill>
                <a:schemeClr val="tx1"/>
              </a:solidFill>
              <a:round/>
              <a:headEnd type="none" w="sm" len="sm"/>
              <a:tailEnd type="none" w="sm" len="sm"/>
            </a:ln>
          </p:spPr>
          <p:txBody>
            <a:bodyPr wrap="none" anchor="ctr"/>
            <a:lstStyle/>
            <a:p>
              <a:pPr>
                <a:spcBef>
                  <a:spcPct val="0"/>
                </a:spcBef>
              </a:pPr>
              <a:r>
                <a:rPr lang="en-US" altLang="zh-CN" sz="3200">
                  <a:solidFill>
                    <a:srgbClr val="990033"/>
                  </a:solidFill>
                </a:rPr>
                <a:t>D</a:t>
              </a:r>
              <a:endParaRPr lang="en-US" altLang="zh-CN" sz="2400" b="0">
                <a:solidFill>
                  <a:schemeClr val="tx1"/>
                </a:solidFill>
              </a:endParaRPr>
            </a:p>
          </p:txBody>
        </p:sp>
      </p:grpSp>
      <p:sp>
        <p:nvSpPr>
          <p:cNvPr id="378894" name="Rectangle 14"/>
          <p:cNvSpPr>
            <a:spLocks noChangeArrowheads="1"/>
          </p:cNvSpPr>
          <p:nvPr/>
        </p:nvSpPr>
        <p:spPr bwMode="auto">
          <a:xfrm>
            <a:off x="533400" y="2209800"/>
            <a:ext cx="625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kumimoji="0" lang="en-US" altLang="zh-CN">
                <a:solidFill>
                  <a:schemeClr val="tx1"/>
                </a:solidFill>
                <a:latin typeface="楷体_GB2312" pitchFamily="49" charset="-122"/>
                <a:ea typeface="楷体_GB2312" pitchFamily="49" charset="-122"/>
              </a:rPr>
              <a:t>3)</a:t>
            </a:r>
            <a:r>
              <a:rPr kumimoji="0" lang="zh-CN" altLang="en-US">
                <a:solidFill>
                  <a:schemeClr val="tx1"/>
                </a:solidFill>
                <a:latin typeface="楷体_GB2312" pitchFamily="49" charset="-122"/>
                <a:ea typeface="楷体_GB2312" pitchFamily="49" charset="-122"/>
              </a:rPr>
              <a:t>含多个结点：假设按照先序遍历顺序</a:t>
            </a:r>
          </a:p>
        </p:txBody>
      </p:sp>
      <p:sp>
        <p:nvSpPr>
          <p:cNvPr id="378895" name="Rectangle 15"/>
          <p:cNvSpPr>
            <a:spLocks noChangeArrowheads="1"/>
          </p:cNvSpPr>
          <p:nvPr/>
        </p:nvSpPr>
        <p:spPr bwMode="auto">
          <a:xfrm>
            <a:off x="3868738" y="4114800"/>
            <a:ext cx="3105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marL="342900" indent="-342900" algn="l">
              <a:buClr>
                <a:schemeClr val="tx2"/>
              </a:buClr>
              <a:buSzPct val="110000"/>
              <a:buFont typeface="Symbol" panose="05050102010706020507" pitchFamily="18" charset="2"/>
              <a:buNone/>
            </a:pPr>
            <a:r>
              <a:rPr lang="en-US" altLang="zh-CN" dirty="0">
                <a:solidFill>
                  <a:srgbClr val="000000"/>
                </a:solidFill>
                <a:ea typeface="楷体_GB2312" pitchFamily="49" charset="-122"/>
              </a:rPr>
              <a:t>“</a:t>
            </a:r>
            <a:r>
              <a:rPr lang="en-US" altLang="zh-CN" dirty="0">
                <a:solidFill>
                  <a:srgbClr val="990000"/>
                </a:solidFill>
                <a:ea typeface="楷体_GB2312" pitchFamily="49" charset="-122"/>
              </a:rPr>
              <a:t>AB█C█ █ D</a:t>
            </a:r>
            <a:r>
              <a:rPr lang="en-US" altLang="zh-CN" dirty="0" smtClean="0">
                <a:solidFill>
                  <a:srgbClr val="990000"/>
                </a:solidFill>
                <a:ea typeface="楷体_GB2312" pitchFamily="49" charset="-122"/>
              </a:rPr>
              <a:t>█</a:t>
            </a:r>
            <a:r>
              <a:rPr lang="zh-CN" altLang="en-US" dirty="0" smtClean="0">
                <a:solidFill>
                  <a:srgbClr val="990000"/>
                </a:solidFill>
                <a:ea typeface="楷体_GB2312" pitchFamily="49" charset="-122"/>
              </a:rPr>
              <a:t> </a:t>
            </a:r>
            <a:r>
              <a:rPr lang="en-US" altLang="zh-CN" dirty="0" smtClean="0">
                <a:solidFill>
                  <a:srgbClr val="990000"/>
                </a:solidFill>
                <a:ea typeface="楷体_GB2312" pitchFamily="49" charset="-122"/>
              </a:rPr>
              <a:t>█</a:t>
            </a:r>
            <a:r>
              <a:rPr lang="en-US" altLang="zh-CN" dirty="0">
                <a:solidFill>
                  <a:srgbClr val="000000"/>
                </a:solidFill>
                <a:ea typeface="楷体_GB2312" pitchFamily="49" charset="-122"/>
              </a:rPr>
              <a:t>”</a:t>
            </a:r>
          </a:p>
        </p:txBody>
      </p:sp>
      <p:sp>
        <p:nvSpPr>
          <p:cNvPr id="378896" name="Line 16"/>
          <p:cNvSpPr>
            <a:spLocks noChangeShapeType="1"/>
          </p:cNvSpPr>
          <p:nvPr/>
        </p:nvSpPr>
        <p:spPr bwMode="auto">
          <a:xfrm>
            <a:off x="4929190" y="4611996"/>
            <a:ext cx="936625" cy="0"/>
          </a:xfrm>
          <a:prstGeom prst="line">
            <a:avLst/>
          </a:prstGeom>
          <a:noFill/>
          <a:ln w="28575" cap="sq">
            <a:solidFill>
              <a:schemeClr val="tx2"/>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897" name="Line 17"/>
          <p:cNvSpPr>
            <a:spLocks noChangeShapeType="1"/>
          </p:cNvSpPr>
          <p:nvPr/>
        </p:nvSpPr>
        <p:spPr bwMode="auto">
          <a:xfrm flipV="1">
            <a:off x="4429125" y="4729163"/>
            <a:ext cx="1436688" cy="0"/>
          </a:xfrm>
          <a:prstGeom prst="line">
            <a:avLst/>
          </a:prstGeom>
          <a:noFill/>
          <a:ln w="28575" cap="sq">
            <a:solidFill>
              <a:srgbClr val="000099"/>
            </a:solidFill>
            <a:roun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378898" name="Line 18"/>
          <p:cNvSpPr>
            <a:spLocks noChangeShapeType="1"/>
          </p:cNvSpPr>
          <p:nvPr/>
        </p:nvSpPr>
        <p:spPr bwMode="auto">
          <a:xfrm>
            <a:off x="4156075" y="4872038"/>
            <a:ext cx="2952750" cy="0"/>
          </a:xfrm>
          <a:prstGeom prst="line">
            <a:avLst/>
          </a:prstGeom>
          <a:noFill/>
          <a:ln w="28575" cap="sq">
            <a:solidFill>
              <a:srgbClr val="99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378900" name="Group 20"/>
          <p:cNvGraphicFramePr>
            <a:graphicFrameLocks noGrp="1"/>
          </p:cNvGraphicFramePr>
          <p:nvPr/>
        </p:nvGraphicFramePr>
        <p:xfrm>
          <a:off x="3733800" y="1447800"/>
          <a:ext cx="3657600" cy="5334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左子树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rgbClr val="990000"/>
                          </a:solidFill>
                          <a:effectLst/>
                          <a:latin typeface="Times New Roman" panose="02020603050405020304" pitchFamily="18" charset="0"/>
                          <a:ea typeface="楷体_GB2312" pitchFamily="49" charset="-122"/>
                        </a:rPr>
                        <a:t>右子树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11" name="Rectangle 31"/>
          <p:cNvSpPr>
            <a:spLocks noChangeArrowheads="1"/>
          </p:cNvSpPr>
          <p:nvPr/>
        </p:nvSpPr>
        <p:spPr bwMode="auto">
          <a:xfrm>
            <a:off x="3962400" y="34290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dirty="0">
                <a:solidFill>
                  <a:srgbClr val="000000"/>
                </a:solidFill>
                <a:ea typeface="楷体_GB2312" pitchFamily="49" charset="-122"/>
              </a:rPr>
              <a:t>以字符串表示：</a:t>
            </a:r>
          </a:p>
        </p:txBody>
      </p:sp>
      <p:sp>
        <p:nvSpPr>
          <p:cNvPr id="20" name="Line 16"/>
          <p:cNvSpPr>
            <a:spLocks noChangeShapeType="1"/>
          </p:cNvSpPr>
          <p:nvPr/>
        </p:nvSpPr>
        <p:spPr bwMode="auto">
          <a:xfrm>
            <a:off x="5929322" y="4572008"/>
            <a:ext cx="936625" cy="0"/>
          </a:xfrm>
          <a:prstGeom prst="line">
            <a:avLst/>
          </a:prstGeom>
          <a:noFill/>
          <a:ln w="28575" cap="sq">
            <a:solidFill>
              <a:schemeClr val="tx2"/>
            </a:solidFill>
            <a:rou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94"/>
                                        </p:tgtEl>
                                        <p:attrNameLst>
                                          <p:attrName>style.visibility</p:attrName>
                                        </p:attrNameLst>
                                      </p:cBhvr>
                                      <p:to>
                                        <p:strVal val="visible"/>
                                      </p:to>
                                    </p:set>
                                    <p:anim calcmode="lin" valueType="num">
                                      <p:cBhvr additive="base">
                                        <p:cTn id="7" dur="500" fill="hold"/>
                                        <p:tgtEl>
                                          <p:spTgt spid="378894"/>
                                        </p:tgtEl>
                                        <p:attrNameLst>
                                          <p:attrName>ppt_x</p:attrName>
                                        </p:attrNameLst>
                                      </p:cBhvr>
                                      <p:tavLst>
                                        <p:tav tm="0">
                                          <p:val>
                                            <p:strVal val="0-#ppt_w/2"/>
                                          </p:val>
                                        </p:tav>
                                        <p:tav tm="100000">
                                          <p:val>
                                            <p:strVal val="#ppt_x"/>
                                          </p:val>
                                        </p:tav>
                                      </p:tavLst>
                                    </p:anim>
                                    <p:anim calcmode="lin" valueType="num">
                                      <p:cBhvr additive="base">
                                        <p:cTn id="8" dur="500" fill="hold"/>
                                        <p:tgtEl>
                                          <p:spTgt spid="3788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1"/>
                                        </p:tgtEl>
                                        <p:attrNameLst>
                                          <p:attrName>style.visibility</p:attrName>
                                        </p:attrNameLst>
                                      </p:cBhvr>
                                      <p:to>
                                        <p:strVal val="visible"/>
                                      </p:to>
                                    </p:set>
                                    <p:anim calcmode="lin" valueType="num">
                                      <p:cBhvr additive="base">
                                        <p:cTn id="19" dur="500" fill="hold"/>
                                        <p:tgtEl>
                                          <p:spTgt spid="378911"/>
                                        </p:tgtEl>
                                        <p:attrNameLst>
                                          <p:attrName>ppt_x</p:attrName>
                                        </p:attrNameLst>
                                      </p:cBhvr>
                                      <p:tavLst>
                                        <p:tav tm="0">
                                          <p:val>
                                            <p:strVal val="0-#ppt_w/2"/>
                                          </p:val>
                                        </p:tav>
                                        <p:tav tm="100000">
                                          <p:val>
                                            <p:strVal val="#ppt_x"/>
                                          </p:val>
                                        </p:tav>
                                      </p:tavLst>
                                    </p:anim>
                                    <p:anim calcmode="lin" valueType="num">
                                      <p:cBhvr additive="base">
                                        <p:cTn id="20" dur="500" fill="hold"/>
                                        <p:tgtEl>
                                          <p:spTgt spid="3789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378895"/>
                                        </p:tgtEl>
                                        <p:attrNameLst>
                                          <p:attrName>style.visibility</p:attrName>
                                        </p:attrNameLst>
                                      </p:cBhvr>
                                      <p:to>
                                        <p:strVal val="visible"/>
                                      </p:to>
                                    </p:set>
                                    <p:animEffect transition="in" filter="wipe(left)">
                                      <p:cBhvr>
                                        <p:cTn id="25" dur="75"/>
                                        <p:tgtEl>
                                          <p:spTgt spid="37889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78896"/>
                                        </p:tgtEl>
                                        <p:attrNameLst>
                                          <p:attrName>style.visibility</p:attrName>
                                        </p:attrNameLst>
                                      </p:cBhvr>
                                      <p:to>
                                        <p:strVal val="visible"/>
                                      </p:to>
                                    </p:set>
                                    <p:animEffect transition="in" filter="wipe(left)">
                                      <p:cBhvr>
                                        <p:cTn id="30" dur="500"/>
                                        <p:tgtEl>
                                          <p:spTgt spid="3788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8897"/>
                                        </p:tgtEl>
                                        <p:attrNameLst>
                                          <p:attrName>style.visibility</p:attrName>
                                        </p:attrNameLst>
                                      </p:cBhvr>
                                      <p:to>
                                        <p:strVal val="visible"/>
                                      </p:to>
                                    </p:set>
                                    <p:animEffect transition="in" filter="wipe(left)">
                                      <p:cBhvr>
                                        <p:cTn id="35" dur="500"/>
                                        <p:tgtEl>
                                          <p:spTgt spid="37889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8898"/>
                                        </p:tgtEl>
                                        <p:attrNameLst>
                                          <p:attrName>style.visibility</p:attrName>
                                        </p:attrNameLst>
                                      </p:cBhvr>
                                      <p:to>
                                        <p:strVal val="visible"/>
                                      </p:to>
                                    </p:set>
                                    <p:animEffect transition="in" filter="wipe(left)">
                                      <p:cBhvr>
                                        <p:cTn id="45" dur="500"/>
                                        <p:tgtEl>
                                          <p:spTgt spid="378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4" grpId="0" autoUpdateAnimBg="0"/>
      <p:bldP spid="378895" grpId="0" autoUpdateAnimBg="0"/>
      <p:bldP spid="378896" grpId="0" animBg="1"/>
      <p:bldP spid="378897" grpId="0" animBg="1"/>
      <p:bldP spid="378898" grpId="0" animBg="1"/>
      <p:bldP spid="378911" grpId="0" autoUpdateAnimBg="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698A58FB-521E-40C7-B589-30820B1BE2AA}" type="slidenum">
              <a:rPr kumimoji="0" lang="en-US" altLang="zh-CN" sz="1400" b="0" smtClean="0">
                <a:solidFill>
                  <a:schemeClr val="tx1"/>
                </a:solidFill>
              </a:rPr>
              <a:t>6</a:t>
            </a:fld>
            <a:endParaRPr kumimoji="0" lang="en-US" altLang="zh-CN" sz="1400" b="0" smtClean="0">
              <a:solidFill>
                <a:schemeClr val="tx1"/>
              </a:solidFill>
            </a:endParaRPr>
          </a:p>
        </p:txBody>
      </p:sp>
      <p:sp>
        <p:nvSpPr>
          <p:cNvPr id="8195" name="Rectangle 60"/>
          <p:cNvSpPr>
            <a:spLocks noGrp="1" noChangeArrowheads="1"/>
          </p:cNvSpPr>
          <p:nvPr>
            <p:ph type="title"/>
          </p:nvPr>
        </p:nvSpPr>
        <p:spPr/>
        <p:txBody>
          <a:bodyPr/>
          <a:lstStyle/>
          <a:p>
            <a:pPr eaLnBrk="1" hangingPunct="1"/>
            <a:r>
              <a:rPr lang="en-US" altLang="zh-CN" smtClean="0"/>
              <a:t>6.1 </a:t>
            </a:r>
            <a:r>
              <a:rPr lang="zh-CN" altLang="en-US" smtClean="0"/>
              <a:t>树的类型定义</a:t>
            </a:r>
          </a:p>
        </p:txBody>
      </p:sp>
      <p:sp>
        <p:nvSpPr>
          <p:cNvPr id="8196" name="Rectangle 61"/>
          <p:cNvSpPr>
            <a:spLocks noGrp="1" noChangeArrowheads="1"/>
          </p:cNvSpPr>
          <p:nvPr>
            <p:ph type="body" idx="1"/>
          </p:nvPr>
        </p:nvSpPr>
        <p:spPr>
          <a:xfrm>
            <a:off x="457200" y="1447800"/>
            <a:ext cx="4114800" cy="4953000"/>
          </a:xfrm>
          <a:ln w="12700">
            <a:solidFill>
              <a:srgbClr val="CC6600"/>
            </a:solidFill>
            <a:miter lim="800000"/>
          </a:ln>
        </p:spPr>
        <p:txBody>
          <a:bodyPr/>
          <a:lstStyle/>
          <a:p>
            <a:pPr eaLnBrk="1" hangingPunct="1"/>
            <a:r>
              <a:rPr lang="zh-CN" altLang="en-US" dirty="0" smtClean="0">
                <a:solidFill>
                  <a:srgbClr val="FF0000"/>
                </a:solidFill>
                <a:latin typeface="楷体_GB2312" pitchFamily="49" charset="-122"/>
              </a:rPr>
              <a:t>森林：</a:t>
            </a:r>
            <a:r>
              <a:rPr lang="en-US" altLang="zh-CN" dirty="0" smtClean="0">
                <a:solidFill>
                  <a:schemeClr val="tx1"/>
                </a:solidFill>
                <a:latin typeface="楷体_GB2312" pitchFamily="49" charset="-122"/>
              </a:rPr>
              <a:t>m</a:t>
            </a:r>
            <a:r>
              <a:rPr lang="zh-CN" altLang="en-US" dirty="0" smtClean="0">
                <a:solidFill>
                  <a:schemeClr val="tx1"/>
                </a:solidFill>
                <a:latin typeface="楷体_GB2312" pitchFamily="49" charset="-122"/>
              </a:rPr>
              <a:t>（</a:t>
            </a:r>
            <a:r>
              <a:rPr lang="en-US" altLang="zh-CN" dirty="0" smtClean="0">
                <a:solidFill>
                  <a:schemeClr val="tx1"/>
                </a:solidFill>
                <a:latin typeface="楷体_GB2312" pitchFamily="49" charset="-122"/>
              </a:rPr>
              <a:t>m≥0</a:t>
            </a:r>
            <a:r>
              <a:rPr lang="zh-CN" altLang="en-US" dirty="0" smtClean="0">
                <a:solidFill>
                  <a:schemeClr val="tx1"/>
                </a:solidFill>
                <a:latin typeface="楷体_GB2312" pitchFamily="49" charset="-122"/>
              </a:rPr>
              <a:t>）棵互不相交的树的集合</a:t>
            </a:r>
          </a:p>
          <a:p>
            <a:pPr eaLnBrk="1" hangingPunct="1"/>
            <a:r>
              <a:rPr lang="zh-CN" altLang="en-US" dirty="0" smtClean="0">
                <a:solidFill>
                  <a:schemeClr val="tx1"/>
                </a:solidFill>
                <a:latin typeface="楷体_GB2312" pitchFamily="49" charset="-122"/>
              </a:rPr>
              <a:t>任何一棵非空树是一个二元组</a:t>
            </a:r>
          </a:p>
          <a:p>
            <a:pPr lvl="1" eaLnBrk="1" hangingPunct="1"/>
            <a:r>
              <a:rPr lang="zh-CN" altLang="en-US" dirty="0" smtClean="0">
                <a:solidFill>
                  <a:srgbClr val="FF0000"/>
                </a:solidFill>
                <a:latin typeface="楷体_GB2312" pitchFamily="49" charset="-122"/>
              </a:rPr>
              <a:t> </a:t>
            </a:r>
            <a:r>
              <a:rPr lang="en-US" altLang="zh-CN" dirty="0" smtClean="0">
                <a:solidFill>
                  <a:srgbClr val="FF0000"/>
                </a:solidFill>
              </a:rPr>
              <a:t>Tree=(root</a:t>
            </a:r>
            <a:r>
              <a:rPr lang="zh-CN" altLang="en-US" dirty="0" smtClean="0">
                <a:solidFill>
                  <a:srgbClr val="FF0000"/>
                </a:solidFill>
              </a:rPr>
              <a:t>，</a:t>
            </a:r>
            <a:r>
              <a:rPr lang="en-US" altLang="zh-CN" dirty="0" smtClean="0">
                <a:solidFill>
                  <a:srgbClr val="FF0000"/>
                </a:solidFill>
              </a:rPr>
              <a:t>F)</a:t>
            </a:r>
          </a:p>
          <a:p>
            <a:pPr lvl="1" eaLnBrk="1" hangingPunct="1"/>
            <a:r>
              <a:rPr lang="en-US" altLang="zh-CN" dirty="0" smtClean="0">
                <a:solidFill>
                  <a:srgbClr val="990000"/>
                </a:solidFill>
              </a:rPr>
              <a:t>root</a:t>
            </a:r>
            <a:r>
              <a:rPr lang="en-US" altLang="zh-CN" dirty="0" smtClean="0">
                <a:solidFill>
                  <a:schemeClr val="tx1"/>
                </a:solidFill>
              </a:rPr>
              <a:t> </a:t>
            </a:r>
            <a:r>
              <a:rPr lang="zh-CN" altLang="en-US" dirty="0" smtClean="0">
                <a:solidFill>
                  <a:schemeClr val="tx1"/>
                </a:solidFill>
              </a:rPr>
              <a:t>被称为根结点</a:t>
            </a:r>
            <a:endParaRPr lang="en-US" altLang="zh-CN" dirty="0" smtClean="0">
              <a:solidFill>
                <a:schemeClr val="tx1"/>
              </a:solidFill>
            </a:endParaRPr>
          </a:p>
          <a:p>
            <a:pPr lvl="1" eaLnBrk="1" hangingPunct="1"/>
            <a:r>
              <a:rPr lang="en-US" altLang="zh-CN" dirty="0" smtClean="0">
                <a:solidFill>
                  <a:schemeClr val="tx1"/>
                </a:solidFill>
              </a:rPr>
              <a:t>F </a:t>
            </a:r>
            <a:r>
              <a:rPr lang="zh-CN" altLang="en-US" dirty="0" smtClean="0">
                <a:solidFill>
                  <a:schemeClr val="tx1"/>
                </a:solidFill>
              </a:rPr>
              <a:t>被称为子树森林</a:t>
            </a:r>
          </a:p>
        </p:txBody>
      </p:sp>
      <p:grpSp>
        <p:nvGrpSpPr>
          <p:cNvPr id="8197" name="Group 34"/>
          <p:cNvGrpSpPr/>
          <p:nvPr/>
        </p:nvGrpSpPr>
        <p:grpSpPr bwMode="auto">
          <a:xfrm>
            <a:off x="4470400" y="2692401"/>
            <a:ext cx="4565650" cy="2166938"/>
            <a:chOff x="2109" y="1579"/>
            <a:chExt cx="2876" cy="1365"/>
          </a:xfrm>
        </p:grpSpPr>
        <p:sp>
          <p:nvSpPr>
            <p:cNvPr id="8198" name="Line 35"/>
            <p:cNvSpPr>
              <a:spLocks noChangeShapeType="1"/>
            </p:cNvSpPr>
            <p:nvPr/>
          </p:nvSpPr>
          <p:spPr bwMode="auto">
            <a:xfrm>
              <a:off x="4785" y="2341"/>
              <a:ext cx="0" cy="45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36"/>
            <p:cNvSpPr>
              <a:spLocks noChangeShapeType="1"/>
            </p:cNvSpPr>
            <p:nvPr/>
          </p:nvSpPr>
          <p:spPr bwMode="auto">
            <a:xfrm>
              <a:off x="4468" y="1797"/>
              <a:ext cx="24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37"/>
            <p:cNvSpPr>
              <a:spLocks noChangeShapeType="1"/>
            </p:cNvSpPr>
            <p:nvPr/>
          </p:nvSpPr>
          <p:spPr bwMode="auto">
            <a:xfrm flipH="1">
              <a:off x="4377" y="1842"/>
              <a:ext cx="0" cy="331"/>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38"/>
            <p:cNvSpPr>
              <a:spLocks noChangeShapeType="1"/>
            </p:cNvSpPr>
            <p:nvPr/>
          </p:nvSpPr>
          <p:spPr bwMode="auto">
            <a:xfrm flipH="1">
              <a:off x="3969" y="1797"/>
              <a:ext cx="288" cy="384"/>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39"/>
            <p:cNvSpPr>
              <a:spLocks noChangeShapeType="1"/>
            </p:cNvSpPr>
            <p:nvPr/>
          </p:nvSpPr>
          <p:spPr bwMode="auto">
            <a:xfrm>
              <a:off x="3506" y="1888"/>
              <a:ext cx="1" cy="240"/>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40"/>
            <p:cNvSpPr>
              <a:spLocks noChangeShapeType="1"/>
            </p:cNvSpPr>
            <p:nvPr/>
          </p:nvSpPr>
          <p:spPr bwMode="auto">
            <a:xfrm>
              <a:off x="2699" y="1842"/>
              <a:ext cx="280"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41"/>
            <p:cNvSpPr>
              <a:spLocks noChangeShapeType="1"/>
            </p:cNvSpPr>
            <p:nvPr/>
          </p:nvSpPr>
          <p:spPr bwMode="auto">
            <a:xfrm flipH="1">
              <a:off x="2336" y="1842"/>
              <a:ext cx="317" cy="33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42"/>
            <p:cNvSpPr>
              <a:spLocks noChangeShapeType="1"/>
            </p:cNvSpPr>
            <p:nvPr/>
          </p:nvSpPr>
          <p:spPr bwMode="auto">
            <a:xfrm>
              <a:off x="3061" y="2309"/>
              <a:ext cx="187" cy="426"/>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43"/>
            <p:cNvSpPr>
              <a:spLocks noChangeShapeType="1"/>
            </p:cNvSpPr>
            <p:nvPr/>
          </p:nvSpPr>
          <p:spPr bwMode="auto">
            <a:xfrm flipH="1">
              <a:off x="2744" y="2309"/>
              <a:ext cx="272" cy="408"/>
            </a:xfrm>
            <a:prstGeom prst="line">
              <a:avLst/>
            </a:prstGeom>
            <a:noFill/>
            <a:ln w="28575" cap="sq">
              <a:solidFill>
                <a:srgbClr val="005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Oval 46"/>
            <p:cNvSpPr>
              <a:spLocks noChangeArrowheads="1"/>
            </p:cNvSpPr>
            <p:nvPr/>
          </p:nvSpPr>
          <p:spPr bwMode="auto">
            <a:xfrm>
              <a:off x="2517" y="1579"/>
              <a:ext cx="337"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B</a:t>
              </a:r>
              <a:endParaRPr lang="en-US" altLang="zh-CN" sz="2400" b="0">
                <a:solidFill>
                  <a:schemeClr val="tx1"/>
                </a:solidFill>
              </a:endParaRPr>
            </a:p>
          </p:txBody>
        </p:sp>
        <p:sp>
          <p:nvSpPr>
            <p:cNvPr id="8210" name="Oval 47"/>
            <p:cNvSpPr>
              <a:spLocks noChangeArrowheads="1"/>
            </p:cNvSpPr>
            <p:nvPr/>
          </p:nvSpPr>
          <p:spPr bwMode="auto">
            <a:xfrm>
              <a:off x="3334" y="157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C</a:t>
              </a:r>
              <a:endParaRPr lang="en-US" altLang="zh-CN" sz="2400" b="0">
                <a:solidFill>
                  <a:schemeClr val="tx1"/>
                </a:solidFill>
              </a:endParaRPr>
            </a:p>
          </p:txBody>
        </p:sp>
        <p:sp>
          <p:nvSpPr>
            <p:cNvPr id="8211" name="Oval 48"/>
            <p:cNvSpPr>
              <a:spLocks noChangeArrowheads="1"/>
            </p:cNvSpPr>
            <p:nvPr/>
          </p:nvSpPr>
          <p:spPr bwMode="auto">
            <a:xfrm>
              <a:off x="4198" y="157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D</a:t>
              </a:r>
              <a:endParaRPr lang="en-US" altLang="zh-CN" sz="2400" b="0"/>
            </a:p>
          </p:txBody>
        </p:sp>
        <p:sp>
          <p:nvSpPr>
            <p:cNvPr id="8212" name="Oval 49"/>
            <p:cNvSpPr>
              <a:spLocks noChangeArrowheads="1"/>
            </p:cNvSpPr>
            <p:nvPr/>
          </p:nvSpPr>
          <p:spPr bwMode="auto">
            <a:xfrm>
              <a:off x="2109" y="2069"/>
              <a:ext cx="361"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E</a:t>
              </a:r>
              <a:endParaRPr lang="en-US" altLang="zh-CN" sz="2400" b="0">
                <a:solidFill>
                  <a:schemeClr val="tx1"/>
                </a:solidFill>
              </a:endParaRPr>
            </a:p>
          </p:txBody>
        </p:sp>
        <p:sp>
          <p:nvSpPr>
            <p:cNvPr id="8213" name="Oval 50"/>
            <p:cNvSpPr>
              <a:spLocks noChangeArrowheads="1"/>
            </p:cNvSpPr>
            <p:nvPr/>
          </p:nvSpPr>
          <p:spPr bwMode="auto">
            <a:xfrm>
              <a:off x="2854" y="2069"/>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F</a:t>
              </a:r>
              <a:endParaRPr lang="en-US" altLang="zh-CN" sz="2400" b="0">
                <a:solidFill>
                  <a:schemeClr val="tx1"/>
                </a:solidFill>
              </a:endParaRPr>
            </a:p>
          </p:txBody>
        </p:sp>
        <p:sp>
          <p:nvSpPr>
            <p:cNvPr id="8214" name="Oval 51"/>
            <p:cNvSpPr>
              <a:spLocks noChangeArrowheads="1"/>
            </p:cNvSpPr>
            <p:nvPr/>
          </p:nvSpPr>
          <p:spPr bwMode="auto">
            <a:xfrm>
              <a:off x="3334" y="2069"/>
              <a:ext cx="336" cy="330"/>
            </a:xfrm>
            <a:prstGeom prst="ellipse">
              <a:avLst/>
            </a:prstGeom>
            <a:solidFill>
              <a:srgbClr val="CAF2CE"/>
            </a:solidFill>
            <a:ln w="12700" cap="sq">
              <a:solidFill>
                <a:schemeClr val="tx1"/>
              </a:solidFill>
              <a:round/>
              <a:headEnd type="none" w="sm" len="sm"/>
              <a:tailEnd type="none" w="sm" len="sm"/>
            </a:ln>
          </p:spPr>
          <p:txBody>
            <a:bodyPr wrap="none" anchor="ctr"/>
            <a:lstStyle/>
            <a:p>
              <a:pPr>
                <a:spcBef>
                  <a:spcPct val="0"/>
                </a:spcBef>
              </a:pPr>
              <a:r>
                <a:rPr lang="en-US" altLang="zh-CN">
                  <a:solidFill>
                    <a:schemeClr val="tx1"/>
                  </a:solidFill>
                </a:rPr>
                <a:t>G</a:t>
              </a:r>
              <a:endParaRPr lang="en-US" altLang="zh-CN" sz="2400" b="0">
                <a:solidFill>
                  <a:schemeClr val="tx1"/>
                </a:solidFill>
              </a:endParaRPr>
            </a:p>
          </p:txBody>
        </p:sp>
        <p:sp>
          <p:nvSpPr>
            <p:cNvPr id="8215" name="Oval 52"/>
            <p:cNvSpPr>
              <a:spLocks noChangeArrowheads="1"/>
            </p:cNvSpPr>
            <p:nvPr/>
          </p:nvSpPr>
          <p:spPr bwMode="auto">
            <a:xfrm>
              <a:off x="3766"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H</a:t>
              </a:r>
              <a:endParaRPr lang="en-US" altLang="zh-CN" sz="2400" b="0"/>
            </a:p>
          </p:txBody>
        </p:sp>
        <p:sp>
          <p:nvSpPr>
            <p:cNvPr id="8216" name="Oval 53"/>
            <p:cNvSpPr>
              <a:spLocks noChangeArrowheads="1"/>
            </p:cNvSpPr>
            <p:nvPr/>
          </p:nvSpPr>
          <p:spPr bwMode="auto">
            <a:xfrm>
              <a:off x="4198" y="2069"/>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I</a:t>
              </a:r>
              <a:endParaRPr lang="en-US" altLang="zh-CN" sz="2400" b="0"/>
            </a:p>
          </p:txBody>
        </p:sp>
        <p:sp>
          <p:nvSpPr>
            <p:cNvPr id="8217" name="Oval 54"/>
            <p:cNvSpPr>
              <a:spLocks noChangeArrowheads="1"/>
            </p:cNvSpPr>
            <p:nvPr/>
          </p:nvSpPr>
          <p:spPr bwMode="auto">
            <a:xfrm>
              <a:off x="4630" y="2069"/>
              <a:ext cx="337"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J</a:t>
              </a:r>
              <a:endParaRPr lang="en-US" altLang="zh-CN" sz="2400" b="0"/>
            </a:p>
          </p:txBody>
        </p:sp>
        <p:sp>
          <p:nvSpPr>
            <p:cNvPr id="8218" name="Oval 55"/>
            <p:cNvSpPr>
              <a:spLocks noChangeArrowheads="1"/>
            </p:cNvSpPr>
            <p:nvPr/>
          </p:nvSpPr>
          <p:spPr bwMode="auto">
            <a:xfrm>
              <a:off x="4649" y="2614"/>
              <a:ext cx="336" cy="330"/>
            </a:xfrm>
            <a:prstGeom prst="ellipse">
              <a:avLst/>
            </a:prstGeom>
            <a:solidFill>
              <a:schemeClr val="bg2"/>
            </a:solidFill>
            <a:ln w="12700" cap="sq">
              <a:solidFill>
                <a:schemeClr val="tx1"/>
              </a:solidFill>
              <a:round/>
              <a:headEnd type="none" w="sm" len="sm"/>
              <a:tailEnd type="none" w="sm" len="sm"/>
            </a:ln>
          </p:spPr>
          <p:txBody>
            <a:bodyPr wrap="none" anchor="ctr"/>
            <a:lstStyle/>
            <a:p>
              <a:pPr>
                <a:spcBef>
                  <a:spcPct val="0"/>
                </a:spcBef>
              </a:pPr>
              <a:r>
                <a:rPr lang="en-US" altLang="zh-CN"/>
                <a:t>M</a:t>
              </a:r>
              <a:endParaRPr lang="en-US" altLang="zh-CN" sz="2400" b="0"/>
            </a:p>
          </p:txBody>
        </p:sp>
        <p:sp>
          <p:nvSpPr>
            <p:cNvPr id="8219" name="Oval 56"/>
            <p:cNvSpPr>
              <a:spLocks noChangeArrowheads="1"/>
            </p:cNvSpPr>
            <p:nvPr/>
          </p:nvSpPr>
          <p:spPr bwMode="auto">
            <a:xfrm>
              <a:off x="256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K</a:t>
              </a:r>
              <a:endParaRPr lang="en-US" altLang="zh-CN" sz="2400" b="0">
                <a:solidFill>
                  <a:schemeClr val="tx1"/>
                </a:solidFill>
              </a:endParaRPr>
            </a:p>
          </p:txBody>
        </p:sp>
        <p:sp>
          <p:nvSpPr>
            <p:cNvPr id="8220" name="Oval 57"/>
            <p:cNvSpPr>
              <a:spLocks noChangeArrowheads="1"/>
            </p:cNvSpPr>
            <p:nvPr/>
          </p:nvSpPr>
          <p:spPr bwMode="auto">
            <a:xfrm>
              <a:off x="3152" y="2614"/>
              <a:ext cx="336" cy="330"/>
            </a:xfrm>
            <a:prstGeom prst="ellipse">
              <a:avLst/>
            </a:prstGeom>
            <a:solidFill>
              <a:srgbClr val="FFFFD9"/>
            </a:solidFill>
            <a:ln w="12700" cap="sq">
              <a:solidFill>
                <a:schemeClr val="tx1"/>
              </a:solidFill>
              <a:round/>
              <a:headEnd type="none" w="sm" len="sm"/>
              <a:tailEnd type="none" w="sm" len="sm"/>
            </a:ln>
          </p:spPr>
          <p:txBody>
            <a:bodyPr wrap="none" anchor="ctr"/>
            <a:lstStyle/>
            <a:p>
              <a:pPr>
                <a:spcBef>
                  <a:spcPct val="0"/>
                </a:spcBef>
              </a:pPr>
              <a:r>
                <a:rPr lang="en-US" altLang="zh-CN">
                  <a:solidFill>
                    <a:srgbClr val="9C4E00"/>
                  </a:solidFill>
                </a:rPr>
                <a:t>L</a:t>
              </a:r>
              <a:endParaRPr lang="en-US" altLang="zh-CN" sz="2400" b="0">
                <a:solidFill>
                  <a:schemeClr val="tx1"/>
                </a:solidFill>
              </a:endParaRPr>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3F098F4D-8A9E-4034-95F5-1AF577C75E77}" type="slidenum">
              <a:rPr kumimoji="0" lang="en-US" altLang="zh-CN" sz="1400" b="0" smtClean="0">
                <a:solidFill>
                  <a:schemeClr val="tx1"/>
                </a:solidFill>
              </a:rPr>
              <a:t>60</a:t>
            </a:fld>
            <a:endParaRPr kumimoji="0" lang="en-US" altLang="zh-CN" sz="1400" b="0" smtClean="0">
              <a:solidFill>
                <a:schemeClr val="tx1"/>
              </a:solidFill>
            </a:endParaRPr>
          </a:p>
        </p:txBody>
      </p:sp>
      <p:sp>
        <p:nvSpPr>
          <p:cNvPr id="54275" name="Text Box 2"/>
          <p:cNvSpPr txBox="1">
            <a:spLocks noChangeArrowheads="1"/>
          </p:cNvSpPr>
          <p:nvPr/>
        </p:nvSpPr>
        <p:spPr bwMode="auto">
          <a:xfrm>
            <a:off x="1355725" y="1647825"/>
            <a:ext cx="6096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sz="4000">
                <a:solidFill>
                  <a:srgbClr val="FF9933"/>
                </a:solidFill>
                <a:ea typeface="楷体_GB2312" pitchFamily="49" charset="-122"/>
              </a:rPr>
              <a:t>A  B </a:t>
            </a:r>
            <a:r>
              <a:rPr lang="en-US" altLang="zh-CN" sz="4000" b="0">
                <a:solidFill>
                  <a:srgbClr val="FF9933"/>
                </a:solidFill>
                <a:ea typeface="楷体_GB2312" pitchFamily="49" charset="-122"/>
              </a:rPr>
              <a:t>    </a:t>
            </a:r>
            <a:r>
              <a:rPr lang="en-US" altLang="zh-CN" sz="4000">
                <a:solidFill>
                  <a:srgbClr val="FF9933"/>
                </a:solidFill>
                <a:ea typeface="楷体_GB2312" pitchFamily="49" charset="-122"/>
              </a:rPr>
              <a:t>C</a:t>
            </a:r>
            <a:r>
              <a:rPr lang="en-US" altLang="zh-CN" sz="4000" b="0">
                <a:solidFill>
                  <a:srgbClr val="FF9933"/>
                </a:solidFill>
                <a:ea typeface="楷体_GB2312" pitchFamily="49" charset="-122"/>
              </a:rPr>
              <a:t>          </a:t>
            </a:r>
            <a:r>
              <a:rPr lang="en-US" altLang="zh-CN" sz="4000">
                <a:solidFill>
                  <a:srgbClr val="FF9933"/>
                </a:solidFill>
                <a:ea typeface="楷体_GB2312" pitchFamily="49" charset="-122"/>
              </a:rPr>
              <a:t>D</a:t>
            </a:r>
            <a:r>
              <a:rPr lang="en-US" altLang="zh-CN" sz="4000" b="0">
                <a:solidFill>
                  <a:srgbClr val="FF9933"/>
                </a:solidFill>
                <a:ea typeface="楷体_GB2312" pitchFamily="49" charset="-122"/>
              </a:rPr>
              <a:t>   </a:t>
            </a:r>
            <a:endParaRPr lang="en-US" altLang="zh-CN" sz="2400" b="0">
              <a:solidFill>
                <a:schemeClr val="tx1"/>
              </a:solidFill>
            </a:endParaRPr>
          </a:p>
        </p:txBody>
      </p:sp>
      <p:sp>
        <p:nvSpPr>
          <p:cNvPr id="54276" name="Rectangle 3"/>
          <p:cNvSpPr>
            <a:spLocks noChangeArrowheads="1"/>
          </p:cNvSpPr>
          <p:nvPr/>
        </p:nvSpPr>
        <p:spPr bwMode="auto">
          <a:xfrm>
            <a:off x="25749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7" name="Rectangle 4"/>
          <p:cNvSpPr>
            <a:spLocks noChangeArrowheads="1"/>
          </p:cNvSpPr>
          <p:nvPr/>
        </p:nvSpPr>
        <p:spPr bwMode="auto">
          <a:xfrm>
            <a:off x="36417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8" name="Rectangle 5"/>
          <p:cNvSpPr>
            <a:spLocks noChangeArrowheads="1"/>
          </p:cNvSpPr>
          <p:nvPr/>
        </p:nvSpPr>
        <p:spPr bwMode="auto">
          <a:xfrm>
            <a:off x="41751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79" name="Rectangle 6"/>
          <p:cNvSpPr>
            <a:spLocks noChangeArrowheads="1"/>
          </p:cNvSpPr>
          <p:nvPr/>
        </p:nvSpPr>
        <p:spPr bwMode="auto">
          <a:xfrm>
            <a:off x="51657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54280" name="Rectangle 7"/>
          <p:cNvSpPr>
            <a:spLocks noChangeArrowheads="1"/>
          </p:cNvSpPr>
          <p:nvPr/>
        </p:nvSpPr>
        <p:spPr bwMode="auto">
          <a:xfrm>
            <a:off x="5699125" y="1876425"/>
            <a:ext cx="304800" cy="381000"/>
          </a:xfrm>
          <a:prstGeom prst="rect">
            <a:avLst/>
          </a:prstGeom>
          <a:solidFill>
            <a:srgbClr val="FF9933"/>
          </a:solidFill>
          <a:ln w="12700" cap="sq">
            <a:solidFill>
              <a:srgbClr val="FF9933"/>
            </a:solidFill>
            <a:miter lim="800000"/>
            <a:headEnd type="none" w="sm" len="sm"/>
            <a:tailEnd type="none" w="sm" len="sm"/>
          </a:ln>
        </p:spPr>
        <p:txBody>
          <a:bodyPr wrap="none" anchor="ctr"/>
          <a:lstStyle/>
          <a:p>
            <a:endParaRPr lang="zh-CN" altLang="en-US"/>
          </a:p>
        </p:txBody>
      </p:sp>
      <p:sp>
        <p:nvSpPr>
          <p:cNvPr id="315400" name="Rectangle 8"/>
          <p:cNvSpPr>
            <a:spLocks noChangeArrowheads="1"/>
          </p:cNvSpPr>
          <p:nvPr/>
        </p:nvSpPr>
        <p:spPr bwMode="auto">
          <a:xfrm>
            <a:off x="25749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1" name="Rectangle 9"/>
          <p:cNvSpPr>
            <a:spLocks noChangeArrowheads="1"/>
          </p:cNvSpPr>
          <p:nvPr/>
        </p:nvSpPr>
        <p:spPr bwMode="auto">
          <a:xfrm>
            <a:off x="36417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2" name="Rectangle 10"/>
          <p:cNvSpPr>
            <a:spLocks noChangeArrowheads="1"/>
          </p:cNvSpPr>
          <p:nvPr/>
        </p:nvSpPr>
        <p:spPr bwMode="auto">
          <a:xfrm>
            <a:off x="41751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3" name="Rectangle 11"/>
          <p:cNvSpPr>
            <a:spLocks noChangeArrowheads="1"/>
          </p:cNvSpPr>
          <p:nvPr/>
        </p:nvSpPr>
        <p:spPr bwMode="auto">
          <a:xfrm>
            <a:off x="51657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4" name="Rectangle 12"/>
          <p:cNvSpPr>
            <a:spLocks noChangeArrowheads="1"/>
          </p:cNvSpPr>
          <p:nvPr/>
        </p:nvSpPr>
        <p:spPr bwMode="auto">
          <a:xfrm>
            <a:off x="5699125" y="1876425"/>
            <a:ext cx="304800" cy="381000"/>
          </a:xfrm>
          <a:prstGeom prst="rect">
            <a:avLst/>
          </a:prstGeom>
          <a:solidFill>
            <a:srgbClr val="FF3300"/>
          </a:solidFill>
          <a:ln w="12700" cap="sq">
            <a:solidFill>
              <a:srgbClr val="FF3300"/>
            </a:solidFill>
            <a:miter lim="800000"/>
            <a:headEnd type="none" w="sm" len="sm"/>
            <a:tailEnd type="none" w="sm" len="sm"/>
          </a:ln>
        </p:spPr>
        <p:txBody>
          <a:bodyPr wrap="none" anchor="ctr"/>
          <a:lstStyle/>
          <a:p>
            <a:endParaRPr lang="zh-CN" altLang="en-US"/>
          </a:p>
        </p:txBody>
      </p:sp>
      <p:sp>
        <p:nvSpPr>
          <p:cNvPr id="315405" name="Text Box 13"/>
          <p:cNvSpPr txBox="1">
            <a:spLocks noChangeArrowheads="1"/>
          </p:cNvSpPr>
          <p:nvPr/>
        </p:nvSpPr>
        <p:spPr bwMode="auto">
          <a:xfrm>
            <a:off x="13557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rPr>
              <a:t>A</a:t>
            </a:r>
            <a:endParaRPr lang="en-US" altLang="zh-CN" sz="2400" b="0">
              <a:solidFill>
                <a:schemeClr val="tx1"/>
              </a:solidFill>
            </a:endParaRPr>
          </a:p>
        </p:txBody>
      </p:sp>
      <p:sp>
        <p:nvSpPr>
          <p:cNvPr id="315406" name="Text Box 14"/>
          <p:cNvSpPr txBox="1">
            <a:spLocks noChangeArrowheads="1"/>
          </p:cNvSpPr>
          <p:nvPr/>
        </p:nvSpPr>
        <p:spPr bwMode="auto">
          <a:xfrm>
            <a:off x="1976438" y="1724025"/>
            <a:ext cx="522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rPr>
              <a:t>B</a:t>
            </a:r>
            <a:endParaRPr lang="en-US" altLang="zh-CN" sz="2400" b="0">
              <a:solidFill>
                <a:schemeClr val="tx1"/>
              </a:solidFill>
            </a:endParaRPr>
          </a:p>
        </p:txBody>
      </p:sp>
      <p:sp>
        <p:nvSpPr>
          <p:cNvPr id="315407" name="Text Box 15"/>
          <p:cNvSpPr txBox="1">
            <a:spLocks noChangeArrowheads="1"/>
          </p:cNvSpPr>
          <p:nvPr/>
        </p:nvSpPr>
        <p:spPr bwMode="auto">
          <a:xfrm>
            <a:off x="29559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rPr>
              <a:t>C</a:t>
            </a:r>
            <a:endParaRPr lang="en-US" altLang="zh-CN" sz="2400" b="0">
              <a:solidFill>
                <a:schemeClr val="tx1"/>
              </a:solidFill>
            </a:endParaRPr>
          </a:p>
        </p:txBody>
      </p:sp>
      <p:sp>
        <p:nvSpPr>
          <p:cNvPr id="315408" name="Text Box 16"/>
          <p:cNvSpPr txBox="1">
            <a:spLocks noChangeArrowheads="1"/>
          </p:cNvSpPr>
          <p:nvPr/>
        </p:nvSpPr>
        <p:spPr bwMode="auto">
          <a:xfrm>
            <a:off x="4594225" y="172402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rgbClr val="FF3300"/>
                </a:solidFill>
              </a:rPr>
              <a:t>D</a:t>
            </a:r>
            <a:endParaRPr lang="en-US" altLang="zh-CN" sz="2400" b="0">
              <a:solidFill>
                <a:schemeClr val="tx1"/>
              </a:solidFill>
            </a:endParaRPr>
          </a:p>
        </p:txBody>
      </p:sp>
      <p:sp>
        <p:nvSpPr>
          <p:cNvPr id="315410" name="Text Box 18"/>
          <p:cNvSpPr txBox="1">
            <a:spLocks noChangeArrowheads="1"/>
          </p:cNvSpPr>
          <p:nvPr/>
        </p:nvSpPr>
        <p:spPr bwMode="auto">
          <a:xfrm>
            <a:off x="4022725" y="3475038"/>
            <a:ext cx="1082675" cy="611187"/>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t>A</a:t>
            </a:r>
            <a:endParaRPr lang="en-US" altLang="zh-CN" sz="2400" b="0">
              <a:solidFill>
                <a:schemeClr val="tx1"/>
              </a:solidFill>
            </a:endParaRPr>
          </a:p>
        </p:txBody>
      </p:sp>
      <p:sp>
        <p:nvSpPr>
          <p:cNvPr id="315411" name="Line 19"/>
          <p:cNvSpPr>
            <a:spLocks noChangeShapeType="1"/>
          </p:cNvSpPr>
          <p:nvPr/>
        </p:nvSpPr>
        <p:spPr bwMode="auto">
          <a:xfrm flipH="1">
            <a:off x="4327525" y="3475038"/>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2" name="Line 20"/>
          <p:cNvSpPr>
            <a:spLocks noChangeShapeType="1"/>
          </p:cNvSpPr>
          <p:nvPr/>
        </p:nvSpPr>
        <p:spPr bwMode="auto">
          <a:xfrm>
            <a:off x="4784725" y="3475038"/>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3" name="Line 21"/>
          <p:cNvSpPr>
            <a:spLocks noChangeShapeType="1"/>
          </p:cNvSpPr>
          <p:nvPr/>
        </p:nvSpPr>
        <p:spPr bwMode="auto">
          <a:xfrm>
            <a:off x="3946525" y="2941638"/>
            <a:ext cx="609600" cy="533400"/>
          </a:xfrm>
          <a:prstGeom prst="line">
            <a:avLst/>
          </a:prstGeom>
          <a:noFill/>
          <a:ln w="38100" cap="sq">
            <a:solidFill>
              <a:schemeClr val="tx2"/>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4" name="Text Box 22"/>
          <p:cNvSpPr txBox="1">
            <a:spLocks noChangeArrowheads="1"/>
          </p:cNvSpPr>
          <p:nvPr/>
        </p:nvSpPr>
        <p:spPr bwMode="auto">
          <a:xfrm>
            <a:off x="3533775" y="256222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600"/>
              <a:t>T</a:t>
            </a:r>
            <a:endParaRPr lang="en-US" altLang="zh-CN" sz="2400" b="0">
              <a:solidFill>
                <a:schemeClr val="tx1"/>
              </a:solidFill>
            </a:endParaRPr>
          </a:p>
        </p:txBody>
      </p:sp>
      <p:sp>
        <p:nvSpPr>
          <p:cNvPr id="315415" name="Text Box 23"/>
          <p:cNvSpPr txBox="1">
            <a:spLocks noChangeArrowheads="1"/>
          </p:cNvSpPr>
          <p:nvPr/>
        </p:nvSpPr>
        <p:spPr bwMode="auto">
          <a:xfrm>
            <a:off x="2498725" y="4619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t>B</a:t>
            </a:r>
            <a:endParaRPr lang="en-US" altLang="zh-CN" sz="2400" b="0">
              <a:solidFill>
                <a:schemeClr val="tx1"/>
              </a:solidFill>
            </a:endParaRPr>
          </a:p>
        </p:txBody>
      </p:sp>
      <p:sp>
        <p:nvSpPr>
          <p:cNvPr id="315416" name="Line 24"/>
          <p:cNvSpPr>
            <a:spLocks noChangeShapeType="1"/>
          </p:cNvSpPr>
          <p:nvPr/>
        </p:nvSpPr>
        <p:spPr bwMode="auto">
          <a:xfrm flipH="1">
            <a:off x="28035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7" name="Line 25"/>
          <p:cNvSpPr>
            <a:spLocks noChangeShapeType="1"/>
          </p:cNvSpPr>
          <p:nvPr/>
        </p:nvSpPr>
        <p:spPr bwMode="auto">
          <a:xfrm>
            <a:off x="32607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18" name="Text Box 26"/>
          <p:cNvSpPr txBox="1">
            <a:spLocks noChangeArrowheads="1"/>
          </p:cNvSpPr>
          <p:nvPr/>
        </p:nvSpPr>
        <p:spPr bwMode="auto">
          <a:xfrm>
            <a:off x="3794125" y="5762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t>C</a:t>
            </a:r>
            <a:endParaRPr lang="en-US" altLang="zh-CN" sz="2400" b="0">
              <a:solidFill>
                <a:schemeClr val="tx1"/>
              </a:solidFill>
            </a:endParaRPr>
          </a:p>
        </p:txBody>
      </p:sp>
      <p:sp>
        <p:nvSpPr>
          <p:cNvPr id="315419" name="Line 27"/>
          <p:cNvSpPr>
            <a:spLocks noChangeShapeType="1"/>
          </p:cNvSpPr>
          <p:nvPr/>
        </p:nvSpPr>
        <p:spPr bwMode="auto">
          <a:xfrm flipH="1">
            <a:off x="4098925" y="5762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0" name="Line 28"/>
          <p:cNvSpPr>
            <a:spLocks noChangeShapeType="1"/>
          </p:cNvSpPr>
          <p:nvPr/>
        </p:nvSpPr>
        <p:spPr bwMode="auto">
          <a:xfrm>
            <a:off x="4556125" y="5762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1" name="Text Box 29"/>
          <p:cNvSpPr txBox="1">
            <a:spLocks noChangeArrowheads="1"/>
          </p:cNvSpPr>
          <p:nvPr/>
        </p:nvSpPr>
        <p:spPr bwMode="auto">
          <a:xfrm>
            <a:off x="5546725" y="4619625"/>
            <a:ext cx="1082675" cy="611188"/>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200"/>
              <a:t>D</a:t>
            </a:r>
            <a:endParaRPr lang="en-US" altLang="zh-CN" sz="2400" b="0">
              <a:solidFill>
                <a:schemeClr val="tx1"/>
              </a:solidFill>
            </a:endParaRPr>
          </a:p>
        </p:txBody>
      </p:sp>
      <p:sp>
        <p:nvSpPr>
          <p:cNvPr id="315422" name="Line 30"/>
          <p:cNvSpPr>
            <a:spLocks noChangeShapeType="1"/>
          </p:cNvSpPr>
          <p:nvPr/>
        </p:nvSpPr>
        <p:spPr bwMode="auto">
          <a:xfrm flipH="1">
            <a:off x="58515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3" name="Line 31"/>
          <p:cNvSpPr>
            <a:spLocks noChangeShapeType="1"/>
          </p:cNvSpPr>
          <p:nvPr/>
        </p:nvSpPr>
        <p:spPr bwMode="auto">
          <a:xfrm>
            <a:off x="6308725" y="4619625"/>
            <a:ext cx="0" cy="609600"/>
          </a:xfrm>
          <a:prstGeom prst="line">
            <a:avLst/>
          </a:prstGeom>
          <a:noFill/>
          <a:ln w="28575"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4" name="Line 32"/>
          <p:cNvSpPr>
            <a:spLocks noChangeShapeType="1"/>
          </p:cNvSpPr>
          <p:nvPr/>
        </p:nvSpPr>
        <p:spPr bwMode="auto">
          <a:xfrm flipH="1">
            <a:off x="3032125" y="3781425"/>
            <a:ext cx="1143000" cy="838200"/>
          </a:xfrm>
          <a:prstGeom prst="line">
            <a:avLst/>
          </a:prstGeom>
          <a:noFill/>
          <a:ln w="38100" cap="sq">
            <a:solidFill>
              <a:schemeClr val="tx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5" name="Text Box 33"/>
          <p:cNvSpPr txBox="1">
            <a:spLocks noChangeArrowheads="1"/>
          </p:cNvSpPr>
          <p:nvPr/>
        </p:nvSpPr>
        <p:spPr bwMode="auto">
          <a:xfrm>
            <a:off x="2430463"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6" name="Line 34"/>
          <p:cNvSpPr>
            <a:spLocks noChangeShapeType="1"/>
          </p:cNvSpPr>
          <p:nvPr/>
        </p:nvSpPr>
        <p:spPr bwMode="auto">
          <a:xfrm>
            <a:off x="3413125" y="4924425"/>
            <a:ext cx="9144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27" name="Text Box 35"/>
          <p:cNvSpPr txBox="1">
            <a:spLocks noChangeArrowheads="1"/>
          </p:cNvSpPr>
          <p:nvPr/>
        </p:nvSpPr>
        <p:spPr bwMode="auto">
          <a:xfrm>
            <a:off x="3717925" y="5822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8" name="Text Box 36"/>
          <p:cNvSpPr txBox="1">
            <a:spLocks noChangeArrowheads="1"/>
          </p:cNvSpPr>
          <p:nvPr/>
        </p:nvSpPr>
        <p:spPr bwMode="auto">
          <a:xfrm>
            <a:off x="4479925" y="5822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29" name="Line 37"/>
          <p:cNvSpPr>
            <a:spLocks noChangeShapeType="1"/>
          </p:cNvSpPr>
          <p:nvPr/>
        </p:nvSpPr>
        <p:spPr bwMode="auto">
          <a:xfrm>
            <a:off x="4937125" y="3781425"/>
            <a:ext cx="1143000" cy="838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30" name="Text Box 38"/>
          <p:cNvSpPr txBox="1">
            <a:spLocks noChangeArrowheads="1"/>
          </p:cNvSpPr>
          <p:nvPr/>
        </p:nvSpPr>
        <p:spPr bwMode="auto">
          <a:xfrm>
            <a:off x="5470525"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315431" name="Text Box 39"/>
          <p:cNvSpPr txBox="1">
            <a:spLocks noChangeArrowheads="1"/>
          </p:cNvSpPr>
          <p:nvPr/>
        </p:nvSpPr>
        <p:spPr bwMode="auto">
          <a:xfrm>
            <a:off x="6210300" y="467995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t>^</a:t>
            </a:r>
            <a:endParaRPr lang="en-US" altLang="zh-CN" sz="2400" b="0">
              <a:solidFill>
                <a:schemeClr val="tx1"/>
              </a:solidFill>
            </a:endParaRPr>
          </a:p>
        </p:txBody>
      </p:sp>
      <p:sp>
        <p:nvSpPr>
          <p:cNvPr id="54312" name="Rectangle 40"/>
          <p:cNvSpPr>
            <a:spLocks noGrp="1" noChangeArrowheads="1"/>
          </p:cNvSpPr>
          <p:nvPr>
            <p:ph type="title"/>
          </p:nvPr>
        </p:nvSpPr>
        <p:spPr/>
        <p:txBody>
          <a:bodyPr/>
          <a:lstStyle/>
          <a:p>
            <a:pPr eaLnBrk="1" hangingPunct="1"/>
            <a:r>
              <a:rPr lang="zh-CN" altLang="en-US" smtClean="0"/>
              <a:t>由字符串得到二叉树（先序遍历）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15405"/>
                                        </p:tgtEl>
                                        <p:attrNameLst>
                                          <p:attrName>style.visibility</p:attrName>
                                        </p:attrNameLst>
                                      </p:cBhvr>
                                      <p:to>
                                        <p:strVal val="visible"/>
                                      </p:to>
                                    </p:set>
                                    <p:anim calcmode="lin" valueType="num">
                                      <p:cBhvr>
                                        <p:cTn id="7" dur="500" fill="hold"/>
                                        <p:tgtEl>
                                          <p:spTgt spid="315405"/>
                                        </p:tgtEl>
                                        <p:attrNameLst>
                                          <p:attrName>ppt_x</p:attrName>
                                        </p:attrNameLst>
                                      </p:cBhvr>
                                      <p:tavLst>
                                        <p:tav tm="0">
                                          <p:val>
                                            <p:strVal val="#ppt_x-#ppt_w/2"/>
                                          </p:val>
                                        </p:tav>
                                        <p:tav tm="100000">
                                          <p:val>
                                            <p:strVal val="#ppt_x"/>
                                          </p:val>
                                        </p:tav>
                                      </p:tavLst>
                                    </p:anim>
                                    <p:anim calcmode="lin" valueType="num">
                                      <p:cBhvr>
                                        <p:cTn id="8" dur="500" fill="hold"/>
                                        <p:tgtEl>
                                          <p:spTgt spid="315405"/>
                                        </p:tgtEl>
                                        <p:attrNameLst>
                                          <p:attrName>ppt_y</p:attrName>
                                        </p:attrNameLst>
                                      </p:cBhvr>
                                      <p:tavLst>
                                        <p:tav tm="0">
                                          <p:val>
                                            <p:strVal val="#ppt_y"/>
                                          </p:val>
                                        </p:tav>
                                        <p:tav tm="100000">
                                          <p:val>
                                            <p:strVal val="#ppt_y"/>
                                          </p:val>
                                        </p:tav>
                                      </p:tavLst>
                                    </p:anim>
                                    <p:anim calcmode="lin" valueType="num">
                                      <p:cBhvr>
                                        <p:cTn id="9" dur="500" fill="hold"/>
                                        <p:tgtEl>
                                          <p:spTgt spid="315405"/>
                                        </p:tgtEl>
                                        <p:attrNameLst>
                                          <p:attrName>ppt_w</p:attrName>
                                        </p:attrNameLst>
                                      </p:cBhvr>
                                      <p:tavLst>
                                        <p:tav tm="0">
                                          <p:val>
                                            <p:fltVal val="0"/>
                                          </p:val>
                                        </p:tav>
                                        <p:tav tm="100000">
                                          <p:val>
                                            <p:strVal val="#ppt_w"/>
                                          </p:val>
                                        </p:tav>
                                      </p:tavLst>
                                    </p:anim>
                                    <p:anim calcmode="lin" valueType="num">
                                      <p:cBhvr>
                                        <p:cTn id="10" dur="500" fill="hold"/>
                                        <p:tgtEl>
                                          <p:spTgt spid="31540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15414"/>
                                        </p:tgtEl>
                                        <p:attrNameLst>
                                          <p:attrName>style.visibility</p:attrName>
                                        </p:attrNameLst>
                                      </p:cBhvr>
                                      <p:to>
                                        <p:strVal val="visible"/>
                                      </p:to>
                                    </p:set>
                                    <p:anim calcmode="lin" valueType="num">
                                      <p:cBhvr>
                                        <p:cTn id="15" dur="500" fill="hold"/>
                                        <p:tgtEl>
                                          <p:spTgt spid="315414"/>
                                        </p:tgtEl>
                                        <p:attrNameLst>
                                          <p:attrName>ppt_x</p:attrName>
                                        </p:attrNameLst>
                                      </p:cBhvr>
                                      <p:tavLst>
                                        <p:tav tm="0">
                                          <p:val>
                                            <p:strVal val="#ppt_x"/>
                                          </p:val>
                                        </p:tav>
                                        <p:tav tm="100000">
                                          <p:val>
                                            <p:strVal val="#ppt_x"/>
                                          </p:val>
                                        </p:tav>
                                      </p:tavLst>
                                    </p:anim>
                                    <p:anim calcmode="lin" valueType="num">
                                      <p:cBhvr>
                                        <p:cTn id="16" dur="500" fill="hold"/>
                                        <p:tgtEl>
                                          <p:spTgt spid="315414"/>
                                        </p:tgtEl>
                                        <p:attrNameLst>
                                          <p:attrName>ppt_y</p:attrName>
                                        </p:attrNameLst>
                                      </p:cBhvr>
                                      <p:tavLst>
                                        <p:tav tm="0">
                                          <p:val>
                                            <p:strVal val="#ppt_y-#ppt_h/2"/>
                                          </p:val>
                                        </p:tav>
                                        <p:tav tm="100000">
                                          <p:val>
                                            <p:strVal val="#ppt_y"/>
                                          </p:val>
                                        </p:tav>
                                      </p:tavLst>
                                    </p:anim>
                                    <p:anim calcmode="lin" valueType="num">
                                      <p:cBhvr>
                                        <p:cTn id="17" dur="500" fill="hold"/>
                                        <p:tgtEl>
                                          <p:spTgt spid="315414"/>
                                        </p:tgtEl>
                                        <p:attrNameLst>
                                          <p:attrName>ppt_w</p:attrName>
                                        </p:attrNameLst>
                                      </p:cBhvr>
                                      <p:tavLst>
                                        <p:tav tm="0">
                                          <p:val>
                                            <p:strVal val="#ppt_w"/>
                                          </p:val>
                                        </p:tav>
                                        <p:tav tm="100000">
                                          <p:val>
                                            <p:strVal val="#ppt_w"/>
                                          </p:val>
                                        </p:tav>
                                      </p:tavLst>
                                    </p:anim>
                                    <p:anim calcmode="lin" valueType="num">
                                      <p:cBhvr>
                                        <p:cTn id="18" dur="500" fill="hold"/>
                                        <p:tgtEl>
                                          <p:spTgt spid="315414"/>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315413"/>
                                        </p:tgtEl>
                                        <p:attrNameLst>
                                          <p:attrName>style.visibility</p:attrName>
                                        </p:attrNameLst>
                                      </p:cBhvr>
                                      <p:to>
                                        <p:strVal val="visible"/>
                                      </p:to>
                                    </p:set>
                                    <p:anim calcmode="lin" valueType="num">
                                      <p:cBhvr>
                                        <p:cTn id="22" dur="500" fill="hold"/>
                                        <p:tgtEl>
                                          <p:spTgt spid="315413"/>
                                        </p:tgtEl>
                                        <p:attrNameLst>
                                          <p:attrName>ppt_x</p:attrName>
                                        </p:attrNameLst>
                                      </p:cBhvr>
                                      <p:tavLst>
                                        <p:tav tm="0">
                                          <p:val>
                                            <p:strVal val="#ppt_x"/>
                                          </p:val>
                                        </p:tav>
                                        <p:tav tm="100000">
                                          <p:val>
                                            <p:strVal val="#ppt_x"/>
                                          </p:val>
                                        </p:tav>
                                      </p:tavLst>
                                    </p:anim>
                                    <p:anim calcmode="lin" valueType="num">
                                      <p:cBhvr>
                                        <p:cTn id="23" dur="500" fill="hold"/>
                                        <p:tgtEl>
                                          <p:spTgt spid="315413"/>
                                        </p:tgtEl>
                                        <p:attrNameLst>
                                          <p:attrName>ppt_y</p:attrName>
                                        </p:attrNameLst>
                                      </p:cBhvr>
                                      <p:tavLst>
                                        <p:tav tm="0">
                                          <p:val>
                                            <p:strVal val="#ppt_y-#ppt_h/2"/>
                                          </p:val>
                                        </p:tav>
                                        <p:tav tm="100000">
                                          <p:val>
                                            <p:strVal val="#ppt_y"/>
                                          </p:val>
                                        </p:tav>
                                      </p:tavLst>
                                    </p:anim>
                                    <p:anim calcmode="lin" valueType="num">
                                      <p:cBhvr>
                                        <p:cTn id="24" dur="500" fill="hold"/>
                                        <p:tgtEl>
                                          <p:spTgt spid="315413"/>
                                        </p:tgtEl>
                                        <p:attrNameLst>
                                          <p:attrName>ppt_w</p:attrName>
                                        </p:attrNameLst>
                                      </p:cBhvr>
                                      <p:tavLst>
                                        <p:tav tm="0">
                                          <p:val>
                                            <p:strVal val="#ppt_w"/>
                                          </p:val>
                                        </p:tav>
                                        <p:tav tm="100000">
                                          <p:val>
                                            <p:strVal val="#ppt_w"/>
                                          </p:val>
                                        </p:tav>
                                      </p:tavLst>
                                    </p:anim>
                                    <p:anim calcmode="lin" valueType="num">
                                      <p:cBhvr>
                                        <p:cTn id="25" dur="500" fill="hold"/>
                                        <p:tgtEl>
                                          <p:spTgt spid="315413"/>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315410"/>
                                        </p:tgtEl>
                                        <p:attrNameLst>
                                          <p:attrName>style.visibility</p:attrName>
                                        </p:attrNameLst>
                                      </p:cBhvr>
                                      <p:to>
                                        <p:strVal val="visible"/>
                                      </p:to>
                                    </p:set>
                                    <p:anim calcmode="lin" valueType="num">
                                      <p:cBhvr>
                                        <p:cTn id="29" dur="500" fill="hold"/>
                                        <p:tgtEl>
                                          <p:spTgt spid="315410"/>
                                        </p:tgtEl>
                                        <p:attrNameLst>
                                          <p:attrName>ppt_x</p:attrName>
                                        </p:attrNameLst>
                                      </p:cBhvr>
                                      <p:tavLst>
                                        <p:tav tm="0">
                                          <p:val>
                                            <p:strVal val="#ppt_x"/>
                                          </p:val>
                                        </p:tav>
                                        <p:tav tm="100000">
                                          <p:val>
                                            <p:strVal val="#ppt_x"/>
                                          </p:val>
                                        </p:tav>
                                      </p:tavLst>
                                    </p:anim>
                                    <p:anim calcmode="lin" valueType="num">
                                      <p:cBhvr>
                                        <p:cTn id="30" dur="500" fill="hold"/>
                                        <p:tgtEl>
                                          <p:spTgt spid="315410"/>
                                        </p:tgtEl>
                                        <p:attrNameLst>
                                          <p:attrName>ppt_y</p:attrName>
                                        </p:attrNameLst>
                                      </p:cBhvr>
                                      <p:tavLst>
                                        <p:tav tm="0">
                                          <p:val>
                                            <p:strVal val="#ppt_y-#ppt_h/2"/>
                                          </p:val>
                                        </p:tav>
                                        <p:tav tm="100000">
                                          <p:val>
                                            <p:strVal val="#ppt_y"/>
                                          </p:val>
                                        </p:tav>
                                      </p:tavLst>
                                    </p:anim>
                                    <p:anim calcmode="lin" valueType="num">
                                      <p:cBhvr>
                                        <p:cTn id="31" dur="500" fill="hold"/>
                                        <p:tgtEl>
                                          <p:spTgt spid="315410"/>
                                        </p:tgtEl>
                                        <p:attrNameLst>
                                          <p:attrName>ppt_w</p:attrName>
                                        </p:attrNameLst>
                                      </p:cBhvr>
                                      <p:tavLst>
                                        <p:tav tm="0">
                                          <p:val>
                                            <p:strVal val="#ppt_w"/>
                                          </p:val>
                                        </p:tav>
                                        <p:tav tm="100000">
                                          <p:val>
                                            <p:strVal val="#ppt_w"/>
                                          </p:val>
                                        </p:tav>
                                      </p:tavLst>
                                    </p:anim>
                                    <p:anim calcmode="lin" valueType="num">
                                      <p:cBhvr>
                                        <p:cTn id="32" dur="500" fill="hold"/>
                                        <p:tgtEl>
                                          <p:spTgt spid="315410"/>
                                        </p:tgtEl>
                                        <p:attrNameLst>
                                          <p:attrName>ppt_h</p:attrName>
                                        </p:attrNameLst>
                                      </p:cBhvr>
                                      <p:tavLst>
                                        <p:tav tm="0">
                                          <p:val>
                                            <p:fltVal val="0"/>
                                          </p:val>
                                        </p:tav>
                                        <p:tav tm="100000">
                                          <p:val>
                                            <p:strVal val="#ppt_h"/>
                                          </p:val>
                                        </p:tav>
                                      </p:tavLst>
                                    </p:anim>
                                  </p:childTnLst>
                                </p:cTn>
                              </p:par>
                            </p:childTnLst>
                          </p:cTn>
                        </p:par>
                        <p:par>
                          <p:cTn id="33" fill="hold">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315411"/>
                                        </p:tgtEl>
                                        <p:attrNameLst>
                                          <p:attrName>style.visibility</p:attrName>
                                        </p:attrNameLst>
                                      </p:cBhvr>
                                      <p:to>
                                        <p:strVal val="visible"/>
                                      </p:to>
                                    </p:set>
                                    <p:anim calcmode="lin" valueType="num">
                                      <p:cBhvr>
                                        <p:cTn id="36" dur="500" fill="hold"/>
                                        <p:tgtEl>
                                          <p:spTgt spid="315411"/>
                                        </p:tgtEl>
                                        <p:attrNameLst>
                                          <p:attrName>ppt_x</p:attrName>
                                        </p:attrNameLst>
                                      </p:cBhvr>
                                      <p:tavLst>
                                        <p:tav tm="0">
                                          <p:val>
                                            <p:strVal val="#ppt_x"/>
                                          </p:val>
                                        </p:tav>
                                        <p:tav tm="100000">
                                          <p:val>
                                            <p:strVal val="#ppt_x"/>
                                          </p:val>
                                        </p:tav>
                                      </p:tavLst>
                                    </p:anim>
                                    <p:anim calcmode="lin" valueType="num">
                                      <p:cBhvr>
                                        <p:cTn id="37" dur="500" fill="hold"/>
                                        <p:tgtEl>
                                          <p:spTgt spid="315411"/>
                                        </p:tgtEl>
                                        <p:attrNameLst>
                                          <p:attrName>ppt_y</p:attrName>
                                        </p:attrNameLst>
                                      </p:cBhvr>
                                      <p:tavLst>
                                        <p:tav tm="0">
                                          <p:val>
                                            <p:strVal val="#ppt_y-#ppt_h/2"/>
                                          </p:val>
                                        </p:tav>
                                        <p:tav tm="100000">
                                          <p:val>
                                            <p:strVal val="#ppt_y"/>
                                          </p:val>
                                        </p:tav>
                                      </p:tavLst>
                                    </p:anim>
                                    <p:anim calcmode="lin" valueType="num">
                                      <p:cBhvr>
                                        <p:cTn id="38" dur="500" fill="hold"/>
                                        <p:tgtEl>
                                          <p:spTgt spid="315411"/>
                                        </p:tgtEl>
                                        <p:attrNameLst>
                                          <p:attrName>ppt_w</p:attrName>
                                        </p:attrNameLst>
                                      </p:cBhvr>
                                      <p:tavLst>
                                        <p:tav tm="0">
                                          <p:val>
                                            <p:strVal val="#ppt_w"/>
                                          </p:val>
                                        </p:tav>
                                        <p:tav tm="100000">
                                          <p:val>
                                            <p:strVal val="#ppt_w"/>
                                          </p:val>
                                        </p:tav>
                                      </p:tavLst>
                                    </p:anim>
                                    <p:anim calcmode="lin" valueType="num">
                                      <p:cBhvr>
                                        <p:cTn id="39" dur="500" fill="hold"/>
                                        <p:tgtEl>
                                          <p:spTgt spid="315411"/>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315412"/>
                                        </p:tgtEl>
                                        <p:attrNameLst>
                                          <p:attrName>style.visibility</p:attrName>
                                        </p:attrNameLst>
                                      </p:cBhvr>
                                      <p:to>
                                        <p:strVal val="visible"/>
                                      </p:to>
                                    </p:set>
                                    <p:anim calcmode="lin" valueType="num">
                                      <p:cBhvr>
                                        <p:cTn id="43" dur="500" fill="hold"/>
                                        <p:tgtEl>
                                          <p:spTgt spid="315412"/>
                                        </p:tgtEl>
                                        <p:attrNameLst>
                                          <p:attrName>ppt_x</p:attrName>
                                        </p:attrNameLst>
                                      </p:cBhvr>
                                      <p:tavLst>
                                        <p:tav tm="0">
                                          <p:val>
                                            <p:strVal val="#ppt_x"/>
                                          </p:val>
                                        </p:tav>
                                        <p:tav tm="100000">
                                          <p:val>
                                            <p:strVal val="#ppt_x"/>
                                          </p:val>
                                        </p:tav>
                                      </p:tavLst>
                                    </p:anim>
                                    <p:anim calcmode="lin" valueType="num">
                                      <p:cBhvr>
                                        <p:cTn id="44" dur="500" fill="hold"/>
                                        <p:tgtEl>
                                          <p:spTgt spid="315412"/>
                                        </p:tgtEl>
                                        <p:attrNameLst>
                                          <p:attrName>ppt_y</p:attrName>
                                        </p:attrNameLst>
                                      </p:cBhvr>
                                      <p:tavLst>
                                        <p:tav tm="0">
                                          <p:val>
                                            <p:strVal val="#ppt_y-#ppt_h/2"/>
                                          </p:val>
                                        </p:tav>
                                        <p:tav tm="100000">
                                          <p:val>
                                            <p:strVal val="#ppt_y"/>
                                          </p:val>
                                        </p:tav>
                                      </p:tavLst>
                                    </p:anim>
                                    <p:anim calcmode="lin" valueType="num">
                                      <p:cBhvr>
                                        <p:cTn id="45" dur="500" fill="hold"/>
                                        <p:tgtEl>
                                          <p:spTgt spid="315412"/>
                                        </p:tgtEl>
                                        <p:attrNameLst>
                                          <p:attrName>ppt_w</p:attrName>
                                        </p:attrNameLst>
                                      </p:cBhvr>
                                      <p:tavLst>
                                        <p:tav tm="0">
                                          <p:val>
                                            <p:strVal val="#ppt_w"/>
                                          </p:val>
                                        </p:tav>
                                        <p:tav tm="100000">
                                          <p:val>
                                            <p:strVal val="#ppt_w"/>
                                          </p:val>
                                        </p:tav>
                                      </p:tavLst>
                                    </p:anim>
                                    <p:anim calcmode="lin" valueType="num">
                                      <p:cBhvr>
                                        <p:cTn id="46" dur="500" fill="hold"/>
                                        <p:tgtEl>
                                          <p:spTgt spid="315412"/>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315406"/>
                                        </p:tgtEl>
                                        <p:attrNameLst>
                                          <p:attrName>style.visibility</p:attrName>
                                        </p:attrNameLst>
                                      </p:cBhvr>
                                      <p:to>
                                        <p:strVal val="visible"/>
                                      </p:to>
                                    </p:set>
                                    <p:anim calcmode="lin" valueType="num">
                                      <p:cBhvr>
                                        <p:cTn id="51" dur="500" fill="hold"/>
                                        <p:tgtEl>
                                          <p:spTgt spid="315406"/>
                                        </p:tgtEl>
                                        <p:attrNameLst>
                                          <p:attrName>ppt_x</p:attrName>
                                        </p:attrNameLst>
                                      </p:cBhvr>
                                      <p:tavLst>
                                        <p:tav tm="0">
                                          <p:val>
                                            <p:strVal val="#ppt_x-#ppt_w/2"/>
                                          </p:val>
                                        </p:tav>
                                        <p:tav tm="100000">
                                          <p:val>
                                            <p:strVal val="#ppt_x"/>
                                          </p:val>
                                        </p:tav>
                                      </p:tavLst>
                                    </p:anim>
                                    <p:anim calcmode="lin" valueType="num">
                                      <p:cBhvr>
                                        <p:cTn id="52" dur="500" fill="hold"/>
                                        <p:tgtEl>
                                          <p:spTgt spid="315406"/>
                                        </p:tgtEl>
                                        <p:attrNameLst>
                                          <p:attrName>ppt_y</p:attrName>
                                        </p:attrNameLst>
                                      </p:cBhvr>
                                      <p:tavLst>
                                        <p:tav tm="0">
                                          <p:val>
                                            <p:strVal val="#ppt_y"/>
                                          </p:val>
                                        </p:tav>
                                        <p:tav tm="100000">
                                          <p:val>
                                            <p:strVal val="#ppt_y"/>
                                          </p:val>
                                        </p:tav>
                                      </p:tavLst>
                                    </p:anim>
                                    <p:anim calcmode="lin" valueType="num">
                                      <p:cBhvr>
                                        <p:cTn id="53" dur="500" fill="hold"/>
                                        <p:tgtEl>
                                          <p:spTgt spid="315406"/>
                                        </p:tgtEl>
                                        <p:attrNameLst>
                                          <p:attrName>ppt_w</p:attrName>
                                        </p:attrNameLst>
                                      </p:cBhvr>
                                      <p:tavLst>
                                        <p:tav tm="0">
                                          <p:val>
                                            <p:fltVal val="0"/>
                                          </p:val>
                                        </p:tav>
                                        <p:tav tm="100000">
                                          <p:val>
                                            <p:strVal val="#ppt_w"/>
                                          </p:val>
                                        </p:tav>
                                      </p:tavLst>
                                    </p:anim>
                                    <p:anim calcmode="lin" valueType="num">
                                      <p:cBhvr>
                                        <p:cTn id="54" dur="500" fill="hold"/>
                                        <p:tgtEl>
                                          <p:spTgt spid="315406"/>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315424"/>
                                        </p:tgtEl>
                                        <p:attrNameLst>
                                          <p:attrName>style.visibility</p:attrName>
                                        </p:attrNameLst>
                                      </p:cBhvr>
                                      <p:to>
                                        <p:strVal val="visible"/>
                                      </p:to>
                                    </p:set>
                                    <p:anim calcmode="lin" valueType="num">
                                      <p:cBhvr>
                                        <p:cTn id="59" dur="500" fill="hold"/>
                                        <p:tgtEl>
                                          <p:spTgt spid="315424"/>
                                        </p:tgtEl>
                                        <p:attrNameLst>
                                          <p:attrName>ppt_x</p:attrName>
                                        </p:attrNameLst>
                                      </p:cBhvr>
                                      <p:tavLst>
                                        <p:tav tm="0">
                                          <p:val>
                                            <p:strVal val="#ppt_x"/>
                                          </p:val>
                                        </p:tav>
                                        <p:tav tm="100000">
                                          <p:val>
                                            <p:strVal val="#ppt_x"/>
                                          </p:val>
                                        </p:tav>
                                      </p:tavLst>
                                    </p:anim>
                                    <p:anim calcmode="lin" valueType="num">
                                      <p:cBhvr>
                                        <p:cTn id="60" dur="500" fill="hold"/>
                                        <p:tgtEl>
                                          <p:spTgt spid="315424"/>
                                        </p:tgtEl>
                                        <p:attrNameLst>
                                          <p:attrName>ppt_y</p:attrName>
                                        </p:attrNameLst>
                                      </p:cBhvr>
                                      <p:tavLst>
                                        <p:tav tm="0">
                                          <p:val>
                                            <p:strVal val="#ppt_y-#ppt_h/2"/>
                                          </p:val>
                                        </p:tav>
                                        <p:tav tm="100000">
                                          <p:val>
                                            <p:strVal val="#ppt_y"/>
                                          </p:val>
                                        </p:tav>
                                      </p:tavLst>
                                    </p:anim>
                                    <p:anim calcmode="lin" valueType="num">
                                      <p:cBhvr>
                                        <p:cTn id="61" dur="500" fill="hold"/>
                                        <p:tgtEl>
                                          <p:spTgt spid="315424"/>
                                        </p:tgtEl>
                                        <p:attrNameLst>
                                          <p:attrName>ppt_w</p:attrName>
                                        </p:attrNameLst>
                                      </p:cBhvr>
                                      <p:tavLst>
                                        <p:tav tm="0">
                                          <p:val>
                                            <p:strVal val="#ppt_w"/>
                                          </p:val>
                                        </p:tav>
                                        <p:tav tm="100000">
                                          <p:val>
                                            <p:strVal val="#ppt_w"/>
                                          </p:val>
                                        </p:tav>
                                      </p:tavLst>
                                    </p:anim>
                                    <p:anim calcmode="lin" valueType="num">
                                      <p:cBhvr>
                                        <p:cTn id="62" dur="500" fill="hold"/>
                                        <p:tgtEl>
                                          <p:spTgt spid="315424"/>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315415"/>
                                        </p:tgtEl>
                                        <p:attrNameLst>
                                          <p:attrName>style.visibility</p:attrName>
                                        </p:attrNameLst>
                                      </p:cBhvr>
                                      <p:to>
                                        <p:strVal val="visible"/>
                                      </p:to>
                                    </p:set>
                                    <p:anim calcmode="lin" valueType="num">
                                      <p:cBhvr>
                                        <p:cTn id="66" dur="500" fill="hold"/>
                                        <p:tgtEl>
                                          <p:spTgt spid="315415"/>
                                        </p:tgtEl>
                                        <p:attrNameLst>
                                          <p:attrName>ppt_x</p:attrName>
                                        </p:attrNameLst>
                                      </p:cBhvr>
                                      <p:tavLst>
                                        <p:tav tm="0">
                                          <p:val>
                                            <p:strVal val="#ppt_x"/>
                                          </p:val>
                                        </p:tav>
                                        <p:tav tm="100000">
                                          <p:val>
                                            <p:strVal val="#ppt_x"/>
                                          </p:val>
                                        </p:tav>
                                      </p:tavLst>
                                    </p:anim>
                                    <p:anim calcmode="lin" valueType="num">
                                      <p:cBhvr>
                                        <p:cTn id="67" dur="500" fill="hold"/>
                                        <p:tgtEl>
                                          <p:spTgt spid="315415"/>
                                        </p:tgtEl>
                                        <p:attrNameLst>
                                          <p:attrName>ppt_y</p:attrName>
                                        </p:attrNameLst>
                                      </p:cBhvr>
                                      <p:tavLst>
                                        <p:tav tm="0">
                                          <p:val>
                                            <p:strVal val="#ppt_y-#ppt_h/2"/>
                                          </p:val>
                                        </p:tav>
                                        <p:tav tm="100000">
                                          <p:val>
                                            <p:strVal val="#ppt_y"/>
                                          </p:val>
                                        </p:tav>
                                      </p:tavLst>
                                    </p:anim>
                                    <p:anim calcmode="lin" valueType="num">
                                      <p:cBhvr>
                                        <p:cTn id="68" dur="500" fill="hold"/>
                                        <p:tgtEl>
                                          <p:spTgt spid="315415"/>
                                        </p:tgtEl>
                                        <p:attrNameLst>
                                          <p:attrName>ppt_w</p:attrName>
                                        </p:attrNameLst>
                                      </p:cBhvr>
                                      <p:tavLst>
                                        <p:tav tm="0">
                                          <p:val>
                                            <p:strVal val="#ppt_w"/>
                                          </p:val>
                                        </p:tav>
                                        <p:tav tm="100000">
                                          <p:val>
                                            <p:strVal val="#ppt_w"/>
                                          </p:val>
                                        </p:tav>
                                      </p:tavLst>
                                    </p:anim>
                                    <p:anim calcmode="lin" valueType="num">
                                      <p:cBhvr>
                                        <p:cTn id="69" dur="500" fill="hold"/>
                                        <p:tgtEl>
                                          <p:spTgt spid="315415"/>
                                        </p:tgtEl>
                                        <p:attrNameLst>
                                          <p:attrName>ppt_h</p:attrName>
                                        </p:attrNameLst>
                                      </p:cBhvr>
                                      <p:tavLst>
                                        <p:tav tm="0">
                                          <p:val>
                                            <p:fltVal val="0"/>
                                          </p:val>
                                        </p:tav>
                                        <p:tav tm="100000">
                                          <p:val>
                                            <p:strVal val="#ppt_h"/>
                                          </p:val>
                                        </p:tav>
                                      </p:tavLst>
                                    </p:anim>
                                  </p:childTnLst>
                                </p:cTn>
                              </p:par>
                            </p:childTnLst>
                          </p:cTn>
                        </p:par>
                        <p:par>
                          <p:cTn id="70" fill="hold">
                            <p:stCondLst>
                              <p:cond delay="1000"/>
                            </p:stCondLst>
                            <p:childTnLst>
                              <p:par>
                                <p:cTn id="71" presetID="17" presetClass="entr" presetSubtype="1" fill="hold" grpId="0" nodeType="afterEffect">
                                  <p:stCondLst>
                                    <p:cond delay="0"/>
                                  </p:stCondLst>
                                  <p:childTnLst>
                                    <p:set>
                                      <p:cBhvr>
                                        <p:cTn id="72" dur="1" fill="hold">
                                          <p:stCondLst>
                                            <p:cond delay="0"/>
                                          </p:stCondLst>
                                        </p:cTn>
                                        <p:tgtEl>
                                          <p:spTgt spid="315416"/>
                                        </p:tgtEl>
                                        <p:attrNameLst>
                                          <p:attrName>style.visibility</p:attrName>
                                        </p:attrNameLst>
                                      </p:cBhvr>
                                      <p:to>
                                        <p:strVal val="visible"/>
                                      </p:to>
                                    </p:set>
                                    <p:anim calcmode="lin" valueType="num">
                                      <p:cBhvr>
                                        <p:cTn id="73" dur="500" fill="hold"/>
                                        <p:tgtEl>
                                          <p:spTgt spid="315416"/>
                                        </p:tgtEl>
                                        <p:attrNameLst>
                                          <p:attrName>ppt_x</p:attrName>
                                        </p:attrNameLst>
                                      </p:cBhvr>
                                      <p:tavLst>
                                        <p:tav tm="0">
                                          <p:val>
                                            <p:strVal val="#ppt_x"/>
                                          </p:val>
                                        </p:tav>
                                        <p:tav tm="100000">
                                          <p:val>
                                            <p:strVal val="#ppt_x"/>
                                          </p:val>
                                        </p:tav>
                                      </p:tavLst>
                                    </p:anim>
                                    <p:anim calcmode="lin" valueType="num">
                                      <p:cBhvr>
                                        <p:cTn id="74" dur="500" fill="hold"/>
                                        <p:tgtEl>
                                          <p:spTgt spid="315416"/>
                                        </p:tgtEl>
                                        <p:attrNameLst>
                                          <p:attrName>ppt_y</p:attrName>
                                        </p:attrNameLst>
                                      </p:cBhvr>
                                      <p:tavLst>
                                        <p:tav tm="0">
                                          <p:val>
                                            <p:strVal val="#ppt_y-#ppt_h/2"/>
                                          </p:val>
                                        </p:tav>
                                        <p:tav tm="100000">
                                          <p:val>
                                            <p:strVal val="#ppt_y"/>
                                          </p:val>
                                        </p:tav>
                                      </p:tavLst>
                                    </p:anim>
                                    <p:anim calcmode="lin" valueType="num">
                                      <p:cBhvr>
                                        <p:cTn id="75" dur="500" fill="hold"/>
                                        <p:tgtEl>
                                          <p:spTgt spid="315416"/>
                                        </p:tgtEl>
                                        <p:attrNameLst>
                                          <p:attrName>ppt_w</p:attrName>
                                        </p:attrNameLst>
                                      </p:cBhvr>
                                      <p:tavLst>
                                        <p:tav tm="0">
                                          <p:val>
                                            <p:strVal val="#ppt_w"/>
                                          </p:val>
                                        </p:tav>
                                        <p:tav tm="100000">
                                          <p:val>
                                            <p:strVal val="#ppt_w"/>
                                          </p:val>
                                        </p:tav>
                                      </p:tavLst>
                                    </p:anim>
                                    <p:anim calcmode="lin" valueType="num">
                                      <p:cBhvr>
                                        <p:cTn id="76" dur="500" fill="hold"/>
                                        <p:tgtEl>
                                          <p:spTgt spid="315416"/>
                                        </p:tgtEl>
                                        <p:attrNameLst>
                                          <p:attrName>ppt_h</p:attrName>
                                        </p:attrNameLst>
                                      </p:cBhvr>
                                      <p:tavLst>
                                        <p:tav tm="0">
                                          <p:val>
                                            <p:fltVal val="0"/>
                                          </p:val>
                                        </p:tav>
                                        <p:tav tm="100000">
                                          <p:val>
                                            <p:strVal val="#ppt_h"/>
                                          </p:val>
                                        </p:tav>
                                      </p:tavLst>
                                    </p:anim>
                                  </p:childTnLst>
                                </p:cTn>
                              </p:par>
                            </p:childTnLst>
                          </p:cTn>
                        </p:par>
                        <p:par>
                          <p:cTn id="77" fill="hold">
                            <p:stCondLst>
                              <p:cond delay="1500"/>
                            </p:stCondLst>
                            <p:childTnLst>
                              <p:par>
                                <p:cTn id="78" presetID="17" presetClass="entr" presetSubtype="1" fill="hold" grpId="0" nodeType="afterEffect">
                                  <p:stCondLst>
                                    <p:cond delay="0"/>
                                  </p:stCondLst>
                                  <p:childTnLst>
                                    <p:set>
                                      <p:cBhvr>
                                        <p:cTn id="79" dur="1" fill="hold">
                                          <p:stCondLst>
                                            <p:cond delay="0"/>
                                          </p:stCondLst>
                                        </p:cTn>
                                        <p:tgtEl>
                                          <p:spTgt spid="315417"/>
                                        </p:tgtEl>
                                        <p:attrNameLst>
                                          <p:attrName>style.visibility</p:attrName>
                                        </p:attrNameLst>
                                      </p:cBhvr>
                                      <p:to>
                                        <p:strVal val="visible"/>
                                      </p:to>
                                    </p:set>
                                    <p:anim calcmode="lin" valueType="num">
                                      <p:cBhvr>
                                        <p:cTn id="80" dur="500" fill="hold"/>
                                        <p:tgtEl>
                                          <p:spTgt spid="315417"/>
                                        </p:tgtEl>
                                        <p:attrNameLst>
                                          <p:attrName>ppt_x</p:attrName>
                                        </p:attrNameLst>
                                      </p:cBhvr>
                                      <p:tavLst>
                                        <p:tav tm="0">
                                          <p:val>
                                            <p:strVal val="#ppt_x"/>
                                          </p:val>
                                        </p:tav>
                                        <p:tav tm="100000">
                                          <p:val>
                                            <p:strVal val="#ppt_x"/>
                                          </p:val>
                                        </p:tav>
                                      </p:tavLst>
                                    </p:anim>
                                    <p:anim calcmode="lin" valueType="num">
                                      <p:cBhvr>
                                        <p:cTn id="81" dur="500" fill="hold"/>
                                        <p:tgtEl>
                                          <p:spTgt spid="315417"/>
                                        </p:tgtEl>
                                        <p:attrNameLst>
                                          <p:attrName>ppt_y</p:attrName>
                                        </p:attrNameLst>
                                      </p:cBhvr>
                                      <p:tavLst>
                                        <p:tav tm="0">
                                          <p:val>
                                            <p:strVal val="#ppt_y-#ppt_h/2"/>
                                          </p:val>
                                        </p:tav>
                                        <p:tav tm="100000">
                                          <p:val>
                                            <p:strVal val="#ppt_y"/>
                                          </p:val>
                                        </p:tav>
                                      </p:tavLst>
                                    </p:anim>
                                    <p:anim calcmode="lin" valueType="num">
                                      <p:cBhvr>
                                        <p:cTn id="82" dur="500" fill="hold"/>
                                        <p:tgtEl>
                                          <p:spTgt spid="315417"/>
                                        </p:tgtEl>
                                        <p:attrNameLst>
                                          <p:attrName>ppt_w</p:attrName>
                                        </p:attrNameLst>
                                      </p:cBhvr>
                                      <p:tavLst>
                                        <p:tav tm="0">
                                          <p:val>
                                            <p:strVal val="#ppt_w"/>
                                          </p:val>
                                        </p:tav>
                                        <p:tav tm="100000">
                                          <p:val>
                                            <p:strVal val="#ppt_w"/>
                                          </p:val>
                                        </p:tav>
                                      </p:tavLst>
                                    </p:anim>
                                    <p:anim calcmode="lin" valueType="num">
                                      <p:cBhvr>
                                        <p:cTn id="83" dur="500" fill="hold"/>
                                        <p:tgtEl>
                                          <p:spTgt spid="315417"/>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315400"/>
                                        </p:tgtEl>
                                        <p:attrNameLst>
                                          <p:attrName>style.visibility</p:attrName>
                                        </p:attrNameLst>
                                      </p:cBhvr>
                                      <p:to>
                                        <p:strVal val="visible"/>
                                      </p:to>
                                    </p:set>
                                    <p:anim calcmode="lin" valueType="num">
                                      <p:cBhvr>
                                        <p:cTn id="88" dur="500" fill="hold"/>
                                        <p:tgtEl>
                                          <p:spTgt spid="315400"/>
                                        </p:tgtEl>
                                        <p:attrNameLst>
                                          <p:attrName>ppt_x</p:attrName>
                                        </p:attrNameLst>
                                      </p:cBhvr>
                                      <p:tavLst>
                                        <p:tav tm="0">
                                          <p:val>
                                            <p:strVal val="#ppt_x-#ppt_w/2"/>
                                          </p:val>
                                        </p:tav>
                                        <p:tav tm="100000">
                                          <p:val>
                                            <p:strVal val="#ppt_x"/>
                                          </p:val>
                                        </p:tav>
                                      </p:tavLst>
                                    </p:anim>
                                    <p:anim calcmode="lin" valueType="num">
                                      <p:cBhvr>
                                        <p:cTn id="89" dur="500" fill="hold"/>
                                        <p:tgtEl>
                                          <p:spTgt spid="315400"/>
                                        </p:tgtEl>
                                        <p:attrNameLst>
                                          <p:attrName>ppt_y</p:attrName>
                                        </p:attrNameLst>
                                      </p:cBhvr>
                                      <p:tavLst>
                                        <p:tav tm="0">
                                          <p:val>
                                            <p:strVal val="#ppt_y"/>
                                          </p:val>
                                        </p:tav>
                                        <p:tav tm="100000">
                                          <p:val>
                                            <p:strVal val="#ppt_y"/>
                                          </p:val>
                                        </p:tav>
                                      </p:tavLst>
                                    </p:anim>
                                    <p:anim calcmode="lin" valueType="num">
                                      <p:cBhvr>
                                        <p:cTn id="90" dur="500" fill="hold"/>
                                        <p:tgtEl>
                                          <p:spTgt spid="315400"/>
                                        </p:tgtEl>
                                        <p:attrNameLst>
                                          <p:attrName>ppt_w</p:attrName>
                                        </p:attrNameLst>
                                      </p:cBhvr>
                                      <p:tavLst>
                                        <p:tav tm="0">
                                          <p:val>
                                            <p:fltVal val="0"/>
                                          </p:val>
                                        </p:tav>
                                        <p:tav tm="100000">
                                          <p:val>
                                            <p:strVal val="#ppt_w"/>
                                          </p:val>
                                        </p:tav>
                                      </p:tavLst>
                                    </p:anim>
                                    <p:anim calcmode="lin" valueType="num">
                                      <p:cBhvr>
                                        <p:cTn id="91" dur="500" fill="hold"/>
                                        <p:tgtEl>
                                          <p:spTgt spid="315400"/>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315425"/>
                                        </p:tgtEl>
                                        <p:attrNameLst>
                                          <p:attrName>style.visibility</p:attrName>
                                        </p:attrNameLst>
                                      </p:cBhvr>
                                      <p:to>
                                        <p:strVal val="visible"/>
                                      </p:to>
                                    </p:set>
                                    <p:anim calcmode="lin" valueType="num">
                                      <p:cBhvr>
                                        <p:cTn id="96" dur="500" fill="hold"/>
                                        <p:tgtEl>
                                          <p:spTgt spid="315425"/>
                                        </p:tgtEl>
                                        <p:attrNameLst>
                                          <p:attrName>ppt_x</p:attrName>
                                        </p:attrNameLst>
                                      </p:cBhvr>
                                      <p:tavLst>
                                        <p:tav tm="0">
                                          <p:val>
                                            <p:strVal val="#ppt_x"/>
                                          </p:val>
                                        </p:tav>
                                        <p:tav tm="100000">
                                          <p:val>
                                            <p:strVal val="#ppt_x"/>
                                          </p:val>
                                        </p:tav>
                                      </p:tavLst>
                                    </p:anim>
                                    <p:anim calcmode="lin" valueType="num">
                                      <p:cBhvr>
                                        <p:cTn id="97" dur="500" fill="hold"/>
                                        <p:tgtEl>
                                          <p:spTgt spid="315425"/>
                                        </p:tgtEl>
                                        <p:attrNameLst>
                                          <p:attrName>ppt_y</p:attrName>
                                        </p:attrNameLst>
                                      </p:cBhvr>
                                      <p:tavLst>
                                        <p:tav tm="0">
                                          <p:val>
                                            <p:strVal val="#ppt_y-#ppt_h/2"/>
                                          </p:val>
                                        </p:tav>
                                        <p:tav tm="100000">
                                          <p:val>
                                            <p:strVal val="#ppt_y"/>
                                          </p:val>
                                        </p:tav>
                                      </p:tavLst>
                                    </p:anim>
                                    <p:anim calcmode="lin" valueType="num">
                                      <p:cBhvr>
                                        <p:cTn id="98" dur="500" fill="hold"/>
                                        <p:tgtEl>
                                          <p:spTgt spid="315425"/>
                                        </p:tgtEl>
                                        <p:attrNameLst>
                                          <p:attrName>ppt_w</p:attrName>
                                        </p:attrNameLst>
                                      </p:cBhvr>
                                      <p:tavLst>
                                        <p:tav tm="0">
                                          <p:val>
                                            <p:strVal val="#ppt_w"/>
                                          </p:val>
                                        </p:tav>
                                        <p:tav tm="100000">
                                          <p:val>
                                            <p:strVal val="#ppt_w"/>
                                          </p:val>
                                        </p:tav>
                                      </p:tavLst>
                                    </p:anim>
                                    <p:anim calcmode="lin" valueType="num">
                                      <p:cBhvr>
                                        <p:cTn id="99" dur="500" fill="hold"/>
                                        <p:tgtEl>
                                          <p:spTgt spid="31542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315407"/>
                                        </p:tgtEl>
                                        <p:attrNameLst>
                                          <p:attrName>style.visibility</p:attrName>
                                        </p:attrNameLst>
                                      </p:cBhvr>
                                      <p:to>
                                        <p:strVal val="visible"/>
                                      </p:to>
                                    </p:set>
                                    <p:anim calcmode="lin" valueType="num">
                                      <p:cBhvr>
                                        <p:cTn id="104" dur="500" fill="hold"/>
                                        <p:tgtEl>
                                          <p:spTgt spid="315407"/>
                                        </p:tgtEl>
                                        <p:attrNameLst>
                                          <p:attrName>ppt_x</p:attrName>
                                        </p:attrNameLst>
                                      </p:cBhvr>
                                      <p:tavLst>
                                        <p:tav tm="0">
                                          <p:val>
                                            <p:strVal val="#ppt_x-#ppt_w/2"/>
                                          </p:val>
                                        </p:tav>
                                        <p:tav tm="100000">
                                          <p:val>
                                            <p:strVal val="#ppt_x"/>
                                          </p:val>
                                        </p:tav>
                                      </p:tavLst>
                                    </p:anim>
                                    <p:anim calcmode="lin" valueType="num">
                                      <p:cBhvr>
                                        <p:cTn id="105" dur="500" fill="hold"/>
                                        <p:tgtEl>
                                          <p:spTgt spid="315407"/>
                                        </p:tgtEl>
                                        <p:attrNameLst>
                                          <p:attrName>ppt_y</p:attrName>
                                        </p:attrNameLst>
                                      </p:cBhvr>
                                      <p:tavLst>
                                        <p:tav tm="0">
                                          <p:val>
                                            <p:strVal val="#ppt_y"/>
                                          </p:val>
                                        </p:tav>
                                        <p:tav tm="100000">
                                          <p:val>
                                            <p:strVal val="#ppt_y"/>
                                          </p:val>
                                        </p:tav>
                                      </p:tavLst>
                                    </p:anim>
                                    <p:anim calcmode="lin" valueType="num">
                                      <p:cBhvr>
                                        <p:cTn id="106" dur="500" fill="hold"/>
                                        <p:tgtEl>
                                          <p:spTgt spid="315407"/>
                                        </p:tgtEl>
                                        <p:attrNameLst>
                                          <p:attrName>ppt_w</p:attrName>
                                        </p:attrNameLst>
                                      </p:cBhvr>
                                      <p:tavLst>
                                        <p:tav tm="0">
                                          <p:val>
                                            <p:fltVal val="0"/>
                                          </p:val>
                                        </p:tav>
                                        <p:tav tm="100000">
                                          <p:val>
                                            <p:strVal val="#ppt_w"/>
                                          </p:val>
                                        </p:tav>
                                      </p:tavLst>
                                    </p:anim>
                                    <p:anim calcmode="lin" valueType="num">
                                      <p:cBhvr>
                                        <p:cTn id="107" dur="500" fill="hold"/>
                                        <p:tgtEl>
                                          <p:spTgt spid="315407"/>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315426"/>
                                        </p:tgtEl>
                                        <p:attrNameLst>
                                          <p:attrName>style.visibility</p:attrName>
                                        </p:attrNameLst>
                                      </p:cBhvr>
                                      <p:to>
                                        <p:strVal val="visible"/>
                                      </p:to>
                                    </p:set>
                                    <p:anim calcmode="lin" valueType="num">
                                      <p:cBhvr>
                                        <p:cTn id="112" dur="500" fill="hold"/>
                                        <p:tgtEl>
                                          <p:spTgt spid="315426"/>
                                        </p:tgtEl>
                                        <p:attrNameLst>
                                          <p:attrName>ppt_x</p:attrName>
                                        </p:attrNameLst>
                                      </p:cBhvr>
                                      <p:tavLst>
                                        <p:tav tm="0">
                                          <p:val>
                                            <p:strVal val="#ppt_x"/>
                                          </p:val>
                                        </p:tav>
                                        <p:tav tm="100000">
                                          <p:val>
                                            <p:strVal val="#ppt_x"/>
                                          </p:val>
                                        </p:tav>
                                      </p:tavLst>
                                    </p:anim>
                                    <p:anim calcmode="lin" valueType="num">
                                      <p:cBhvr>
                                        <p:cTn id="113" dur="500" fill="hold"/>
                                        <p:tgtEl>
                                          <p:spTgt spid="315426"/>
                                        </p:tgtEl>
                                        <p:attrNameLst>
                                          <p:attrName>ppt_y</p:attrName>
                                        </p:attrNameLst>
                                      </p:cBhvr>
                                      <p:tavLst>
                                        <p:tav tm="0">
                                          <p:val>
                                            <p:strVal val="#ppt_y-#ppt_h/2"/>
                                          </p:val>
                                        </p:tav>
                                        <p:tav tm="100000">
                                          <p:val>
                                            <p:strVal val="#ppt_y"/>
                                          </p:val>
                                        </p:tav>
                                      </p:tavLst>
                                    </p:anim>
                                    <p:anim calcmode="lin" valueType="num">
                                      <p:cBhvr>
                                        <p:cTn id="114" dur="500" fill="hold"/>
                                        <p:tgtEl>
                                          <p:spTgt spid="315426"/>
                                        </p:tgtEl>
                                        <p:attrNameLst>
                                          <p:attrName>ppt_w</p:attrName>
                                        </p:attrNameLst>
                                      </p:cBhvr>
                                      <p:tavLst>
                                        <p:tav tm="0">
                                          <p:val>
                                            <p:strVal val="#ppt_w"/>
                                          </p:val>
                                        </p:tav>
                                        <p:tav tm="100000">
                                          <p:val>
                                            <p:strVal val="#ppt_w"/>
                                          </p:val>
                                        </p:tav>
                                      </p:tavLst>
                                    </p:anim>
                                    <p:anim calcmode="lin" valueType="num">
                                      <p:cBhvr>
                                        <p:cTn id="115" dur="500" fill="hold"/>
                                        <p:tgtEl>
                                          <p:spTgt spid="315426"/>
                                        </p:tgtEl>
                                        <p:attrNameLst>
                                          <p:attrName>ppt_h</p:attrName>
                                        </p:attrNameLst>
                                      </p:cBhvr>
                                      <p:tavLst>
                                        <p:tav tm="0">
                                          <p:val>
                                            <p:fltVal val="0"/>
                                          </p:val>
                                        </p:tav>
                                        <p:tav tm="100000">
                                          <p:val>
                                            <p:strVal val="#ppt_h"/>
                                          </p:val>
                                        </p:tav>
                                      </p:tavLst>
                                    </p:anim>
                                  </p:childTnLst>
                                </p:cTn>
                              </p:par>
                            </p:childTnLst>
                          </p:cTn>
                        </p:par>
                        <p:par>
                          <p:cTn id="116" fill="hold">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315418"/>
                                        </p:tgtEl>
                                        <p:attrNameLst>
                                          <p:attrName>style.visibility</p:attrName>
                                        </p:attrNameLst>
                                      </p:cBhvr>
                                      <p:to>
                                        <p:strVal val="visible"/>
                                      </p:to>
                                    </p:set>
                                    <p:anim calcmode="lin" valueType="num">
                                      <p:cBhvr>
                                        <p:cTn id="119" dur="500" fill="hold"/>
                                        <p:tgtEl>
                                          <p:spTgt spid="315418"/>
                                        </p:tgtEl>
                                        <p:attrNameLst>
                                          <p:attrName>ppt_x</p:attrName>
                                        </p:attrNameLst>
                                      </p:cBhvr>
                                      <p:tavLst>
                                        <p:tav tm="0">
                                          <p:val>
                                            <p:strVal val="#ppt_x"/>
                                          </p:val>
                                        </p:tav>
                                        <p:tav tm="100000">
                                          <p:val>
                                            <p:strVal val="#ppt_x"/>
                                          </p:val>
                                        </p:tav>
                                      </p:tavLst>
                                    </p:anim>
                                    <p:anim calcmode="lin" valueType="num">
                                      <p:cBhvr>
                                        <p:cTn id="120" dur="500" fill="hold"/>
                                        <p:tgtEl>
                                          <p:spTgt spid="315418"/>
                                        </p:tgtEl>
                                        <p:attrNameLst>
                                          <p:attrName>ppt_y</p:attrName>
                                        </p:attrNameLst>
                                      </p:cBhvr>
                                      <p:tavLst>
                                        <p:tav tm="0">
                                          <p:val>
                                            <p:strVal val="#ppt_y-#ppt_h/2"/>
                                          </p:val>
                                        </p:tav>
                                        <p:tav tm="100000">
                                          <p:val>
                                            <p:strVal val="#ppt_y"/>
                                          </p:val>
                                        </p:tav>
                                      </p:tavLst>
                                    </p:anim>
                                    <p:anim calcmode="lin" valueType="num">
                                      <p:cBhvr>
                                        <p:cTn id="121" dur="500" fill="hold"/>
                                        <p:tgtEl>
                                          <p:spTgt spid="315418"/>
                                        </p:tgtEl>
                                        <p:attrNameLst>
                                          <p:attrName>ppt_w</p:attrName>
                                        </p:attrNameLst>
                                      </p:cBhvr>
                                      <p:tavLst>
                                        <p:tav tm="0">
                                          <p:val>
                                            <p:strVal val="#ppt_w"/>
                                          </p:val>
                                        </p:tav>
                                        <p:tav tm="100000">
                                          <p:val>
                                            <p:strVal val="#ppt_w"/>
                                          </p:val>
                                        </p:tav>
                                      </p:tavLst>
                                    </p:anim>
                                    <p:anim calcmode="lin" valueType="num">
                                      <p:cBhvr>
                                        <p:cTn id="122" dur="500" fill="hold"/>
                                        <p:tgtEl>
                                          <p:spTgt spid="315418"/>
                                        </p:tgtEl>
                                        <p:attrNameLst>
                                          <p:attrName>ppt_h</p:attrName>
                                        </p:attrNameLst>
                                      </p:cBhvr>
                                      <p:tavLst>
                                        <p:tav tm="0">
                                          <p:val>
                                            <p:fltVal val="0"/>
                                          </p:val>
                                        </p:tav>
                                        <p:tav tm="100000">
                                          <p:val>
                                            <p:strVal val="#ppt_h"/>
                                          </p:val>
                                        </p:tav>
                                      </p:tavLst>
                                    </p:anim>
                                  </p:childTnLst>
                                </p:cTn>
                              </p:par>
                            </p:childTnLst>
                          </p:cTn>
                        </p:par>
                        <p:par>
                          <p:cTn id="123" fill="hold">
                            <p:stCondLst>
                              <p:cond delay="1000"/>
                            </p:stCondLst>
                            <p:childTnLst>
                              <p:par>
                                <p:cTn id="124" presetID="17" presetClass="entr" presetSubtype="1" fill="hold" grpId="0" nodeType="afterEffect">
                                  <p:stCondLst>
                                    <p:cond delay="0"/>
                                  </p:stCondLst>
                                  <p:childTnLst>
                                    <p:set>
                                      <p:cBhvr>
                                        <p:cTn id="125" dur="1" fill="hold">
                                          <p:stCondLst>
                                            <p:cond delay="0"/>
                                          </p:stCondLst>
                                        </p:cTn>
                                        <p:tgtEl>
                                          <p:spTgt spid="315419"/>
                                        </p:tgtEl>
                                        <p:attrNameLst>
                                          <p:attrName>style.visibility</p:attrName>
                                        </p:attrNameLst>
                                      </p:cBhvr>
                                      <p:to>
                                        <p:strVal val="visible"/>
                                      </p:to>
                                    </p:set>
                                    <p:anim calcmode="lin" valueType="num">
                                      <p:cBhvr>
                                        <p:cTn id="126" dur="500" fill="hold"/>
                                        <p:tgtEl>
                                          <p:spTgt spid="315419"/>
                                        </p:tgtEl>
                                        <p:attrNameLst>
                                          <p:attrName>ppt_x</p:attrName>
                                        </p:attrNameLst>
                                      </p:cBhvr>
                                      <p:tavLst>
                                        <p:tav tm="0">
                                          <p:val>
                                            <p:strVal val="#ppt_x"/>
                                          </p:val>
                                        </p:tav>
                                        <p:tav tm="100000">
                                          <p:val>
                                            <p:strVal val="#ppt_x"/>
                                          </p:val>
                                        </p:tav>
                                      </p:tavLst>
                                    </p:anim>
                                    <p:anim calcmode="lin" valueType="num">
                                      <p:cBhvr>
                                        <p:cTn id="127" dur="500" fill="hold"/>
                                        <p:tgtEl>
                                          <p:spTgt spid="315419"/>
                                        </p:tgtEl>
                                        <p:attrNameLst>
                                          <p:attrName>ppt_y</p:attrName>
                                        </p:attrNameLst>
                                      </p:cBhvr>
                                      <p:tavLst>
                                        <p:tav tm="0">
                                          <p:val>
                                            <p:strVal val="#ppt_y-#ppt_h/2"/>
                                          </p:val>
                                        </p:tav>
                                        <p:tav tm="100000">
                                          <p:val>
                                            <p:strVal val="#ppt_y"/>
                                          </p:val>
                                        </p:tav>
                                      </p:tavLst>
                                    </p:anim>
                                    <p:anim calcmode="lin" valueType="num">
                                      <p:cBhvr>
                                        <p:cTn id="128" dur="500" fill="hold"/>
                                        <p:tgtEl>
                                          <p:spTgt spid="315419"/>
                                        </p:tgtEl>
                                        <p:attrNameLst>
                                          <p:attrName>ppt_w</p:attrName>
                                        </p:attrNameLst>
                                      </p:cBhvr>
                                      <p:tavLst>
                                        <p:tav tm="0">
                                          <p:val>
                                            <p:strVal val="#ppt_w"/>
                                          </p:val>
                                        </p:tav>
                                        <p:tav tm="100000">
                                          <p:val>
                                            <p:strVal val="#ppt_w"/>
                                          </p:val>
                                        </p:tav>
                                      </p:tavLst>
                                    </p:anim>
                                    <p:anim calcmode="lin" valueType="num">
                                      <p:cBhvr>
                                        <p:cTn id="129" dur="500" fill="hold"/>
                                        <p:tgtEl>
                                          <p:spTgt spid="315419"/>
                                        </p:tgtEl>
                                        <p:attrNameLst>
                                          <p:attrName>ppt_h</p:attrName>
                                        </p:attrNameLst>
                                      </p:cBhvr>
                                      <p:tavLst>
                                        <p:tav tm="0">
                                          <p:val>
                                            <p:fltVal val="0"/>
                                          </p:val>
                                        </p:tav>
                                        <p:tav tm="100000">
                                          <p:val>
                                            <p:strVal val="#ppt_h"/>
                                          </p:val>
                                        </p:tav>
                                      </p:tavLst>
                                    </p:anim>
                                  </p:childTnLst>
                                </p:cTn>
                              </p:par>
                            </p:childTnLst>
                          </p:cTn>
                        </p:par>
                        <p:par>
                          <p:cTn id="130" fill="hold">
                            <p:stCondLst>
                              <p:cond delay="1500"/>
                            </p:stCondLst>
                            <p:childTnLst>
                              <p:par>
                                <p:cTn id="131" presetID="17" presetClass="entr" presetSubtype="1" fill="hold" grpId="0" nodeType="afterEffect">
                                  <p:stCondLst>
                                    <p:cond delay="0"/>
                                  </p:stCondLst>
                                  <p:childTnLst>
                                    <p:set>
                                      <p:cBhvr>
                                        <p:cTn id="132" dur="1" fill="hold">
                                          <p:stCondLst>
                                            <p:cond delay="0"/>
                                          </p:stCondLst>
                                        </p:cTn>
                                        <p:tgtEl>
                                          <p:spTgt spid="315420"/>
                                        </p:tgtEl>
                                        <p:attrNameLst>
                                          <p:attrName>style.visibility</p:attrName>
                                        </p:attrNameLst>
                                      </p:cBhvr>
                                      <p:to>
                                        <p:strVal val="visible"/>
                                      </p:to>
                                    </p:set>
                                    <p:anim calcmode="lin" valueType="num">
                                      <p:cBhvr>
                                        <p:cTn id="133" dur="500" fill="hold"/>
                                        <p:tgtEl>
                                          <p:spTgt spid="315420"/>
                                        </p:tgtEl>
                                        <p:attrNameLst>
                                          <p:attrName>ppt_x</p:attrName>
                                        </p:attrNameLst>
                                      </p:cBhvr>
                                      <p:tavLst>
                                        <p:tav tm="0">
                                          <p:val>
                                            <p:strVal val="#ppt_x"/>
                                          </p:val>
                                        </p:tav>
                                        <p:tav tm="100000">
                                          <p:val>
                                            <p:strVal val="#ppt_x"/>
                                          </p:val>
                                        </p:tav>
                                      </p:tavLst>
                                    </p:anim>
                                    <p:anim calcmode="lin" valueType="num">
                                      <p:cBhvr>
                                        <p:cTn id="134" dur="500" fill="hold"/>
                                        <p:tgtEl>
                                          <p:spTgt spid="315420"/>
                                        </p:tgtEl>
                                        <p:attrNameLst>
                                          <p:attrName>ppt_y</p:attrName>
                                        </p:attrNameLst>
                                      </p:cBhvr>
                                      <p:tavLst>
                                        <p:tav tm="0">
                                          <p:val>
                                            <p:strVal val="#ppt_y-#ppt_h/2"/>
                                          </p:val>
                                        </p:tav>
                                        <p:tav tm="100000">
                                          <p:val>
                                            <p:strVal val="#ppt_y"/>
                                          </p:val>
                                        </p:tav>
                                      </p:tavLst>
                                    </p:anim>
                                    <p:anim calcmode="lin" valueType="num">
                                      <p:cBhvr>
                                        <p:cTn id="135" dur="500" fill="hold"/>
                                        <p:tgtEl>
                                          <p:spTgt spid="315420"/>
                                        </p:tgtEl>
                                        <p:attrNameLst>
                                          <p:attrName>ppt_w</p:attrName>
                                        </p:attrNameLst>
                                      </p:cBhvr>
                                      <p:tavLst>
                                        <p:tav tm="0">
                                          <p:val>
                                            <p:strVal val="#ppt_w"/>
                                          </p:val>
                                        </p:tav>
                                        <p:tav tm="100000">
                                          <p:val>
                                            <p:strVal val="#ppt_w"/>
                                          </p:val>
                                        </p:tav>
                                      </p:tavLst>
                                    </p:anim>
                                    <p:anim calcmode="lin" valueType="num">
                                      <p:cBhvr>
                                        <p:cTn id="136" dur="500" fill="hold"/>
                                        <p:tgtEl>
                                          <p:spTgt spid="315420"/>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315401"/>
                                        </p:tgtEl>
                                        <p:attrNameLst>
                                          <p:attrName>style.visibility</p:attrName>
                                        </p:attrNameLst>
                                      </p:cBhvr>
                                      <p:to>
                                        <p:strVal val="visible"/>
                                      </p:to>
                                    </p:set>
                                    <p:anim calcmode="lin" valueType="num">
                                      <p:cBhvr>
                                        <p:cTn id="141" dur="500" fill="hold"/>
                                        <p:tgtEl>
                                          <p:spTgt spid="315401"/>
                                        </p:tgtEl>
                                        <p:attrNameLst>
                                          <p:attrName>ppt_x</p:attrName>
                                        </p:attrNameLst>
                                      </p:cBhvr>
                                      <p:tavLst>
                                        <p:tav tm="0">
                                          <p:val>
                                            <p:strVal val="#ppt_x-#ppt_w/2"/>
                                          </p:val>
                                        </p:tav>
                                        <p:tav tm="100000">
                                          <p:val>
                                            <p:strVal val="#ppt_x"/>
                                          </p:val>
                                        </p:tav>
                                      </p:tavLst>
                                    </p:anim>
                                    <p:anim calcmode="lin" valueType="num">
                                      <p:cBhvr>
                                        <p:cTn id="142" dur="500" fill="hold"/>
                                        <p:tgtEl>
                                          <p:spTgt spid="315401"/>
                                        </p:tgtEl>
                                        <p:attrNameLst>
                                          <p:attrName>ppt_y</p:attrName>
                                        </p:attrNameLst>
                                      </p:cBhvr>
                                      <p:tavLst>
                                        <p:tav tm="0">
                                          <p:val>
                                            <p:strVal val="#ppt_y"/>
                                          </p:val>
                                        </p:tav>
                                        <p:tav tm="100000">
                                          <p:val>
                                            <p:strVal val="#ppt_y"/>
                                          </p:val>
                                        </p:tav>
                                      </p:tavLst>
                                    </p:anim>
                                    <p:anim calcmode="lin" valueType="num">
                                      <p:cBhvr>
                                        <p:cTn id="143" dur="500" fill="hold"/>
                                        <p:tgtEl>
                                          <p:spTgt spid="315401"/>
                                        </p:tgtEl>
                                        <p:attrNameLst>
                                          <p:attrName>ppt_w</p:attrName>
                                        </p:attrNameLst>
                                      </p:cBhvr>
                                      <p:tavLst>
                                        <p:tav tm="0">
                                          <p:val>
                                            <p:fltVal val="0"/>
                                          </p:val>
                                        </p:tav>
                                        <p:tav tm="100000">
                                          <p:val>
                                            <p:strVal val="#ppt_w"/>
                                          </p:val>
                                        </p:tav>
                                      </p:tavLst>
                                    </p:anim>
                                    <p:anim calcmode="lin" valueType="num">
                                      <p:cBhvr>
                                        <p:cTn id="144" dur="500" fill="hold"/>
                                        <p:tgtEl>
                                          <p:spTgt spid="315401"/>
                                        </p:tgtEl>
                                        <p:attrNameLst>
                                          <p:attrName>ppt_h</p:attrName>
                                        </p:attrNameLst>
                                      </p:cBhvr>
                                      <p:tavLst>
                                        <p:tav tm="0">
                                          <p:val>
                                            <p:strVal val="#ppt_h"/>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315427"/>
                                        </p:tgtEl>
                                        <p:attrNameLst>
                                          <p:attrName>style.visibility</p:attrName>
                                        </p:attrNameLst>
                                      </p:cBhvr>
                                      <p:to>
                                        <p:strVal val="visible"/>
                                      </p:to>
                                    </p:set>
                                    <p:anim calcmode="lin" valueType="num">
                                      <p:cBhvr>
                                        <p:cTn id="149" dur="500" fill="hold"/>
                                        <p:tgtEl>
                                          <p:spTgt spid="315427"/>
                                        </p:tgtEl>
                                        <p:attrNameLst>
                                          <p:attrName>ppt_x</p:attrName>
                                        </p:attrNameLst>
                                      </p:cBhvr>
                                      <p:tavLst>
                                        <p:tav tm="0">
                                          <p:val>
                                            <p:strVal val="#ppt_x"/>
                                          </p:val>
                                        </p:tav>
                                        <p:tav tm="100000">
                                          <p:val>
                                            <p:strVal val="#ppt_x"/>
                                          </p:val>
                                        </p:tav>
                                      </p:tavLst>
                                    </p:anim>
                                    <p:anim calcmode="lin" valueType="num">
                                      <p:cBhvr>
                                        <p:cTn id="150" dur="500" fill="hold"/>
                                        <p:tgtEl>
                                          <p:spTgt spid="315427"/>
                                        </p:tgtEl>
                                        <p:attrNameLst>
                                          <p:attrName>ppt_y</p:attrName>
                                        </p:attrNameLst>
                                      </p:cBhvr>
                                      <p:tavLst>
                                        <p:tav tm="0">
                                          <p:val>
                                            <p:strVal val="#ppt_y-#ppt_h/2"/>
                                          </p:val>
                                        </p:tav>
                                        <p:tav tm="100000">
                                          <p:val>
                                            <p:strVal val="#ppt_y"/>
                                          </p:val>
                                        </p:tav>
                                      </p:tavLst>
                                    </p:anim>
                                    <p:anim calcmode="lin" valueType="num">
                                      <p:cBhvr>
                                        <p:cTn id="151" dur="500" fill="hold"/>
                                        <p:tgtEl>
                                          <p:spTgt spid="315427"/>
                                        </p:tgtEl>
                                        <p:attrNameLst>
                                          <p:attrName>ppt_w</p:attrName>
                                        </p:attrNameLst>
                                      </p:cBhvr>
                                      <p:tavLst>
                                        <p:tav tm="0">
                                          <p:val>
                                            <p:strVal val="#ppt_w"/>
                                          </p:val>
                                        </p:tav>
                                        <p:tav tm="100000">
                                          <p:val>
                                            <p:strVal val="#ppt_w"/>
                                          </p:val>
                                        </p:tav>
                                      </p:tavLst>
                                    </p:anim>
                                    <p:anim calcmode="lin" valueType="num">
                                      <p:cBhvr>
                                        <p:cTn id="152" dur="500" fill="hold"/>
                                        <p:tgtEl>
                                          <p:spTgt spid="315427"/>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315402"/>
                                        </p:tgtEl>
                                        <p:attrNameLst>
                                          <p:attrName>style.visibility</p:attrName>
                                        </p:attrNameLst>
                                      </p:cBhvr>
                                      <p:to>
                                        <p:strVal val="visible"/>
                                      </p:to>
                                    </p:set>
                                    <p:anim calcmode="lin" valueType="num">
                                      <p:cBhvr>
                                        <p:cTn id="157" dur="500" fill="hold"/>
                                        <p:tgtEl>
                                          <p:spTgt spid="315402"/>
                                        </p:tgtEl>
                                        <p:attrNameLst>
                                          <p:attrName>ppt_x</p:attrName>
                                        </p:attrNameLst>
                                      </p:cBhvr>
                                      <p:tavLst>
                                        <p:tav tm="0">
                                          <p:val>
                                            <p:strVal val="#ppt_x-#ppt_w/2"/>
                                          </p:val>
                                        </p:tav>
                                        <p:tav tm="100000">
                                          <p:val>
                                            <p:strVal val="#ppt_x"/>
                                          </p:val>
                                        </p:tav>
                                      </p:tavLst>
                                    </p:anim>
                                    <p:anim calcmode="lin" valueType="num">
                                      <p:cBhvr>
                                        <p:cTn id="158" dur="500" fill="hold"/>
                                        <p:tgtEl>
                                          <p:spTgt spid="315402"/>
                                        </p:tgtEl>
                                        <p:attrNameLst>
                                          <p:attrName>ppt_y</p:attrName>
                                        </p:attrNameLst>
                                      </p:cBhvr>
                                      <p:tavLst>
                                        <p:tav tm="0">
                                          <p:val>
                                            <p:strVal val="#ppt_y"/>
                                          </p:val>
                                        </p:tav>
                                        <p:tav tm="100000">
                                          <p:val>
                                            <p:strVal val="#ppt_y"/>
                                          </p:val>
                                        </p:tav>
                                      </p:tavLst>
                                    </p:anim>
                                    <p:anim calcmode="lin" valueType="num">
                                      <p:cBhvr>
                                        <p:cTn id="159" dur="500" fill="hold"/>
                                        <p:tgtEl>
                                          <p:spTgt spid="315402"/>
                                        </p:tgtEl>
                                        <p:attrNameLst>
                                          <p:attrName>ppt_w</p:attrName>
                                        </p:attrNameLst>
                                      </p:cBhvr>
                                      <p:tavLst>
                                        <p:tav tm="0">
                                          <p:val>
                                            <p:fltVal val="0"/>
                                          </p:val>
                                        </p:tav>
                                        <p:tav tm="100000">
                                          <p:val>
                                            <p:strVal val="#ppt_w"/>
                                          </p:val>
                                        </p:tav>
                                      </p:tavLst>
                                    </p:anim>
                                    <p:anim calcmode="lin" valueType="num">
                                      <p:cBhvr>
                                        <p:cTn id="160" dur="500" fill="hold"/>
                                        <p:tgtEl>
                                          <p:spTgt spid="315402"/>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315428"/>
                                        </p:tgtEl>
                                        <p:attrNameLst>
                                          <p:attrName>style.visibility</p:attrName>
                                        </p:attrNameLst>
                                      </p:cBhvr>
                                      <p:to>
                                        <p:strVal val="visible"/>
                                      </p:to>
                                    </p:set>
                                    <p:anim calcmode="lin" valueType="num">
                                      <p:cBhvr>
                                        <p:cTn id="165" dur="500" fill="hold"/>
                                        <p:tgtEl>
                                          <p:spTgt spid="315428"/>
                                        </p:tgtEl>
                                        <p:attrNameLst>
                                          <p:attrName>ppt_x</p:attrName>
                                        </p:attrNameLst>
                                      </p:cBhvr>
                                      <p:tavLst>
                                        <p:tav tm="0">
                                          <p:val>
                                            <p:strVal val="#ppt_x"/>
                                          </p:val>
                                        </p:tav>
                                        <p:tav tm="100000">
                                          <p:val>
                                            <p:strVal val="#ppt_x"/>
                                          </p:val>
                                        </p:tav>
                                      </p:tavLst>
                                    </p:anim>
                                    <p:anim calcmode="lin" valueType="num">
                                      <p:cBhvr>
                                        <p:cTn id="166" dur="500" fill="hold"/>
                                        <p:tgtEl>
                                          <p:spTgt spid="315428"/>
                                        </p:tgtEl>
                                        <p:attrNameLst>
                                          <p:attrName>ppt_y</p:attrName>
                                        </p:attrNameLst>
                                      </p:cBhvr>
                                      <p:tavLst>
                                        <p:tav tm="0">
                                          <p:val>
                                            <p:strVal val="#ppt_y-#ppt_h/2"/>
                                          </p:val>
                                        </p:tav>
                                        <p:tav tm="100000">
                                          <p:val>
                                            <p:strVal val="#ppt_y"/>
                                          </p:val>
                                        </p:tav>
                                      </p:tavLst>
                                    </p:anim>
                                    <p:anim calcmode="lin" valueType="num">
                                      <p:cBhvr>
                                        <p:cTn id="167" dur="500" fill="hold"/>
                                        <p:tgtEl>
                                          <p:spTgt spid="315428"/>
                                        </p:tgtEl>
                                        <p:attrNameLst>
                                          <p:attrName>ppt_w</p:attrName>
                                        </p:attrNameLst>
                                      </p:cBhvr>
                                      <p:tavLst>
                                        <p:tav tm="0">
                                          <p:val>
                                            <p:strVal val="#ppt_w"/>
                                          </p:val>
                                        </p:tav>
                                        <p:tav tm="100000">
                                          <p:val>
                                            <p:strVal val="#ppt_w"/>
                                          </p:val>
                                        </p:tav>
                                      </p:tavLst>
                                    </p:anim>
                                    <p:anim calcmode="lin" valueType="num">
                                      <p:cBhvr>
                                        <p:cTn id="168" dur="500" fill="hold"/>
                                        <p:tgtEl>
                                          <p:spTgt spid="315428"/>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315408"/>
                                        </p:tgtEl>
                                        <p:attrNameLst>
                                          <p:attrName>style.visibility</p:attrName>
                                        </p:attrNameLst>
                                      </p:cBhvr>
                                      <p:to>
                                        <p:strVal val="visible"/>
                                      </p:to>
                                    </p:set>
                                    <p:anim calcmode="lin" valueType="num">
                                      <p:cBhvr>
                                        <p:cTn id="173" dur="500" fill="hold"/>
                                        <p:tgtEl>
                                          <p:spTgt spid="315408"/>
                                        </p:tgtEl>
                                        <p:attrNameLst>
                                          <p:attrName>ppt_x</p:attrName>
                                        </p:attrNameLst>
                                      </p:cBhvr>
                                      <p:tavLst>
                                        <p:tav tm="0">
                                          <p:val>
                                            <p:strVal val="#ppt_x-#ppt_w/2"/>
                                          </p:val>
                                        </p:tav>
                                        <p:tav tm="100000">
                                          <p:val>
                                            <p:strVal val="#ppt_x"/>
                                          </p:val>
                                        </p:tav>
                                      </p:tavLst>
                                    </p:anim>
                                    <p:anim calcmode="lin" valueType="num">
                                      <p:cBhvr>
                                        <p:cTn id="174" dur="500" fill="hold"/>
                                        <p:tgtEl>
                                          <p:spTgt spid="315408"/>
                                        </p:tgtEl>
                                        <p:attrNameLst>
                                          <p:attrName>ppt_y</p:attrName>
                                        </p:attrNameLst>
                                      </p:cBhvr>
                                      <p:tavLst>
                                        <p:tav tm="0">
                                          <p:val>
                                            <p:strVal val="#ppt_y"/>
                                          </p:val>
                                        </p:tav>
                                        <p:tav tm="100000">
                                          <p:val>
                                            <p:strVal val="#ppt_y"/>
                                          </p:val>
                                        </p:tav>
                                      </p:tavLst>
                                    </p:anim>
                                    <p:anim calcmode="lin" valueType="num">
                                      <p:cBhvr>
                                        <p:cTn id="175" dur="500" fill="hold"/>
                                        <p:tgtEl>
                                          <p:spTgt spid="315408"/>
                                        </p:tgtEl>
                                        <p:attrNameLst>
                                          <p:attrName>ppt_w</p:attrName>
                                        </p:attrNameLst>
                                      </p:cBhvr>
                                      <p:tavLst>
                                        <p:tav tm="0">
                                          <p:val>
                                            <p:fltVal val="0"/>
                                          </p:val>
                                        </p:tav>
                                        <p:tav tm="100000">
                                          <p:val>
                                            <p:strVal val="#ppt_w"/>
                                          </p:val>
                                        </p:tav>
                                      </p:tavLst>
                                    </p:anim>
                                    <p:anim calcmode="lin" valueType="num">
                                      <p:cBhvr>
                                        <p:cTn id="176" dur="500" fill="hold"/>
                                        <p:tgtEl>
                                          <p:spTgt spid="315408"/>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315429"/>
                                        </p:tgtEl>
                                        <p:attrNameLst>
                                          <p:attrName>style.visibility</p:attrName>
                                        </p:attrNameLst>
                                      </p:cBhvr>
                                      <p:to>
                                        <p:strVal val="visible"/>
                                      </p:to>
                                    </p:set>
                                    <p:anim calcmode="lin" valueType="num">
                                      <p:cBhvr>
                                        <p:cTn id="181" dur="500" fill="hold"/>
                                        <p:tgtEl>
                                          <p:spTgt spid="315429"/>
                                        </p:tgtEl>
                                        <p:attrNameLst>
                                          <p:attrName>ppt_x</p:attrName>
                                        </p:attrNameLst>
                                      </p:cBhvr>
                                      <p:tavLst>
                                        <p:tav tm="0">
                                          <p:val>
                                            <p:strVal val="#ppt_x"/>
                                          </p:val>
                                        </p:tav>
                                        <p:tav tm="100000">
                                          <p:val>
                                            <p:strVal val="#ppt_x"/>
                                          </p:val>
                                        </p:tav>
                                      </p:tavLst>
                                    </p:anim>
                                    <p:anim calcmode="lin" valueType="num">
                                      <p:cBhvr>
                                        <p:cTn id="182" dur="500" fill="hold"/>
                                        <p:tgtEl>
                                          <p:spTgt spid="315429"/>
                                        </p:tgtEl>
                                        <p:attrNameLst>
                                          <p:attrName>ppt_y</p:attrName>
                                        </p:attrNameLst>
                                      </p:cBhvr>
                                      <p:tavLst>
                                        <p:tav tm="0">
                                          <p:val>
                                            <p:strVal val="#ppt_y-#ppt_h/2"/>
                                          </p:val>
                                        </p:tav>
                                        <p:tav tm="100000">
                                          <p:val>
                                            <p:strVal val="#ppt_y"/>
                                          </p:val>
                                        </p:tav>
                                      </p:tavLst>
                                    </p:anim>
                                    <p:anim calcmode="lin" valueType="num">
                                      <p:cBhvr>
                                        <p:cTn id="183" dur="500" fill="hold"/>
                                        <p:tgtEl>
                                          <p:spTgt spid="315429"/>
                                        </p:tgtEl>
                                        <p:attrNameLst>
                                          <p:attrName>ppt_w</p:attrName>
                                        </p:attrNameLst>
                                      </p:cBhvr>
                                      <p:tavLst>
                                        <p:tav tm="0">
                                          <p:val>
                                            <p:strVal val="#ppt_w"/>
                                          </p:val>
                                        </p:tav>
                                        <p:tav tm="100000">
                                          <p:val>
                                            <p:strVal val="#ppt_w"/>
                                          </p:val>
                                        </p:tav>
                                      </p:tavLst>
                                    </p:anim>
                                    <p:anim calcmode="lin" valueType="num">
                                      <p:cBhvr>
                                        <p:cTn id="184" dur="500" fill="hold"/>
                                        <p:tgtEl>
                                          <p:spTgt spid="315429"/>
                                        </p:tgtEl>
                                        <p:attrNameLst>
                                          <p:attrName>ppt_h</p:attrName>
                                        </p:attrNameLst>
                                      </p:cBhvr>
                                      <p:tavLst>
                                        <p:tav tm="0">
                                          <p:val>
                                            <p:fltVal val="0"/>
                                          </p:val>
                                        </p:tav>
                                        <p:tav tm="100000">
                                          <p:val>
                                            <p:strVal val="#ppt_h"/>
                                          </p:val>
                                        </p:tav>
                                      </p:tavLst>
                                    </p:anim>
                                  </p:childTnLst>
                                </p:cTn>
                              </p:par>
                            </p:childTnLst>
                          </p:cTn>
                        </p:par>
                        <p:par>
                          <p:cTn id="185" fill="hold">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315421"/>
                                        </p:tgtEl>
                                        <p:attrNameLst>
                                          <p:attrName>style.visibility</p:attrName>
                                        </p:attrNameLst>
                                      </p:cBhvr>
                                      <p:to>
                                        <p:strVal val="visible"/>
                                      </p:to>
                                    </p:set>
                                    <p:anim calcmode="lin" valueType="num">
                                      <p:cBhvr>
                                        <p:cTn id="188" dur="500" fill="hold"/>
                                        <p:tgtEl>
                                          <p:spTgt spid="315421"/>
                                        </p:tgtEl>
                                        <p:attrNameLst>
                                          <p:attrName>ppt_x</p:attrName>
                                        </p:attrNameLst>
                                      </p:cBhvr>
                                      <p:tavLst>
                                        <p:tav tm="0">
                                          <p:val>
                                            <p:strVal val="#ppt_x"/>
                                          </p:val>
                                        </p:tav>
                                        <p:tav tm="100000">
                                          <p:val>
                                            <p:strVal val="#ppt_x"/>
                                          </p:val>
                                        </p:tav>
                                      </p:tavLst>
                                    </p:anim>
                                    <p:anim calcmode="lin" valueType="num">
                                      <p:cBhvr>
                                        <p:cTn id="189" dur="500" fill="hold"/>
                                        <p:tgtEl>
                                          <p:spTgt spid="315421"/>
                                        </p:tgtEl>
                                        <p:attrNameLst>
                                          <p:attrName>ppt_y</p:attrName>
                                        </p:attrNameLst>
                                      </p:cBhvr>
                                      <p:tavLst>
                                        <p:tav tm="0">
                                          <p:val>
                                            <p:strVal val="#ppt_y-#ppt_h/2"/>
                                          </p:val>
                                        </p:tav>
                                        <p:tav tm="100000">
                                          <p:val>
                                            <p:strVal val="#ppt_y"/>
                                          </p:val>
                                        </p:tav>
                                      </p:tavLst>
                                    </p:anim>
                                    <p:anim calcmode="lin" valueType="num">
                                      <p:cBhvr>
                                        <p:cTn id="190" dur="500" fill="hold"/>
                                        <p:tgtEl>
                                          <p:spTgt spid="315421"/>
                                        </p:tgtEl>
                                        <p:attrNameLst>
                                          <p:attrName>ppt_w</p:attrName>
                                        </p:attrNameLst>
                                      </p:cBhvr>
                                      <p:tavLst>
                                        <p:tav tm="0">
                                          <p:val>
                                            <p:strVal val="#ppt_w"/>
                                          </p:val>
                                        </p:tav>
                                        <p:tav tm="100000">
                                          <p:val>
                                            <p:strVal val="#ppt_w"/>
                                          </p:val>
                                        </p:tav>
                                      </p:tavLst>
                                    </p:anim>
                                    <p:anim calcmode="lin" valueType="num">
                                      <p:cBhvr>
                                        <p:cTn id="191" dur="500" fill="hold"/>
                                        <p:tgtEl>
                                          <p:spTgt spid="315421"/>
                                        </p:tgtEl>
                                        <p:attrNameLst>
                                          <p:attrName>ppt_h</p:attrName>
                                        </p:attrNameLst>
                                      </p:cBhvr>
                                      <p:tavLst>
                                        <p:tav tm="0">
                                          <p:val>
                                            <p:fltVal val="0"/>
                                          </p:val>
                                        </p:tav>
                                        <p:tav tm="100000">
                                          <p:val>
                                            <p:strVal val="#ppt_h"/>
                                          </p:val>
                                        </p:tav>
                                      </p:tavLst>
                                    </p:anim>
                                  </p:childTnLst>
                                </p:cTn>
                              </p:par>
                            </p:childTnLst>
                          </p:cTn>
                        </p:par>
                        <p:par>
                          <p:cTn id="192" fill="hold">
                            <p:stCondLst>
                              <p:cond delay="1000"/>
                            </p:stCondLst>
                            <p:childTnLst>
                              <p:par>
                                <p:cTn id="193" presetID="17" presetClass="entr" presetSubtype="1" fill="hold" grpId="0" nodeType="afterEffect">
                                  <p:stCondLst>
                                    <p:cond delay="0"/>
                                  </p:stCondLst>
                                  <p:childTnLst>
                                    <p:set>
                                      <p:cBhvr>
                                        <p:cTn id="194" dur="1" fill="hold">
                                          <p:stCondLst>
                                            <p:cond delay="0"/>
                                          </p:stCondLst>
                                        </p:cTn>
                                        <p:tgtEl>
                                          <p:spTgt spid="315422"/>
                                        </p:tgtEl>
                                        <p:attrNameLst>
                                          <p:attrName>style.visibility</p:attrName>
                                        </p:attrNameLst>
                                      </p:cBhvr>
                                      <p:to>
                                        <p:strVal val="visible"/>
                                      </p:to>
                                    </p:set>
                                    <p:anim calcmode="lin" valueType="num">
                                      <p:cBhvr>
                                        <p:cTn id="195" dur="500" fill="hold"/>
                                        <p:tgtEl>
                                          <p:spTgt spid="315422"/>
                                        </p:tgtEl>
                                        <p:attrNameLst>
                                          <p:attrName>ppt_x</p:attrName>
                                        </p:attrNameLst>
                                      </p:cBhvr>
                                      <p:tavLst>
                                        <p:tav tm="0">
                                          <p:val>
                                            <p:strVal val="#ppt_x"/>
                                          </p:val>
                                        </p:tav>
                                        <p:tav tm="100000">
                                          <p:val>
                                            <p:strVal val="#ppt_x"/>
                                          </p:val>
                                        </p:tav>
                                      </p:tavLst>
                                    </p:anim>
                                    <p:anim calcmode="lin" valueType="num">
                                      <p:cBhvr>
                                        <p:cTn id="196" dur="500" fill="hold"/>
                                        <p:tgtEl>
                                          <p:spTgt spid="315422"/>
                                        </p:tgtEl>
                                        <p:attrNameLst>
                                          <p:attrName>ppt_y</p:attrName>
                                        </p:attrNameLst>
                                      </p:cBhvr>
                                      <p:tavLst>
                                        <p:tav tm="0">
                                          <p:val>
                                            <p:strVal val="#ppt_y-#ppt_h/2"/>
                                          </p:val>
                                        </p:tav>
                                        <p:tav tm="100000">
                                          <p:val>
                                            <p:strVal val="#ppt_y"/>
                                          </p:val>
                                        </p:tav>
                                      </p:tavLst>
                                    </p:anim>
                                    <p:anim calcmode="lin" valueType="num">
                                      <p:cBhvr>
                                        <p:cTn id="197" dur="500" fill="hold"/>
                                        <p:tgtEl>
                                          <p:spTgt spid="315422"/>
                                        </p:tgtEl>
                                        <p:attrNameLst>
                                          <p:attrName>ppt_w</p:attrName>
                                        </p:attrNameLst>
                                      </p:cBhvr>
                                      <p:tavLst>
                                        <p:tav tm="0">
                                          <p:val>
                                            <p:strVal val="#ppt_w"/>
                                          </p:val>
                                        </p:tav>
                                        <p:tav tm="100000">
                                          <p:val>
                                            <p:strVal val="#ppt_w"/>
                                          </p:val>
                                        </p:tav>
                                      </p:tavLst>
                                    </p:anim>
                                    <p:anim calcmode="lin" valueType="num">
                                      <p:cBhvr>
                                        <p:cTn id="198" dur="500" fill="hold"/>
                                        <p:tgtEl>
                                          <p:spTgt spid="315422"/>
                                        </p:tgtEl>
                                        <p:attrNameLst>
                                          <p:attrName>ppt_h</p:attrName>
                                        </p:attrNameLst>
                                      </p:cBhvr>
                                      <p:tavLst>
                                        <p:tav tm="0">
                                          <p:val>
                                            <p:fltVal val="0"/>
                                          </p:val>
                                        </p:tav>
                                        <p:tav tm="100000">
                                          <p:val>
                                            <p:strVal val="#ppt_h"/>
                                          </p:val>
                                        </p:tav>
                                      </p:tavLst>
                                    </p:anim>
                                  </p:childTnLst>
                                </p:cTn>
                              </p:par>
                            </p:childTnLst>
                          </p:cTn>
                        </p:par>
                        <p:par>
                          <p:cTn id="199" fill="hold">
                            <p:stCondLst>
                              <p:cond delay="1500"/>
                            </p:stCondLst>
                            <p:childTnLst>
                              <p:par>
                                <p:cTn id="200" presetID="17" presetClass="entr" presetSubtype="1" fill="hold" grpId="0" nodeType="afterEffect">
                                  <p:stCondLst>
                                    <p:cond delay="0"/>
                                  </p:stCondLst>
                                  <p:childTnLst>
                                    <p:set>
                                      <p:cBhvr>
                                        <p:cTn id="201" dur="1" fill="hold">
                                          <p:stCondLst>
                                            <p:cond delay="0"/>
                                          </p:stCondLst>
                                        </p:cTn>
                                        <p:tgtEl>
                                          <p:spTgt spid="315423"/>
                                        </p:tgtEl>
                                        <p:attrNameLst>
                                          <p:attrName>style.visibility</p:attrName>
                                        </p:attrNameLst>
                                      </p:cBhvr>
                                      <p:to>
                                        <p:strVal val="visible"/>
                                      </p:to>
                                    </p:set>
                                    <p:anim calcmode="lin" valueType="num">
                                      <p:cBhvr>
                                        <p:cTn id="202" dur="500" fill="hold"/>
                                        <p:tgtEl>
                                          <p:spTgt spid="315423"/>
                                        </p:tgtEl>
                                        <p:attrNameLst>
                                          <p:attrName>ppt_x</p:attrName>
                                        </p:attrNameLst>
                                      </p:cBhvr>
                                      <p:tavLst>
                                        <p:tav tm="0">
                                          <p:val>
                                            <p:strVal val="#ppt_x"/>
                                          </p:val>
                                        </p:tav>
                                        <p:tav tm="100000">
                                          <p:val>
                                            <p:strVal val="#ppt_x"/>
                                          </p:val>
                                        </p:tav>
                                      </p:tavLst>
                                    </p:anim>
                                    <p:anim calcmode="lin" valueType="num">
                                      <p:cBhvr>
                                        <p:cTn id="203" dur="500" fill="hold"/>
                                        <p:tgtEl>
                                          <p:spTgt spid="315423"/>
                                        </p:tgtEl>
                                        <p:attrNameLst>
                                          <p:attrName>ppt_y</p:attrName>
                                        </p:attrNameLst>
                                      </p:cBhvr>
                                      <p:tavLst>
                                        <p:tav tm="0">
                                          <p:val>
                                            <p:strVal val="#ppt_y-#ppt_h/2"/>
                                          </p:val>
                                        </p:tav>
                                        <p:tav tm="100000">
                                          <p:val>
                                            <p:strVal val="#ppt_y"/>
                                          </p:val>
                                        </p:tav>
                                      </p:tavLst>
                                    </p:anim>
                                    <p:anim calcmode="lin" valueType="num">
                                      <p:cBhvr>
                                        <p:cTn id="204" dur="500" fill="hold"/>
                                        <p:tgtEl>
                                          <p:spTgt spid="315423"/>
                                        </p:tgtEl>
                                        <p:attrNameLst>
                                          <p:attrName>ppt_w</p:attrName>
                                        </p:attrNameLst>
                                      </p:cBhvr>
                                      <p:tavLst>
                                        <p:tav tm="0">
                                          <p:val>
                                            <p:strVal val="#ppt_w"/>
                                          </p:val>
                                        </p:tav>
                                        <p:tav tm="100000">
                                          <p:val>
                                            <p:strVal val="#ppt_w"/>
                                          </p:val>
                                        </p:tav>
                                      </p:tavLst>
                                    </p:anim>
                                    <p:anim calcmode="lin" valueType="num">
                                      <p:cBhvr>
                                        <p:cTn id="205" dur="500" fill="hold"/>
                                        <p:tgtEl>
                                          <p:spTgt spid="315423"/>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315403"/>
                                        </p:tgtEl>
                                        <p:attrNameLst>
                                          <p:attrName>style.visibility</p:attrName>
                                        </p:attrNameLst>
                                      </p:cBhvr>
                                      <p:to>
                                        <p:strVal val="visible"/>
                                      </p:to>
                                    </p:set>
                                    <p:anim calcmode="lin" valueType="num">
                                      <p:cBhvr>
                                        <p:cTn id="210" dur="500" fill="hold"/>
                                        <p:tgtEl>
                                          <p:spTgt spid="315403"/>
                                        </p:tgtEl>
                                        <p:attrNameLst>
                                          <p:attrName>ppt_x</p:attrName>
                                        </p:attrNameLst>
                                      </p:cBhvr>
                                      <p:tavLst>
                                        <p:tav tm="0">
                                          <p:val>
                                            <p:strVal val="#ppt_x-#ppt_w/2"/>
                                          </p:val>
                                        </p:tav>
                                        <p:tav tm="100000">
                                          <p:val>
                                            <p:strVal val="#ppt_x"/>
                                          </p:val>
                                        </p:tav>
                                      </p:tavLst>
                                    </p:anim>
                                    <p:anim calcmode="lin" valueType="num">
                                      <p:cBhvr>
                                        <p:cTn id="211" dur="500" fill="hold"/>
                                        <p:tgtEl>
                                          <p:spTgt spid="315403"/>
                                        </p:tgtEl>
                                        <p:attrNameLst>
                                          <p:attrName>ppt_y</p:attrName>
                                        </p:attrNameLst>
                                      </p:cBhvr>
                                      <p:tavLst>
                                        <p:tav tm="0">
                                          <p:val>
                                            <p:strVal val="#ppt_y"/>
                                          </p:val>
                                        </p:tav>
                                        <p:tav tm="100000">
                                          <p:val>
                                            <p:strVal val="#ppt_y"/>
                                          </p:val>
                                        </p:tav>
                                      </p:tavLst>
                                    </p:anim>
                                    <p:anim calcmode="lin" valueType="num">
                                      <p:cBhvr>
                                        <p:cTn id="212" dur="500" fill="hold"/>
                                        <p:tgtEl>
                                          <p:spTgt spid="315403"/>
                                        </p:tgtEl>
                                        <p:attrNameLst>
                                          <p:attrName>ppt_w</p:attrName>
                                        </p:attrNameLst>
                                      </p:cBhvr>
                                      <p:tavLst>
                                        <p:tav tm="0">
                                          <p:val>
                                            <p:fltVal val="0"/>
                                          </p:val>
                                        </p:tav>
                                        <p:tav tm="100000">
                                          <p:val>
                                            <p:strVal val="#ppt_w"/>
                                          </p:val>
                                        </p:tav>
                                      </p:tavLst>
                                    </p:anim>
                                    <p:anim calcmode="lin" valueType="num">
                                      <p:cBhvr>
                                        <p:cTn id="213" dur="500" fill="hold"/>
                                        <p:tgtEl>
                                          <p:spTgt spid="315403"/>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315430"/>
                                        </p:tgtEl>
                                        <p:attrNameLst>
                                          <p:attrName>style.visibility</p:attrName>
                                        </p:attrNameLst>
                                      </p:cBhvr>
                                      <p:to>
                                        <p:strVal val="visible"/>
                                      </p:to>
                                    </p:set>
                                    <p:anim calcmode="lin" valueType="num">
                                      <p:cBhvr>
                                        <p:cTn id="218" dur="500" fill="hold"/>
                                        <p:tgtEl>
                                          <p:spTgt spid="315430"/>
                                        </p:tgtEl>
                                        <p:attrNameLst>
                                          <p:attrName>ppt_x</p:attrName>
                                        </p:attrNameLst>
                                      </p:cBhvr>
                                      <p:tavLst>
                                        <p:tav tm="0">
                                          <p:val>
                                            <p:strVal val="#ppt_x"/>
                                          </p:val>
                                        </p:tav>
                                        <p:tav tm="100000">
                                          <p:val>
                                            <p:strVal val="#ppt_x"/>
                                          </p:val>
                                        </p:tav>
                                      </p:tavLst>
                                    </p:anim>
                                    <p:anim calcmode="lin" valueType="num">
                                      <p:cBhvr>
                                        <p:cTn id="219" dur="500" fill="hold"/>
                                        <p:tgtEl>
                                          <p:spTgt spid="315430"/>
                                        </p:tgtEl>
                                        <p:attrNameLst>
                                          <p:attrName>ppt_y</p:attrName>
                                        </p:attrNameLst>
                                      </p:cBhvr>
                                      <p:tavLst>
                                        <p:tav tm="0">
                                          <p:val>
                                            <p:strVal val="#ppt_y-#ppt_h/2"/>
                                          </p:val>
                                        </p:tav>
                                        <p:tav tm="100000">
                                          <p:val>
                                            <p:strVal val="#ppt_y"/>
                                          </p:val>
                                        </p:tav>
                                      </p:tavLst>
                                    </p:anim>
                                    <p:anim calcmode="lin" valueType="num">
                                      <p:cBhvr>
                                        <p:cTn id="220" dur="500" fill="hold"/>
                                        <p:tgtEl>
                                          <p:spTgt spid="315430"/>
                                        </p:tgtEl>
                                        <p:attrNameLst>
                                          <p:attrName>ppt_w</p:attrName>
                                        </p:attrNameLst>
                                      </p:cBhvr>
                                      <p:tavLst>
                                        <p:tav tm="0">
                                          <p:val>
                                            <p:strVal val="#ppt_w"/>
                                          </p:val>
                                        </p:tav>
                                        <p:tav tm="100000">
                                          <p:val>
                                            <p:strVal val="#ppt_w"/>
                                          </p:val>
                                        </p:tav>
                                      </p:tavLst>
                                    </p:anim>
                                    <p:anim calcmode="lin" valueType="num">
                                      <p:cBhvr>
                                        <p:cTn id="221" dur="500" fill="hold"/>
                                        <p:tgtEl>
                                          <p:spTgt spid="315430"/>
                                        </p:tgtEl>
                                        <p:attrNameLst>
                                          <p:attrName>ppt_h</p:attrName>
                                        </p:attrNameLst>
                                      </p:cBhvr>
                                      <p:tavLst>
                                        <p:tav tm="0">
                                          <p:val>
                                            <p:fltVal val="0"/>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315404"/>
                                        </p:tgtEl>
                                        <p:attrNameLst>
                                          <p:attrName>style.visibility</p:attrName>
                                        </p:attrNameLst>
                                      </p:cBhvr>
                                      <p:to>
                                        <p:strVal val="visible"/>
                                      </p:to>
                                    </p:set>
                                    <p:anim calcmode="lin" valueType="num">
                                      <p:cBhvr>
                                        <p:cTn id="226" dur="500" fill="hold"/>
                                        <p:tgtEl>
                                          <p:spTgt spid="315404"/>
                                        </p:tgtEl>
                                        <p:attrNameLst>
                                          <p:attrName>ppt_x</p:attrName>
                                        </p:attrNameLst>
                                      </p:cBhvr>
                                      <p:tavLst>
                                        <p:tav tm="0">
                                          <p:val>
                                            <p:strVal val="#ppt_x-#ppt_w/2"/>
                                          </p:val>
                                        </p:tav>
                                        <p:tav tm="100000">
                                          <p:val>
                                            <p:strVal val="#ppt_x"/>
                                          </p:val>
                                        </p:tav>
                                      </p:tavLst>
                                    </p:anim>
                                    <p:anim calcmode="lin" valueType="num">
                                      <p:cBhvr>
                                        <p:cTn id="227" dur="500" fill="hold"/>
                                        <p:tgtEl>
                                          <p:spTgt spid="315404"/>
                                        </p:tgtEl>
                                        <p:attrNameLst>
                                          <p:attrName>ppt_y</p:attrName>
                                        </p:attrNameLst>
                                      </p:cBhvr>
                                      <p:tavLst>
                                        <p:tav tm="0">
                                          <p:val>
                                            <p:strVal val="#ppt_y"/>
                                          </p:val>
                                        </p:tav>
                                        <p:tav tm="100000">
                                          <p:val>
                                            <p:strVal val="#ppt_y"/>
                                          </p:val>
                                        </p:tav>
                                      </p:tavLst>
                                    </p:anim>
                                    <p:anim calcmode="lin" valueType="num">
                                      <p:cBhvr>
                                        <p:cTn id="228" dur="500" fill="hold"/>
                                        <p:tgtEl>
                                          <p:spTgt spid="315404"/>
                                        </p:tgtEl>
                                        <p:attrNameLst>
                                          <p:attrName>ppt_w</p:attrName>
                                        </p:attrNameLst>
                                      </p:cBhvr>
                                      <p:tavLst>
                                        <p:tav tm="0">
                                          <p:val>
                                            <p:fltVal val="0"/>
                                          </p:val>
                                        </p:tav>
                                        <p:tav tm="100000">
                                          <p:val>
                                            <p:strVal val="#ppt_w"/>
                                          </p:val>
                                        </p:tav>
                                      </p:tavLst>
                                    </p:anim>
                                    <p:anim calcmode="lin" valueType="num">
                                      <p:cBhvr>
                                        <p:cTn id="229" dur="500" fill="hold"/>
                                        <p:tgtEl>
                                          <p:spTgt spid="315404"/>
                                        </p:tgtEl>
                                        <p:attrNameLst>
                                          <p:attrName>ppt_h</p:attrName>
                                        </p:attrNameLst>
                                      </p:cBhvr>
                                      <p:tavLst>
                                        <p:tav tm="0">
                                          <p:val>
                                            <p:strVal val="#ppt_h"/>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315431"/>
                                        </p:tgtEl>
                                        <p:attrNameLst>
                                          <p:attrName>style.visibility</p:attrName>
                                        </p:attrNameLst>
                                      </p:cBhvr>
                                      <p:to>
                                        <p:strVal val="visible"/>
                                      </p:to>
                                    </p:set>
                                    <p:anim calcmode="lin" valueType="num">
                                      <p:cBhvr>
                                        <p:cTn id="234" dur="500" fill="hold"/>
                                        <p:tgtEl>
                                          <p:spTgt spid="315431"/>
                                        </p:tgtEl>
                                        <p:attrNameLst>
                                          <p:attrName>ppt_x</p:attrName>
                                        </p:attrNameLst>
                                      </p:cBhvr>
                                      <p:tavLst>
                                        <p:tav tm="0">
                                          <p:val>
                                            <p:strVal val="#ppt_x"/>
                                          </p:val>
                                        </p:tav>
                                        <p:tav tm="100000">
                                          <p:val>
                                            <p:strVal val="#ppt_x"/>
                                          </p:val>
                                        </p:tav>
                                      </p:tavLst>
                                    </p:anim>
                                    <p:anim calcmode="lin" valueType="num">
                                      <p:cBhvr>
                                        <p:cTn id="235" dur="500" fill="hold"/>
                                        <p:tgtEl>
                                          <p:spTgt spid="315431"/>
                                        </p:tgtEl>
                                        <p:attrNameLst>
                                          <p:attrName>ppt_y</p:attrName>
                                        </p:attrNameLst>
                                      </p:cBhvr>
                                      <p:tavLst>
                                        <p:tav tm="0">
                                          <p:val>
                                            <p:strVal val="#ppt_y-#ppt_h/2"/>
                                          </p:val>
                                        </p:tav>
                                        <p:tav tm="100000">
                                          <p:val>
                                            <p:strVal val="#ppt_y"/>
                                          </p:val>
                                        </p:tav>
                                      </p:tavLst>
                                    </p:anim>
                                    <p:anim calcmode="lin" valueType="num">
                                      <p:cBhvr>
                                        <p:cTn id="236" dur="500" fill="hold"/>
                                        <p:tgtEl>
                                          <p:spTgt spid="315431"/>
                                        </p:tgtEl>
                                        <p:attrNameLst>
                                          <p:attrName>ppt_w</p:attrName>
                                        </p:attrNameLst>
                                      </p:cBhvr>
                                      <p:tavLst>
                                        <p:tav tm="0">
                                          <p:val>
                                            <p:strVal val="#ppt_w"/>
                                          </p:val>
                                        </p:tav>
                                        <p:tav tm="100000">
                                          <p:val>
                                            <p:strVal val="#ppt_w"/>
                                          </p:val>
                                        </p:tav>
                                      </p:tavLst>
                                    </p:anim>
                                    <p:anim calcmode="lin" valueType="num">
                                      <p:cBhvr>
                                        <p:cTn id="237" dur="500" fill="hold"/>
                                        <p:tgtEl>
                                          <p:spTgt spid="3154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0" grpId="0" animBg="1"/>
      <p:bldP spid="315401" grpId="0" animBg="1"/>
      <p:bldP spid="315402" grpId="0" animBg="1"/>
      <p:bldP spid="315403" grpId="0" animBg="1"/>
      <p:bldP spid="315404" grpId="0" animBg="1"/>
      <p:bldP spid="315405" grpId="0" autoUpdateAnimBg="0"/>
      <p:bldP spid="315406" grpId="0" autoUpdateAnimBg="0"/>
      <p:bldP spid="315407" grpId="0" autoUpdateAnimBg="0"/>
      <p:bldP spid="315408" grpId="0" autoUpdateAnimBg="0"/>
      <p:bldP spid="315410" grpId="0" animBg="1" autoUpdateAnimBg="0"/>
      <p:bldP spid="315411" grpId="0" animBg="1"/>
      <p:bldP spid="315412" grpId="0" animBg="1"/>
      <p:bldP spid="315413" grpId="0" animBg="1"/>
      <p:bldP spid="315414" grpId="0" autoUpdateAnimBg="0"/>
      <p:bldP spid="315415" grpId="0" animBg="1" autoUpdateAnimBg="0"/>
      <p:bldP spid="315416" grpId="0" animBg="1"/>
      <p:bldP spid="315417" grpId="0" animBg="1"/>
      <p:bldP spid="315418" grpId="0" animBg="1" autoUpdateAnimBg="0"/>
      <p:bldP spid="315419" grpId="0" animBg="1"/>
      <p:bldP spid="315420" grpId="0" animBg="1"/>
      <p:bldP spid="315421" grpId="0" animBg="1" autoUpdateAnimBg="0"/>
      <p:bldP spid="315422" grpId="0" animBg="1"/>
      <p:bldP spid="315423" grpId="0" animBg="1"/>
      <p:bldP spid="315424" grpId="0" animBg="1"/>
      <p:bldP spid="315425" grpId="0" autoUpdateAnimBg="0"/>
      <p:bldP spid="315426" grpId="0" animBg="1"/>
      <p:bldP spid="315427" grpId="0" autoUpdateAnimBg="0"/>
      <p:bldP spid="315428" grpId="0" autoUpdateAnimBg="0"/>
      <p:bldP spid="315429" grpId="0" animBg="1"/>
      <p:bldP spid="315430" grpId="0" autoUpdateAnimBg="0"/>
      <p:bldP spid="31543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C3EBE50A-6F06-4642-9F38-F837F0DCEA4F}" type="slidenum">
              <a:rPr kumimoji="0" lang="en-US" altLang="zh-CN" sz="1400" b="0" smtClean="0">
                <a:solidFill>
                  <a:schemeClr val="tx1"/>
                </a:solidFill>
              </a:rPr>
              <a:t>61</a:t>
            </a:fld>
            <a:endParaRPr kumimoji="0" lang="en-US" altLang="zh-CN" sz="1400" b="0" smtClean="0">
              <a:solidFill>
                <a:schemeClr val="tx1"/>
              </a:solidFill>
            </a:endParaRPr>
          </a:p>
        </p:txBody>
      </p:sp>
      <p:sp>
        <p:nvSpPr>
          <p:cNvPr id="55299" name="Rectangle 4"/>
          <p:cNvSpPr>
            <a:spLocks noGrp="1" noChangeArrowheads="1"/>
          </p:cNvSpPr>
          <p:nvPr>
            <p:ph type="title"/>
          </p:nvPr>
        </p:nvSpPr>
        <p:spPr/>
        <p:txBody>
          <a:bodyPr/>
          <a:lstStyle/>
          <a:p>
            <a:pPr eaLnBrk="1" hangingPunct="1"/>
            <a:r>
              <a:rPr lang="zh-CN" altLang="en-US" smtClean="0"/>
              <a:t>由字符串得到二叉树的算法（先序遍历）</a:t>
            </a:r>
          </a:p>
        </p:txBody>
      </p:sp>
      <p:sp>
        <p:nvSpPr>
          <p:cNvPr id="55300" name="Text Box 5"/>
          <p:cNvSpPr txBox="1">
            <a:spLocks noChangeArrowheads="1"/>
          </p:cNvSpPr>
          <p:nvPr/>
        </p:nvSpPr>
        <p:spPr bwMode="auto">
          <a:xfrm>
            <a:off x="323850" y="1268413"/>
            <a:ext cx="8759825" cy="5248275"/>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a:solidFill>
                  <a:schemeClr val="tx1"/>
                </a:solidFill>
                <a:ea typeface="楷体_GB2312" pitchFamily="49" charset="-122"/>
              </a:rPr>
              <a:t>void </a:t>
            </a:r>
            <a:r>
              <a:rPr lang="en-US" altLang="zh-CN">
                <a:solidFill>
                  <a:srgbClr val="0000FF"/>
                </a:solidFill>
                <a:ea typeface="楷体_GB2312" pitchFamily="49" charset="-122"/>
              </a:rPr>
              <a:t>CreateBiTree</a:t>
            </a:r>
            <a:r>
              <a:rPr lang="en-US" altLang="zh-CN">
                <a:solidFill>
                  <a:srgbClr val="008080"/>
                </a:solidFill>
                <a:ea typeface="楷体_GB2312" pitchFamily="49" charset="-122"/>
              </a:rPr>
              <a:t>(BiTree &amp;T, char * </a:t>
            </a:r>
            <a:r>
              <a:rPr lang="en-US" altLang="zh-CN">
                <a:solidFill>
                  <a:srgbClr val="FF0000"/>
                </a:solidFill>
                <a:ea typeface="楷体_GB2312" pitchFamily="49" charset="-122"/>
              </a:rPr>
              <a:t>&amp;str</a:t>
            </a:r>
            <a:r>
              <a:rPr lang="en-US" altLang="zh-CN">
                <a:solidFill>
                  <a:srgbClr val="008080"/>
                </a:solidFill>
                <a:ea typeface="楷体_GB2312" pitchFamily="49" charset="-122"/>
              </a:rPr>
              <a:t>)</a:t>
            </a:r>
            <a:r>
              <a:rPr lang="en-US" altLang="zh-CN">
                <a:solidFill>
                  <a:schemeClr val="tx1"/>
                </a:solidFill>
                <a:ea typeface="楷体_GB2312" pitchFamily="49" charset="-122"/>
              </a:rPr>
              <a:t> {</a:t>
            </a:r>
          </a:p>
          <a:p>
            <a:pPr algn="l" eaLnBrk="1" hangingPunct="1">
              <a:lnSpc>
                <a:spcPct val="120000"/>
              </a:lnSpc>
              <a:spcBef>
                <a:spcPct val="0"/>
              </a:spcBef>
            </a:pPr>
            <a:r>
              <a:rPr lang="en-US" altLang="zh-CN">
                <a:solidFill>
                  <a:schemeClr val="tx1"/>
                </a:solidFill>
                <a:ea typeface="楷体_GB2312" pitchFamily="49" charset="-122"/>
              </a:rPr>
              <a:t>    </a:t>
            </a: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endParaRPr lang="en-US" altLang="zh-CN">
              <a:solidFill>
                <a:schemeClr val="tx1"/>
              </a:solidFill>
              <a:ea typeface="楷体_GB2312" pitchFamily="49" charset="-122"/>
            </a:endParaRPr>
          </a:p>
          <a:p>
            <a:pPr algn="l" eaLnBrk="1" hangingPunct="1">
              <a:lnSpc>
                <a:spcPct val="120000"/>
              </a:lnSpc>
              <a:spcBef>
                <a:spcPct val="0"/>
              </a:spcBef>
            </a:pPr>
            <a:r>
              <a:rPr lang="en-US" altLang="zh-CN">
                <a:solidFill>
                  <a:schemeClr val="tx1"/>
                </a:solidFill>
                <a:ea typeface="楷体_GB2312" pitchFamily="49" charset="-122"/>
              </a:rPr>
              <a:t>} // CreateBiTree</a:t>
            </a:r>
          </a:p>
        </p:txBody>
      </p:sp>
      <p:sp>
        <p:nvSpPr>
          <p:cNvPr id="380934" name="Rectangle 6"/>
          <p:cNvSpPr>
            <a:spLocks noChangeArrowheads="1"/>
          </p:cNvSpPr>
          <p:nvPr/>
        </p:nvSpPr>
        <p:spPr bwMode="auto">
          <a:xfrm>
            <a:off x="914400" y="1882775"/>
            <a:ext cx="8077200" cy="4137025"/>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chemeClr val="tx1"/>
                </a:solidFill>
                <a:ea typeface="楷体_GB2312" pitchFamily="49" charset="-122"/>
              </a:rPr>
              <a:t>if (*</a:t>
            </a:r>
            <a:r>
              <a:rPr lang="en-US" altLang="zh-CN" dirty="0" err="1">
                <a:solidFill>
                  <a:schemeClr val="tx1"/>
                </a:solidFill>
                <a:ea typeface="楷体_GB2312" pitchFamily="49" charset="-122"/>
              </a:rPr>
              <a:t>str</a:t>
            </a:r>
            <a:r>
              <a:rPr lang="en-US" altLang="zh-CN" dirty="0">
                <a:solidFill>
                  <a:schemeClr val="tx1"/>
                </a:solidFill>
                <a:ea typeface="楷体_GB2312" pitchFamily="49" charset="-122"/>
              </a:rPr>
              <a:t>==' </a:t>
            </a:r>
            <a:r>
              <a:rPr lang="en-US" altLang="zh-CN" dirty="0" smtClean="0">
                <a:solidFill>
                  <a:schemeClr val="tx1"/>
                </a:solidFill>
                <a:ea typeface="楷体_GB2312" pitchFamily="49" charset="-122"/>
              </a:rPr>
              <a:t> ') </a:t>
            </a:r>
            <a:r>
              <a:rPr lang="en-US" altLang="zh-CN" dirty="0">
                <a:solidFill>
                  <a:schemeClr val="tx1"/>
                </a:solidFill>
                <a:ea typeface="楷体_GB2312" pitchFamily="49" charset="-122"/>
              </a:rPr>
              <a:t>{T = NULL;}</a:t>
            </a:r>
          </a:p>
          <a:p>
            <a:pPr algn="l"/>
            <a:r>
              <a:rPr lang="en-US" altLang="zh-CN" dirty="0">
                <a:solidFill>
                  <a:schemeClr val="tx1"/>
                </a:solidFill>
                <a:ea typeface="楷体_GB2312" pitchFamily="49" charset="-122"/>
              </a:rPr>
              <a:t>else {</a:t>
            </a:r>
          </a:p>
          <a:p>
            <a:pPr algn="l"/>
            <a:r>
              <a:rPr lang="en-US" altLang="zh-CN" dirty="0">
                <a:solidFill>
                  <a:schemeClr val="tx1"/>
                </a:solidFill>
                <a:ea typeface="楷体_GB2312" pitchFamily="49" charset="-122"/>
              </a:rPr>
              <a:t>      if (!(T = (</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 *)</a:t>
            </a:r>
            <a:r>
              <a:rPr lang="en-US" altLang="zh-CN" dirty="0" err="1">
                <a:solidFill>
                  <a:schemeClr val="tx1"/>
                </a:solidFill>
                <a:ea typeface="楷体_GB2312" pitchFamily="49" charset="-122"/>
              </a:rPr>
              <a:t>malloc</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sizeof</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BiTNode</a:t>
            </a:r>
            <a:r>
              <a:rPr lang="en-US" altLang="zh-CN" dirty="0">
                <a:solidFill>
                  <a:schemeClr val="tx1"/>
                </a:solidFill>
                <a:ea typeface="楷体_GB2312" pitchFamily="49" charset="-122"/>
              </a:rPr>
              <a:t>))))</a:t>
            </a:r>
          </a:p>
          <a:p>
            <a:pPr algn="l"/>
            <a:r>
              <a:rPr lang="en-US" altLang="zh-CN" dirty="0">
                <a:solidFill>
                  <a:schemeClr val="tx1"/>
                </a:solidFill>
                <a:ea typeface="楷体_GB2312" pitchFamily="49" charset="-122"/>
              </a:rPr>
              <a:t>        		exit(OVERFLOW);</a:t>
            </a:r>
          </a:p>
          <a:p>
            <a:pPr algn="l"/>
            <a:r>
              <a:rPr lang="en-US" altLang="zh-CN" dirty="0">
                <a:solidFill>
                  <a:schemeClr val="tx1"/>
                </a:solidFill>
                <a:ea typeface="楷体_GB2312" pitchFamily="49" charset="-122"/>
              </a:rPr>
              <a:t>      </a:t>
            </a:r>
            <a:r>
              <a:rPr lang="en-US" altLang="zh-CN" dirty="0">
                <a:solidFill>
                  <a:srgbClr val="990000"/>
                </a:solidFill>
                <a:ea typeface="楷体_GB2312" pitchFamily="49" charset="-122"/>
              </a:rPr>
              <a:t>T-&gt;data = *</a:t>
            </a:r>
            <a:r>
              <a:rPr lang="en-US" altLang="zh-CN" dirty="0" err="1">
                <a:solidFill>
                  <a:srgbClr val="990000"/>
                </a:solidFill>
                <a:ea typeface="楷体_GB2312" pitchFamily="49" charset="-122"/>
              </a:rPr>
              <a:t>str</a:t>
            </a:r>
            <a:r>
              <a:rPr lang="en-US" altLang="zh-CN" dirty="0">
                <a:solidFill>
                  <a:srgbClr val="990000"/>
                </a:solidFill>
                <a:ea typeface="楷体_GB2312" pitchFamily="49" charset="-122"/>
              </a:rPr>
              <a:t>++;   // </a:t>
            </a:r>
            <a:r>
              <a:rPr lang="zh-CN" altLang="en-US" dirty="0">
                <a:solidFill>
                  <a:srgbClr val="990000"/>
                </a:solidFill>
                <a:ea typeface="楷体_GB2312" pitchFamily="49" charset="-122"/>
              </a:rPr>
              <a:t>生成根结点（基本操作）</a:t>
            </a:r>
          </a:p>
          <a:p>
            <a:pPr algn="l"/>
            <a:r>
              <a:rPr lang="zh-CN" altLang="en-US" dirty="0">
                <a:solidFill>
                  <a:schemeClr val="tx1"/>
                </a:solidFill>
                <a:ea typeface="楷体_GB2312" pitchFamily="49" charset="-122"/>
              </a:rPr>
              <a:t>      </a:t>
            </a:r>
            <a:r>
              <a:rPr lang="en-US" altLang="zh-CN" dirty="0" err="1">
                <a:solidFill>
                  <a:srgbClr val="0000FF"/>
                </a:solidFill>
                <a:ea typeface="楷体_GB2312" pitchFamily="49" charset="-122"/>
              </a:rPr>
              <a:t>CreateBiTree</a:t>
            </a:r>
            <a:r>
              <a:rPr lang="en-US" altLang="zh-CN" dirty="0">
                <a:solidFill>
                  <a:srgbClr val="008080"/>
                </a:solidFill>
                <a:ea typeface="楷体_GB2312" pitchFamily="49" charset="-122"/>
              </a:rPr>
              <a:t>(T-&gt;</a:t>
            </a:r>
            <a:r>
              <a:rPr lang="en-US" altLang="zh-CN" dirty="0" err="1">
                <a:solidFill>
                  <a:srgbClr val="008080"/>
                </a:solidFill>
                <a:ea typeface="楷体_GB2312" pitchFamily="49" charset="-122"/>
              </a:rPr>
              <a:t>lchild</a:t>
            </a:r>
            <a:r>
              <a:rPr lang="en-US" altLang="zh-CN" dirty="0">
                <a:solidFill>
                  <a:srgbClr val="008080"/>
                </a:solidFill>
                <a:ea typeface="楷体_GB2312" pitchFamily="49" charset="-122"/>
              </a:rPr>
              <a:t>, </a:t>
            </a:r>
            <a:r>
              <a:rPr lang="en-US" altLang="zh-CN" dirty="0" err="1">
                <a:solidFill>
                  <a:srgbClr val="008080"/>
                </a:solidFill>
                <a:ea typeface="楷体_GB2312" pitchFamily="49" charset="-122"/>
              </a:rPr>
              <a:t>str</a:t>
            </a:r>
            <a:r>
              <a:rPr lang="en-US" altLang="zh-CN" dirty="0">
                <a:solidFill>
                  <a:srgbClr val="008080"/>
                </a:solidFill>
                <a:ea typeface="楷体_GB2312" pitchFamily="49" charset="-122"/>
              </a:rPr>
              <a:t>)</a:t>
            </a:r>
            <a:r>
              <a:rPr lang="en-US" altLang="zh-CN" dirty="0">
                <a:solidFill>
                  <a:schemeClr val="tx1"/>
                </a:solidFill>
                <a:ea typeface="楷体_GB2312" pitchFamily="49" charset="-122"/>
              </a:rPr>
              <a:t>;   // </a:t>
            </a:r>
            <a:r>
              <a:rPr lang="zh-CN" altLang="en-US" dirty="0">
                <a:solidFill>
                  <a:schemeClr val="tx1"/>
                </a:solidFill>
                <a:ea typeface="楷体_GB2312" pitchFamily="49" charset="-122"/>
              </a:rPr>
              <a:t>构造左子树</a:t>
            </a:r>
          </a:p>
          <a:p>
            <a:pPr algn="l"/>
            <a:r>
              <a:rPr lang="zh-CN" altLang="en-US" dirty="0">
                <a:solidFill>
                  <a:schemeClr val="tx1"/>
                </a:solidFill>
                <a:ea typeface="楷体_GB2312" pitchFamily="49" charset="-122"/>
              </a:rPr>
              <a:t>      </a:t>
            </a:r>
            <a:r>
              <a:rPr lang="en-US" altLang="zh-CN" dirty="0" err="1">
                <a:solidFill>
                  <a:srgbClr val="0000FF"/>
                </a:solidFill>
                <a:ea typeface="楷体_GB2312" pitchFamily="49" charset="-122"/>
              </a:rPr>
              <a:t>CreateBiTree</a:t>
            </a:r>
            <a:r>
              <a:rPr lang="en-US" altLang="zh-CN" dirty="0">
                <a:solidFill>
                  <a:srgbClr val="008080"/>
                </a:solidFill>
                <a:ea typeface="楷体_GB2312" pitchFamily="49" charset="-122"/>
              </a:rPr>
              <a:t>(T-&gt;</a:t>
            </a:r>
            <a:r>
              <a:rPr lang="en-US" altLang="zh-CN" dirty="0" err="1">
                <a:solidFill>
                  <a:srgbClr val="008080"/>
                </a:solidFill>
                <a:ea typeface="楷体_GB2312" pitchFamily="49" charset="-122"/>
              </a:rPr>
              <a:t>rchild</a:t>
            </a:r>
            <a:r>
              <a:rPr lang="en-US" altLang="zh-CN" dirty="0">
                <a:solidFill>
                  <a:srgbClr val="008080"/>
                </a:solidFill>
                <a:ea typeface="楷体_GB2312" pitchFamily="49" charset="-122"/>
              </a:rPr>
              <a:t>, </a:t>
            </a:r>
            <a:r>
              <a:rPr lang="en-US" altLang="zh-CN" dirty="0" err="1">
                <a:solidFill>
                  <a:srgbClr val="008080"/>
                </a:solidFill>
                <a:ea typeface="楷体_GB2312" pitchFamily="49" charset="-122"/>
              </a:rPr>
              <a:t>str</a:t>
            </a:r>
            <a:r>
              <a:rPr lang="en-US" altLang="zh-CN" dirty="0">
                <a:solidFill>
                  <a:srgbClr val="008080"/>
                </a:solidFill>
                <a:ea typeface="楷体_GB2312" pitchFamily="49" charset="-122"/>
              </a:rPr>
              <a:t>)</a:t>
            </a:r>
            <a:r>
              <a:rPr lang="en-US" altLang="zh-CN" dirty="0">
                <a:solidFill>
                  <a:schemeClr val="tx1"/>
                </a:solidFill>
                <a:ea typeface="楷体_GB2312" pitchFamily="49" charset="-122"/>
              </a:rPr>
              <a:t>;   // </a:t>
            </a:r>
            <a:r>
              <a:rPr lang="zh-CN" altLang="en-US" dirty="0">
                <a:solidFill>
                  <a:schemeClr val="tx1"/>
                </a:solidFill>
                <a:ea typeface="楷体_GB2312" pitchFamily="49" charset="-122"/>
              </a:rPr>
              <a:t>构造右子树</a:t>
            </a:r>
          </a:p>
          <a:p>
            <a:pPr algn="l"/>
            <a:r>
              <a:rPr lang="en-US" altLang="zh-CN" dirty="0">
                <a:solidFill>
                  <a:schemeClr val="tx1"/>
                </a:solidFill>
                <a:ea typeface="楷体_GB2312" pitchFamily="49" charset="-122"/>
              </a:rPr>
              <a:t>}//if (*</a:t>
            </a:r>
            <a:r>
              <a:rPr lang="en-US" altLang="zh-CN" dirty="0" err="1">
                <a:solidFill>
                  <a:schemeClr val="tx1"/>
                </a:solidFill>
                <a:ea typeface="楷体_GB2312" pitchFamily="49" charset="-122"/>
              </a:rPr>
              <a:t>str</a:t>
            </a:r>
            <a:r>
              <a:rPr lang="en-US" altLang="zh-CN" dirty="0">
                <a:solidFill>
                  <a:schemeClr val="tx1"/>
                </a:solidFill>
                <a:ea typeface="楷体_GB2312" pitchFamily="49" charset="-122"/>
              </a:rPr>
              <a:t>==' ') …else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4">
                                            <p:bg/>
                                          </p:spTgt>
                                        </p:tgtEl>
                                        <p:attrNameLst>
                                          <p:attrName>style.visibility</p:attrName>
                                        </p:attrNameLst>
                                      </p:cBhvr>
                                      <p:to>
                                        <p:strVal val="visible"/>
                                      </p:to>
                                    </p:set>
                                    <p:animEffect transition="in" filter="wipe(left)">
                                      <p:cBhvr>
                                        <p:cTn id="7" dur="500"/>
                                        <p:tgtEl>
                                          <p:spTgt spid="38093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4">
                                            <p:txEl>
                                              <p:pRg st="0" end="0"/>
                                            </p:txEl>
                                          </p:spTgt>
                                        </p:tgtEl>
                                        <p:attrNameLst>
                                          <p:attrName>style.visibility</p:attrName>
                                        </p:attrNameLst>
                                      </p:cBhvr>
                                      <p:to>
                                        <p:strVal val="visible"/>
                                      </p:to>
                                    </p:set>
                                    <p:animEffect transition="in" filter="wipe(left)">
                                      <p:cBhvr>
                                        <p:cTn id="12" dur="500"/>
                                        <p:tgtEl>
                                          <p:spTgt spid="3809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0934">
                                            <p:txEl>
                                              <p:pRg st="1" end="1"/>
                                            </p:txEl>
                                          </p:spTgt>
                                        </p:tgtEl>
                                        <p:attrNameLst>
                                          <p:attrName>style.visibility</p:attrName>
                                        </p:attrNameLst>
                                      </p:cBhvr>
                                      <p:to>
                                        <p:strVal val="visible"/>
                                      </p:to>
                                    </p:set>
                                    <p:animEffect transition="in" filter="wipe(left)">
                                      <p:cBhvr>
                                        <p:cTn id="17" dur="500"/>
                                        <p:tgtEl>
                                          <p:spTgt spid="3809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934">
                                            <p:txEl>
                                              <p:pRg st="2" end="2"/>
                                            </p:txEl>
                                          </p:spTgt>
                                        </p:tgtEl>
                                        <p:attrNameLst>
                                          <p:attrName>style.visibility</p:attrName>
                                        </p:attrNameLst>
                                      </p:cBhvr>
                                      <p:to>
                                        <p:strVal val="visible"/>
                                      </p:to>
                                    </p:set>
                                    <p:animEffect transition="in" filter="wipe(left)">
                                      <p:cBhvr>
                                        <p:cTn id="22" dur="500"/>
                                        <p:tgtEl>
                                          <p:spTgt spid="3809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0934">
                                            <p:txEl>
                                              <p:pRg st="3" end="3"/>
                                            </p:txEl>
                                          </p:spTgt>
                                        </p:tgtEl>
                                        <p:attrNameLst>
                                          <p:attrName>style.visibility</p:attrName>
                                        </p:attrNameLst>
                                      </p:cBhvr>
                                      <p:to>
                                        <p:strVal val="visible"/>
                                      </p:to>
                                    </p:set>
                                    <p:animEffect transition="in" filter="wipe(left)">
                                      <p:cBhvr>
                                        <p:cTn id="27" dur="500"/>
                                        <p:tgtEl>
                                          <p:spTgt spid="3809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0934">
                                            <p:txEl>
                                              <p:pRg st="4" end="4"/>
                                            </p:txEl>
                                          </p:spTgt>
                                        </p:tgtEl>
                                        <p:attrNameLst>
                                          <p:attrName>style.visibility</p:attrName>
                                        </p:attrNameLst>
                                      </p:cBhvr>
                                      <p:to>
                                        <p:strVal val="visible"/>
                                      </p:to>
                                    </p:set>
                                    <p:animEffect transition="in" filter="wipe(left)">
                                      <p:cBhvr>
                                        <p:cTn id="32" dur="500"/>
                                        <p:tgtEl>
                                          <p:spTgt spid="38093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0934">
                                            <p:txEl>
                                              <p:pRg st="5" end="5"/>
                                            </p:txEl>
                                          </p:spTgt>
                                        </p:tgtEl>
                                        <p:attrNameLst>
                                          <p:attrName>style.visibility</p:attrName>
                                        </p:attrNameLst>
                                      </p:cBhvr>
                                      <p:to>
                                        <p:strVal val="visible"/>
                                      </p:to>
                                    </p:set>
                                    <p:animEffect transition="in" filter="wipe(left)">
                                      <p:cBhvr>
                                        <p:cTn id="37" dur="500"/>
                                        <p:tgtEl>
                                          <p:spTgt spid="38093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0934">
                                            <p:txEl>
                                              <p:pRg st="6" end="6"/>
                                            </p:txEl>
                                          </p:spTgt>
                                        </p:tgtEl>
                                        <p:attrNameLst>
                                          <p:attrName>style.visibility</p:attrName>
                                        </p:attrNameLst>
                                      </p:cBhvr>
                                      <p:to>
                                        <p:strVal val="visible"/>
                                      </p:to>
                                    </p:set>
                                    <p:animEffect transition="in" filter="wipe(left)">
                                      <p:cBhvr>
                                        <p:cTn id="42" dur="500"/>
                                        <p:tgtEl>
                                          <p:spTgt spid="38093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0934">
                                            <p:txEl>
                                              <p:pRg st="7" end="7"/>
                                            </p:txEl>
                                          </p:spTgt>
                                        </p:tgtEl>
                                        <p:attrNameLst>
                                          <p:attrName>style.visibility</p:attrName>
                                        </p:attrNameLst>
                                      </p:cBhvr>
                                      <p:to>
                                        <p:strVal val="visible"/>
                                      </p:to>
                                    </p:set>
                                    <p:animEffect transition="in" filter="wipe(left)">
                                      <p:cBhvr>
                                        <p:cTn id="47" dur="500"/>
                                        <p:tgtEl>
                                          <p:spTgt spid="3809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4" grpId="0" build="p"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15CDBC1-DF20-48FF-B9DE-0E3E14277A49}" type="slidenum">
              <a:rPr kumimoji="0" lang="en-US" altLang="zh-CN" sz="1400" b="0" smtClean="0">
                <a:solidFill>
                  <a:schemeClr val="tx1"/>
                </a:solidFill>
              </a:rPr>
              <a:t>62</a:t>
            </a:fld>
            <a:endParaRPr kumimoji="0" lang="en-US" altLang="zh-CN" sz="1400" b="0" smtClean="0">
              <a:solidFill>
                <a:schemeClr val="tx1"/>
              </a:solidFill>
            </a:endParaRPr>
          </a:p>
        </p:txBody>
      </p:sp>
      <p:sp>
        <p:nvSpPr>
          <p:cNvPr id="57347" name="Rectangle 2"/>
          <p:cNvSpPr>
            <a:spLocks noGrp="1" noChangeArrowheads="1"/>
          </p:cNvSpPr>
          <p:nvPr>
            <p:ph type="title"/>
          </p:nvPr>
        </p:nvSpPr>
        <p:spPr/>
        <p:txBody>
          <a:bodyPr/>
          <a:lstStyle/>
          <a:p>
            <a:pPr eaLnBrk="1" hangingPunct="1"/>
            <a:r>
              <a:rPr lang="zh-CN" altLang="en-US" smtClean="0"/>
              <a:t>由先序序列能得到二叉树吗？</a:t>
            </a:r>
            <a:r>
              <a:rPr lang="en-US" altLang="zh-CN" smtClean="0"/>
              <a:t>(ABCD)</a:t>
            </a:r>
          </a:p>
        </p:txBody>
      </p:sp>
      <p:grpSp>
        <p:nvGrpSpPr>
          <p:cNvPr id="57348" name="Group 36"/>
          <p:cNvGrpSpPr/>
          <p:nvPr/>
        </p:nvGrpSpPr>
        <p:grpSpPr bwMode="auto">
          <a:xfrm>
            <a:off x="228600" y="1752600"/>
            <a:ext cx="2133600" cy="2209800"/>
            <a:chOff x="3648" y="1392"/>
            <a:chExt cx="1344" cy="1392"/>
          </a:xfrm>
        </p:grpSpPr>
        <p:sp>
          <p:nvSpPr>
            <p:cNvPr id="57371" name="Line 35"/>
            <p:cNvSpPr>
              <a:spLocks noChangeShapeType="1"/>
            </p:cNvSpPr>
            <p:nvPr/>
          </p:nvSpPr>
          <p:spPr bwMode="auto">
            <a:xfrm>
              <a:off x="3792" y="2112"/>
              <a:ext cx="432" cy="48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2" name="Line 33"/>
            <p:cNvSpPr>
              <a:spLocks noChangeShapeType="1"/>
            </p:cNvSpPr>
            <p:nvPr/>
          </p:nvSpPr>
          <p:spPr bwMode="auto">
            <a:xfrm>
              <a:off x="4416" y="1632"/>
              <a:ext cx="52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73" name="Line 32"/>
            <p:cNvSpPr>
              <a:spLocks noChangeShapeType="1"/>
            </p:cNvSpPr>
            <p:nvPr/>
          </p:nvSpPr>
          <p:spPr bwMode="auto">
            <a:xfrm flipH="1">
              <a:off x="3840" y="1584"/>
              <a:ext cx="43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74" name="Oval 28"/>
            <p:cNvSpPr>
              <a:spLocks noChangeArrowheads="1"/>
            </p:cNvSpPr>
            <p:nvPr/>
          </p:nvSpPr>
          <p:spPr bwMode="auto">
            <a:xfrm>
              <a:off x="4176" y="1392"/>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A</a:t>
              </a:r>
            </a:p>
          </p:txBody>
        </p:sp>
        <p:sp>
          <p:nvSpPr>
            <p:cNvPr id="57375" name="Oval 29"/>
            <p:cNvSpPr>
              <a:spLocks noChangeArrowheads="1"/>
            </p:cNvSpPr>
            <p:nvPr/>
          </p:nvSpPr>
          <p:spPr bwMode="auto">
            <a:xfrm>
              <a:off x="3648" y="1920"/>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B</a:t>
              </a:r>
            </a:p>
          </p:txBody>
        </p:sp>
        <p:sp>
          <p:nvSpPr>
            <p:cNvPr id="57376" name="Oval 30"/>
            <p:cNvSpPr>
              <a:spLocks noChangeArrowheads="1"/>
            </p:cNvSpPr>
            <p:nvPr/>
          </p:nvSpPr>
          <p:spPr bwMode="auto">
            <a:xfrm>
              <a:off x="4704" y="1920"/>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sp>
          <p:nvSpPr>
            <p:cNvPr id="57377" name="Oval 31"/>
            <p:cNvSpPr>
              <a:spLocks noChangeArrowheads="1"/>
            </p:cNvSpPr>
            <p:nvPr/>
          </p:nvSpPr>
          <p:spPr bwMode="auto">
            <a:xfrm>
              <a:off x="4032" y="2496"/>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C</a:t>
              </a:r>
            </a:p>
          </p:txBody>
        </p:sp>
      </p:grpSp>
      <p:grpSp>
        <p:nvGrpSpPr>
          <p:cNvPr id="3" name="Group 55"/>
          <p:cNvGrpSpPr/>
          <p:nvPr/>
        </p:nvGrpSpPr>
        <p:grpSpPr bwMode="auto">
          <a:xfrm>
            <a:off x="2286000" y="1828800"/>
            <a:ext cx="2819400" cy="2133600"/>
            <a:chOff x="2064" y="1680"/>
            <a:chExt cx="1776" cy="1344"/>
          </a:xfrm>
        </p:grpSpPr>
        <p:sp>
          <p:nvSpPr>
            <p:cNvPr id="57364" name="Line 45"/>
            <p:cNvSpPr>
              <a:spLocks noChangeShapeType="1"/>
            </p:cNvSpPr>
            <p:nvPr/>
          </p:nvSpPr>
          <p:spPr bwMode="auto">
            <a:xfrm flipH="1">
              <a:off x="2256" y="2400"/>
              <a:ext cx="336"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65" name="Line 39"/>
            <p:cNvSpPr>
              <a:spLocks noChangeShapeType="1"/>
            </p:cNvSpPr>
            <p:nvPr/>
          </p:nvSpPr>
          <p:spPr bwMode="auto">
            <a:xfrm>
              <a:off x="3264" y="1920"/>
              <a:ext cx="52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6" name="Line 40"/>
            <p:cNvSpPr>
              <a:spLocks noChangeShapeType="1"/>
            </p:cNvSpPr>
            <p:nvPr/>
          </p:nvSpPr>
          <p:spPr bwMode="auto">
            <a:xfrm flipH="1">
              <a:off x="2688" y="1872"/>
              <a:ext cx="43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57367" name="Oval 41"/>
            <p:cNvSpPr>
              <a:spLocks noChangeArrowheads="1"/>
            </p:cNvSpPr>
            <p:nvPr/>
          </p:nvSpPr>
          <p:spPr bwMode="auto">
            <a:xfrm>
              <a:off x="3024" y="1680"/>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A</a:t>
              </a:r>
            </a:p>
          </p:txBody>
        </p:sp>
        <p:sp>
          <p:nvSpPr>
            <p:cNvPr id="57368" name="Oval 42"/>
            <p:cNvSpPr>
              <a:spLocks noChangeArrowheads="1"/>
            </p:cNvSpPr>
            <p:nvPr/>
          </p:nvSpPr>
          <p:spPr bwMode="auto">
            <a:xfrm>
              <a:off x="2496" y="2208"/>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B</a:t>
              </a:r>
            </a:p>
          </p:txBody>
        </p:sp>
        <p:sp>
          <p:nvSpPr>
            <p:cNvPr id="57369" name="Oval 43"/>
            <p:cNvSpPr>
              <a:spLocks noChangeArrowheads="1"/>
            </p:cNvSpPr>
            <p:nvPr/>
          </p:nvSpPr>
          <p:spPr bwMode="auto">
            <a:xfrm>
              <a:off x="3552" y="2208"/>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sp>
          <p:nvSpPr>
            <p:cNvPr id="57370" name="Oval 44"/>
            <p:cNvSpPr>
              <a:spLocks noChangeArrowheads="1"/>
            </p:cNvSpPr>
            <p:nvPr/>
          </p:nvSpPr>
          <p:spPr bwMode="auto">
            <a:xfrm>
              <a:off x="2064" y="2736"/>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C</a:t>
              </a:r>
            </a:p>
          </p:txBody>
        </p:sp>
      </p:grpSp>
      <p:grpSp>
        <p:nvGrpSpPr>
          <p:cNvPr id="4" name="Group 56"/>
          <p:cNvGrpSpPr/>
          <p:nvPr/>
        </p:nvGrpSpPr>
        <p:grpSpPr bwMode="auto">
          <a:xfrm>
            <a:off x="4572000" y="1371600"/>
            <a:ext cx="2590800" cy="2743200"/>
            <a:chOff x="3072" y="1152"/>
            <a:chExt cx="1632" cy="1728"/>
          </a:xfrm>
        </p:grpSpPr>
        <p:sp>
          <p:nvSpPr>
            <p:cNvPr id="57359" name="Line 50"/>
            <p:cNvSpPr>
              <a:spLocks noChangeShapeType="1"/>
            </p:cNvSpPr>
            <p:nvPr/>
          </p:nvSpPr>
          <p:spPr bwMode="auto">
            <a:xfrm flipH="1">
              <a:off x="3264" y="1344"/>
              <a:ext cx="1248" cy="134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0" name="Oval 51"/>
            <p:cNvSpPr>
              <a:spLocks noChangeArrowheads="1"/>
            </p:cNvSpPr>
            <p:nvPr/>
          </p:nvSpPr>
          <p:spPr bwMode="auto">
            <a:xfrm>
              <a:off x="4416" y="1152"/>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A</a:t>
              </a:r>
            </a:p>
          </p:txBody>
        </p:sp>
        <p:sp>
          <p:nvSpPr>
            <p:cNvPr id="57361" name="Oval 52"/>
            <p:cNvSpPr>
              <a:spLocks noChangeArrowheads="1"/>
            </p:cNvSpPr>
            <p:nvPr/>
          </p:nvSpPr>
          <p:spPr bwMode="auto">
            <a:xfrm>
              <a:off x="3888" y="1680"/>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B</a:t>
              </a:r>
            </a:p>
          </p:txBody>
        </p:sp>
        <p:sp>
          <p:nvSpPr>
            <p:cNvPr id="57362" name="Oval 53"/>
            <p:cNvSpPr>
              <a:spLocks noChangeArrowheads="1"/>
            </p:cNvSpPr>
            <p:nvPr/>
          </p:nvSpPr>
          <p:spPr bwMode="auto">
            <a:xfrm>
              <a:off x="3072" y="2592"/>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sp>
          <p:nvSpPr>
            <p:cNvPr id="57363" name="Oval 54"/>
            <p:cNvSpPr>
              <a:spLocks noChangeArrowheads="1"/>
            </p:cNvSpPr>
            <p:nvPr/>
          </p:nvSpPr>
          <p:spPr bwMode="auto">
            <a:xfrm>
              <a:off x="3552" y="2112"/>
              <a:ext cx="288" cy="288"/>
            </a:xfrm>
            <a:prstGeom prst="ellipse">
              <a:avLst/>
            </a:prstGeom>
            <a:solidFill>
              <a:schemeClr val="accent1"/>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C</a:t>
              </a:r>
            </a:p>
          </p:txBody>
        </p:sp>
      </p:grpSp>
      <p:sp>
        <p:nvSpPr>
          <p:cNvPr id="389177" name="Rectangle 57"/>
          <p:cNvSpPr>
            <a:spLocks noChangeArrowheads="1"/>
          </p:cNvSpPr>
          <p:nvPr/>
        </p:nvSpPr>
        <p:spPr bwMode="auto">
          <a:xfrm>
            <a:off x="152400" y="4419600"/>
            <a:ext cx="8780463" cy="608013"/>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sz="3200">
                <a:solidFill>
                  <a:srgbClr val="990000"/>
                </a:solidFill>
                <a:ea typeface="楷体_GB2312" pitchFamily="49" charset="-122"/>
              </a:rPr>
              <a:t>仅知二叉树的先序序列不能唯一确定一棵二叉树</a:t>
            </a:r>
          </a:p>
        </p:txBody>
      </p:sp>
      <p:grpSp>
        <p:nvGrpSpPr>
          <p:cNvPr id="5" name="Group 64"/>
          <p:cNvGrpSpPr/>
          <p:nvPr/>
        </p:nvGrpSpPr>
        <p:grpSpPr bwMode="auto">
          <a:xfrm>
            <a:off x="7543800" y="1447800"/>
            <a:ext cx="1447800" cy="2743200"/>
            <a:chOff x="4752" y="1536"/>
            <a:chExt cx="912" cy="1728"/>
          </a:xfrm>
        </p:grpSpPr>
        <p:sp>
          <p:nvSpPr>
            <p:cNvPr id="57354" name="Line 59"/>
            <p:cNvSpPr>
              <a:spLocks noChangeShapeType="1"/>
            </p:cNvSpPr>
            <p:nvPr/>
          </p:nvSpPr>
          <p:spPr bwMode="auto">
            <a:xfrm>
              <a:off x="4896" y="1728"/>
              <a:ext cx="672" cy="144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5" name="Oval 60"/>
            <p:cNvSpPr>
              <a:spLocks noChangeArrowheads="1"/>
            </p:cNvSpPr>
            <p:nvPr/>
          </p:nvSpPr>
          <p:spPr bwMode="auto">
            <a:xfrm>
              <a:off x="4752" y="1536"/>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A</a:t>
              </a:r>
            </a:p>
          </p:txBody>
        </p:sp>
        <p:sp>
          <p:nvSpPr>
            <p:cNvPr id="57356" name="Oval 61"/>
            <p:cNvSpPr>
              <a:spLocks noChangeArrowheads="1"/>
            </p:cNvSpPr>
            <p:nvPr/>
          </p:nvSpPr>
          <p:spPr bwMode="auto">
            <a:xfrm>
              <a:off x="4992" y="2016"/>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B</a:t>
              </a:r>
            </a:p>
          </p:txBody>
        </p:sp>
        <p:sp>
          <p:nvSpPr>
            <p:cNvPr id="57357" name="Oval 62"/>
            <p:cNvSpPr>
              <a:spLocks noChangeArrowheads="1"/>
            </p:cNvSpPr>
            <p:nvPr/>
          </p:nvSpPr>
          <p:spPr bwMode="auto">
            <a:xfrm>
              <a:off x="5376" y="2976"/>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D</a:t>
              </a:r>
            </a:p>
          </p:txBody>
        </p:sp>
        <p:sp>
          <p:nvSpPr>
            <p:cNvPr id="57358" name="Oval 63"/>
            <p:cNvSpPr>
              <a:spLocks noChangeArrowheads="1"/>
            </p:cNvSpPr>
            <p:nvPr/>
          </p:nvSpPr>
          <p:spPr bwMode="auto">
            <a:xfrm>
              <a:off x="5184" y="2496"/>
              <a:ext cx="288" cy="288"/>
            </a:xfrm>
            <a:prstGeom prst="ellipse">
              <a:avLst/>
            </a:prstGeom>
            <a:solidFill>
              <a:schemeClr val="bg2"/>
            </a:solidFill>
            <a:ln w="28575" cap="sq">
              <a:solidFill>
                <a:schemeClr val="tx1"/>
              </a:solidFill>
              <a:round/>
            </a:ln>
          </p:spPr>
          <p:txBody>
            <a:bodyPr wrap="none" anchor="ctr"/>
            <a:lstStyle/>
            <a:p>
              <a:pPr>
                <a:buClr>
                  <a:schemeClr val="tx2"/>
                </a:buClr>
                <a:buSzPct val="110000"/>
                <a:buFont typeface="Symbol" panose="05050102010706020507" pitchFamily="18" charset="2"/>
                <a:buNone/>
              </a:pPr>
              <a:r>
                <a:rPr kumimoji="0" lang="en-US" altLang="zh-CN">
                  <a:solidFill>
                    <a:schemeClr val="tx1"/>
                  </a:solidFill>
                  <a:ea typeface="楷体_GB2312" pitchFamily="49" charset="-122"/>
                </a:rPr>
                <a:t>C</a:t>
              </a:r>
            </a:p>
          </p:txBody>
        </p:sp>
      </p:grpSp>
      <p:sp>
        <p:nvSpPr>
          <p:cNvPr id="389185" name="Rectangle 65"/>
          <p:cNvSpPr>
            <a:spLocks noChangeArrowheads="1"/>
          </p:cNvSpPr>
          <p:nvPr/>
        </p:nvSpPr>
        <p:spPr bwMode="auto">
          <a:xfrm>
            <a:off x="152400" y="5181600"/>
            <a:ext cx="8763000" cy="608013"/>
          </a:xfrm>
          <a:prstGeom prst="rect">
            <a:avLst/>
          </a:prstGeom>
          <a:solidFill>
            <a:schemeClr val="hlink"/>
          </a:solidFill>
          <a:ln w="28575" cap="sq">
            <a:solidFill>
              <a:schemeClr val="tx2"/>
            </a:solidFill>
            <a:miter lim="800000"/>
          </a:ln>
        </p:spPr>
        <p:txBody>
          <a:bodyPr wrap="none"/>
          <a:lstStyle/>
          <a:p>
            <a:pPr>
              <a:buClr>
                <a:schemeClr val="tx2"/>
              </a:buClr>
              <a:buSzPct val="110000"/>
              <a:buFont typeface="Symbol" panose="05050102010706020507" pitchFamily="18" charset="2"/>
              <a:buNone/>
            </a:pPr>
            <a:r>
              <a:rPr lang="zh-CN" altLang="en-US" sz="3200">
                <a:solidFill>
                  <a:srgbClr val="990000"/>
                </a:solidFill>
                <a:ea typeface="楷体_GB2312" pitchFamily="49" charset="-122"/>
              </a:rPr>
              <a:t>不能确定相邻字符之间的关系！不能区分左右！</a:t>
            </a:r>
          </a:p>
        </p:txBody>
      </p:sp>
      <p:sp>
        <p:nvSpPr>
          <p:cNvPr id="34" name="Text Box 4"/>
          <p:cNvSpPr txBox="1">
            <a:spLocks noChangeArrowheads="1"/>
          </p:cNvSpPr>
          <p:nvPr/>
        </p:nvSpPr>
        <p:spPr bwMode="auto">
          <a:xfrm>
            <a:off x="798027" y="5966743"/>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r" eaLnBrk="1" hangingPunct="1">
              <a:lnSpc>
                <a:spcPct val="110000"/>
              </a:lnSpc>
              <a:spcBef>
                <a:spcPct val="0"/>
              </a:spcBef>
            </a:pPr>
            <a:r>
              <a:rPr lang="zh-CN" altLang="en-US">
                <a:solidFill>
                  <a:srgbClr val="800000"/>
                </a:solidFill>
                <a:ea typeface="楷体_GB2312" pitchFamily="49" charset="-122"/>
              </a:rPr>
              <a:t>先序序列</a:t>
            </a:r>
            <a:endParaRPr lang="zh-CN" altLang="en-US">
              <a:solidFill>
                <a:schemeClr val="tx1"/>
              </a:solidFill>
              <a:ea typeface="楷体_GB2312" pitchFamily="49" charset="-122"/>
            </a:endParaRPr>
          </a:p>
        </p:txBody>
      </p:sp>
      <p:sp>
        <p:nvSpPr>
          <p:cNvPr id="35" name="Text Box 7"/>
          <p:cNvSpPr txBox="1">
            <a:spLocks noChangeArrowheads="1"/>
          </p:cNvSpPr>
          <p:nvPr/>
        </p:nvSpPr>
        <p:spPr bwMode="auto">
          <a:xfrm>
            <a:off x="4401652" y="591118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6" name="Text Box 8"/>
          <p:cNvSpPr txBox="1">
            <a:spLocks noChangeArrowheads="1"/>
          </p:cNvSpPr>
          <p:nvPr/>
        </p:nvSpPr>
        <p:spPr bwMode="auto">
          <a:xfrm>
            <a:off x="6024077" y="591118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7" name="Oval 10"/>
          <p:cNvSpPr>
            <a:spLocks noChangeArrowheads="1"/>
          </p:cNvSpPr>
          <p:nvPr/>
        </p:nvSpPr>
        <p:spPr bwMode="auto">
          <a:xfrm>
            <a:off x="3693627" y="594293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389177"/>
                                        </p:tgtEl>
                                        <p:attrNameLst>
                                          <p:attrName>style.visibility</p:attrName>
                                        </p:attrNameLst>
                                      </p:cBhvr>
                                      <p:to>
                                        <p:strVal val="visible"/>
                                      </p:to>
                                    </p:set>
                                    <p:anim calcmode="lin" valueType="num">
                                      <p:cBhvr>
                                        <p:cTn id="42" dur="500" fill="hold"/>
                                        <p:tgtEl>
                                          <p:spTgt spid="389177"/>
                                        </p:tgtEl>
                                        <p:attrNameLst>
                                          <p:attrName>ppt_w</p:attrName>
                                        </p:attrNameLst>
                                      </p:cBhvr>
                                      <p:tavLst>
                                        <p:tav tm="0">
                                          <p:val>
                                            <p:fltVal val="0"/>
                                          </p:val>
                                        </p:tav>
                                        <p:tav tm="100000">
                                          <p:val>
                                            <p:strVal val="#ppt_w"/>
                                          </p:val>
                                        </p:tav>
                                      </p:tavLst>
                                    </p:anim>
                                    <p:anim calcmode="lin" valueType="num">
                                      <p:cBhvr>
                                        <p:cTn id="43" dur="500" fill="hold"/>
                                        <p:tgtEl>
                                          <p:spTgt spid="38917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389185"/>
                                        </p:tgtEl>
                                        <p:attrNameLst>
                                          <p:attrName>style.visibility</p:attrName>
                                        </p:attrNameLst>
                                      </p:cBhvr>
                                      <p:to>
                                        <p:strVal val="visible"/>
                                      </p:to>
                                    </p:set>
                                    <p:anim calcmode="lin" valueType="num">
                                      <p:cBhvr>
                                        <p:cTn id="48" dur="500" fill="hold"/>
                                        <p:tgtEl>
                                          <p:spTgt spid="389185"/>
                                        </p:tgtEl>
                                        <p:attrNameLst>
                                          <p:attrName>ppt_w</p:attrName>
                                        </p:attrNameLst>
                                      </p:cBhvr>
                                      <p:tavLst>
                                        <p:tav tm="0">
                                          <p:val>
                                            <p:fltVal val="0"/>
                                          </p:val>
                                        </p:tav>
                                        <p:tav tm="100000">
                                          <p:val>
                                            <p:strVal val="#ppt_w"/>
                                          </p:val>
                                        </p:tav>
                                      </p:tavLst>
                                    </p:anim>
                                    <p:anim calcmode="lin" valueType="num">
                                      <p:cBhvr>
                                        <p:cTn id="49" dur="500" fill="hold"/>
                                        <p:tgtEl>
                                          <p:spTgt spid="3891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7" grpId="0" animBg="1" autoUpdateAnimBg="0"/>
      <p:bldP spid="389185" grpId="0" animBg="1" autoUpdateAnimBg="0"/>
      <p:bldP spid="34" grpId="0" autoUpdateAnimBg="0"/>
      <p:bldP spid="35" grpId="0" animBg="1" autoUpdateAnimBg="0"/>
      <p:bldP spid="36" grpId="0" animBg="1" autoUpdateAnimBg="0"/>
      <p:bldP spid="37"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D303841-FB3E-46E3-9F48-A75B4014A29F}" type="slidenum">
              <a:rPr kumimoji="0" lang="en-US" altLang="zh-CN" sz="1400" b="0" smtClean="0">
                <a:solidFill>
                  <a:schemeClr val="tx1"/>
                </a:solidFill>
              </a:rPr>
              <a:t>63</a:t>
            </a:fld>
            <a:endParaRPr kumimoji="0" lang="en-US" altLang="zh-CN" sz="1400" b="0" smtClean="0">
              <a:solidFill>
                <a:schemeClr val="tx1"/>
              </a:solidFill>
            </a:endParaRPr>
          </a:p>
        </p:txBody>
      </p:sp>
      <p:sp>
        <p:nvSpPr>
          <p:cNvPr id="58371" name="Rectangle 2"/>
          <p:cNvSpPr>
            <a:spLocks noGrp="1" noChangeArrowheads="1"/>
          </p:cNvSpPr>
          <p:nvPr>
            <p:ph type="title"/>
          </p:nvPr>
        </p:nvSpPr>
        <p:spPr/>
        <p:txBody>
          <a:bodyPr/>
          <a:lstStyle/>
          <a:p>
            <a:pPr eaLnBrk="1" hangingPunct="1"/>
            <a:r>
              <a:rPr lang="zh-CN" altLang="en-US" smtClean="0"/>
              <a:t>由先序和中序序列建二叉树</a:t>
            </a:r>
          </a:p>
        </p:txBody>
      </p:sp>
      <p:sp>
        <p:nvSpPr>
          <p:cNvPr id="58372" name="Rectangle 3"/>
          <p:cNvSpPr>
            <a:spLocks noGrp="1" noChangeArrowheads="1"/>
          </p:cNvSpPr>
          <p:nvPr>
            <p:ph type="body" idx="1"/>
          </p:nvPr>
        </p:nvSpPr>
        <p:spPr/>
        <p:txBody>
          <a:bodyPr/>
          <a:lstStyle/>
          <a:p>
            <a:pPr eaLnBrk="1" hangingPunct="1"/>
            <a:r>
              <a:rPr lang="zh-CN" altLang="en-US" smtClean="0"/>
              <a:t>仅知二叉树的先序序列“</a:t>
            </a:r>
            <a:r>
              <a:rPr lang="en-US" altLang="zh-CN" smtClean="0">
                <a:solidFill>
                  <a:srgbClr val="FF3300"/>
                </a:solidFill>
              </a:rPr>
              <a:t>abcdefg</a:t>
            </a:r>
            <a:r>
              <a:rPr lang="en-US" altLang="zh-CN" smtClean="0"/>
              <a:t>” </a:t>
            </a:r>
            <a:r>
              <a:rPr lang="zh-CN" altLang="en-US" smtClean="0"/>
              <a:t>不能唯一确定一棵二叉树</a:t>
            </a:r>
          </a:p>
          <a:p>
            <a:pPr eaLnBrk="1" hangingPunct="1"/>
            <a:r>
              <a:rPr lang="zh-CN" altLang="en-US" smtClean="0"/>
              <a:t>如果同时已知二叉树的中序序列“</a:t>
            </a:r>
            <a:r>
              <a:rPr lang="en-US" altLang="zh-CN" smtClean="0">
                <a:solidFill>
                  <a:srgbClr val="FF3300"/>
                </a:solidFill>
              </a:rPr>
              <a:t>cbdaegf</a:t>
            </a:r>
            <a:r>
              <a:rPr lang="en-US" altLang="zh-CN" smtClean="0"/>
              <a:t>”</a:t>
            </a:r>
            <a:r>
              <a:rPr lang="zh-CN" altLang="en-US" smtClean="0"/>
              <a:t>，则会如何？ </a:t>
            </a:r>
          </a:p>
        </p:txBody>
      </p:sp>
      <p:sp>
        <p:nvSpPr>
          <p:cNvPr id="387076" name="Text Box 4"/>
          <p:cNvSpPr txBox="1">
            <a:spLocks noChangeArrowheads="1"/>
          </p:cNvSpPr>
          <p:nvPr/>
        </p:nvSpPr>
        <p:spPr bwMode="auto">
          <a:xfrm>
            <a:off x="358775" y="3733800"/>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r" eaLnBrk="1" hangingPunct="1">
              <a:lnSpc>
                <a:spcPct val="110000"/>
              </a:lnSpc>
              <a:spcBef>
                <a:spcPct val="0"/>
              </a:spcBef>
            </a:pPr>
            <a:r>
              <a:rPr lang="zh-CN" altLang="en-US">
                <a:solidFill>
                  <a:srgbClr val="800000"/>
                </a:solidFill>
                <a:ea typeface="楷体_GB2312" pitchFamily="49" charset="-122"/>
              </a:rPr>
              <a:t>先序序列</a:t>
            </a:r>
            <a:endParaRPr lang="zh-CN" altLang="en-US">
              <a:solidFill>
                <a:schemeClr val="tx1"/>
              </a:solidFill>
              <a:ea typeface="楷体_GB2312" pitchFamily="49" charset="-122"/>
            </a:endParaRPr>
          </a:p>
        </p:txBody>
      </p:sp>
      <p:sp>
        <p:nvSpPr>
          <p:cNvPr id="387077" name="Text Box 5"/>
          <p:cNvSpPr txBox="1">
            <a:spLocks noChangeArrowheads="1"/>
          </p:cNvSpPr>
          <p:nvPr/>
        </p:nvSpPr>
        <p:spPr bwMode="auto">
          <a:xfrm>
            <a:off x="282575" y="4876800"/>
            <a:ext cx="2308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r" eaLnBrk="1" hangingPunct="1">
              <a:lnSpc>
                <a:spcPct val="110000"/>
              </a:lnSpc>
              <a:spcBef>
                <a:spcPct val="0"/>
              </a:spcBef>
            </a:pPr>
            <a:r>
              <a:rPr lang="zh-CN" altLang="en-US">
                <a:solidFill>
                  <a:srgbClr val="800000"/>
                </a:solidFill>
                <a:ea typeface="楷体_GB2312" pitchFamily="49" charset="-122"/>
              </a:rPr>
              <a:t>中序序列</a:t>
            </a:r>
            <a:endParaRPr lang="zh-CN" altLang="en-US">
              <a:solidFill>
                <a:schemeClr val="tx1"/>
              </a:solidFill>
              <a:ea typeface="楷体_GB2312" pitchFamily="49" charset="-122"/>
            </a:endParaRPr>
          </a:p>
        </p:txBody>
      </p:sp>
      <p:sp>
        <p:nvSpPr>
          <p:cNvPr id="387078" name="Text Box 6"/>
          <p:cNvSpPr txBox="1">
            <a:spLocks noChangeArrowheads="1"/>
          </p:cNvSpPr>
          <p:nvPr/>
        </p:nvSpPr>
        <p:spPr bwMode="auto">
          <a:xfrm>
            <a:off x="3178175" y="495300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87079" name="Text Box 7"/>
          <p:cNvSpPr txBox="1">
            <a:spLocks noChangeArrowheads="1"/>
          </p:cNvSpPr>
          <p:nvPr/>
        </p:nvSpPr>
        <p:spPr bwMode="auto">
          <a:xfrm>
            <a:off x="3962400" y="3810000"/>
            <a:ext cx="1654175" cy="673100"/>
          </a:xfrm>
          <a:prstGeom prst="rect">
            <a:avLst/>
          </a:prstGeom>
          <a:solidFill>
            <a:srgbClr val="FBE2DF"/>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左子树</a:t>
            </a:r>
            <a:endParaRPr lang="zh-CN" altLang="en-US" sz="2400" b="0">
              <a:solidFill>
                <a:schemeClr val="tx1"/>
              </a:solidFill>
              <a:ea typeface="楷体_GB2312" pitchFamily="49" charset="-122"/>
            </a:endParaRPr>
          </a:p>
        </p:txBody>
      </p:sp>
      <p:sp>
        <p:nvSpPr>
          <p:cNvPr id="387080" name="Text Box 8"/>
          <p:cNvSpPr txBox="1">
            <a:spLocks noChangeArrowheads="1"/>
          </p:cNvSpPr>
          <p:nvPr/>
        </p:nvSpPr>
        <p:spPr bwMode="auto">
          <a:xfrm>
            <a:off x="5584825" y="381000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87081" name="Text Box 9"/>
          <p:cNvSpPr txBox="1">
            <a:spLocks noChangeArrowheads="1"/>
          </p:cNvSpPr>
          <p:nvPr/>
        </p:nvSpPr>
        <p:spPr bwMode="auto">
          <a:xfrm>
            <a:off x="5638800" y="4965700"/>
            <a:ext cx="1654175" cy="673100"/>
          </a:xfrm>
          <a:prstGeom prst="rect">
            <a:avLst/>
          </a:prstGeom>
          <a:solidFill>
            <a:schemeClr val="bg2"/>
          </a:solidFill>
          <a:ln w="31750"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600">
                <a:solidFill>
                  <a:schemeClr val="tx1"/>
                </a:solidFill>
                <a:ea typeface="楷体_GB2312" pitchFamily="49" charset="-122"/>
              </a:rPr>
              <a:t>右子树</a:t>
            </a:r>
          </a:p>
        </p:txBody>
      </p:sp>
      <p:sp>
        <p:nvSpPr>
          <p:cNvPr id="387082" name="Oval 10"/>
          <p:cNvSpPr>
            <a:spLocks noChangeArrowheads="1"/>
          </p:cNvSpPr>
          <p:nvPr/>
        </p:nvSpPr>
        <p:spPr bwMode="auto">
          <a:xfrm>
            <a:off x="3254375" y="381000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
        <p:nvSpPr>
          <p:cNvPr id="387083" name="Oval 11"/>
          <p:cNvSpPr>
            <a:spLocks noChangeArrowheads="1"/>
          </p:cNvSpPr>
          <p:nvPr/>
        </p:nvSpPr>
        <p:spPr bwMode="auto">
          <a:xfrm>
            <a:off x="4930775" y="4953000"/>
            <a:ext cx="609600" cy="609600"/>
          </a:xfrm>
          <a:prstGeom prst="ellipse">
            <a:avLst/>
          </a:prstGeom>
          <a:solidFill>
            <a:schemeClr val="accent1"/>
          </a:solidFill>
          <a:ln w="31750" cap="sq">
            <a:solidFill>
              <a:schemeClr val="tx1"/>
            </a:solidFill>
            <a:round/>
            <a:headEnd type="none" w="sm" len="sm"/>
            <a:tailEnd type="none" w="sm" len="sm"/>
          </a:ln>
        </p:spPr>
        <p:txBody>
          <a:bodyPr wrap="none" anchor="ctr"/>
          <a:lstStyle/>
          <a:p>
            <a:pPr>
              <a:spcBef>
                <a:spcPct val="0"/>
              </a:spcBef>
            </a:pPr>
            <a:r>
              <a:rPr lang="zh-CN" altLang="en-US" sz="3600">
                <a:solidFill>
                  <a:schemeClr val="tx1"/>
                </a:solidFill>
                <a:ea typeface="楷体_GB2312" pitchFamily="49" charset="-122"/>
              </a:rPr>
              <a:t>根</a:t>
            </a:r>
            <a:endParaRPr lang="zh-CN" altLang="en-US" sz="2400" b="0">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7"/>
                                        </p:tgtEl>
                                        <p:attrNameLst>
                                          <p:attrName>style.visibility</p:attrName>
                                        </p:attrNameLst>
                                      </p:cBhvr>
                                      <p:to>
                                        <p:strVal val="visible"/>
                                      </p:to>
                                    </p:set>
                                    <p:animEffect transition="in" filter="wipe(left)">
                                      <p:cBhvr>
                                        <p:cTn id="7" dur="500"/>
                                        <p:tgtEl>
                                          <p:spTgt spid="3870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7078"/>
                                        </p:tgtEl>
                                        <p:attrNameLst>
                                          <p:attrName>style.visibility</p:attrName>
                                        </p:attrNameLst>
                                      </p:cBhvr>
                                      <p:to>
                                        <p:strVal val="visible"/>
                                      </p:to>
                                    </p:set>
                                    <p:animEffect transition="in" filter="wipe(left)">
                                      <p:cBhvr>
                                        <p:cTn id="11" dur="500"/>
                                        <p:tgtEl>
                                          <p:spTgt spid="38707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7083"/>
                                        </p:tgtEl>
                                        <p:attrNameLst>
                                          <p:attrName>style.visibility</p:attrName>
                                        </p:attrNameLst>
                                      </p:cBhvr>
                                      <p:to>
                                        <p:strVal val="visible"/>
                                      </p:to>
                                    </p:set>
                                    <p:animEffect transition="in" filter="wipe(left)">
                                      <p:cBhvr>
                                        <p:cTn id="15" dur="500"/>
                                        <p:tgtEl>
                                          <p:spTgt spid="38708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7081"/>
                                        </p:tgtEl>
                                        <p:attrNameLst>
                                          <p:attrName>style.visibility</p:attrName>
                                        </p:attrNameLst>
                                      </p:cBhvr>
                                      <p:to>
                                        <p:strVal val="visible"/>
                                      </p:to>
                                    </p:set>
                                    <p:animEffect transition="in" filter="wipe(left)">
                                      <p:cBhvr>
                                        <p:cTn id="19" dur="500"/>
                                        <p:tgtEl>
                                          <p:spTgt spid="387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7" grpId="0" autoUpdateAnimBg="0"/>
      <p:bldP spid="387078" grpId="0" animBg="1" autoUpdateAnimBg="0"/>
      <p:bldP spid="387081" grpId="0" animBg="1" autoUpdateAnimBg="0"/>
      <p:bldP spid="38708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CB0067A-6037-4B9B-BF25-E267C93045D6}" type="slidenum">
              <a:rPr kumimoji="0" lang="en-US" altLang="zh-CN" sz="1400" b="0" smtClean="0">
                <a:solidFill>
                  <a:schemeClr val="tx1"/>
                </a:solidFill>
              </a:rPr>
              <a:t>64</a:t>
            </a:fld>
            <a:endParaRPr kumimoji="0" lang="en-US" altLang="zh-CN" sz="1400" b="0" smtClean="0">
              <a:solidFill>
                <a:schemeClr val="tx1"/>
              </a:solidFill>
            </a:endParaRPr>
          </a:p>
        </p:txBody>
      </p:sp>
      <p:sp>
        <p:nvSpPr>
          <p:cNvPr id="59395" name="Text Box 2"/>
          <p:cNvSpPr txBox="1">
            <a:spLocks noChangeArrowheads="1"/>
          </p:cNvSpPr>
          <p:nvPr/>
        </p:nvSpPr>
        <p:spPr bwMode="auto">
          <a:xfrm>
            <a:off x="1965325" y="103188"/>
            <a:ext cx="37528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400">
                <a:solidFill>
                  <a:srgbClr val="FFCC99"/>
                </a:solidFill>
                <a:ea typeface="楷体_GB2312" pitchFamily="49" charset="-122"/>
              </a:rPr>
              <a:t>a  b  c  d  e  </a:t>
            </a:r>
            <a:r>
              <a:rPr lang="en-US" altLang="zh-CN" sz="4800">
                <a:solidFill>
                  <a:srgbClr val="FFCC99"/>
                </a:solidFill>
                <a:ea typeface="楷体_GB2312" pitchFamily="49" charset="-122"/>
              </a:rPr>
              <a:t>f </a:t>
            </a:r>
            <a:r>
              <a:rPr lang="en-US" altLang="zh-CN" sz="4400">
                <a:solidFill>
                  <a:srgbClr val="FFCC99"/>
                </a:solidFill>
                <a:ea typeface="楷体_GB2312" pitchFamily="49" charset="-122"/>
              </a:rPr>
              <a:t> g</a:t>
            </a:r>
            <a:endParaRPr lang="en-US" altLang="zh-CN" sz="4400">
              <a:solidFill>
                <a:srgbClr val="FF3300"/>
              </a:solidFill>
              <a:ea typeface="楷体_GB2312" pitchFamily="49" charset="-122"/>
            </a:endParaRPr>
          </a:p>
        </p:txBody>
      </p:sp>
      <p:sp>
        <p:nvSpPr>
          <p:cNvPr id="59396" name="Text Box 3"/>
          <p:cNvSpPr txBox="1">
            <a:spLocks noChangeArrowheads="1"/>
          </p:cNvSpPr>
          <p:nvPr/>
        </p:nvSpPr>
        <p:spPr bwMode="auto">
          <a:xfrm>
            <a:off x="1992313" y="762000"/>
            <a:ext cx="37226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400">
                <a:solidFill>
                  <a:srgbClr val="FF9999"/>
                </a:solidFill>
                <a:ea typeface="楷体_GB2312" pitchFamily="49" charset="-122"/>
              </a:rPr>
              <a:t>c  b  d  a  e  g  f</a:t>
            </a:r>
            <a:endParaRPr lang="en-US" altLang="zh-CN" sz="4400">
              <a:solidFill>
                <a:srgbClr val="FF3300"/>
              </a:solidFill>
              <a:ea typeface="楷体_GB2312" pitchFamily="49" charset="-122"/>
            </a:endParaRPr>
          </a:p>
        </p:txBody>
      </p:sp>
      <p:sp>
        <p:nvSpPr>
          <p:cNvPr id="59397" name="Text Box 4"/>
          <p:cNvSpPr txBox="1">
            <a:spLocks noChangeArrowheads="1"/>
          </p:cNvSpPr>
          <p:nvPr/>
        </p:nvSpPr>
        <p:spPr bwMode="auto">
          <a:xfrm>
            <a:off x="149225" y="212725"/>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4000">
                <a:solidFill>
                  <a:srgbClr val="800000"/>
                </a:solidFill>
                <a:latin typeface="楷体_GB2312" pitchFamily="49" charset="-122"/>
                <a:ea typeface="楷体_GB2312" pitchFamily="49" charset="-122"/>
              </a:rPr>
              <a:t>例如</a:t>
            </a:r>
            <a:r>
              <a:rPr lang="en-US" altLang="zh-CN" sz="4000">
                <a:solidFill>
                  <a:srgbClr val="800000"/>
                </a:solidFill>
                <a:latin typeface="楷体_GB2312" pitchFamily="49" charset="-122"/>
                <a:ea typeface="楷体_GB2312" pitchFamily="49" charset="-122"/>
              </a:rPr>
              <a:t>:</a:t>
            </a:r>
            <a:endParaRPr lang="en-US" altLang="zh-CN" sz="2400" b="0">
              <a:solidFill>
                <a:schemeClr val="tx1"/>
              </a:solidFill>
            </a:endParaRPr>
          </a:p>
        </p:txBody>
      </p:sp>
      <p:sp>
        <p:nvSpPr>
          <p:cNvPr id="317445" name="Rectangle 5"/>
          <p:cNvSpPr>
            <a:spLocks noChangeArrowheads="1"/>
          </p:cNvSpPr>
          <p:nvPr/>
        </p:nvSpPr>
        <p:spPr bwMode="auto">
          <a:xfrm>
            <a:off x="1974850" y="1524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a</a:t>
            </a:r>
            <a:endParaRPr lang="en-US" altLang="zh-CN" sz="4400">
              <a:solidFill>
                <a:srgbClr val="FF9999"/>
              </a:solidFill>
              <a:ea typeface="楷体_GB2312" pitchFamily="49" charset="-122"/>
            </a:endParaRPr>
          </a:p>
        </p:txBody>
      </p:sp>
      <p:sp>
        <p:nvSpPr>
          <p:cNvPr id="317446" name="Rectangle 6"/>
          <p:cNvSpPr>
            <a:spLocks noChangeArrowheads="1"/>
          </p:cNvSpPr>
          <p:nvPr/>
        </p:nvSpPr>
        <p:spPr bwMode="auto">
          <a:xfrm>
            <a:off x="3702050" y="762000"/>
            <a:ext cx="488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800">
                <a:solidFill>
                  <a:srgbClr val="800000"/>
                </a:solidFill>
                <a:ea typeface="楷体_GB2312" pitchFamily="49" charset="-122"/>
              </a:rPr>
              <a:t>a</a:t>
            </a:r>
            <a:endParaRPr lang="en-US" altLang="zh-CN" sz="4400">
              <a:solidFill>
                <a:srgbClr val="FF9999"/>
              </a:solidFill>
              <a:ea typeface="楷体_GB2312" pitchFamily="49" charset="-122"/>
            </a:endParaRPr>
          </a:p>
        </p:txBody>
      </p:sp>
      <p:sp>
        <p:nvSpPr>
          <p:cNvPr id="317447" name="AutoShape 7"/>
          <p:cNvSpPr>
            <a:spLocks noChangeArrowheads="1"/>
          </p:cNvSpPr>
          <p:nvPr/>
        </p:nvSpPr>
        <p:spPr bwMode="auto">
          <a:xfrm>
            <a:off x="1905000" y="304800"/>
            <a:ext cx="2362200" cy="1219200"/>
          </a:xfrm>
          <a:prstGeom prst="parallelogram">
            <a:avLst>
              <a:gd name="adj" fmla="val 48438"/>
            </a:avLst>
          </a:prstGeom>
          <a:noFill/>
          <a:ln w="31750" cap="sq">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448" name="Rectangle 8"/>
          <p:cNvSpPr>
            <a:spLocks noChangeArrowheads="1"/>
          </p:cNvSpPr>
          <p:nvPr/>
        </p:nvSpPr>
        <p:spPr bwMode="auto">
          <a:xfrm>
            <a:off x="4267200" y="304800"/>
            <a:ext cx="1524000" cy="1219200"/>
          </a:xfrm>
          <a:prstGeom prst="rect">
            <a:avLst/>
          </a:prstGeom>
          <a:noFill/>
          <a:ln w="31750" cap="sq">
            <a:solidFill>
              <a:srgbClr val="000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449" name="Rectangle 9"/>
          <p:cNvSpPr>
            <a:spLocks noChangeArrowheads="1"/>
          </p:cNvSpPr>
          <p:nvPr/>
        </p:nvSpPr>
        <p:spPr bwMode="auto">
          <a:xfrm>
            <a:off x="2514600" y="152400"/>
            <a:ext cx="63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b </a:t>
            </a:r>
            <a:endParaRPr lang="en-US" altLang="zh-CN" sz="4400">
              <a:solidFill>
                <a:srgbClr val="FFCC99"/>
              </a:solidFill>
              <a:ea typeface="楷体_GB2312" pitchFamily="49" charset="-122"/>
            </a:endParaRPr>
          </a:p>
        </p:txBody>
      </p:sp>
      <p:sp>
        <p:nvSpPr>
          <p:cNvPr id="317450" name="Rectangle 10"/>
          <p:cNvSpPr>
            <a:spLocks noChangeArrowheads="1"/>
          </p:cNvSpPr>
          <p:nvPr/>
        </p:nvSpPr>
        <p:spPr bwMode="auto">
          <a:xfrm>
            <a:off x="2514600" y="7620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b</a:t>
            </a:r>
            <a:endParaRPr lang="en-US" altLang="zh-CN" sz="4400">
              <a:solidFill>
                <a:srgbClr val="FFCC99"/>
              </a:solidFill>
              <a:ea typeface="楷体_GB2312" pitchFamily="49" charset="-122"/>
            </a:endParaRPr>
          </a:p>
        </p:txBody>
      </p:sp>
      <p:sp>
        <p:nvSpPr>
          <p:cNvPr id="317451" name="Rectangle 11"/>
          <p:cNvSpPr>
            <a:spLocks noChangeArrowheads="1"/>
          </p:cNvSpPr>
          <p:nvPr/>
        </p:nvSpPr>
        <p:spPr bwMode="auto">
          <a:xfrm>
            <a:off x="3124200" y="1524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c</a:t>
            </a:r>
            <a:endParaRPr lang="en-US" altLang="zh-CN" sz="4400">
              <a:solidFill>
                <a:srgbClr val="FFCC99"/>
              </a:solidFill>
              <a:ea typeface="楷体_GB2312" pitchFamily="49" charset="-122"/>
            </a:endParaRPr>
          </a:p>
        </p:txBody>
      </p:sp>
      <p:sp>
        <p:nvSpPr>
          <p:cNvPr id="317452" name="Rectangle 12"/>
          <p:cNvSpPr>
            <a:spLocks noChangeArrowheads="1"/>
          </p:cNvSpPr>
          <p:nvPr/>
        </p:nvSpPr>
        <p:spPr bwMode="auto">
          <a:xfrm>
            <a:off x="1981200" y="7620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c</a:t>
            </a:r>
            <a:endParaRPr lang="en-US" altLang="zh-CN" sz="4400">
              <a:solidFill>
                <a:srgbClr val="FFCC99"/>
              </a:solidFill>
              <a:ea typeface="楷体_GB2312" pitchFamily="49" charset="-122"/>
            </a:endParaRPr>
          </a:p>
        </p:txBody>
      </p:sp>
      <p:sp>
        <p:nvSpPr>
          <p:cNvPr id="317453" name="Rectangle 13"/>
          <p:cNvSpPr>
            <a:spLocks noChangeArrowheads="1"/>
          </p:cNvSpPr>
          <p:nvPr/>
        </p:nvSpPr>
        <p:spPr bwMode="auto">
          <a:xfrm>
            <a:off x="3657600" y="1524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d</a:t>
            </a:r>
            <a:endParaRPr lang="en-US" altLang="zh-CN" sz="4400">
              <a:solidFill>
                <a:srgbClr val="FFCC99"/>
              </a:solidFill>
              <a:ea typeface="楷体_GB2312" pitchFamily="49" charset="-122"/>
            </a:endParaRPr>
          </a:p>
        </p:txBody>
      </p:sp>
      <p:sp>
        <p:nvSpPr>
          <p:cNvPr id="317454" name="Rectangle 14"/>
          <p:cNvSpPr>
            <a:spLocks noChangeArrowheads="1"/>
          </p:cNvSpPr>
          <p:nvPr/>
        </p:nvSpPr>
        <p:spPr bwMode="auto">
          <a:xfrm>
            <a:off x="3124200" y="762000"/>
            <a:ext cx="495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d</a:t>
            </a:r>
            <a:endParaRPr lang="en-US" altLang="zh-CN" sz="4400">
              <a:solidFill>
                <a:srgbClr val="FFCC99"/>
              </a:solidFill>
              <a:ea typeface="楷体_GB2312" pitchFamily="49" charset="-122"/>
            </a:endParaRPr>
          </a:p>
        </p:txBody>
      </p:sp>
      <p:sp>
        <p:nvSpPr>
          <p:cNvPr id="317455" name="Rectangle 15"/>
          <p:cNvSpPr>
            <a:spLocks noChangeArrowheads="1"/>
          </p:cNvSpPr>
          <p:nvPr/>
        </p:nvSpPr>
        <p:spPr bwMode="auto">
          <a:xfrm>
            <a:off x="4216400" y="1524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e</a:t>
            </a:r>
            <a:endParaRPr lang="en-US" altLang="zh-CN" sz="4400">
              <a:solidFill>
                <a:srgbClr val="FFCC99"/>
              </a:solidFill>
              <a:ea typeface="楷体_GB2312" pitchFamily="49" charset="-122"/>
            </a:endParaRPr>
          </a:p>
        </p:txBody>
      </p:sp>
      <p:sp>
        <p:nvSpPr>
          <p:cNvPr id="317456" name="Rectangle 16"/>
          <p:cNvSpPr>
            <a:spLocks noChangeArrowheads="1"/>
          </p:cNvSpPr>
          <p:nvPr/>
        </p:nvSpPr>
        <p:spPr bwMode="auto">
          <a:xfrm>
            <a:off x="4267200" y="762000"/>
            <a:ext cx="43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e</a:t>
            </a:r>
            <a:endParaRPr lang="en-US" altLang="zh-CN" sz="4400">
              <a:solidFill>
                <a:srgbClr val="FFCC99"/>
              </a:solidFill>
              <a:ea typeface="楷体_GB2312" pitchFamily="49" charset="-122"/>
            </a:endParaRPr>
          </a:p>
        </p:txBody>
      </p:sp>
      <p:sp>
        <p:nvSpPr>
          <p:cNvPr id="317457" name="Rectangle 17"/>
          <p:cNvSpPr>
            <a:spLocks noChangeArrowheads="1"/>
          </p:cNvSpPr>
          <p:nvPr/>
        </p:nvSpPr>
        <p:spPr bwMode="auto">
          <a:xfrm>
            <a:off x="4800600" y="152400"/>
            <a:ext cx="45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spcBef>
                <a:spcPct val="0"/>
              </a:spcBef>
            </a:pPr>
            <a:r>
              <a:rPr lang="en-US" altLang="zh-CN" sz="4400">
                <a:solidFill>
                  <a:srgbClr val="FF3300"/>
                </a:solidFill>
                <a:ea typeface="楷体_GB2312" pitchFamily="49" charset="-122"/>
              </a:rPr>
              <a:t>f</a:t>
            </a:r>
          </a:p>
        </p:txBody>
      </p:sp>
      <p:sp>
        <p:nvSpPr>
          <p:cNvPr id="317458" name="Rectangle 18"/>
          <p:cNvSpPr>
            <a:spLocks noChangeArrowheads="1"/>
          </p:cNvSpPr>
          <p:nvPr/>
        </p:nvSpPr>
        <p:spPr bwMode="auto">
          <a:xfrm>
            <a:off x="5384800" y="762000"/>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a:spcBef>
                <a:spcPct val="0"/>
              </a:spcBef>
            </a:pPr>
            <a:r>
              <a:rPr lang="en-US" altLang="zh-CN" sz="4400">
                <a:solidFill>
                  <a:srgbClr val="800000"/>
                </a:solidFill>
                <a:ea typeface="楷体_GB2312" pitchFamily="49" charset="-122"/>
              </a:rPr>
              <a:t>f</a:t>
            </a:r>
          </a:p>
        </p:txBody>
      </p:sp>
      <p:sp>
        <p:nvSpPr>
          <p:cNvPr id="317459" name="Rectangle 19"/>
          <p:cNvSpPr>
            <a:spLocks noChangeArrowheads="1"/>
          </p:cNvSpPr>
          <p:nvPr/>
        </p:nvSpPr>
        <p:spPr bwMode="auto">
          <a:xfrm>
            <a:off x="5257800" y="1524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FF3300"/>
                </a:solidFill>
                <a:ea typeface="楷体_GB2312" pitchFamily="49" charset="-122"/>
              </a:rPr>
              <a:t>g</a:t>
            </a:r>
            <a:endParaRPr lang="en-US" altLang="zh-CN" sz="4400">
              <a:solidFill>
                <a:srgbClr val="FFCC99"/>
              </a:solidFill>
              <a:ea typeface="楷体_GB2312" pitchFamily="49" charset="-122"/>
            </a:endParaRPr>
          </a:p>
        </p:txBody>
      </p:sp>
      <p:sp>
        <p:nvSpPr>
          <p:cNvPr id="317460" name="Rectangle 20"/>
          <p:cNvSpPr>
            <a:spLocks noChangeArrowheads="1"/>
          </p:cNvSpPr>
          <p:nvPr/>
        </p:nvSpPr>
        <p:spPr bwMode="auto">
          <a:xfrm>
            <a:off x="4794250" y="762000"/>
            <a:ext cx="463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en-US" altLang="zh-CN" sz="4400">
                <a:solidFill>
                  <a:srgbClr val="800000"/>
                </a:solidFill>
                <a:ea typeface="楷体_GB2312" pitchFamily="49" charset="-122"/>
              </a:rPr>
              <a:t>g</a:t>
            </a:r>
            <a:endParaRPr lang="en-US" altLang="zh-CN" sz="4400">
              <a:solidFill>
                <a:srgbClr val="FFCC99"/>
              </a:solidFill>
              <a:ea typeface="楷体_GB2312" pitchFamily="49" charset="-122"/>
            </a:endParaRPr>
          </a:p>
        </p:txBody>
      </p:sp>
      <p:sp>
        <p:nvSpPr>
          <p:cNvPr id="317461" name="Text Box 21"/>
          <p:cNvSpPr txBox="1">
            <a:spLocks noChangeArrowheads="1"/>
          </p:cNvSpPr>
          <p:nvPr/>
        </p:nvSpPr>
        <p:spPr bwMode="auto">
          <a:xfrm>
            <a:off x="3962400" y="23622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a</a:t>
            </a:r>
            <a:endParaRPr lang="en-US" altLang="zh-CN" sz="2400" b="0">
              <a:solidFill>
                <a:schemeClr val="tx1"/>
              </a:solidFill>
            </a:endParaRPr>
          </a:p>
        </p:txBody>
      </p:sp>
      <p:sp>
        <p:nvSpPr>
          <p:cNvPr id="317462" name="Line 22"/>
          <p:cNvSpPr>
            <a:spLocks noChangeShapeType="1"/>
          </p:cNvSpPr>
          <p:nvPr/>
        </p:nvSpPr>
        <p:spPr bwMode="auto">
          <a:xfrm>
            <a:off x="4343400" y="23622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3" name="Line 23"/>
          <p:cNvSpPr>
            <a:spLocks noChangeShapeType="1"/>
          </p:cNvSpPr>
          <p:nvPr/>
        </p:nvSpPr>
        <p:spPr bwMode="auto">
          <a:xfrm>
            <a:off x="4953000" y="23622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4" name="Line 24"/>
          <p:cNvSpPr>
            <a:spLocks noChangeShapeType="1"/>
          </p:cNvSpPr>
          <p:nvPr/>
        </p:nvSpPr>
        <p:spPr bwMode="auto">
          <a:xfrm>
            <a:off x="3886200" y="1676400"/>
            <a:ext cx="762000" cy="685800"/>
          </a:xfrm>
          <a:prstGeom prst="line">
            <a:avLst/>
          </a:prstGeom>
          <a:noFill/>
          <a:ln w="31750" cap="sq">
            <a:solidFill>
              <a:srgbClr val="0033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5" name="Text Box 25"/>
          <p:cNvSpPr txBox="1">
            <a:spLocks noChangeArrowheads="1"/>
          </p:cNvSpPr>
          <p:nvPr/>
        </p:nvSpPr>
        <p:spPr bwMode="auto">
          <a:xfrm>
            <a:off x="2209800" y="3352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b</a:t>
            </a:r>
            <a:endParaRPr lang="en-US" altLang="zh-CN" sz="2400" b="0">
              <a:solidFill>
                <a:schemeClr val="tx1"/>
              </a:solidFill>
            </a:endParaRPr>
          </a:p>
        </p:txBody>
      </p:sp>
      <p:sp>
        <p:nvSpPr>
          <p:cNvPr id="317466" name="Line 26"/>
          <p:cNvSpPr>
            <a:spLocks noChangeShapeType="1"/>
          </p:cNvSpPr>
          <p:nvPr/>
        </p:nvSpPr>
        <p:spPr bwMode="auto">
          <a:xfrm>
            <a:off x="25908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7" name="Line 27"/>
          <p:cNvSpPr>
            <a:spLocks noChangeShapeType="1"/>
          </p:cNvSpPr>
          <p:nvPr/>
        </p:nvSpPr>
        <p:spPr bwMode="auto">
          <a:xfrm>
            <a:off x="32004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8" name="Line 28"/>
          <p:cNvSpPr>
            <a:spLocks noChangeShapeType="1"/>
          </p:cNvSpPr>
          <p:nvPr/>
        </p:nvSpPr>
        <p:spPr bwMode="auto">
          <a:xfrm flipH="1">
            <a:off x="2895600" y="2743200"/>
            <a:ext cx="1295400" cy="6096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69" name="Text Box 29"/>
          <p:cNvSpPr txBox="1">
            <a:spLocks noChangeArrowheads="1"/>
          </p:cNvSpPr>
          <p:nvPr/>
        </p:nvSpPr>
        <p:spPr bwMode="auto">
          <a:xfrm>
            <a:off x="12192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c</a:t>
            </a:r>
            <a:endParaRPr lang="en-US" altLang="zh-CN" sz="2400" b="0">
              <a:solidFill>
                <a:schemeClr val="tx1"/>
              </a:solidFill>
            </a:endParaRPr>
          </a:p>
        </p:txBody>
      </p:sp>
      <p:sp>
        <p:nvSpPr>
          <p:cNvPr id="317470" name="Line 30"/>
          <p:cNvSpPr>
            <a:spLocks noChangeShapeType="1"/>
          </p:cNvSpPr>
          <p:nvPr/>
        </p:nvSpPr>
        <p:spPr bwMode="auto">
          <a:xfrm>
            <a:off x="16002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1" name="Line 31"/>
          <p:cNvSpPr>
            <a:spLocks noChangeShapeType="1"/>
          </p:cNvSpPr>
          <p:nvPr/>
        </p:nvSpPr>
        <p:spPr bwMode="auto">
          <a:xfrm>
            <a:off x="22098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2" name="Line 32"/>
          <p:cNvSpPr>
            <a:spLocks noChangeShapeType="1"/>
          </p:cNvSpPr>
          <p:nvPr/>
        </p:nvSpPr>
        <p:spPr bwMode="auto">
          <a:xfrm flipH="1">
            <a:off x="1905000" y="3733800"/>
            <a:ext cx="533400" cy="7620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3" name="Text Box 33"/>
          <p:cNvSpPr txBox="1">
            <a:spLocks noChangeArrowheads="1"/>
          </p:cNvSpPr>
          <p:nvPr/>
        </p:nvSpPr>
        <p:spPr bwMode="auto">
          <a:xfrm>
            <a:off x="32004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d</a:t>
            </a:r>
            <a:endParaRPr lang="en-US" altLang="zh-CN" sz="2400" b="0">
              <a:solidFill>
                <a:schemeClr val="tx1"/>
              </a:solidFill>
            </a:endParaRPr>
          </a:p>
        </p:txBody>
      </p:sp>
      <p:sp>
        <p:nvSpPr>
          <p:cNvPr id="317474" name="Line 34"/>
          <p:cNvSpPr>
            <a:spLocks noChangeShapeType="1"/>
          </p:cNvSpPr>
          <p:nvPr/>
        </p:nvSpPr>
        <p:spPr bwMode="auto">
          <a:xfrm>
            <a:off x="35814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5" name="Line 35"/>
          <p:cNvSpPr>
            <a:spLocks noChangeShapeType="1"/>
          </p:cNvSpPr>
          <p:nvPr/>
        </p:nvSpPr>
        <p:spPr bwMode="auto">
          <a:xfrm>
            <a:off x="41910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6" name="Line 36"/>
          <p:cNvSpPr>
            <a:spLocks noChangeShapeType="1"/>
          </p:cNvSpPr>
          <p:nvPr/>
        </p:nvSpPr>
        <p:spPr bwMode="auto">
          <a:xfrm>
            <a:off x="3352800" y="3657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7" name="Text Box 37"/>
          <p:cNvSpPr txBox="1">
            <a:spLocks noChangeArrowheads="1"/>
          </p:cNvSpPr>
          <p:nvPr/>
        </p:nvSpPr>
        <p:spPr bwMode="auto">
          <a:xfrm>
            <a:off x="5867400" y="3352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e</a:t>
            </a:r>
            <a:endParaRPr lang="en-US" altLang="zh-CN" sz="2400" b="0">
              <a:solidFill>
                <a:schemeClr val="tx1"/>
              </a:solidFill>
            </a:endParaRPr>
          </a:p>
        </p:txBody>
      </p:sp>
      <p:sp>
        <p:nvSpPr>
          <p:cNvPr id="317478" name="Line 38"/>
          <p:cNvSpPr>
            <a:spLocks noChangeShapeType="1"/>
          </p:cNvSpPr>
          <p:nvPr/>
        </p:nvSpPr>
        <p:spPr bwMode="auto">
          <a:xfrm>
            <a:off x="62484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79" name="Line 39"/>
          <p:cNvSpPr>
            <a:spLocks noChangeShapeType="1"/>
          </p:cNvSpPr>
          <p:nvPr/>
        </p:nvSpPr>
        <p:spPr bwMode="auto">
          <a:xfrm>
            <a:off x="6858000" y="3352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0" name="Line 40"/>
          <p:cNvSpPr>
            <a:spLocks noChangeShapeType="1"/>
          </p:cNvSpPr>
          <p:nvPr/>
        </p:nvSpPr>
        <p:spPr bwMode="auto">
          <a:xfrm>
            <a:off x="5181600" y="2667000"/>
            <a:ext cx="1371600" cy="6858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1" name="Text Box 41"/>
          <p:cNvSpPr txBox="1">
            <a:spLocks noChangeArrowheads="1"/>
          </p:cNvSpPr>
          <p:nvPr/>
        </p:nvSpPr>
        <p:spPr bwMode="auto">
          <a:xfrm>
            <a:off x="6858000" y="4495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f</a:t>
            </a:r>
            <a:endParaRPr lang="en-US" altLang="zh-CN" sz="2400" b="0">
              <a:solidFill>
                <a:schemeClr val="tx1"/>
              </a:solidFill>
            </a:endParaRPr>
          </a:p>
        </p:txBody>
      </p:sp>
      <p:sp>
        <p:nvSpPr>
          <p:cNvPr id="317482" name="Line 42"/>
          <p:cNvSpPr>
            <a:spLocks noChangeShapeType="1"/>
          </p:cNvSpPr>
          <p:nvPr/>
        </p:nvSpPr>
        <p:spPr bwMode="auto">
          <a:xfrm>
            <a:off x="72390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3" name="Line 43"/>
          <p:cNvSpPr>
            <a:spLocks noChangeShapeType="1"/>
          </p:cNvSpPr>
          <p:nvPr/>
        </p:nvSpPr>
        <p:spPr bwMode="auto">
          <a:xfrm>
            <a:off x="7848600" y="4495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4" name="Line 44"/>
          <p:cNvSpPr>
            <a:spLocks noChangeShapeType="1"/>
          </p:cNvSpPr>
          <p:nvPr/>
        </p:nvSpPr>
        <p:spPr bwMode="auto">
          <a:xfrm>
            <a:off x="7010400" y="3657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5" name="Text Box 45"/>
          <p:cNvSpPr txBox="1">
            <a:spLocks noChangeArrowheads="1"/>
          </p:cNvSpPr>
          <p:nvPr/>
        </p:nvSpPr>
        <p:spPr bwMode="auto">
          <a:xfrm>
            <a:off x="5867400" y="5638800"/>
            <a:ext cx="1371600" cy="669925"/>
          </a:xfrm>
          <a:prstGeom prst="rect">
            <a:avLst/>
          </a:prstGeom>
          <a:solidFill>
            <a:srgbClr val="CCFFFF">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3600">
                <a:solidFill>
                  <a:schemeClr val="tx1"/>
                </a:solidFill>
              </a:rPr>
              <a:t>g</a:t>
            </a:r>
            <a:endParaRPr lang="en-US" altLang="zh-CN" sz="2400" b="0">
              <a:solidFill>
                <a:schemeClr val="tx1"/>
              </a:solidFill>
            </a:endParaRPr>
          </a:p>
        </p:txBody>
      </p:sp>
      <p:sp>
        <p:nvSpPr>
          <p:cNvPr id="317486" name="Line 46"/>
          <p:cNvSpPr>
            <a:spLocks noChangeShapeType="1"/>
          </p:cNvSpPr>
          <p:nvPr/>
        </p:nvSpPr>
        <p:spPr bwMode="auto">
          <a:xfrm>
            <a:off x="6248400" y="5638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7" name="Line 47"/>
          <p:cNvSpPr>
            <a:spLocks noChangeShapeType="1"/>
          </p:cNvSpPr>
          <p:nvPr/>
        </p:nvSpPr>
        <p:spPr bwMode="auto">
          <a:xfrm>
            <a:off x="6858000" y="5638800"/>
            <a:ext cx="0" cy="685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8" name="Line 48"/>
          <p:cNvSpPr>
            <a:spLocks noChangeShapeType="1"/>
          </p:cNvSpPr>
          <p:nvPr/>
        </p:nvSpPr>
        <p:spPr bwMode="auto">
          <a:xfrm flipH="1">
            <a:off x="6553200" y="4800600"/>
            <a:ext cx="533400" cy="838200"/>
          </a:xfrm>
          <a:prstGeom prst="line">
            <a:avLst/>
          </a:prstGeom>
          <a:noFill/>
          <a:ln w="28575"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89" name="Text Box 49"/>
          <p:cNvSpPr txBox="1">
            <a:spLocks noChangeArrowheads="1"/>
          </p:cNvSpPr>
          <p:nvPr/>
        </p:nvSpPr>
        <p:spPr bwMode="auto">
          <a:xfrm>
            <a:off x="11969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0" name="Text Box 50"/>
          <p:cNvSpPr txBox="1">
            <a:spLocks noChangeArrowheads="1"/>
          </p:cNvSpPr>
          <p:nvPr/>
        </p:nvSpPr>
        <p:spPr bwMode="auto">
          <a:xfrm>
            <a:off x="21875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1" name="Text Box 51"/>
          <p:cNvSpPr txBox="1">
            <a:spLocks noChangeArrowheads="1"/>
          </p:cNvSpPr>
          <p:nvPr/>
        </p:nvSpPr>
        <p:spPr bwMode="auto">
          <a:xfrm>
            <a:off x="31781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2" name="Text Box 52"/>
          <p:cNvSpPr txBox="1">
            <a:spLocks noChangeArrowheads="1"/>
          </p:cNvSpPr>
          <p:nvPr/>
        </p:nvSpPr>
        <p:spPr bwMode="auto">
          <a:xfrm>
            <a:off x="41687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chemeClr val="tx1"/>
                </a:solidFill>
              </a:rPr>
              <a:t>^</a:t>
            </a:r>
            <a:endParaRPr lang="en-US" altLang="zh-CN" sz="2400" b="0" dirty="0">
              <a:solidFill>
                <a:schemeClr val="tx1"/>
              </a:solidFill>
            </a:endParaRPr>
          </a:p>
        </p:txBody>
      </p:sp>
      <p:sp>
        <p:nvSpPr>
          <p:cNvPr id="317493" name="Text Box 53"/>
          <p:cNvSpPr txBox="1">
            <a:spLocks noChangeArrowheads="1"/>
          </p:cNvSpPr>
          <p:nvPr/>
        </p:nvSpPr>
        <p:spPr bwMode="auto">
          <a:xfrm>
            <a:off x="5845175" y="3413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4" name="Text Box 54"/>
          <p:cNvSpPr txBox="1">
            <a:spLocks noChangeArrowheads="1"/>
          </p:cNvSpPr>
          <p:nvPr/>
        </p:nvSpPr>
        <p:spPr bwMode="auto">
          <a:xfrm>
            <a:off x="5845175" y="5699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5" name="Text Box 55"/>
          <p:cNvSpPr txBox="1">
            <a:spLocks noChangeArrowheads="1"/>
          </p:cNvSpPr>
          <p:nvPr/>
        </p:nvSpPr>
        <p:spPr bwMode="auto">
          <a:xfrm>
            <a:off x="6835775" y="5699125"/>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6" name="Text Box 56"/>
          <p:cNvSpPr txBox="1">
            <a:spLocks noChangeArrowheads="1"/>
          </p:cNvSpPr>
          <p:nvPr/>
        </p:nvSpPr>
        <p:spPr bwMode="auto">
          <a:xfrm>
            <a:off x="7826375" y="45720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a:solidFill>
                  <a:schemeClr val="tx1"/>
                </a:solidFill>
              </a:rPr>
              <a:t>^</a:t>
            </a:r>
            <a:endParaRPr lang="en-US" altLang="zh-CN" sz="2400" b="0">
              <a:solidFill>
                <a:schemeClr val="tx1"/>
              </a:solidFill>
            </a:endParaRPr>
          </a:p>
        </p:txBody>
      </p:sp>
      <p:sp>
        <p:nvSpPr>
          <p:cNvPr id="317497" name="Line 57"/>
          <p:cNvSpPr>
            <a:spLocks noChangeShapeType="1"/>
          </p:cNvSpPr>
          <p:nvPr/>
        </p:nvSpPr>
        <p:spPr bwMode="auto">
          <a:xfrm>
            <a:off x="3124200" y="762000"/>
            <a:ext cx="381000" cy="0"/>
          </a:xfrm>
          <a:prstGeom prst="line">
            <a:avLst/>
          </a:prstGeom>
          <a:noFill/>
          <a:ln w="38100" cap="sq">
            <a:solidFill>
              <a:srgbClr val="0066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98" name="Line 58"/>
          <p:cNvSpPr>
            <a:spLocks noChangeShapeType="1"/>
          </p:cNvSpPr>
          <p:nvPr/>
        </p:nvSpPr>
        <p:spPr bwMode="auto">
          <a:xfrm>
            <a:off x="3657600" y="762000"/>
            <a:ext cx="3810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99" name="Line 59"/>
          <p:cNvSpPr>
            <a:spLocks noChangeShapeType="1"/>
          </p:cNvSpPr>
          <p:nvPr/>
        </p:nvSpPr>
        <p:spPr bwMode="auto">
          <a:xfrm>
            <a:off x="4648200" y="762000"/>
            <a:ext cx="9906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0" name="Line 60"/>
          <p:cNvSpPr>
            <a:spLocks noChangeShapeType="1"/>
          </p:cNvSpPr>
          <p:nvPr/>
        </p:nvSpPr>
        <p:spPr bwMode="auto">
          <a:xfrm>
            <a:off x="3200400" y="1676400"/>
            <a:ext cx="685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4" name="Text Box 61"/>
          <p:cNvSpPr txBox="1">
            <a:spLocks noChangeArrowheads="1"/>
          </p:cNvSpPr>
          <p:nvPr/>
        </p:nvSpPr>
        <p:spPr bwMode="auto">
          <a:xfrm>
            <a:off x="6194425" y="228600"/>
            <a:ext cx="203517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zh-CN" altLang="en-US" sz="3600">
                <a:solidFill>
                  <a:srgbClr val="FF3300"/>
                </a:solidFill>
                <a:ea typeface="楷体_GB2312" pitchFamily="49" charset="-122"/>
              </a:rPr>
              <a:t>先序序列</a:t>
            </a:r>
            <a:r>
              <a:rPr lang="zh-CN" altLang="en-US" sz="3600">
                <a:solidFill>
                  <a:srgbClr val="800000"/>
                </a:solidFill>
                <a:ea typeface="楷体_GB2312" pitchFamily="49" charset="-122"/>
              </a:rPr>
              <a:t>中序序列</a:t>
            </a:r>
            <a:endParaRPr lang="zh-CN" altLang="en-US" sz="2400">
              <a:solidFill>
                <a:schemeClr val="tx1"/>
              </a:solidFill>
            </a:endParaRPr>
          </a:p>
        </p:txBody>
      </p:sp>
      <p:sp>
        <p:nvSpPr>
          <p:cNvPr id="317502" name="Line 62"/>
          <p:cNvSpPr>
            <a:spLocks noChangeShapeType="1"/>
          </p:cNvSpPr>
          <p:nvPr/>
        </p:nvSpPr>
        <p:spPr bwMode="auto">
          <a:xfrm>
            <a:off x="1981200" y="1371600"/>
            <a:ext cx="381000" cy="0"/>
          </a:xfrm>
          <a:prstGeom prst="line">
            <a:avLst/>
          </a:prstGeom>
          <a:noFill/>
          <a:ln w="38100" cap="sq">
            <a:solidFill>
              <a:srgbClr val="0066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3" name="Line 63"/>
          <p:cNvSpPr>
            <a:spLocks noChangeShapeType="1"/>
          </p:cNvSpPr>
          <p:nvPr/>
        </p:nvSpPr>
        <p:spPr bwMode="auto">
          <a:xfrm>
            <a:off x="3200400" y="1371600"/>
            <a:ext cx="3810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4" name="Line 64"/>
          <p:cNvSpPr>
            <a:spLocks noChangeShapeType="1"/>
          </p:cNvSpPr>
          <p:nvPr/>
        </p:nvSpPr>
        <p:spPr bwMode="auto">
          <a:xfrm>
            <a:off x="4648200" y="1447800"/>
            <a:ext cx="990600" cy="0"/>
          </a:xfrm>
          <a:prstGeom prst="line">
            <a:avLst/>
          </a:prstGeom>
          <a:noFill/>
          <a:ln w="38100" cap="sq">
            <a:solidFill>
              <a:srgbClr val="00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5" name="Line 65"/>
          <p:cNvSpPr>
            <a:spLocks noChangeShapeType="1"/>
          </p:cNvSpPr>
          <p:nvPr/>
        </p:nvSpPr>
        <p:spPr bwMode="auto">
          <a:xfrm>
            <a:off x="5334000" y="381000"/>
            <a:ext cx="304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6" name="Line 66"/>
          <p:cNvSpPr>
            <a:spLocks noChangeShapeType="1"/>
          </p:cNvSpPr>
          <p:nvPr/>
        </p:nvSpPr>
        <p:spPr bwMode="auto">
          <a:xfrm>
            <a:off x="4876800" y="990600"/>
            <a:ext cx="3048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animEffect transition="in" filter="checkerboard(down)">
                                      <p:cBhvr>
                                        <p:cTn id="7" dur="500"/>
                                        <p:tgtEl>
                                          <p:spTgt spid="3174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7446"/>
                                        </p:tgtEl>
                                        <p:attrNameLst>
                                          <p:attrName>style.visibility</p:attrName>
                                        </p:attrNameLst>
                                      </p:cBhvr>
                                      <p:to>
                                        <p:strVal val="visible"/>
                                      </p:to>
                                    </p:set>
                                    <p:animEffect transition="in" filter="slide(fromLeft)">
                                      <p:cBhvr>
                                        <p:cTn id="12" dur="500"/>
                                        <p:tgtEl>
                                          <p:spTgt spid="31744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17500"/>
                                        </p:tgtEl>
                                        <p:attrNameLst>
                                          <p:attrName>style.visibility</p:attrName>
                                        </p:attrNameLst>
                                      </p:cBhvr>
                                      <p:to>
                                        <p:strVal val="visible"/>
                                      </p:to>
                                    </p:set>
                                    <p:anim calcmode="lin" valueType="num">
                                      <p:cBhvr>
                                        <p:cTn id="17" dur="500" fill="hold"/>
                                        <p:tgtEl>
                                          <p:spTgt spid="317500"/>
                                        </p:tgtEl>
                                        <p:attrNameLst>
                                          <p:attrName>ppt_x</p:attrName>
                                        </p:attrNameLst>
                                      </p:cBhvr>
                                      <p:tavLst>
                                        <p:tav tm="0">
                                          <p:val>
                                            <p:strVal val="#ppt_x-#ppt_w/2"/>
                                          </p:val>
                                        </p:tav>
                                        <p:tav tm="100000">
                                          <p:val>
                                            <p:strVal val="#ppt_x"/>
                                          </p:val>
                                        </p:tav>
                                      </p:tavLst>
                                    </p:anim>
                                    <p:anim calcmode="lin" valueType="num">
                                      <p:cBhvr>
                                        <p:cTn id="18" dur="500" fill="hold"/>
                                        <p:tgtEl>
                                          <p:spTgt spid="317500"/>
                                        </p:tgtEl>
                                        <p:attrNameLst>
                                          <p:attrName>ppt_y</p:attrName>
                                        </p:attrNameLst>
                                      </p:cBhvr>
                                      <p:tavLst>
                                        <p:tav tm="0">
                                          <p:val>
                                            <p:strVal val="#ppt_y"/>
                                          </p:val>
                                        </p:tav>
                                        <p:tav tm="100000">
                                          <p:val>
                                            <p:strVal val="#ppt_y"/>
                                          </p:val>
                                        </p:tav>
                                      </p:tavLst>
                                    </p:anim>
                                    <p:anim calcmode="lin" valueType="num">
                                      <p:cBhvr>
                                        <p:cTn id="19" dur="500" fill="hold"/>
                                        <p:tgtEl>
                                          <p:spTgt spid="317500"/>
                                        </p:tgtEl>
                                        <p:attrNameLst>
                                          <p:attrName>ppt_w</p:attrName>
                                        </p:attrNameLst>
                                      </p:cBhvr>
                                      <p:tavLst>
                                        <p:tav tm="0">
                                          <p:val>
                                            <p:fltVal val="0"/>
                                          </p:val>
                                        </p:tav>
                                        <p:tav tm="100000">
                                          <p:val>
                                            <p:strVal val="#ppt_w"/>
                                          </p:val>
                                        </p:tav>
                                      </p:tavLst>
                                    </p:anim>
                                    <p:anim calcmode="lin" valueType="num">
                                      <p:cBhvr>
                                        <p:cTn id="20" dur="500" fill="hold"/>
                                        <p:tgtEl>
                                          <p:spTgt spid="317500"/>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317464"/>
                                        </p:tgtEl>
                                        <p:attrNameLst>
                                          <p:attrName>style.visibility</p:attrName>
                                        </p:attrNameLst>
                                      </p:cBhvr>
                                      <p:to>
                                        <p:strVal val="visible"/>
                                      </p:to>
                                    </p:set>
                                    <p:anim calcmode="lin" valueType="num">
                                      <p:cBhvr>
                                        <p:cTn id="24" dur="500" fill="hold"/>
                                        <p:tgtEl>
                                          <p:spTgt spid="317464"/>
                                        </p:tgtEl>
                                        <p:attrNameLst>
                                          <p:attrName>ppt_x</p:attrName>
                                        </p:attrNameLst>
                                      </p:cBhvr>
                                      <p:tavLst>
                                        <p:tav tm="0">
                                          <p:val>
                                            <p:strVal val="#ppt_x-#ppt_w/2"/>
                                          </p:val>
                                        </p:tav>
                                        <p:tav tm="100000">
                                          <p:val>
                                            <p:strVal val="#ppt_x"/>
                                          </p:val>
                                        </p:tav>
                                      </p:tavLst>
                                    </p:anim>
                                    <p:anim calcmode="lin" valueType="num">
                                      <p:cBhvr>
                                        <p:cTn id="25" dur="500" fill="hold"/>
                                        <p:tgtEl>
                                          <p:spTgt spid="317464"/>
                                        </p:tgtEl>
                                        <p:attrNameLst>
                                          <p:attrName>ppt_y</p:attrName>
                                        </p:attrNameLst>
                                      </p:cBhvr>
                                      <p:tavLst>
                                        <p:tav tm="0">
                                          <p:val>
                                            <p:strVal val="#ppt_y"/>
                                          </p:val>
                                        </p:tav>
                                        <p:tav tm="100000">
                                          <p:val>
                                            <p:strVal val="#ppt_y"/>
                                          </p:val>
                                        </p:tav>
                                      </p:tavLst>
                                    </p:anim>
                                    <p:anim calcmode="lin" valueType="num">
                                      <p:cBhvr>
                                        <p:cTn id="26" dur="500" fill="hold"/>
                                        <p:tgtEl>
                                          <p:spTgt spid="317464"/>
                                        </p:tgtEl>
                                        <p:attrNameLst>
                                          <p:attrName>ppt_w</p:attrName>
                                        </p:attrNameLst>
                                      </p:cBhvr>
                                      <p:tavLst>
                                        <p:tav tm="0">
                                          <p:val>
                                            <p:fltVal val="0"/>
                                          </p:val>
                                        </p:tav>
                                        <p:tav tm="100000">
                                          <p:val>
                                            <p:strVal val="#ppt_w"/>
                                          </p:val>
                                        </p:tav>
                                      </p:tavLst>
                                    </p:anim>
                                    <p:anim calcmode="lin" valueType="num">
                                      <p:cBhvr>
                                        <p:cTn id="27" dur="500" fill="hold"/>
                                        <p:tgtEl>
                                          <p:spTgt spid="317464"/>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317461"/>
                                        </p:tgtEl>
                                        <p:attrNameLst>
                                          <p:attrName>style.visibility</p:attrName>
                                        </p:attrNameLst>
                                      </p:cBhvr>
                                      <p:to>
                                        <p:strVal val="visible"/>
                                      </p:to>
                                    </p:set>
                                    <p:anim calcmode="lin" valueType="num">
                                      <p:cBhvr>
                                        <p:cTn id="31" dur="500" fill="hold"/>
                                        <p:tgtEl>
                                          <p:spTgt spid="317461"/>
                                        </p:tgtEl>
                                        <p:attrNameLst>
                                          <p:attrName>ppt_x</p:attrName>
                                        </p:attrNameLst>
                                      </p:cBhvr>
                                      <p:tavLst>
                                        <p:tav tm="0">
                                          <p:val>
                                            <p:strVal val="#ppt_x"/>
                                          </p:val>
                                        </p:tav>
                                        <p:tav tm="100000">
                                          <p:val>
                                            <p:strVal val="#ppt_x"/>
                                          </p:val>
                                        </p:tav>
                                      </p:tavLst>
                                    </p:anim>
                                    <p:anim calcmode="lin" valueType="num">
                                      <p:cBhvr>
                                        <p:cTn id="32" dur="500" fill="hold"/>
                                        <p:tgtEl>
                                          <p:spTgt spid="317461"/>
                                        </p:tgtEl>
                                        <p:attrNameLst>
                                          <p:attrName>ppt_y</p:attrName>
                                        </p:attrNameLst>
                                      </p:cBhvr>
                                      <p:tavLst>
                                        <p:tav tm="0">
                                          <p:val>
                                            <p:strVal val="#ppt_y-#ppt_h/2"/>
                                          </p:val>
                                        </p:tav>
                                        <p:tav tm="100000">
                                          <p:val>
                                            <p:strVal val="#ppt_y"/>
                                          </p:val>
                                        </p:tav>
                                      </p:tavLst>
                                    </p:anim>
                                    <p:anim calcmode="lin" valueType="num">
                                      <p:cBhvr>
                                        <p:cTn id="33" dur="500" fill="hold"/>
                                        <p:tgtEl>
                                          <p:spTgt spid="317461"/>
                                        </p:tgtEl>
                                        <p:attrNameLst>
                                          <p:attrName>ppt_w</p:attrName>
                                        </p:attrNameLst>
                                      </p:cBhvr>
                                      <p:tavLst>
                                        <p:tav tm="0">
                                          <p:val>
                                            <p:strVal val="#ppt_w"/>
                                          </p:val>
                                        </p:tav>
                                        <p:tav tm="100000">
                                          <p:val>
                                            <p:strVal val="#ppt_w"/>
                                          </p:val>
                                        </p:tav>
                                      </p:tavLst>
                                    </p:anim>
                                    <p:anim calcmode="lin" valueType="num">
                                      <p:cBhvr>
                                        <p:cTn id="34" dur="500" fill="hold"/>
                                        <p:tgtEl>
                                          <p:spTgt spid="317461"/>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317462"/>
                                        </p:tgtEl>
                                        <p:attrNameLst>
                                          <p:attrName>style.visibility</p:attrName>
                                        </p:attrNameLst>
                                      </p:cBhvr>
                                      <p:to>
                                        <p:strVal val="visible"/>
                                      </p:to>
                                    </p:set>
                                    <p:anim calcmode="lin" valueType="num">
                                      <p:cBhvr>
                                        <p:cTn id="38" dur="500" fill="hold"/>
                                        <p:tgtEl>
                                          <p:spTgt spid="317462"/>
                                        </p:tgtEl>
                                        <p:attrNameLst>
                                          <p:attrName>ppt_x</p:attrName>
                                        </p:attrNameLst>
                                      </p:cBhvr>
                                      <p:tavLst>
                                        <p:tav tm="0">
                                          <p:val>
                                            <p:strVal val="#ppt_x"/>
                                          </p:val>
                                        </p:tav>
                                        <p:tav tm="100000">
                                          <p:val>
                                            <p:strVal val="#ppt_x"/>
                                          </p:val>
                                        </p:tav>
                                      </p:tavLst>
                                    </p:anim>
                                    <p:anim calcmode="lin" valueType="num">
                                      <p:cBhvr>
                                        <p:cTn id="39" dur="500" fill="hold"/>
                                        <p:tgtEl>
                                          <p:spTgt spid="317462"/>
                                        </p:tgtEl>
                                        <p:attrNameLst>
                                          <p:attrName>ppt_y</p:attrName>
                                        </p:attrNameLst>
                                      </p:cBhvr>
                                      <p:tavLst>
                                        <p:tav tm="0">
                                          <p:val>
                                            <p:strVal val="#ppt_y-#ppt_h/2"/>
                                          </p:val>
                                        </p:tav>
                                        <p:tav tm="100000">
                                          <p:val>
                                            <p:strVal val="#ppt_y"/>
                                          </p:val>
                                        </p:tav>
                                      </p:tavLst>
                                    </p:anim>
                                    <p:anim calcmode="lin" valueType="num">
                                      <p:cBhvr>
                                        <p:cTn id="40" dur="500" fill="hold"/>
                                        <p:tgtEl>
                                          <p:spTgt spid="317462"/>
                                        </p:tgtEl>
                                        <p:attrNameLst>
                                          <p:attrName>ppt_w</p:attrName>
                                        </p:attrNameLst>
                                      </p:cBhvr>
                                      <p:tavLst>
                                        <p:tav tm="0">
                                          <p:val>
                                            <p:strVal val="#ppt_w"/>
                                          </p:val>
                                        </p:tav>
                                        <p:tav tm="100000">
                                          <p:val>
                                            <p:strVal val="#ppt_w"/>
                                          </p:val>
                                        </p:tav>
                                      </p:tavLst>
                                    </p:anim>
                                    <p:anim calcmode="lin" valueType="num">
                                      <p:cBhvr>
                                        <p:cTn id="41" dur="500" fill="hold"/>
                                        <p:tgtEl>
                                          <p:spTgt spid="317462"/>
                                        </p:tgtEl>
                                        <p:attrNameLst>
                                          <p:attrName>ppt_h</p:attrName>
                                        </p:attrNameLst>
                                      </p:cBhvr>
                                      <p:tavLst>
                                        <p:tav tm="0">
                                          <p:val>
                                            <p:fltVal val="0"/>
                                          </p:val>
                                        </p:tav>
                                        <p:tav tm="100000">
                                          <p:val>
                                            <p:strVal val="#ppt_h"/>
                                          </p:val>
                                        </p:tav>
                                      </p:tavLst>
                                    </p:anim>
                                  </p:childTnLst>
                                </p:cTn>
                              </p:par>
                            </p:childTnLst>
                          </p:cTn>
                        </p:par>
                        <p:par>
                          <p:cTn id="42" fill="hold">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317463"/>
                                        </p:tgtEl>
                                        <p:attrNameLst>
                                          <p:attrName>style.visibility</p:attrName>
                                        </p:attrNameLst>
                                      </p:cBhvr>
                                      <p:to>
                                        <p:strVal val="visible"/>
                                      </p:to>
                                    </p:set>
                                    <p:anim calcmode="lin" valueType="num">
                                      <p:cBhvr>
                                        <p:cTn id="45" dur="500" fill="hold"/>
                                        <p:tgtEl>
                                          <p:spTgt spid="317463"/>
                                        </p:tgtEl>
                                        <p:attrNameLst>
                                          <p:attrName>ppt_x</p:attrName>
                                        </p:attrNameLst>
                                      </p:cBhvr>
                                      <p:tavLst>
                                        <p:tav tm="0">
                                          <p:val>
                                            <p:strVal val="#ppt_x"/>
                                          </p:val>
                                        </p:tav>
                                        <p:tav tm="100000">
                                          <p:val>
                                            <p:strVal val="#ppt_x"/>
                                          </p:val>
                                        </p:tav>
                                      </p:tavLst>
                                    </p:anim>
                                    <p:anim calcmode="lin" valueType="num">
                                      <p:cBhvr>
                                        <p:cTn id="46" dur="500" fill="hold"/>
                                        <p:tgtEl>
                                          <p:spTgt spid="317463"/>
                                        </p:tgtEl>
                                        <p:attrNameLst>
                                          <p:attrName>ppt_y</p:attrName>
                                        </p:attrNameLst>
                                      </p:cBhvr>
                                      <p:tavLst>
                                        <p:tav tm="0">
                                          <p:val>
                                            <p:strVal val="#ppt_y-#ppt_h/2"/>
                                          </p:val>
                                        </p:tav>
                                        <p:tav tm="100000">
                                          <p:val>
                                            <p:strVal val="#ppt_y"/>
                                          </p:val>
                                        </p:tav>
                                      </p:tavLst>
                                    </p:anim>
                                    <p:anim calcmode="lin" valueType="num">
                                      <p:cBhvr>
                                        <p:cTn id="47" dur="500" fill="hold"/>
                                        <p:tgtEl>
                                          <p:spTgt spid="317463"/>
                                        </p:tgtEl>
                                        <p:attrNameLst>
                                          <p:attrName>ppt_w</p:attrName>
                                        </p:attrNameLst>
                                      </p:cBhvr>
                                      <p:tavLst>
                                        <p:tav tm="0">
                                          <p:val>
                                            <p:strVal val="#ppt_w"/>
                                          </p:val>
                                        </p:tav>
                                        <p:tav tm="100000">
                                          <p:val>
                                            <p:strVal val="#ppt_w"/>
                                          </p:val>
                                        </p:tav>
                                      </p:tavLst>
                                    </p:anim>
                                    <p:anim calcmode="lin" valueType="num">
                                      <p:cBhvr>
                                        <p:cTn id="48" dur="500" fill="hold"/>
                                        <p:tgtEl>
                                          <p:spTgt spid="31746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317447"/>
                                        </p:tgtEl>
                                        <p:attrNameLst>
                                          <p:attrName>style.visibility</p:attrName>
                                        </p:attrNameLst>
                                      </p:cBhvr>
                                      <p:to>
                                        <p:strVal val="visible"/>
                                      </p:to>
                                    </p:set>
                                    <p:anim calcmode="lin" valueType="num">
                                      <p:cBhvr>
                                        <p:cTn id="53" dur="500" fill="hold"/>
                                        <p:tgtEl>
                                          <p:spTgt spid="317447"/>
                                        </p:tgtEl>
                                        <p:attrNameLst>
                                          <p:attrName>ppt_x</p:attrName>
                                        </p:attrNameLst>
                                      </p:cBhvr>
                                      <p:tavLst>
                                        <p:tav tm="0">
                                          <p:val>
                                            <p:strVal val="#ppt_x-#ppt_w/2"/>
                                          </p:val>
                                        </p:tav>
                                        <p:tav tm="100000">
                                          <p:val>
                                            <p:strVal val="#ppt_x"/>
                                          </p:val>
                                        </p:tav>
                                      </p:tavLst>
                                    </p:anim>
                                    <p:anim calcmode="lin" valueType="num">
                                      <p:cBhvr>
                                        <p:cTn id="54" dur="500" fill="hold"/>
                                        <p:tgtEl>
                                          <p:spTgt spid="317447"/>
                                        </p:tgtEl>
                                        <p:attrNameLst>
                                          <p:attrName>ppt_y</p:attrName>
                                        </p:attrNameLst>
                                      </p:cBhvr>
                                      <p:tavLst>
                                        <p:tav tm="0">
                                          <p:val>
                                            <p:strVal val="#ppt_y"/>
                                          </p:val>
                                        </p:tav>
                                        <p:tav tm="100000">
                                          <p:val>
                                            <p:strVal val="#ppt_y"/>
                                          </p:val>
                                        </p:tav>
                                      </p:tavLst>
                                    </p:anim>
                                    <p:anim calcmode="lin" valueType="num">
                                      <p:cBhvr>
                                        <p:cTn id="55" dur="500" fill="hold"/>
                                        <p:tgtEl>
                                          <p:spTgt spid="317447"/>
                                        </p:tgtEl>
                                        <p:attrNameLst>
                                          <p:attrName>ppt_w</p:attrName>
                                        </p:attrNameLst>
                                      </p:cBhvr>
                                      <p:tavLst>
                                        <p:tav tm="0">
                                          <p:val>
                                            <p:fltVal val="0"/>
                                          </p:val>
                                        </p:tav>
                                        <p:tav tm="100000">
                                          <p:val>
                                            <p:strVal val="#ppt_w"/>
                                          </p:val>
                                        </p:tav>
                                      </p:tavLst>
                                    </p:anim>
                                    <p:anim calcmode="lin" valueType="num">
                                      <p:cBhvr>
                                        <p:cTn id="56" dur="500" fill="hold"/>
                                        <p:tgtEl>
                                          <p:spTgt spid="31744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317448"/>
                                        </p:tgtEl>
                                        <p:attrNameLst>
                                          <p:attrName>style.visibility</p:attrName>
                                        </p:attrNameLst>
                                      </p:cBhvr>
                                      <p:to>
                                        <p:strVal val="visible"/>
                                      </p:to>
                                    </p:set>
                                    <p:anim calcmode="lin" valueType="num">
                                      <p:cBhvr>
                                        <p:cTn id="61" dur="500" fill="hold"/>
                                        <p:tgtEl>
                                          <p:spTgt spid="317448"/>
                                        </p:tgtEl>
                                        <p:attrNameLst>
                                          <p:attrName>ppt_x</p:attrName>
                                        </p:attrNameLst>
                                      </p:cBhvr>
                                      <p:tavLst>
                                        <p:tav tm="0">
                                          <p:val>
                                            <p:strVal val="#ppt_x-#ppt_w/2"/>
                                          </p:val>
                                        </p:tav>
                                        <p:tav tm="100000">
                                          <p:val>
                                            <p:strVal val="#ppt_x"/>
                                          </p:val>
                                        </p:tav>
                                      </p:tavLst>
                                    </p:anim>
                                    <p:anim calcmode="lin" valueType="num">
                                      <p:cBhvr>
                                        <p:cTn id="62" dur="500" fill="hold"/>
                                        <p:tgtEl>
                                          <p:spTgt spid="317448"/>
                                        </p:tgtEl>
                                        <p:attrNameLst>
                                          <p:attrName>ppt_y</p:attrName>
                                        </p:attrNameLst>
                                      </p:cBhvr>
                                      <p:tavLst>
                                        <p:tav tm="0">
                                          <p:val>
                                            <p:strVal val="#ppt_y"/>
                                          </p:val>
                                        </p:tav>
                                        <p:tav tm="100000">
                                          <p:val>
                                            <p:strVal val="#ppt_y"/>
                                          </p:val>
                                        </p:tav>
                                      </p:tavLst>
                                    </p:anim>
                                    <p:anim calcmode="lin" valueType="num">
                                      <p:cBhvr>
                                        <p:cTn id="63" dur="500" fill="hold"/>
                                        <p:tgtEl>
                                          <p:spTgt spid="317448"/>
                                        </p:tgtEl>
                                        <p:attrNameLst>
                                          <p:attrName>ppt_w</p:attrName>
                                        </p:attrNameLst>
                                      </p:cBhvr>
                                      <p:tavLst>
                                        <p:tav tm="0">
                                          <p:val>
                                            <p:fltVal val="0"/>
                                          </p:val>
                                        </p:tav>
                                        <p:tav tm="100000">
                                          <p:val>
                                            <p:strVal val="#ppt_w"/>
                                          </p:val>
                                        </p:tav>
                                      </p:tavLst>
                                    </p:anim>
                                    <p:anim calcmode="lin" valueType="num">
                                      <p:cBhvr>
                                        <p:cTn id="64" dur="500" fill="hold"/>
                                        <p:tgtEl>
                                          <p:spTgt spid="317448"/>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317449"/>
                                        </p:tgtEl>
                                        <p:attrNameLst>
                                          <p:attrName>style.visibility</p:attrName>
                                        </p:attrNameLst>
                                      </p:cBhvr>
                                      <p:to>
                                        <p:strVal val="visible"/>
                                      </p:to>
                                    </p:set>
                                    <p:animEffect transition="in" filter="checkerboard(down)">
                                      <p:cBhvr>
                                        <p:cTn id="69" dur="500"/>
                                        <p:tgtEl>
                                          <p:spTgt spid="317449"/>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317450"/>
                                        </p:tgtEl>
                                        <p:attrNameLst>
                                          <p:attrName>style.visibility</p:attrName>
                                        </p:attrNameLst>
                                      </p:cBhvr>
                                      <p:to>
                                        <p:strVal val="visible"/>
                                      </p:to>
                                    </p:set>
                                    <p:animEffect transition="in" filter="slide(fromLeft)">
                                      <p:cBhvr>
                                        <p:cTn id="74" dur="500"/>
                                        <p:tgtEl>
                                          <p:spTgt spid="317450"/>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317468"/>
                                        </p:tgtEl>
                                        <p:attrNameLst>
                                          <p:attrName>style.visibility</p:attrName>
                                        </p:attrNameLst>
                                      </p:cBhvr>
                                      <p:to>
                                        <p:strVal val="visible"/>
                                      </p:to>
                                    </p:set>
                                    <p:anim calcmode="lin" valueType="num">
                                      <p:cBhvr>
                                        <p:cTn id="79" dur="500" fill="hold"/>
                                        <p:tgtEl>
                                          <p:spTgt spid="317468"/>
                                        </p:tgtEl>
                                        <p:attrNameLst>
                                          <p:attrName>ppt_x</p:attrName>
                                        </p:attrNameLst>
                                      </p:cBhvr>
                                      <p:tavLst>
                                        <p:tav tm="0">
                                          <p:val>
                                            <p:strVal val="#ppt_x"/>
                                          </p:val>
                                        </p:tav>
                                        <p:tav tm="100000">
                                          <p:val>
                                            <p:strVal val="#ppt_x"/>
                                          </p:val>
                                        </p:tav>
                                      </p:tavLst>
                                    </p:anim>
                                    <p:anim calcmode="lin" valueType="num">
                                      <p:cBhvr>
                                        <p:cTn id="80" dur="500" fill="hold"/>
                                        <p:tgtEl>
                                          <p:spTgt spid="317468"/>
                                        </p:tgtEl>
                                        <p:attrNameLst>
                                          <p:attrName>ppt_y</p:attrName>
                                        </p:attrNameLst>
                                      </p:cBhvr>
                                      <p:tavLst>
                                        <p:tav tm="0">
                                          <p:val>
                                            <p:strVal val="#ppt_y-#ppt_h/2"/>
                                          </p:val>
                                        </p:tav>
                                        <p:tav tm="100000">
                                          <p:val>
                                            <p:strVal val="#ppt_y"/>
                                          </p:val>
                                        </p:tav>
                                      </p:tavLst>
                                    </p:anim>
                                    <p:anim calcmode="lin" valueType="num">
                                      <p:cBhvr>
                                        <p:cTn id="81" dur="500" fill="hold"/>
                                        <p:tgtEl>
                                          <p:spTgt spid="317468"/>
                                        </p:tgtEl>
                                        <p:attrNameLst>
                                          <p:attrName>ppt_w</p:attrName>
                                        </p:attrNameLst>
                                      </p:cBhvr>
                                      <p:tavLst>
                                        <p:tav tm="0">
                                          <p:val>
                                            <p:strVal val="#ppt_w"/>
                                          </p:val>
                                        </p:tav>
                                        <p:tav tm="100000">
                                          <p:val>
                                            <p:strVal val="#ppt_w"/>
                                          </p:val>
                                        </p:tav>
                                      </p:tavLst>
                                    </p:anim>
                                    <p:anim calcmode="lin" valueType="num">
                                      <p:cBhvr>
                                        <p:cTn id="82" dur="500" fill="hold"/>
                                        <p:tgtEl>
                                          <p:spTgt spid="317468"/>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317465"/>
                                        </p:tgtEl>
                                        <p:attrNameLst>
                                          <p:attrName>style.visibility</p:attrName>
                                        </p:attrNameLst>
                                      </p:cBhvr>
                                      <p:to>
                                        <p:strVal val="visible"/>
                                      </p:to>
                                    </p:set>
                                    <p:anim calcmode="lin" valueType="num">
                                      <p:cBhvr>
                                        <p:cTn id="86" dur="500" fill="hold"/>
                                        <p:tgtEl>
                                          <p:spTgt spid="317465"/>
                                        </p:tgtEl>
                                        <p:attrNameLst>
                                          <p:attrName>ppt_x</p:attrName>
                                        </p:attrNameLst>
                                      </p:cBhvr>
                                      <p:tavLst>
                                        <p:tav tm="0">
                                          <p:val>
                                            <p:strVal val="#ppt_x"/>
                                          </p:val>
                                        </p:tav>
                                        <p:tav tm="100000">
                                          <p:val>
                                            <p:strVal val="#ppt_x"/>
                                          </p:val>
                                        </p:tav>
                                      </p:tavLst>
                                    </p:anim>
                                    <p:anim calcmode="lin" valueType="num">
                                      <p:cBhvr>
                                        <p:cTn id="87" dur="500" fill="hold"/>
                                        <p:tgtEl>
                                          <p:spTgt spid="317465"/>
                                        </p:tgtEl>
                                        <p:attrNameLst>
                                          <p:attrName>ppt_y</p:attrName>
                                        </p:attrNameLst>
                                      </p:cBhvr>
                                      <p:tavLst>
                                        <p:tav tm="0">
                                          <p:val>
                                            <p:strVal val="#ppt_y-#ppt_h/2"/>
                                          </p:val>
                                        </p:tav>
                                        <p:tav tm="100000">
                                          <p:val>
                                            <p:strVal val="#ppt_y"/>
                                          </p:val>
                                        </p:tav>
                                      </p:tavLst>
                                    </p:anim>
                                    <p:anim calcmode="lin" valueType="num">
                                      <p:cBhvr>
                                        <p:cTn id="88" dur="500" fill="hold"/>
                                        <p:tgtEl>
                                          <p:spTgt spid="317465"/>
                                        </p:tgtEl>
                                        <p:attrNameLst>
                                          <p:attrName>ppt_w</p:attrName>
                                        </p:attrNameLst>
                                      </p:cBhvr>
                                      <p:tavLst>
                                        <p:tav tm="0">
                                          <p:val>
                                            <p:strVal val="#ppt_w"/>
                                          </p:val>
                                        </p:tav>
                                        <p:tav tm="100000">
                                          <p:val>
                                            <p:strVal val="#ppt_w"/>
                                          </p:val>
                                        </p:tav>
                                      </p:tavLst>
                                    </p:anim>
                                    <p:anim calcmode="lin" valueType="num">
                                      <p:cBhvr>
                                        <p:cTn id="89" dur="500" fill="hold"/>
                                        <p:tgtEl>
                                          <p:spTgt spid="317465"/>
                                        </p:tgtEl>
                                        <p:attrNameLst>
                                          <p:attrName>ppt_h</p:attrName>
                                        </p:attrNameLst>
                                      </p:cBhvr>
                                      <p:tavLst>
                                        <p:tav tm="0">
                                          <p:val>
                                            <p:fltVal val="0"/>
                                          </p:val>
                                        </p:tav>
                                        <p:tav tm="100000">
                                          <p:val>
                                            <p:strVal val="#ppt_h"/>
                                          </p:val>
                                        </p:tav>
                                      </p:tavLst>
                                    </p:anim>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317466"/>
                                        </p:tgtEl>
                                        <p:attrNameLst>
                                          <p:attrName>style.visibility</p:attrName>
                                        </p:attrNameLst>
                                      </p:cBhvr>
                                      <p:to>
                                        <p:strVal val="visible"/>
                                      </p:to>
                                    </p:set>
                                    <p:anim calcmode="lin" valueType="num">
                                      <p:cBhvr>
                                        <p:cTn id="93" dur="500" fill="hold"/>
                                        <p:tgtEl>
                                          <p:spTgt spid="317466"/>
                                        </p:tgtEl>
                                        <p:attrNameLst>
                                          <p:attrName>ppt_x</p:attrName>
                                        </p:attrNameLst>
                                      </p:cBhvr>
                                      <p:tavLst>
                                        <p:tav tm="0">
                                          <p:val>
                                            <p:strVal val="#ppt_x"/>
                                          </p:val>
                                        </p:tav>
                                        <p:tav tm="100000">
                                          <p:val>
                                            <p:strVal val="#ppt_x"/>
                                          </p:val>
                                        </p:tav>
                                      </p:tavLst>
                                    </p:anim>
                                    <p:anim calcmode="lin" valueType="num">
                                      <p:cBhvr>
                                        <p:cTn id="94" dur="500" fill="hold"/>
                                        <p:tgtEl>
                                          <p:spTgt spid="317466"/>
                                        </p:tgtEl>
                                        <p:attrNameLst>
                                          <p:attrName>ppt_y</p:attrName>
                                        </p:attrNameLst>
                                      </p:cBhvr>
                                      <p:tavLst>
                                        <p:tav tm="0">
                                          <p:val>
                                            <p:strVal val="#ppt_y-#ppt_h/2"/>
                                          </p:val>
                                        </p:tav>
                                        <p:tav tm="100000">
                                          <p:val>
                                            <p:strVal val="#ppt_y"/>
                                          </p:val>
                                        </p:tav>
                                      </p:tavLst>
                                    </p:anim>
                                    <p:anim calcmode="lin" valueType="num">
                                      <p:cBhvr>
                                        <p:cTn id="95" dur="500" fill="hold"/>
                                        <p:tgtEl>
                                          <p:spTgt spid="317466"/>
                                        </p:tgtEl>
                                        <p:attrNameLst>
                                          <p:attrName>ppt_w</p:attrName>
                                        </p:attrNameLst>
                                      </p:cBhvr>
                                      <p:tavLst>
                                        <p:tav tm="0">
                                          <p:val>
                                            <p:strVal val="#ppt_w"/>
                                          </p:val>
                                        </p:tav>
                                        <p:tav tm="100000">
                                          <p:val>
                                            <p:strVal val="#ppt_w"/>
                                          </p:val>
                                        </p:tav>
                                      </p:tavLst>
                                    </p:anim>
                                    <p:anim calcmode="lin" valueType="num">
                                      <p:cBhvr>
                                        <p:cTn id="96" dur="500" fill="hold"/>
                                        <p:tgtEl>
                                          <p:spTgt spid="317466"/>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317467"/>
                                        </p:tgtEl>
                                        <p:attrNameLst>
                                          <p:attrName>style.visibility</p:attrName>
                                        </p:attrNameLst>
                                      </p:cBhvr>
                                      <p:to>
                                        <p:strVal val="visible"/>
                                      </p:to>
                                    </p:set>
                                    <p:anim calcmode="lin" valueType="num">
                                      <p:cBhvr>
                                        <p:cTn id="100" dur="500" fill="hold"/>
                                        <p:tgtEl>
                                          <p:spTgt spid="317467"/>
                                        </p:tgtEl>
                                        <p:attrNameLst>
                                          <p:attrName>ppt_x</p:attrName>
                                        </p:attrNameLst>
                                      </p:cBhvr>
                                      <p:tavLst>
                                        <p:tav tm="0">
                                          <p:val>
                                            <p:strVal val="#ppt_x"/>
                                          </p:val>
                                        </p:tav>
                                        <p:tav tm="100000">
                                          <p:val>
                                            <p:strVal val="#ppt_x"/>
                                          </p:val>
                                        </p:tav>
                                      </p:tavLst>
                                    </p:anim>
                                    <p:anim calcmode="lin" valueType="num">
                                      <p:cBhvr>
                                        <p:cTn id="101" dur="500" fill="hold"/>
                                        <p:tgtEl>
                                          <p:spTgt spid="317467"/>
                                        </p:tgtEl>
                                        <p:attrNameLst>
                                          <p:attrName>ppt_y</p:attrName>
                                        </p:attrNameLst>
                                      </p:cBhvr>
                                      <p:tavLst>
                                        <p:tav tm="0">
                                          <p:val>
                                            <p:strVal val="#ppt_y-#ppt_h/2"/>
                                          </p:val>
                                        </p:tav>
                                        <p:tav tm="100000">
                                          <p:val>
                                            <p:strVal val="#ppt_y"/>
                                          </p:val>
                                        </p:tav>
                                      </p:tavLst>
                                    </p:anim>
                                    <p:anim calcmode="lin" valueType="num">
                                      <p:cBhvr>
                                        <p:cTn id="102" dur="500" fill="hold"/>
                                        <p:tgtEl>
                                          <p:spTgt spid="317467"/>
                                        </p:tgtEl>
                                        <p:attrNameLst>
                                          <p:attrName>ppt_w</p:attrName>
                                        </p:attrNameLst>
                                      </p:cBhvr>
                                      <p:tavLst>
                                        <p:tav tm="0">
                                          <p:val>
                                            <p:strVal val="#ppt_w"/>
                                          </p:val>
                                        </p:tav>
                                        <p:tav tm="100000">
                                          <p:val>
                                            <p:strVal val="#ppt_w"/>
                                          </p:val>
                                        </p:tav>
                                      </p:tavLst>
                                    </p:anim>
                                    <p:anim calcmode="lin" valueType="num">
                                      <p:cBhvr>
                                        <p:cTn id="103" dur="500" fill="hold"/>
                                        <p:tgtEl>
                                          <p:spTgt spid="317467"/>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317497"/>
                                        </p:tgtEl>
                                        <p:attrNameLst>
                                          <p:attrName>style.visibility</p:attrName>
                                        </p:attrNameLst>
                                      </p:cBhvr>
                                      <p:to>
                                        <p:strVal val="visible"/>
                                      </p:to>
                                    </p:set>
                                    <p:anim calcmode="lin" valueType="num">
                                      <p:cBhvr>
                                        <p:cTn id="108" dur="500" fill="hold"/>
                                        <p:tgtEl>
                                          <p:spTgt spid="317497"/>
                                        </p:tgtEl>
                                        <p:attrNameLst>
                                          <p:attrName>ppt_x</p:attrName>
                                        </p:attrNameLst>
                                      </p:cBhvr>
                                      <p:tavLst>
                                        <p:tav tm="0">
                                          <p:val>
                                            <p:strVal val="#ppt_x-#ppt_w/2"/>
                                          </p:val>
                                        </p:tav>
                                        <p:tav tm="100000">
                                          <p:val>
                                            <p:strVal val="#ppt_x"/>
                                          </p:val>
                                        </p:tav>
                                      </p:tavLst>
                                    </p:anim>
                                    <p:anim calcmode="lin" valueType="num">
                                      <p:cBhvr>
                                        <p:cTn id="109" dur="500" fill="hold"/>
                                        <p:tgtEl>
                                          <p:spTgt spid="317497"/>
                                        </p:tgtEl>
                                        <p:attrNameLst>
                                          <p:attrName>ppt_y</p:attrName>
                                        </p:attrNameLst>
                                      </p:cBhvr>
                                      <p:tavLst>
                                        <p:tav tm="0">
                                          <p:val>
                                            <p:strVal val="#ppt_y"/>
                                          </p:val>
                                        </p:tav>
                                        <p:tav tm="100000">
                                          <p:val>
                                            <p:strVal val="#ppt_y"/>
                                          </p:val>
                                        </p:tav>
                                      </p:tavLst>
                                    </p:anim>
                                    <p:anim calcmode="lin" valueType="num">
                                      <p:cBhvr>
                                        <p:cTn id="110" dur="500" fill="hold"/>
                                        <p:tgtEl>
                                          <p:spTgt spid="317497"/>
                                        </p:tgtEl>
                                        <p:attrNameLst>
                                          <p:attrName>ppt_w</p:attrName>
                                        </p:attrNameLst>
                                      </p:cBhvr>
                                      <p:tavLst>
                                        <p:tav tm="0">
                                          <p:val>
                                            <p:fltVal val="0"/>
                                          </p:val>
                                        </p:tav>
                                        <p:tav tm="100000">
                                          <p:val>
                                            <p:strVal val="#ppt_w"/>
                                          </p:val>
                                        </p:tav>
                                      </p:tavLst>
                                    </p:anim>
                                    <p:anim calcmode="lin" valueType="num">
                                      <p:cBhvr>
                                        <p:cTn id="111" dur="500" fill="hold"/>
                                        <p:tgtEl>
                                          <p:spTgt spid="317497"/>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317502"/>
                                        </p:tgtEl>
                                        <p:attrNameLst>
                                          <p:attrName>style.visibility</p:attrName>
                                        </p:attrNameLst>
                                      </p:cBhvr>
                                      <p:to>
                                        <p:strVal val="visible"/>
                                      </p:to>
                                    </p:set>
                                    <p:anim calcmode="lin" valueType="num">
                                      <p:cBhvr>
                                        <p:cTn id="116" dur="500" fill="hold"/>
                                        <p:tgtEl>
                                          <p:spTgt spid="317502"/>
                                        </p:tgtEl>
                                        <p:attrNameLst>
                                          <p:attrName>ppt_x</p:attrName>
                                        </p:attrNameLst>
                                      </p:cBhvr>
                                      <p:tavLst>
                                        <p:tav tm="0">
                                          <p:val>
                                            <p:strVal val="#ppt_x-#ppt_w/2"/>
                                          </p:val>
                                        </p:tav>
                                        <p:tav tm="100000">
                                          <p:val>
                                            <p:strVal val="#ppt_x"/>
                                          </p:val>
                                        </p:tav>
                                      </p:tavLst>
                                    </p:anim>
                                    <p:anim calcmode="lin" valueType="num">
                                      <p:cBhvr>
                                        <p:cTn id="117" dur="500" fill="hold"/>
                                        <p:tgtEl>
                                          <p:spTgt spid="317502"/>
                                        </p:tgtEl>
                                        <p:attrNameLst>
                                          <p:attrName>ppt_y</p:attrName>
                                        </p:attrNameLst>
                                      </p:cBhvr>
                                      <p:tavLst>
                                        <p:tav tm="0">
                                          <p:val>
                                            <p:strVal val="#ppt_y"/>
                                          </p:val>
                                        </p:tav>
                                        <p:tav tm="100000">
                                          <p:val>
                                            <p:strVal val="#ppt_y"/>
                                          </p:val>
                                        </p:tav>
                                      </p:tavLst>
                                    </p:anim>
                                    <p:anim calcmode="lin" valueType="num">
                                      <p:cBhvr>
                                        <p:cTn id="118" dur="500" fill="hold"/>
                                        <p:tgtEl>
                                          <p:spTgt spid="317502"/>
                                        </p:tgtEl>
                                        <p:attrNameLst>
                                          <p:attrName>ppt_w</p:attrName>
                                        </p:attrNameLst>
                                      </p:cBhvr>
                                      <p:tavLst>
                                        <p:tav tm="0">
                                          <p:val>
                                            <p:fltVal val="0"/>
                                          </p:val>
                                        </p:tav>
                                        <p:tav tm="100000">
                                          <p:val>
                                            <p:strVal val="#ppt_w"/>
                                          </p:val>
                                        </p:tav>
                                      </p:tavLst>
                                    </p:anim>
                                    <p:anim calcmode="lin" valueType="num">
                                      <p:cBhvr>
                                        <p:cTn id="119" dur="500" fill="hold"/>
                                        <p:tgtEl>
                                          <p:spTgt spid="317502"/>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317498"/>
                                        </p:tgtEl>
                                        <p:attrNameLst>
                                          <p:attrName>style.visibility</p:attrName>
                                        </p:attrNameLst>
                                      </p:cBhvr>
                                      <p:to>
                                        <p:strVal val="visible"/>
                                      </p:to>
                                    </p:set>
                                    <p:anim calcmode="lin" valueType="num">
                                      <p:cBhvr>
                                        <p:cTn id="124" dur="500" fill="hold"/>
                                        <p:tgtEl>
                                          <p:spTgt spid="317498"/>
                                        </p:tgtEl>
                                        <p:attrNameLst>
                                          <p:attrName>ppt_x</p:attrName>
                                        </p:attrNameLst>
                                      </p:cBhvr>
                                      <p:tavLst>
                                        <p:tav tm="0">
                                          <p:val>
                                            <p:strVal val="#ppt_x-#ppt_w/2"/>
                                          </p:val>
                                        </p:tav>
                                        <p:tav tm="100000">
                                          <p:val>
                                            <p:strVal val="#ppt_x"/>
                                          </p:val>
                                        </p:tav>
                                      </p:tavLst>
                                    </p:anim>
                                    <p:anim calcmode="lin" valueType="num">
                                      <p:cBhvr>
                                        <p:cTn id="125" dur="500" fill="hold"/>
                                        <p:tgtEl>
                                          <p:spTgt spid="317498"/>
                                        </p:tgtEl>
                                        <p:attrNameLst>
                                          <p:attrName>ppt_y</p:attrName>
                                        </p:attrNameLst>
                                      </p:cBhvr>
                                      <p:tavLst>
                                        <p:tav tm="0">
                                          <p:val>
                                            <p:strVal val="#ppt_y"/>
                                          </p:val>
                                        </p:tav>
                                        <p:tav tm="100000">
                                          <p:val>
                                            <p:strVal val="#ppt_y"/>
                                          </p:val>
                                        </p:tav>
                                      </p:tavLst>
                                    </p:anim>
                                    <p:anim calcmode="lin" valueType="num">
                                      <p:cBhvr>
                                        <p:cTn id="126" dur="500" fill="hold"/>
                                        <p:tgtEl>
                                          <p:spTgt spid="317498"/>
                                        </p:tgtEl>
                                        <p:attrNameLst>
                                          <p:attrName>ppt_w</p:attrName>
                                        </p:attrNameLst>
                                      </p:cBhvr>
                                      <p:tavLst>
                                        <p:tav tm="0">
                                          <p:val>
                                            <p:fltVal val="0"/>
                                          </p:val>
                                        </p:tav>
                                        <p:tav tm="100000">
                                          <p:val>
                                            <p:strVal val="#ppt_w"/>
                                          </p:val>
                                        </p:tav>
                                      </p:tavLst>
                                    </p:anim>
                                    <p:anim calcmode="lin" valueType="num">
                                      <p:cBhvr>
                                        <p:cTn id="127" dur="500" fill="hold"/>
                                        <p:tgtEl>
                                          <p:spTgt spid="317498"/>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317503"/>
                                        </p:tgtEl>
                                        <p:attrNameLst>
                                          <p:attrName>style.visibility</p:attrName>
                                        </p:attrNameLst>
                                      </p:cBhvr>
                                      <p:to>
                                        <p:strVal val="visible"/>
                                      </p:to>
                                    </p:set>
                                    <p:anim calcmode="lin" valueType="num">
                                      <p:cBhvr>
                                        <p:cTn id="132" dur="500" fill="hold"/>
                                        <p:tgtEl>
                                          <p:spTgt spid="317503"/>
                                        </p:tgtEl>
                                        <p:attrNameLst>
                                          <p:attrName>ppt_x</p:attrName>
                                        </p:attrNameLst>
                                      </p:cBhvr>
                                      <p:tavLst>
                                        <p:tav tm="0">
                                          <p:val>
                                            <p:strVal val="#ppt_x-#ppt_w/2"/>
                                          </p:val>
                                        </p:tav>
                                        <p:tav tm="100000">
                                          <p:val>
                                            <p:strVal val="#ppt_x"/>
                                          </p:val>
                                        </p:tav>
                                      </p:tavLst>
                                    </p:anim>
                                    <p:anim calcmode="lin" valueType="num">
                                      <p:cBhvr>
                                        <p:cTn id="133" dur="500" fill="hold"/>
                                        <p:tgtEl>
                                          <p:spTgt spid="317503"/>
                                        </p:tgtEl>
                                        <p:attrNameLst>
                                          <p:attrName>ppt_y</p:attrName>
                                        </p:attrNameLst>
                                      </p:cBhvr>
                                      <p:tavLst>
                                        <p:tav tm="0">
                                          <p:val>
                                            <p:strVal val="#ppt_y"/>
                                          </p:val>
                                        </p:tav>
                                        <p:tav tm="100000">
                                          <p:val>
                                            <p:strVal val="#ppt_y"/>
                                          </p:val>
                                        </p:tav>
                                      </p:tavLst>
                                    </p:anim>
                                    <p:anim calcmode="lin" valueType="num">
                                      <p:cBhvr>
                                        <p:cTn id="134" dur="500" fill="hold"/>
                                        <p:tgtEl>
                                          <p:spTgt spid="317503"/>
                                        </p:tgtEl>
                                        <p:attrNameLst>
                                          <p:attrName>ppt_w</p:attrName>
                                        </p:attrNameLst>
                                      </p:cBhvr>
                                      <p:tavLst>
                                        <p:tav tm="0">
                                          <p:val>
                                            <p:fltVal val="0"/>
                                          </p:val>
                                        </p:tav>
                                        <p:tav tm="100000">
                                          <p:val>
                                            <p:strVal val="#ppt_w"/>
                                          </p:val>
                                        </p:tav>
                                      </p:tavLst>
                                    </p:anim>
                                    <p:anim calcmode="lin" valueType="num">
                                      <p:cBhvr>
                                        <p:cTn id="135" dur="500" fill="hold"/>
                                        <p:tgtEl>
                                          <p:spTgt spid="317503"/>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317451"/>
                                        </p:tgtEl>
                                        <p:attrNameLst>
                                          <p:attrName>style.visibility</p:attrName>
                                        </p:attrNameLst>
                                      </p:cBhvr>
                                      <p:to>
                                        <p:strVal val="visible"/>
                                      </p:to>
                                    </p:set>
                                    <p:animEffect transition="in" filter="checkerboard(down)">
                                      <p:cBhvr>
                                        <p:cTn id="140" dur="500"/>
                                        <p:tgtEl>
                                          <p:spTgt spid="317451"/>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317452"/>
                                        </p:tgtEl>
                                        <p:attrNameLst>
                                          <p:attrName>style.visibility</p:attrName>
                                        </p:attrNameLst>
                                      </p:cBhvr>
                                      <p:to>
                                        <p:strVal val="visible"/>
                                      </p:to>
                                    </p:set>
                                    <p:animEffect transition="in" filter="slide(fromLeft)">
                                      <p:cBhvr>
                                        <p:cTn id="145" dur="500"/>
                                        <p:tgtEl>
                                          <p:spTgt spid="317452"/>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1" fill="hold" grpId="0" nodeType="clickEffect">
                                  <p:stCondLst>
                                    <p:cond delay="0"/>
                                  </p:stCondLst>
                                  <p:childTnLst>
                                    <p:set>
                                      <p:cBhvr>
                                        <p:cTn id="149" dur="1" fill="hold">
                                          <p:stCondLst>
                                            <p:cond delay="0"/>
                                          </p:stCondLst>
                                        </p:cTn>
                                        <p:tgtEl>
                                          <p:spTgt spid="317472"/>
                                        </p:tgtEl>
                                        <p:attrNameLst>
                                          <p:attrName>style.visibility</p:attrName>
                                        </p:attrNameLst>
                                      </p:cBhvr>
                                      <p:to>
                                        <p:strVal val="visible"/>
                                      </p:to>
                                    </p:set>
                                    <p:anim calcmode="lin" valueType="num">
                                      <p:cBhvr>
                                        <p:cTn id="150" dur="500" fill="hold"/>
                                        <p:tgtEl>
                                          <p:spTgt spid="317472"/>
                                        </p:tgtEl>
                                        <p:attrNameLst>
                                          <p:attrName>ppt_x</p:attrName>
                                        </p:attrNameLst>
                                      </p:cBhvr>
                                      <p:tavLst>
                                        <p:tav tm="0">
                                          <p:val>
                                            <p:strVal val="#ppt_x"/>
                                          </p:val>
                                        </p:tav>
                                        <p:tav tm="100000">
                                          <p:val>
                                            <p:strVal val="#ppt_x"/>
                                          </p:val>
                                        </p:tav>
                                      </p:tavLst>
                                    </p:anim>
                                    <p:anim calcmode="lin" valueType="num">
                                      <p:cBhvr>
                                        <p:cTn id="151" dur="500" fill="hold"/>
                                        <p:tgtEl>
                                          <p:spTgt spid="317472"/>
                                        </p:tgtEl>
                                        <p:attrNameLst>
                                          <p:attrName>ppt_y</p:attrName>
                                        </p:attrNameLst>
                                      </p:cBhvr>
                                      <p:tavLst>
                                        <p:tav tm="0">
                                          <p:val>
                                            <p:strVal val="#ppt_y-#ppt_h/2"/>
                                          </p:val>
                                        </p:tav>
                                        <p:tav tm="100000">
                                          <p:val>
                                            <p:strVal val="#ppt_y"/>
                                          </p:val>
                                        </p:tav>
                                      </p:tavLst>
                                    </p:anim>
                                    <p:anim calcmode="lin" valueType="num">
                                      <p:cBhvr>
                                        <p:cTn id="152" dur="500" fill="hold"/>
                                        <p:tgtEl>
                                          <p:spTgt spid="317472"/>
                                        </p:tgtEl>
                                        <p:attrNameLst>
                                          <p:attrName>ppt_w</p:attrName>
                                        </p:attrNameLst>
                                      </p:cBhvr>
                                      <p:tavLst>
                                        <p:tav tm="0">
                                          <p:val>
                                            <p:strVal val="#ppt_w"/>
                                          </p:val>
                                        </p:tav>
                                        <p:tav tm="100000">
                                          <p:val>
                                            <p:strVal val="#ppt_w"/>
                                          </p:val>
                                        </p:tav>
                                      </p:tavLst>
                                    </p:anim>
                                    <p:anim calcmode="lin" valueType="num">
                                      <p:cBhvr>
                                        <p:cTn id="153" dur="500" fill="hold"/>
                                        <p:tgtEl>
                                          <p:spTgt spid="317472"/>
                                        </p:tgtEl>
                                        <p:attrNameLst>
                                          <p:attrName>ppt_h</p:attrName>
                                        </p:attrNameLst>
                                      </p:cBhvr>
                                      <p:tavLst>
                                        <p:tav tm="0">
                                          <p:val>
                                            <p:fltVal val="0"/>
                                          </p:val>
                                        </p:tav>
                                        <p:tav tm="100000">
                                          <p:val>
                                            <p:strVal val="#ppt_h"/>
                                          </p:val>
                                        </p:tav>
                                      </p:tavLst>
                                    </p:anim>
                                  </p:childTnLst>
                                </p:cTn>
                              </p:par>
                            </p:childTnLst>
                          </p:cTn>
                        </p:par>
                        <p:par>
                          <p:cTn id="154" fill="hold">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317469"/>
                                        </p:tgtEl>
                                        <p:attrNameLst>
                                          <p:attrName>style.visibility</p:attrName>
                                        </p:attrNameLst>
                                      </p:cBhvr>
                                      <p:to>
                                        <p:strVal val="visible"/>
                                      </p:to>
                                    </p:set>
                                    <p:anim calcmode="lin" valueType="num">
                                      <p:cBhvr>
                                        <p:cTn id="157" dur="500" fill="hold"/>
                                        <p:tgtEl>
                                          <p:spTgt spid="317469"/>
                                        </p:tgtEl>
                                        <p:attrNameLst>
                                          <p:attrName>ppt_x</p:attrName>
                                        </p:attrNameLst>
                                      </p:cBhvr>
                                      <p:tavLst>
                                        <p:tav tm="0">
                                          <p:val>
                                            <p:strVal val="#ppt_x"/>
                                          </p:val>
                                        </p:tav>
                                        <p:tav tm="100000">
                                          <p:val>
                                            <p:strVal val="#ppt_x"/>
                                          </p:val>
                                        </p:tav>
                                      </p:tavLst>
                                    </p:anim>
                                    <p:anim calcmode="lin" valueType="num">
                                      <p:cBhvr>
                                        <p:cTn id="158" dur="500" fill="hold"/>
                                        <p:tgtEl>
                                          <p:spTgt spid="317469"/>
                                        </p:tgtEl>
                                        <p:attrNameLst>
                                          <p:attrName>ppt_y</p:attrName>
                                        </p:attrNameLst>
                                      </p:cBhvr>
                                      <p:tavLst>
                                        <p:tav tm="0">
                                          <p:val>
                                            <p:strVal val="#ppt_y-#ppt_h/2"/>
                                          </p:val>
                                        </p:tav>
                                        <p:tav tm="100000">
                                          <p:val>
                                            <p:strVal val="#ppt_y"/>
                                          </p:val>
                                        </p:tav>
                                      </p:tavLst>
                                    </p:anim>
                                    <p:anim calcmode="lin" valueType="num">
                                      <p:cBhvr>
                                        <p:cTn id="159" dur="500" fill="hold"/>
                                        <p:tgtEl>
                                          <p:spTgt spid="317469"/>
                                        </p:tgtEl>
                                        <p:attrNameLst>
                                          <p:attrName>ppt_w</p:attrName>
                                        </p:attrNameLst>
                                      </p:cBhvr>
                                      <p:tavLst>
                                        <p:tav tm="0">
                                          <p:val>
                                            <p:strVal val="#ppt_w"/>
                                          </p:val>
                                        </p:tav>
                                        <p:tav tm="100000">
                                          <p:val>
                                            <p:strVal val="#ppt_w"/>
                                          </p:val>
                                        </p:tav>
                                      </p:tavLst>
                                    </p:anim>
                                    <p:anim calcmode="lin" valueType="num">
                                      <p:cBhvr>
                                        <p:cTn id="160" dur="500" fill="hold"/>
                                        <p:tgtEl>
                                          <p:spTgt spid="317469"/>
                                        </p:tgtEl>
                                        <p:attrNameLst>
                                          <p:attrName>ppt_h</p:attrName>
                                        </p:attrNameLst>
                                      </p:cBhvr>
                                      <p:tavLst>
                                        <p:tav tm="0">
                                          <p:val>
                                            <p:fltVal val="0"/>
                                          </p:val>
                                        </p:tav>
                                        <p:tav tm="100000">
                                          <p:val>
                                            <p:strVal val="#ppt_h"/>
                                          </p:val>
                                        </p:tav>
                                      </p:tavLst>
                                    </p:anim>
                                  </p:childTnLst>
                                </p:cTn>
                              </p:par>
                            </p:childTnLst>
                          </p:cTn>
                        </p:par>
                        <p:par>
                          <p:cTn id="161" fill="hold">
                            <p:stCondLst>
                              <p:cond delay="1000"/>
                            </p:stCondLst>
                            <p:childTnLst>
                              <p:par>
                                <p:cTn id="162" presetID="17" presetClass="entr" presetSubtype="1" fill="hold" grpId="0" nodeType="afterEffect">
                                  <p:stCondLst>
                                    <p:cond delay="0"/>
                                  </p:stCondLst>
                                  <p:childTnLst>
                                    <p:set>
                                      <p:cBhvr>
                                        <p:cTn id="163" dur="1" fill="hold">
                                          <p:stCondLst>
                                            <p:cond delay="0"/>
                                          </p:stCondLst>
                                        </p:cTn>
                                        <p:tgtEl>
                                          <p:spTgt spid="317470"/>
                                        </p:tgtEl>
                                        <p:attrNameLst>
                                          <p:attrName>style.visibility</p:attrName>
                                        </p:attrNameLst>
                                      </p:cBhvr>
                                      <p:to>
                                        <p:strVal val="visible"/>
                                      </p:to>
                                    </p:set>
                                    <p:anim calcmode="lin" valueType="num">
                                      <p:cBhvr>
                                        <p:cTn id="164" dur="500" fill="hold"/>
                                        <p:tgtEl>
                                          <p:spTgt spid="317470"/>
                                        </p:tgtEl>
                                        <p:attrNameLst>
                                          <p:attrName>ppt_x</p:attrName>
                                        </p:attrNameLst>
                                      </p:cBhvr>
                                      <p:tavLst>
                                        <p:tav tm="0">
                                          <p:val>
                                            <p:strVal val="#ppt_x"/>
                                          </p:val>
                                        </p:tav>
                                        <p:tav tm="100000">
                                          <p:val>
                                            <p:strVal val="#ppt_x"/>
                                          </p:val>
                                        </p:tav>
                                      </p:tavLst>
                                    </p:anim>
                                    <p:anim calcmode="lin" valueType="num">
                                      <p:cBhvr>
                                        <p:cTn id="165" dur="500" fill="hold"/>
                                        <p:tgtEl>
                                          <p:spTgt spid="317470"/>
                                        </p:tgtEl>
                                        <p:attrNameLst>
                                          <p:attrName>ppt_y</p:attrName>
                                        </p:attrNameLst>
                                      </p:cBhvr>
                                      <p:tavLst>
                                        <p:tav tm="0">
                                          <p:val>
                                            <p:strVal val="#ppt_y-#ppt_h/2"/>
                                          </p:val>
                                        </p:tav>
                                        <p:tav tm="100000">
                                          <p:val>
                                            <p:strVal val="#ppt_y"/>
                                          </p:val>
                                        </p:tav>
                                      </p:tavLst>
                                    </p:anim>
                                    <p:anim calcmode="lin" valueType="num">
                                      <p:cBhvr>
                                        <p:cTn id="166" dur="500" fill="hold"/>
                                        <p:tgtEl>
                                          <p:spTgt spid="317470"/>
                                        </p:tgtEl>
                                        <p:attrNameLst>
                                          <p:attrName>ppt_w</p:attrName>
                                        </p:attrNameLst>
                                      </p:cBhvr>
                                      <p:tavLst>
                                        <p:tav tm="0">
                                          <p:val>
                                            <p:strVal val="#ppt_w"/>
                                          </p:val>
                                        </p:tav>
                                        <p:tav tm="100000">
                                          <p:val>
                                            <p:strVal val="#ppt_w"/>
                                          </p:val>
                                        </p:tav>
                                      </p:tavLst>
                                    </p:anim>
                                    <p:anim calcmode="lin" valueType="num">
                                      <p:cBhvr>
                                        <p:cTn id="167" dur="500" fill="hold"/>
                                        <p:tgtEl>
                                          <p:spTgt spid="317470"/>
                                        </p:tgtEl>
                                        <p:attrNameLst>
                                          <p:attrName>ppt_h</p:attrName>
                                        </p:attrNameLst>
                                      </p:cBhvr>
                                      <p:tavLst>
                                        <p:tav tm="0">
                                          <p:val>
                                            <p:fltVal val="0"/>
                                          </p:val>
                                        </p:tav>
                                        <p:tav tm="100000">
                                          <p:val>
                                            <p:strVal val="#ppt_h"/>
                                          </p:val>
                                        </p:tav>
                                      </p:tavLst>
                                    </p:anim>
                                  </p:childTnLst>
                                </p:cTn>
                              </p:par>
                            </p:childTnLst>
                          </p:cTn>
                        </p:par>
                        <p:par>
                          <p:cTn id="168" fill="hold">
                            <p:stCondLst>
                              <p:cond delay="1500"/>
                            </p:stCondLst>
                            <p:childTnLst>
                              <p:par>
                                <p:cTn id="169" presetID="17" presetClass="entr" presetSubtype="1" fill="hold" grpId="0" nodeType="afterEffect">
                                  <p:stCondLst>
                                    <p:cond delay="0"/>
                                  </p:stCondLst>
                                  <p:childTnLst>
                                    <p:set>
                                      <p:cBhvr>
                                        <p:cTn id="170" dur="1" fill="hold">
                                          <p:stCondLst>
                                            <p:cond delay="0"/>
                                          </p:stCondLst>
                                        </p:cTn>
                                        <p:tgtEl>
                                          <p:spTgt spid="317471"/>
                                        </p:tgtEl>
                                        <p:attrNameLst>
                                          <p:attrName>style.visibility</p:attrName>
                                        </p:attrNameLst>
                                      </p:cBhvr>
                                      <p:to>
                                        <p:strVal val="visible"/>
                                      </p:to>
                                    </p:set>
                                    <p:anim calcmode="lin" valueType="num">
                                      <p:cBhvr>
                                        <p:cTn id="171" dur="500" fill="hold"/>
                                        <p:tgtEl>
                                          <p:spTgt spid="317471"/>
                                        </p:tgtEl>
                                        <p:attrNameLst>
                                          <p:attrName>ppt_x</p:attrName>
                                        </p:attrNameLst>
                                      </p:cBhvr>
                                      <p:tavLst>
                                        <p:tav tm="0">
                                          <p:val>
                                            <p:strVal val="#ppt_x"/>
                                          </p:val>
                                        </p:tav>
                                        <p:tav tm="100000">
                                          <p:val>
                                            <p:strVal val="#ppt_x"/>
                                          </p:val>
                                        </p:tav>
                                      </p:tavLst>
                                    </p:anim>
                                    <p:anim calcmode="lin" valueType="num">
                                      <p:cBhvr>
                                        <p:cTn id="172" dur="500" fill="hold"/>
                                        <p:tgtEl>
                                          <p:spTgt spid="317471"/>
                                        </p:tgtEl>
                                        <p:attrNameLst>
                                          <p:attrName>ppt_y</p:attrName>
                                        </p:attrNameLst>
                                      </p:cBhvr>
                                      <p:tavLst>
                                        <p:tav tm="0">
                                          <p:val>
                                            <p:strVal val="#ppt_y-#ppt_h/2"/>
                                          </p:val>
                                        </p:tav>
                                        <p:tav tm="100000">
                                          <p:val>
                                            <p:strVal val="#ppt_y"/>
                                          </p:val>
                                        </p:tav>
                                      </p:tavLst>
                                    </p:anim>
                                    <p:anim calcmode="lin" valueType="num">
                                      <p:cBhvr>
                                        <p:cTn id="173" dur="500" fill="hold"/>
                                        <p:tgtEl>
                                          <p:spTgt spid="317471"/>
                                        </p:tgtEl>
                                        <p:attrNameLst>
                                          <p:attrName>ppt_w</p:attrName>
                                        </p:attrNameLst>
                                      </p:cBhvr>
                                      <p:tavLst>
                                        <p:tav tm="0">
                                          <p:val>
                                            <p:strVal val="#ppt_w"/>
                                          </p:val>
                                        </p:tav>
                                        <p:tav tm="100000">
                                          <p:val>
                                            <p:strVal val="#ppt_w"/>
                                          </p:val>
                                        </p:tav>
                                      </p:tavLst>
                                    </p:anim>
                                    <p:anim calcmode="lin" valueType="num">
                                      <p:cBhvr>
                                        <p:cTn id="174" dur="500" fill="hold"/>
                                        <p:tgtEl>
                                          <p:spTgt spid="31747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17489"/>
                                        </p:tgtEl>
                                        <p:attrNameLst>
                                          <p:attrName>style.visibility</p:attrName>
                                        </p:attrNameLst>
                                      </p:cBhvr>
                                      <p:to>
                                        <p:strVal val="visible"/>
                                      </p:to>
                                    </p:set>
                                    <p:anim calcmode="lin" valueType="num">
                                      <p:cBhvr>
                                        <p:cTn id="179" dur="500" fill="hold"/>
                                        <p:tgtEl>
                                          <p:spTgt spid="317489"/>
                                        </p:tgtEl>
                                        <p:attrNameLst>
                                          <p:attrName>ppt_x</p:attrName>
                                        </p:attrNameLst>
                                      </p:cBhvr>
                                      <p:tavLst>
                                        <p:tav tm="0">
                                          <p:val>
                                            <p:strVal val="#ppt_x"/>
                                          </p:val>
                                        </p:tav>
                                        <p:tav tm="100000">
                                          <p:val>
                                            <p:strVal val="#ppt_x"/>
                                          </p:val>
                                        </p:tav>
                                      </p:tavLst>
                                    </p:anim>
                                    <p:anim calcmode="lin" valueType="num">
                                      <p:cBhvr>
                                        <p:cTn id="180" dur="500" fill="hold"/>
                                        <p:tgtEl>
                                          <p:spTgt spid="317489"/>
                                        </p:tgtEl>
                                        <p:attrNameLst>
                                          <p:attrName>ppt_y</p:attrName>
                                        </p:attrNameLst>
                                      </p:cBhvr>
                                      <p:tavLst>
                                        <p:tav tm="0">
                                          <p:val>
                                            <p:strVal val="#ppt_y-#ppt_h/2"/>
                                          </p:val>
                                        </p:tav>
                                        <p:tav tm="100000">
                                          <p:val>
                                            <p:strVal val="#ppt_y"/>
                                          </p:val>
                                        </p:tav>
                                      </p:tavLst>
                                    </p:anim>
                                    <p:anim calcmode="lin" valueType="num">
                                      <p:cBhvr>
                                        <p:cTn id="181" dur="500" fill="hold"/>
                                        <p:tgtEl>
                                          <p:spTgt spid="317489"/>
                                        </p:tgtEl>
                                        <p:attrNameLst>
                                          <p:attrName>ppt_w</p:attrName>
                                        </p:attrNameLst>
                                      </p:cBhvr>
                                      <p:tavLst>
                                        <p:tav tm="0">
                                          <p:val>
                                            <p:strVal val="#ppt_w"/>
                                          </p:val>
                                        </p:tav>
                                        <p:tav tm="100000">
                                          <p:val>
                                            <p:strVal val="#ppt_w"/>
                                          </p:val>
                                        </p:tav>
                                      </p:tavLst>
                                    </p:anim>
                                    <p:anim calcmode="lin" valueType="num">
                                      <p:cBhvr>
                                        <p:cTn id="182" dur="500" fill="hold"/>
                                        <p:tgtEl>
                                          <p:spTgt spid="317489"/>
                                        </p:tgtEl>
                                        <p:attrNameLst>
                                          <p:attrName>ppt_h</p:attrName>
                                        </p:attrNameLst>
                                      </p:cBhvr>
                                      <p:tavLst>
                                        <p:tav tm="0">
                                          <p:val>
                                            <p:fltVal val="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317490"/>
                                        </p:tgtEl>
                                        <p:attrNameLst>
                                          <p:attrName>style.visibility</p:attrName>
                                        </p:attrNameLst>
                                      </p:cBhvr>
                                      <p:to>
                                        <p:strVal val="visible"/>
                                      </p:to>
                                    </p:set>
                                    <p:anim calcmode="lin" valueType="num">
                                      <p:cBhvr>
                                        <p:cTn id="187" dur="500" fill="hold"/>
                                        <p:tgtEl>
                                          <p:spTgt spid="317490"/>
                                        </p:tgtEl>
                                        <p:attrNameLst>
                                          <p:attrName>ppt_x</p:attrName>
                                        </p:attrNameLst>
                                      </p:cBhvr>
                                      <p:tavLst>
                                        <p:tav tm="0">
                                          <p:val>
                                            <p:strVal val="#ppt_x"/>
                                          </p:val>
                                        </p:tav>
                                        <p:tav tm="100000">
                                          <p:val>
                                            <p:strVal val="#ppt_x"/>
                                          </p:val>
                                        </p:tav>
                                      </p:tavLst>
                                    </p:anim>
                                    <p:anim calcmode="lin" valueType="num">
                                      <p:cBhvr>
                                        <p:cTn id="188" dur="500" fill="hold"/>
                                        <p:tgtEl>
                                          <p:spTgt spid="317490"/>
                                        </p:tgtEl>
                                        <p:attrNameLst>
                                          <p:attrName>ppt_y</p:attrName>
                                        </p:attrNameLst>
                                      </p:cBhvr>
                                      <p:tavLst>
                                        <p:tav tm="0">
                                          <p:val>
                                            <p:strVal val="#ppt_y-#ppt_h/2"/>
                                          </p:val>
                                        </p:tav>
                                        <p:tav tm="100000">
                                          <p:val>
                                            <p:strVal val="#ppt_y"/>
                                          </p:val>
                                        </p:tav>
                                      </p:tavLst>
                                    </p:anim>
                                    <p:anim calcmode="lin" valueType="num">
                                      <p:cBhvr>
                                        <p:cTn id="189" dur="500" fill="hold"/>
                                        <p:tgtEl>
                                          <p:spTgt spid="317490"/>
                                        </p:tgtEl>
                                        <p:attrNameLst>
                                          <p:attrName>ppt_w</p:attrName>
                                        </p:attrNameLst>
                                      </p:cBhvr>
                                      <p:tavLst>
                                        <p:tav tm="0">
                                          <p:val>
                                            <p:strVal val="#ppt_w"/>
                                          </p:val>
                                        </p:tav>
                                        <p:tav tm="100000">
                                          <p:val>
                                            <p:strVal val="#ppt_w"/>
                                          </p:val>
                                        </p:tav>
                                      </p:tavLst>
                                    </p:anim>
                                    <p:anim calcmode="lin" valueType="num">
                                      <p:cBhvr>
                                        <p:cTn id="190" dur="500" fill="hold"/>
                                        <p:tgtEl>
                                          <p:spTgt spid="317490"/>
                                        </p:tgtEl>
                                        <p:attrNameLst>
                                          <p:attrName>ppt_h</p:attrName>
                                        </p:attrNameLst>
                                      </p:cBhvr>
                                      <p:tavLst>
                                        <p:tav tm="0">
                                          <p:val>
                                            <p:fltVal val="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317453"/>
                                        </p:tgtEl>
                                        <p:attrNameLst>
                                          <p:attrName>style.visibility</p:attrName>
                                        </p:attrNameLst>
                                      </p:cBhvr>
                                      <p:to>
                                        <p:strVal val="visible"/>
                                      </p:to>
                                    </p:set>
                                    <p:animEffect transition="in" filter="checkerboard(down)">
                                      <p:cBhvr>
                                        <p:cTn id="195" dur="500"/>
                                        <p:tgtEl>
                                          <p:spTgt spid="317453"/>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317454"/>
                                        </p:tgtEl>
                                        <p:attrNameLst>
                                          <p:attrName>style.visibility</p:attrName>
                                        </p:attrNameLst>
                                      </p:cBhvr>
                                      <p:to>
                                        <p:strVal val="visible"/>
                                      </p:to>
                                    </p:set>
                                    <p:animEffect transition="in" filter="slide(fromLeft)">
                                      <p:cBhvr>
                                        <p:cTn id="200" dur="500"/>
                                        <p:tgtEl>
                                          <p:spTgt spid="317454"/>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317476"/>
                                        </p:tgtEl>
                                        <p:attrNameLst>
                                          <p:attrName>style.visibility</p:attrName>
                                        </p:attrNameLst>
                                      </p:cBhvr>
                                      <p:to>
                                        <p:strVal val="visible"/>
                                      </p:to>
                                    </p:set>
                                    <p:anim calcmode="lin" valueType="num">
                                      <p:cBhvr>
                                        <p:cTn id="205" dur="500" fill="hold"/>
                                        <p:tgtEl>
                                          <p:spTgt spid="317476"/>
                                        </p:tgtEl>
                                        <p:attrNameLst>
                                          <p:attrName>ppt_x</p:attrName>
                                        </p:attrNameLst>
                                      </p:cBhvr>
                                      <p:tavLst>
                                        <p:tav tm="0">
                                          <p:val>
                                            <p:strVal val="#ppt_x"/>
                                          </p:val>
                                        </p:tav>
                                        <p:tav tm="100000">
                                          <p:val>
                                            <p:strVal val="#ppt_x"/>
                                          </p:val>
                                        </p:tav>
                                      </p:tavLst>
                                    </p:anim>
                                    <p:anim calcmode="lin" valueType="num">
                                      <p:cBhvr>
                                        <p:cTn id="206" dur="500" fill="hold"/>
                                        <p:tgtEl>
                                          <p:spTgt spid="317476"/>
                                        </p:tgtEl>
                                        <p:attrNameLst>
                                          <p:attrName>ppt_y</p:attrName>
                                        </p:attrNameLst>
                                      </p:cBhvr>
                                      <p:tavLst>
                                        <p:tav tm="0">
                                          <p:val>
                                            <p:strVal val="#ppt_y-#ppt_h/2"/>
                                          </p:val>
                                        </p:tav>
                                        <p:tav tm="100000">
                                          <p:val>
                                            <p:strVal val="#ppt_y"/>
                                          </p:val>
                                        </p:tav>
                                      </p:tavLst>
                                    </p:anim>
                                    <p:anim calcmode="lin" valueType="num">
                                      <p:cBhvr>
                                        <p:cTn id="207" dur="500" fill="hold"/>
                                        <p:tgtEl>
                                          <p:spTgt spid="317476"/>
                                        </p:tgtEl>
                                        <p:attrNameLst>
                                          <p:attrName>ppt_w</p:attrName>
                                        </p:attrNameLst>
                                      </p:cBhvr>
                                      <p:tavLst>
                                        <p:tav tm="0">
                                          <p:val>
                                            <p:strVal val="#ppt_w"/>
                                          </p:val>
                                        </p:tav>
                                        <p:tav tm="100000">
                                          <p:val>
                                            <p:strVal val="#ppt_w"/>
                                          </p:val>
                                        </p:tav>
                                      </p:tavLst>
                                    </p:anim>
                                    <p:anim calcmode="lin" valueType="num">
                                      <p:cBhvr>
                                        <p:cTn id="208" dur="500" fill="hold"/>
                                        <p:tgtEl>
                                          <p:spTgt spid="317476"/>
                                        </p:tgtEl>
                                        <p:attrNameLst>
                                          <p:attrName>ppt_h</p:attrName>
                                        </p:attrNameLst>
                                      </p:cBhvr>
                                      <p:tavLst>
                                        <p:tav tm="0">
                                          <p:val>
                                            <p:fltVal val="0"/>
                                          </p:val>
                                        </p:tav>
                                        <p:tav tm="100000">
                                          <p:val>
                                            <p:strVal val="#ppt_h"/>
                                          </p:val>
                                        </p:tav>
                                      </p:tavLst>
                                    </p:anim>
                                  </p:childTnLst>
                                </p:cTn>
                              </p:par>
                            </p:childTnLst>
                          </p:cTn>
                        </p:par>
                        <p:par>
                          <p:cTn id="209" fill="hold">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317473"/>
                                        </p:tgtEl>
                                        <p:attrNameLst>
                                          <p:attrName>style.visibility</p:attrName>
                                        </p:attrNameLst>
                                      </p:cBhvr>
                                      <p:to>
                                        <p:strVal val="visible"/>
                                      </p:to>
                                    </p:set>
                                    <p:anim calcmode="lin" valueType="num">
                                      <p:cBhvr>
                                        <p:cTn id="212" dur="500" fill="hold"/>
                                        <p:tgtEl>
                                          <p:spTgt spid="317473"/>
                                        </p:tgtEl>
                                        <p:attrNameLst>
                                          <p:attrName>ppt_x</p:attrName>
                                        </p:attrNameLst>
                                      </p:cBhvr>
                                      <p:tavLst>
                                        <p:tav tm="0">
                                          <p:val>
                                            <p:strVal val="#ppt_x"/>
                                          </p:val>
                                        </p:tav>
                                        <p:tav tm="100000">
                                          <p:val>
                                            <p:strVal val="#ppt_x"/>
                                          </p:val>
                                        </p:tav>
                                      </p:tavLst>
                                    </p:anim>
                                    <p:anim calcmode="lin" valueType="num">
                                      <p:cBhvr>
                                        <p:cTn id="213" dur="500" fill="hold"/>
                                        <p:tgtEl>
                                          <p:spTgt spid="317473"/>
                                        </p:tgtEl>
                                        <p:attrNameLst>
                                          <p:attrName>ppt_y</p:attrName>
                                        </p:attrNameLst>
                                      </p:cBhvr>
                                      <p:tavLst>
                                        <p:tav tm="0">
                                          <p:val>
                                            <p:strVal val="#ppt_y-#ppt_h/2"/>
                                          </p:val>
                                        </p:tav>
                                        <p:tav tm="100000">
                                          <p:val>
                                            <p:strVal val="#ppt_y"/>
                                          </p:val>
                                        </p:tav>
                                      </p:tavLst>
                                    </p:anim>
                                    <p:anim calcmode="lin" valueType="num">
                                      <p:cBhvr>
                                        <p:cTn id="214" dur="500" fill="hold"/>
                                        <p:tgtEl>
                                          <p:spTgt spid="317473"/>
                                        </p:tgtEl>
                                        <p:attrNameLst>
                                          <p:attrName>ppt_w</p:attrName>
                                        </p:attrNameLst>
                                      </p:cBhvr>
                                      <p:tavLst>
                                        <p:tav tm="0">
                                          <p:val>
                                            <p:strVal val="#ppt_w"/>
                                          </p:val>
                                        </p:tav>
                                        <p:tav tm="100000">
                                          <p:val>
                                            <p:strVal val="#ppt_w"/>
                                          </p:val>
                                        </p:tav>
                                      </p:tavLst>
                                    </p:anim>
                                    <p:anim calcmode="lin" valueType="num">
                                      <p:cBhvr>
                                        <p:cTn id="215" dur="500" fill="hold"/>
                                        <p:tgtEl>
                                          <p:spTgt spid="317473"/>
                                        </p:tgtEl>
                                        <p:attrNameLst>
                                          <p:attrName>ppt_h</p:attrName>
                                        </p:attrNameLst>
                                      </p:cBhvr>
                                      <p:tavLst>
                                        <p:tav tm="0">
                                          <p:val>
                                            <p:fltVal val="0"/>
                                          </p:val>
                                        </p:tav>
                                        <p:tav tm="100000">
                                          <p:val>
                                            <p:strVal val="#ppt_h"/>
                                          </p:val>
                                        </p:tav>
                                      </p:tavLst>
                                    </p:anim>
                                  </p:childTnLst>
                                </p:cTn>
                              </p:par>
                            </p:childTnLst>
                          </p:cTn>
                        </p:par>
                        <p:par>
                          <p:cTn id="216" fill="hold">
                            <p:stCondLst>
                              <p:cond delay="1000"/>
                            </p:stCondLst>
                            <p:childTnLst>
                              <p:par>
                                <p:cTn id="217" presetID="17" presetClass="entr" presetSubtype="1" fill="hold" grpId="0" nodeType="afterEffect">
                                  <p:stCondLst>
                                    <p:cond delay="0"/>
                                  </p:stCondLst>
                                  <p:childTnLst>
                                    <p:set>
                                      <p:cBhvr>
                                        <p:cTn id="218" dur="1" fill="hold">
                                          <p:stCondLst>
                                            <p:cond delay="0"/>
                                          </p:stCondLst>
                                        </p:cTn>
                                        <p:tgtEl>
                                          <p:spTgt spid="317474"/>
                                        </p:tgtEl>
                                        <p:attrNameLst>
                                          <p:attrName>style.visibility</p:attrName>
                                        </p:attrNameLst>
                                      </p:cBhvr>
                                      <p:to>
                                        <p:strVal val="visible"/>
                                      </p:to>
                                    </p:set>
                                    <p:anim calcmode="lin" valueType="num">
                                      <p:cBhvr>
                                        <p:cTn id="219" dur="500" fill="hold"/>
                                        <p:tgtEl>
                                          <p:spTgt spid="317474"/>
                                        </p:tgtEl>
                                        <p:attrNameLst>
                                          <p:attrName>ppt_x</p:attrName>
                                        </p:attrNameLst>
                                      </p:cBhvr>
                                      <p:tavLst>
                                        <p:tav tm="0">
                                          <p:val>
                                            <p:strVal val="#ppt_x"/>
                                          </p:val>
                                        </p:tav>
                                        <p:tav tm="100000">
                                          <p:val>
                                            <p:strVal val="#ppt_x"/>
                                          </p:val>
                                        </p:tav>
                                      </p:tavLst>
                                    </p:anim>
                                    <p:anim calcmode="lin" valueType="num">
                                      <p:cBhvr>
                                        <p:cTn id="220" dur="500" fill="hold"/>
                                        <p:tgtEl>
                                          <p:spTgt spid="317474"/>
                                        </p:tgtEl>
                                        <p:attrNameLst>
                                          <p:attrName>ppt_y</p:attrName>
                                        </p:attrNameLst>
                                      </p:cBhvr>
                                      <p:tavLst>
                                        <p:tav tm="0">
                                          <p:val>
                                            <p:strVal val="#ppt_y-#ppt_h/2"/>
                                          </p:val>
                                        </p:tav>
                                        <p:tav tm="100000">
                                          <p:val>
                                            <p:strVal val="#ppt_y"/>
                                          </p:val>
                                        </p:tav>
                                      </p:tavLst>
                                    </p:anim>
                                    <p:anim calcmode="lin" valueType="num">
                                      <p:cBhvr>
                                        <p:cTn id="221" dur="500" fill="hold"/>
                                        <p:tgtEl>
                                          <p:spTgt spid="317474"/>
                                        </p:tgtEl>
                                        <p:attrNameLst>
                                          <p:attrName>ppt_w</p:attrName>
                                        </p:attrNameLst>
                                      </p:cBhvr>
                                      <p:tavLst>
                                        <p:tav tm="0">
                                          <p:val>
                                            <p:strVal val="#ppt_w"/>
                                          </p:val>
                                        </p:tav>
                                        <p:tav tm="100000">
                                          <p:val>
                                            <p:strVal val="#ppt_w"/>
                                          </p:val>
                                        </p:tav>
                                      </p:tavLst>
                                    </p:anim>
                                    <p:anim calcmode="lin" valueType="num">
                                      <p:cBhvr>
                                        <p:cTn id="222" dur="500" fill="hold"/>
                                        <p:tgtEl>
                                          <p:spTgt spid="317474"/>
                                        </p:tgtEl>
                                        <p:attrNameLst>
                                          <p:attrName>ppt_h</p:attrName>
                                        </p:attrNameLst>
                                      </p:cBhvr>
                                      <p:tavLst>
                                        <p:tav tm="0">
                                          <p:val>
                                            <p:fltVal val="0"/>
                                          </p:val>
                                        </p:tav>
                                        <p:tav tm="100000">
                                          <p:val>
                                            <p:strVal val="#ppt_h"/>
                                          </p:val>
                                        </p:tav>
                                      </p:tavLst>
                                    </p:anim>
                                  </p:childTnLst>
                                </p:cTn>
                              </p:par>
                            </p:childTnLst>
                          </p:cTn>
                        </p:par>
                        <p:par>
                          <p:cTn id="223" fill="hold">
                            <p:stCondLst>
                              <p:cond delay="1500"/>
                            </p:stCondLst>
                            <p:childTnLst>
                              <p:par>
                                <p:cTn id="224" presetID="17" presetClass="entr" presetSubtype="1" fill="hold" grpId="0" nodeType="afterEffect">
                                  <p:stCondLst>
                                    <p:cond delay="0"/>
                                  </p:stCondLst>
                                  <p:childTnLst>
                                    <p:set>
                                      <p:cBhvr>
                                        <p:cTn id="225" dur="1" fill="hold">
                                          <p:stCondLst>
                                            <p:cond delay="0"/>
                                          </p:stCondLst>
                                        </p:cTn>
                                        <p:tgtEl>
                                          <p:spTgt spid="317475"/>
                                        </p:tgtEl>
                                        <p:attrNameLst>
                                          <p:attrName>style.visibility</p:attrName>
                                        </p:attrNameLst>
                                      </p:cBhvr>
                                      <p:to>
                                        <p:strVal val="visible"/>
                                      </p:to>
                                    </p:set>
                                    <p:anim calcmode="lin" valueType="num">
                                      <p:cBhvr>
                                        <p:cTn id="226" dur="500" fill="hold"/>
                                        <p:tgtEl>
                                          <p:spTgt spid="317475"/>
                                        </p:tgtEl>
                                        <p:attrNameLst>
                                          <p:attrName>ppt_x</p:attrName>
                                        </p:attrNameLst>
                                      </p:cBhvr>
                                      <p:tavLst>
                                        <p:tav tm="0">
                                          <p:val>
                                            <p:strVal val="#ppt_x"/>
                                          </p:val>
                                        </p:tav>
                                        <p:tav tm="100000">
                                          <p:val>
                                            <p:strVal val="#ppt_x"/>
                                          </p:val>
                                        </p:tav>
                                      </p:tavLst>
                                    </p:anim>
                                    <p:anim calcmode="lin" valueType="num">
                                      <p:cBhvr>
                                        <p:cTn id="227" dur="500" fill="hold"/>
                                        <p:tgtEl>
                                          <p:spTgt spid="317475"/>
                                        </p:tgtEl>
                                        <p:attrNameLst>
                                          <p:attrName>ppt_y</p:attrName>
                                        </p:attrNameLst>
                                      </p:cBhvr>
                                      <p:tavLst>
                                        <p:tav tm="0">
                                          <p:val>
                                            <p:strVal val="#ppt_y-#ppt_h/2"/>
                                          </p:val>
                                        </p:tav>
                                        <p:tav tm="100000">
                                          <p:val>
                                            <p:strVal val="#ppt_y"/>
                                          </p:val>
                                        </p:tav>
                                      </p:tavLst>
                                    </p:anim>
                                    <p:anim calcmode="lin" valueType="num">
                                      <p:cBhvr>
                                        <p:cTn id="228" dur="500" fill="hold"/>
                                        <p:tgtEl>
                                          <p:spTgt spid="317475"/>
                                        </p:tgtEl>
                                        <p:attrNameLst>
                                          <p:attrName>ppt_w</p:attrName>
                                        </p:attrNameLst>
                                      </p:cBhvr>
                                      <p:tavLst>
                                        <p:tav tm="0">
                                          <p:val>
                                            <p:strVal val="#ppt_w"/>
                                          </p:val>
                                        </p:tav>
                                        <p:tav tm="100000">
                                          <p:val>
                                            <p:strVal val="#ppt_w"/>
                                          </p:val>
                                        </p:tav>
                                      </p:tavLst>
                                    </p:anim>
                                    <p:anim calcmode="lin" valueType="num">
                                      <p:cBhvr>
                                        <p:cTn id="229" dur="500" fill="hold"/>
                                        <p:tgtEl>
                                          <p:spTgt spid="317475"/>
                                        </p:tgtEl>
                                        <p:attrNameLst>
                                          <p:attrName>ppt_h</p:attrName>
                                        </p:attrNameLst>
                                      </p:cBhvr>
                                      <p:tavLst>
                                        <p:tav tm="0">
                                          <p:val>
                                            <p:fltVal val="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317491"/>
                                        </p:tgtEl>
                                        <p:attrNameLst>
                                          <p:attrName>style.visibility</p:attrName>
                                        </p:attrNameLst>
                                      </p:cBhvr>
                                      <p:to>
                                        <p:strVal val="visible"/>
                                      </p:to>
                                    </p:set>
                                    <p:anim calcmode="lin" valueType="num">
                                      <p:cBhvr>
                                        <p:cTn id="234" dur="500" fill="hold"/>
                                        <p:tgtEl>
                                          <p:spTgt spid="317491"/>
                                        </p:tgtEl>
                                        <p:attrNameLst>
                                          <p:attrName>ppt_x</p:attrName>
                                        </p:attrNameLst>
                                      </p:cBhvr>
                                      <p:tavLst>
                                        <p:tav tm="0">
                                          <p:val>
                                            <p:strVal val="#ppt_x"/>
                                          </p:val>
                                        </p:tav>
                                        <p:tav tm="100000">
                                          <p:val>
                                            <p:strVal val="#ppt_x"/>
                                          </p:val>
                                        </p:tav>
                                      </p:tavLst>
                                    </p:anim>
                                    <p:anim calcmode="lin" valueType="num">
                                      <p:cBhvr>
                                        <p:cTn id="235" dur="500" fill="hold"/>
                                        <p:tgtEl>
                                          <p:spTgt spid="317491"/>
                                        </p:tgtEl>
                                        <p:attrNameLst>
                                          <p:attrName>ppt_y</p:attrName>
                                        </p:attrNameLst>
                                      </p:cBhvr>
                                      <p:tavLst>
                                        <p:tav tm="0">
                                          <p:val>
                                            <p:strVal val="#ppt_y-#ppt_h/2"/>
                                          </p:val>
                                        </p:tav>
                                        <p:tav tm="100000">
                                          <p:val>
                                            <p:strVal val="#ppt_y"/>
                                          </p:val>
                                        </p:tav>
                                      </p:tavLst>
                                    </p:anim>
                                    <p:anim calcmode="lin" valueType="num">
                                      <p:cBhvr>
                                        <p:cTn id="236" dur="500" fill="hold"/>
                                        <p:tgtEl>
                                          <p:spTgt spid="317491"/>
                                        </p:tgtEl>
                                        <p:attrNameLst>
                                          <p:attrName>ppt_w</p:attrName>
                                        </p:attrNameLst>
                                      </p:cBhvr>
                                      <p:tavLst>
                                        <p:tav tm="0">
                                          <p:val>
                                            <p:strVal val="#ppt_w"/>
                                          </p:val>
                                        </p:tav>
                                        <p:tav tm="100000">
                                          <p:val>
                                            <p:strVal val="#ppt_w"/>
                                          </p:val>
                                        </p:tav>
                                      </p:tavLst>
                                    </p:anim>
                                    <p:anim calcmode="lin" valueType="num">
                                      <p:cBhvr>
                                        <p:cTn id="237" dur="500" fill="hold"/>
                                        <p:tgtEl>
                                          <p:spTgt spid="317491"/>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317492"/>
                                        </p:tgtEl>
                                        <p:attrNameLst>
                                          <p:attrName>style.visibility</p:attrName>
                                        </p:attrNameLst>
                                      </p:cBhvr>
                                      <p:to>
                                        <p:strVal val="visible"/>
                                      </p:to>
                                    </p:set>
                                    <p:anim calcmode="lin" valueType="num">
                                      <p:cBhvr>
                                        <p:cTn id="242" dur="500" fill="hold"/>
                                        <p:tgtEl>
                                          <p:spTgt spid="317492"/>
                                        </p:tgtEl>
                                        <p:attrNameLst>
                                          <p:attrName>ppt_x</p:attrName>
                                        </p:attrNameLst>
                                      </p:cBhvr>
                                      <p:tavLst>
                                        <p:tav tm="0">
                                          <p:val>
                                            <p:strVal val="#ppt_x"/>
                                          </p:val>
                                        </p:tav>
                                        <p:tav tm="100000">
                                          <p:val>
                                            <p:strVal val="#ppt_x"/>
                                          </p:val>
                                        </p:tav>
                                      </p:tavLst>
                                    </p:anim>
                                    <p:anim calcmode="lin" valueType="num">
                                      <p:cBhvr>
                                        <p:cTn id="243" dur="500" fill="hold"/>
                                        <p:tgtEl>
                                          <p:spTgt spid="317492"/>
                                        </p:tgtEl>
                                        <p:attrNameLst>
                                          <p:attrName>ppt_y</p:attrName>
                                        </p:attrNameLst>
                                      </p:cBhvr>
                                      <p:tavLst>
                                        <p:tav tm="0">
                                          <p:val>
                                            <p:strVal val="#ppt_y-#ppt_h/2"/>
                                          </p:val>
                                        </p:tav>
                                        <p:tav tm="100000">
                                          <p:val>
                                            <p:strVal val="#ppt_y"/>
                                          </p:val>
                                        </p:tav>
                                      </p:tavLst>
                                    </p:anim>
                                    <p:anim calcmode="lin" valueType="num">
                                      <p:cBhvr>
                                        <p:cTn id="244" dur="500" fill="hold"/>
                                        <p:tgtEl>
                                          <p:spTgt spid="317492"/>
                                        </p:tgtEl>
                                        <p:attrNameLst>
                                          <p:attrName>ppt_w</p:attrName>
                                        </p:attrNameLst>
                                      </p:cBhvr>
                                      <p:tavLst>
                                        <p:tav tm="0">
                                          <p:val>
                                            <p:strVal val="#ppt_w"/>
                                          </p:val>
                                        </p:tav>
                                        <p:tav tm="100000">
                                          <p:val>
                                            <p:strVal val="#ppt_w"/>
                                          </p:val>
                                        </p:tav>
                                      </p:tavLst>
                                    </p:anim>
                                    <p:anim calcmode="lin" valueType="num">
                                      <p:cBhvr>
                                        <p:cTn id="245" dur="500" fill="hold"/>
                                        <p:tgtEl>
                                          <p:spTgt spid="317492"/>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317455"/>
                                        </p:tgtEl>
                                        <p:attrNameLst>
                                          <p:attrName>style.visibility</p:attrName>
                                        </p:attrNameLst>
                                      </p:cBhvr>
                                      <p:to>
                                        <p:strVal val="visible"/>
                                      </p:to>
                                    </p:set>
                                    <p:animEffect transition="in" filter="checkerboard(down)">
                                      <p:cBhvr>
                                        <p:cTn id="250" dur="500"/>
                                        <p:tgtEl>
                                          <p:spTgt spid="317455"/>
                                        </p:tgtEl>
                                      </p:cBhvr>
                                    </p:animEffect>
                                  </p:childTnLst>
                                </p:cTn>
                              </p:par>
                            </p:childTnLst>
                          </p:cTn>
                        </p:par>
                      </p:childTnLst>
                    </p:cTn>
                  </p:par>
                  <p:par>
                    <p:cTn id="251" fill="hold">
                      <p:stCondLst>
                        <p:cond delay="indefinite"/>
                      </p:stCondLst>
                      <p:childTnLst>
                        <p:par>
                          <p:cTn id="252" fill="hold">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317456"/>
                                        </p:tgtEl>
                                        <p:attrNameLst>
                                          <p:attrName>style.visibility</p:attrName>
                                        </p:attrNameLst>
                                      </p:cBhvr>
                                      <p:to>
                                        <p:strVal val="visible"/>
                                      </p:to>
                                    </p:set>
                                    <p:animEffect transition="in" filter="slide(fromLeft)">
                                      <p:cBhvr>
                                        <p:cTn id="255" dur="500"/>
                                        <p:tgtEl>
                                          <p:spTgt spid="317456"/>
                                        </p:tgtEl>
                                      </p:cBhvr>
                                    </p:animEffect>
                                  </p:childTnLst>
                                </p:cTn>
                              </p:par>
                            </p:childTnLst>
                          </p:cTn>
                        </p:par>
                      </p:childTnLst>
                    </p:cTn>
                  </p:par>
                  <p:par>
                    <p:cTn id="256" fill="hold">
                      <p:stCondLst>
                        <p:cond delay="indefinite"/>
                      </p:stCondLst>
                      <p:childTnLst>
                        <p:par>
                          <p:cTn id="257" fill="hold">
                            <p:stCondLst>
                              <p:cond delay="0"/>
                            </p:stCondLst>
                            <p:childTnLst>
                              <p:par>
                                <p:cTn id="258" presetID="17" presetClass="entr" presetSubtype="1" fill="hold" grpId="0" nodeType="clickEffect">
                                  <p:stCondLst>
                                    <p:cond delay="0"/>
                                  </p:stCondLst>
                                  <p:childTnLst>
                                    <p:set>
                                      <p:cBhvr>
                                        <p:cTn id="259" dur="1" fill="hold">
                                          <p:stCondLst>
                                            <p:cond delay="0"/>
                                          </p:stCondLst>
                                        </p:cTn>
                                        <p:tgtEl>
                                          <p:spTgt spid="317480"/>
                                        </p:tgtEl>
                                        <p:attrNameLst>
                                          <p:attrName>style.visibility</p:attrName>
                                        </p:attrNameLst>
                                      </p:cBhvr>
                                      <p:to>
                                        <p:strVal val="visible"/>
                                      </p:to>
                                    </p:set>
                                    <p:anim calcmode="lin" valueType="num">
                                      <p:cBhvr>
                                        <p:cTn id="260" dur="500" fill="hold"/>
                                        <p:tgtEl>
                                          <p:spTgt spid="317480"/>
                                        </p:tgtEl>
                                        <p:attrNameLst>
                                          <p:attrName>ppt_x</p:attrName>
                                        </p:attrNameLst>
                                      </p:cBhvr>
                                      <p:tavLst>
                                        <p:tav tm="0">
                                          <p:val>
                                            <p:strVal val="#ppt_x"/>
                                          </p:val>
                                        </p:tav>
                                        <p:tav tm="100000">
                                          <p:val>
                                            <p:strVal val="#ppt_x"/>
                                          </p:val>
                                        </p:tav>
                                      </p:tavLst>
                                    </p:anim>
                                    <p:anim calcmode="lin" valueType="num">
                                      <p:cBhvr>
                                        <p:cTn id="261" dur="500" fill="hold"/>
                                        <p:tgtEl>
                                          <p:spTgt spid="317480"/>
                                        </p:tgtEl>
                                        <p:attrNameLst>
                                          <p:attrName>ppt_y</p:attrName>
                                        </p:attrNameLst>
                                      </p:cBhvr>
                                      <p:tavLst>
                                        <p:tav tm="0">
                                          <p:val>
                                            <p:strVal val="#ppt_y-#ppt_h/2"/>
                                          </p:val>
                                        </p:tav>
                                        <p:tav tm="100000">
                                          <p:val>
                                            <p:strVal val="#ppt_y"/>
                                          </p:val>
                                        </p:tav>
                                      </p:tavLst>
                                    </p:anim>
                                    <p:anim calcmode="lin" valueType="num">
                                      <p:cBhvr>
                                        <p:cTn id="262" dur="500" fill="hold"/>
                                        <p:tgtEl>
                                          <p:spTgt spid="317480"/>
                                        </p:tgtEl>
                                        <p:attrNameLst>
                                          <p:attrName>ppt_w</p:attrName>
                                        </p:attrNameLst>
                                      </p:cBhvr>
                                      <p:tavLst>
                                        <p:tav tm="0">
                                          <p:val>
                                            <p:strVal val="#ppt_w"/>
                                          </p:val>
                                        </p:tav>
                                        <p:tav tm="100000">
                                          <p:val>
                                            <p:strVal val="#ppt_w"/>
                                          </p:val>
                                        </p:tav>
                                      </p:tavLst>
                                    </p:anim>
                                    <p:anim calcmode="lin" valueType="num">
                                      <p:cBhvr>
                                        <p:cTn id="263" dur="500" fill="hold"/>
                                        <p:tgtEl>
                                          <p:spTgt spid="317480"/>
                                        </p:tgtEl>
                                        <p:attrNameLst>
                                          <p:attrName>ppt_h</p:attrName>
                                        </p:attrNameLst>
                                      </p:cBhvr>
                                      <p:tavLst>
                                        <p:tav tm="0">
                                          <p:val>
                                            <p:fltVal val="0"/>
                                          </p:val>
                                        </p:tav>
                                        <p:tav tm="100000">
                                          <p:val>
                                            <p:strVal val="#ppt_h"/>
                                          </p:val>
                                        </p:tav>
                                      </p:tavLst>
                                    </p:anim>
                                  </p:childTnLst>
                                </p:cTn>
                              </p:par>
                            </p:childTnLst>
                          </p:cTn>
                        </p:par>
                        <p:par>
                          <p:cTn id="264" fill="hold">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317477"/>
                                        </p:tgtEl>
                                        <p:attrNameLst>
                                          <p:attrName>style.visibility</p:attrName>
                                        </p:attrNameLst>
                                      </p:cBhvr>
                                      <p:to>
                                        <p:strVal val="visible"/>
                                      </p:to>
                                    </p:set>
                                    <p:anim calcmode="lin" valueType="num">
                                      <p:cBhvr>
                                        <p:cTn id="267" dur="500" fill="hold"/>
                                        <p:tgtEl>
                                          <p:spTgt spid="317477"/>
                                        </p:tgtEl>
                                        <p:attrNameLst>
                                          <p:attrName>ppt_x</p:attrName>
                                        </p:attrNameLst>
                                      </p:cBhvr>
                                      <p:tavLst>
                                        <p:tav tm="0">
                                          <p:val>
                                            <p:strVal val="#ppt_x"/>
                                          </p:val>
                                        </p:tav>
                                        <p:tav tm="100000">
                                          <p:val>
                                            <p:strVal val="#ppt_x"/>
                                          </p:val>
                                        </p:tav>
                                      </p:tavLst>
                                    </p:anim>
                                    <p:anim calcmode="lin" valueType="num">
                                      <p:cBhvr>
                                        <p:cTn id="268" dur="500" fill="hold"/>
                                        <p:tgtEl>
                                          <p:spTgt spid="317477"/>
                                        </p:tgtEl>
                                        <p:attrNameLst>
                                          <p:attrName>ppt_y</p:attrName>
                                        </p:attrNameLst>
                                      </p:cBhvr>
                                      <p:tavLst>
                                        <p:tav tm="0">
                                          <p:val>
                                            <p:strVal val="#ppt_y-#ppt_h/2"/>
                                          </p:val>
                                        </p:tav>
                                        <p:tav tm="100000">
                                          <p:val>
                                            <p:strVal val="#ppt_y"/>
                                          </p:val>
                                        </p:tav>
                                      </p:tavLst>
                                    </p:anim>
                                    <p:anim calcmode="lin" valueType="num">
                                      <p:cBhvr>
                                        <p:cTn id="269" dur="500" fill="hold"/>
                                        <p:tgtEl>
                                          <p:spTgt spid="317477"/>
                                        </p:tgtEl>
                                        <p:attrNameLst>
                                          <p:attrName>ppt_w</p:attrName>
                                        </p:attrNameLst>
                                      </p:cBhvr>
                                      <p:tavLst>
                                        <p:tav tm="0">
                                          <p:val>
                                            <p:strVal val="#ppt_w"/>
                                          </p:val>
                                        </p:tav>
                                        <p:tav tm="100000">
                                          <p:val>
                                            <p:strVal val="#ppt_w"/>
                                          </p:val>
                                        </p:tav>
                                      </p:tavLst>
                                    </p:anim>
                                    <p:anim calcmode="lin" valueType="num">
                                      <p:cBhvr>
                                        <p:cTn id="270" dur="500" fill="hold"/>
                                        <p:tgtEl>
                                          <p:spTgt spid="317477"/>
                                        </p:tgtEl>
                                        <p:attrNameLst>
                                          <p:attrName>ppt_h</p:attrName>
                                        </p:attrNameLst>
                                      </p:cBhvr>
                                      <p:tavLst>
                                        <p:tav tm="0">
                                          <p:val>
                                            <p:fltVal val="0"/>
                                          </p:val>
                                        </p:tav>
                                        <p:tav tm="100000">
                                          <p:val>
                                            <p:strVal val="#ppt_h"/>
                                          </p:val>
                                        </p:tav>
                                      </p:tavLst>
                                    </p:anim>
                                  </p:childTnLst>
                                </p:cTn>
                              </p:par>
                            </p:childTnLst>
                          </p:cTn>
                        </p:par>
                        <p:par>
                          <p:cTn id="271" fill="hold">
                            <p:stCondLst>
                              <p:cond delay="1000"/>
                            </p:stCondLst>
                            <p:childTnLst>
                              <p:par>
                                <p:cTn id="272" presetID="17" presetClass="entr" presetSubtype="1" fill="hold" grpId="0" nodeType="afterEffect">
                                  <p:stCondLst>
                                    <p:cond delay="0"/>
                                  </p:stCondLst>
                                  <p:childTnLst>
                                    <p:set>
                                      <p:cBhvr>
                                        <p:cTn id="273" dur="1" fill="hold">
                                          <p:stCondLst>
                                            <p:cond delay="0"/>
                                          </p:stCondLst>
                                        </p:cTn>
                                        <p:tgtEl>
                                          <p:spTgt spid="317478"/>
                                        </p:tgtEl>
                                        <p:attrNameLst>
                                          <p:attrName>style.visibility</p:attrName>
                                        </p:attrNameLst>
                                      </p:cBhvr>
                                      <p:to>
                                        <p:strVal val="visible"/>
                                      </p:to>
                                    </p:set>
                                    <p:anim calcmode="lin" valueType="num">
                                      <p:cBhvr>
                                        <p:cTn id="274" dur="500" fill="hold"/>
                                        <p:tgtEl>
                                          <p:spTgt spid="317478"/>
                                        </p:tgtEl>
                                        <p:attrNameLst>
                                          <p:attrName>ppt_x</p:attrName>
                                        </p:attrNameLst>
                                      </p:cBhvr>
                                      <p:tavLst>
                                        <p:tav tm="0">
                                          <p:val>
                                            <p:strVal val="#ppt_x"/>
                                          </p:val>
                                        </p:tav>
                                        <p:tav tm="100000">
                                          <p:val>
                                            <p:strVal val="#ppt_x"/>
                                          </p:val>
                                        </p:tav>
                                      </p:tavLst>
                                    </p:anim>
                                    <p:anim calcmode="lin" valueType="num">
                                      <p:cBhvr>
                                        <p:cTn id="275" dur="500" fill="hold"/>
                                        <p:tgtEl>
                                          <p:spTgt spid="317478"/>
                                        </p:tgtEl>
                                        <p:attrNameLst>
                                          <p:attrName>ppt_y</p:attrName>
                                        </p:attrNameLst>
                                      </p:cBhvr>
                                      <p:tavLst>
                                        <p:tav tm="0">
                                          <p:val>
                                            <p:strVal val="#ppt_y-#ppt_h/2"/>
                                          </p:val>
                                        </p:tav>
                                        <p:tav tm="100000">
                                          <p:val>
                                            <p:strVal val="#ppt_y"/>
                                          </p:val>
                                        </p:tav>
                                      </p:tavLst>
                                    </p:anim>
                                    <p:anim calcmode="lin" valueType="num">
                                      <p:cBhvr>
                                        <p:cTn id="276" dur="500" fill="hold"/>
                                        <p:tgtEl>
                                          <p:spTgt spid="317478"/>
                                        </p:tgtEl>
                                        <p:attrNameLst>
                                          <p:attrName>ppt_w</p:attrName>
                                        </p:attrNameLst>
                                      </p:cBhvr>
                                      <p:tavLst>
                                        <p:tav tm="0">
                                          <p:val>
                                            <p:strVal val="#ppt_w"/>
                                          </p:val>
                                        </p:tav>
                                        <p:tav tm="100000">
                                          <p:val>
                                            <p:strVal val="#ppt_w"/>
                                          </p:val>
                                        </p:tav>
                                      </p:tavLst>
                                    </p:anim>
                                    <p:anim calcmode="lin" valueType="num">
                                      <p:cBhvr>
                                        <p:cTn id="277" dur="500" fill="hold"/>
                                        <p:tgtEl>
                                          <p:spTgt spid="317478"/>
                                        </p:tgtEl>
                                        <p:attrNameLst>
                                          <p:attrName>ppt_h</p:attrName>
                                        </p:attrNameLst>
                                      </p:cBhvr>
                                      <p:tavLst>
                                        <p:tav tm="0">
                                          <p:val>
                                            <p:fltVal val="0"/>
                                          </p:val>
                                        </p:tav>
                                        <p:tav tm="100000">
                                          <p:val>
                                            <p:strVal val="#ppt_h"/>
                                          </p:val>
                                        </p:tav>
                                      </p:tavLst>
                                    </p:anim>
                                  </p:childTnLst>
                                </p:cTn>
                              </p:par>
                            </p:childTnLst>
                          </p:cTn>
                        </p:par>
                        <p:par>
                          <p:cTn id="278" fill="hold">
                            <p:stCondLst>
                              <p:cond delay="1500"/>
                            </p:stCondLst>
                            <p:childTnLst>
                              <p:par>
                                <p:cTn id="279" presetID="17" presetClass="entr" presetSubtype="1" fill="hold" grpId="0" nodeType="afterEffect">
                                  <p:stCondLst>
                                    <p:cond delay="0"/>
                                  </p:stCondLst>
                                  <p:childTnLst>
                                    <p:set>
                                      <p:cBhvr>
                                        <p:cTn id="280" dur="1" fill="hold">
                                          <p:stCondLst>
                                            <p:cond delay="0"/>
                                          </p:stCondLst>
                                        </p:cTn>
                                        <p:tgtEl>
                                          <p:spTgt spid="317479"/>
                                        </p:tgtEl>
                                        <p:attrNameLst>
                                          <p:attrName>style.visibility</p:attrName>
                                        </p:attrNameLst>
                                      </p:cBhvr>
                                      <p:to>
                                        <p:strVal val="visible"/>
                                      </p:to>
                                    </p:set>
                                    <p:anim calcmode="lin" valueType="num">
                                      <p:cBhvr>
                                        <p:cTn id="281" dur="500" fill="hold"/>
                                        <p:tgtEl>
                                          <p:spTgt spid="317479"/>
                                        </p:tgtEl>
                                        <p:attrNameLst>
                                          <p:attrName>ppt_x</p:attrName>
                                        </p:attrNameLst>
                                      </p:cBhvr>
                                      <p:tavLst>
                                        <p:tav tm="0">
                                          <p:val>
                                            <p:strVal val="#ppt_x"/>
                                          </p:val>
                                        </p:tav>
                                        <p:tav tm="100000">
                                          <p:val>
                                            <p:strVal val="#ppt_x"/>
                                          </p:val>
                                        </p:tav>
                                      </p:tavLst>
                                    </p:anim>
                                    <p:anim calcmode="lin" valueType="num">
                                      <p:cBhvr>
                                        <p:cTn id="282" dur="500" fill="hold"/>
                                        <p:tgtEl>
                                          <p:spTgt spid="317479"/>
                                        </p:tgtEl>
                                        <p:attrNameLst>
                                          <p:attrName>ppt_y</p:attrName>
                                        </p:attrNameLst>
                                      </p:cBhvr>
                                      <p:tavLst>
                                        <p:tav tm="0">
                                          <p:val>
                                            <p:strVal val="#ppt_y-#ppt_h/2"/>
                                          </p:val>
                                        </p:tav>
                                        <p:tav tm="100000">
                                          <p:val>
                                            <p:strVal val="#ppt_y"/>
                                          </p:val>
                                        </p:tav>
                                      </p:tavLst>
                                    </p:anim>
                                    <p:anim calcmode="lin" valueType="num">
                                      <p:cBhvr>
                                        <p:cTn id="283" dur="500" fill="hold"/>
                                        <p:tgtEl>
                                          <p:spTgt spid="317479"/>
                                        </p:tgtEl>
                                        <p:attrNameLst>
                                          <p:attrName>ppt_w</p:attrName>
                                        </p:attrNameLst>
                                      </p:cBhvr>
                                      <p:tavLst>
                                        <p:tav tm="0">
                                          <p:val>
                                            <p:strVal val="#ppt_w"/>
                                          </p:val>
                                        </p:tav>
                                        <p:tav tm="100000">
                                          <p:val>
                                            <p:strVal val="#ppt_w"/>
                                          </p:val>
                                        </p:tav>
                                      </p:tavLst>
                                    </p:anim>
                                    <p:anim calcmode="lin" valueType="num">
                                      <p:cBhvr>
                                        <p:cTn id="284" dur="500" fill="hold"/>
                                        <p:tgtEl>
                                          <p:spTgt spid="317479"/>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317499"/>
                                        </p:tgtEl>
                                        <p:attrNameLst>
                                          <p:attrName>style.visibility</p:attrName>
                                        </p:attrNameLst>
                                      </p:cBhvr>
                                      <p:to>
                                        <p:strVal val="visible"/>
                                      </p:to>
                                    </p:set>
                                    <p:anim calcmode="lin" valueType="num">
                                      <p:cBhvr>
                                        <p:cTn id="289" dur="500" fill="hold"/>
                                        <p:tgtEl>
                                          <p:spTgt spid="317499"/>
                                        </p:tgtEl>
                                        <p:attrNameLst>
                                          <p:attrName>ppt_x</p:attrName>
                                        </p:attrNameLst>
                                      </p:cBhvr>
                                      <p:tavLst>
                                        <p:tav tm="0">
                                          <p:val>
                                            <p:strVal val="#ppt_x-#ppt_w/2"/>
                                          </p:val>
                                        </p:tav>
                                        <p:tav tm="100000">
                                          <p:val>
                                            <p:strVal val="#ppt_x"/>
                                          </p:val>
                                        </p:tav>
                                      </p:tavLst>
                                    </p:anim>
                                    <p:anim calcmode="lin" valueType="num">
                                      <p:cBhvr>
                                        <p:cTn id="290" dur="500" fill="hold"/>
                                        <p:tgtEl>
                                          <p:spTgt spid="317499"/>
                                        </p:tgtEl>
                                        <p:attrNameLst>
                                          <p:attrName>ppt_y</p:attrName>
                                        </p:attrNameLst>
                                      </p:cBhvr>
                                      <p:tavLst>
                                        <p:tav tm="0">
                                          <p:val>
                                            <p:strVal val="#ppt_y"/>
                                          </p:val>
                                        </p:tav>
                                        <p:tav tm="100000">
                                          <p:val>
                                            <p:strVal val="#ppt_y"/>
                                          </p:val>
                                        </p:tav>
                                      </p:tavLst>
                                    </p:anim>
                                    <p:anim calcmode="lin" valueType="num">
                                      <p:cBhvr>
                                        <p:cTn id="291" dur="500" fill="hold"/>
                                        <p:tgtEl>
                                          <p:spTgt spid="317499"/>
                                        </p:tgtEl>
                                        <p:attrNameLst>
                                          <p:attrName>ppt_w</p:attrName>
                                        </p:attrNameLst>
                                      </p:cBhvr>
                                      <p:tavLst>
                                        <p:tav tm="0">
                                          <p:val>
                                            <p:fltVal val="0"/>
                                          </p:val>
                                        </p:tav>
                                        <p:tav tm="100000">
                                          <p:val>
                                            <p:strVal val="#ppt_w"/>
                                          </p:val>
                                        </p:tav>
                                      </p:tavLst>
                                    </p:anim>
                                    <p:anim calcmode="lin" valueType="num">
                                      <p:cBhvr>
                                        <p:cTn id="292" dur="500" fill="hold"/>
                                        <p:tgtEl>
                                          <p:spTgt spid="317499"/>
                                        </p:tgtEl>
                                        <p:attrNameLst>
                                          <p:attrName>ppt_h</p:attrName>
                                        </p:attrNameLst>
                                      </p:cBhvr>
                                      <p:tavLst>
                                        <p:tav tm="0">
                                          <p:val>
                                            <p:strVal val="#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8" fill="hold" grpId="0" nodeType="clickEffect">
                                  <p:stCondLst>
                                    <p:cond delay="0"/>
                                  </p:stCondLst>
                                  <p:childTnLst>
                                    <p:set>
                                      <p:cBhvr>
                                        <p:cTn id="296" dur="1" fill="hold">
                                          <p:stCondLst>
                                            <p:cond delay="0"/>
                                          </p:stCondLst>
                                        </p:cTn>
                                        <p:tgtEl>
                                          <p:spTgt spid="317504"/>
                                        </p:tgtEl>
                                        <p:attrNameLst>
                                          <p:attrName>style.visibility</p:attrName>
                                        </p:attrNameLst>
                                      </p:cBhvr>
                                      <p:to>
                                        <p:strVal val="visible"/>
                                      </p:to>
                                    </p:set>
                                    <p:anim calcmode="lin" valueType="num">
                                      <p:cBhvr>
                                        <p:cTn id="297" dur="500" fill="hold"/>
                                        <p:tgtEl>
                                          <p:spTgt spid="317504"/>
                                        </p:tgtEl>
                                        <p:attrNameLst>
                                          <p:attrName>ppt_x</p:attrName>
                                        </p:attrNameLst>
                                      </p:cBhvr>
                                      <p:tavLst>
                                        <p:tav tm="0">
                                          <p:val>
                                            <p:strVal val="#ppt_x-#ppt_w/2"/>
                                          </p:val>
                                        </p:tav>
                                        <p:tav tm="100000">
                                          <p:val>
                                            <p:strVal val="#ppt_x"/>
                                          </p:val>
                                        </p:tav>
                                      </p:tavLst>
                                    </p:anim>
                                    <p:anim calcmode="lin" valueType="num">
                                      <p:cBhvr>
                                        <p:cTn id="298" dur="500" fill="hold"/>
                                        <p:tgtEl>
                                          <p:spTgt spid="317504"/>
                                        </p:tgtEl>
                                        <p:attrNameLst>
                                          <p:attrName>ppt_y</p:attrName>
                                        </p:attrNameLst>
                                      </p:cBhvr>
                                      <p:tavLst>
                                        <p:tav tm="0">
                                          <p:val>
                                            <p:strVal val="#ppt_y"/>
                                          </p:val>
                                        </p:tav>
                                        <p:tav tm="100000">
                                          <p:val>
                                            <p:strVal val="#ppt_y"/>
                                          </p:val>
                                        </p:tav>
                                      </p:tavLst>
                                    </p:anim>
                                    <p:anim calcmode="lin" valueType="num">
                                      <p:cBhvr>
                                        <p:cTn id="299" dur="500" fill="hold"/>
                                        <p:tgtEl>
                                          <p:spTgt spid="317504"/>
                                        </p:tgtEl>
                                        <p:attrNameLst>
                                          <p:attrName>ppt_w</p:attrName>
                                        </p:attrNameLst>
                                      </p:cBhvr>
                                      <p:tavLst>
                                        <p:tav tm="0">
                                          <p:val>
                                            <p:fltVal val="0"/>
                                          </p:val>
                                        </p:tav>
                                        <p:tav tm="100000">
                                          <p:val>
                                            <p:strVal val="#ppt_w"/>
                                          </p:val>
                                        </p:tav>
                                      </p:tavLst>
                                    </p:anim>
                                    <p:anim calcmode="lin" valueType="num">
                                      <p:cBhvr>
                                        <p:cTn id="300" dur="500" fill="hold"/>
                                        <p:tgtEl>
                                          <p:spTgt spid="317504"/>
                                        </p:tgtEl>
                                        <p:attrNameLst>
                                          <p:attrName>ppt_h</p:attrName>
                                        </p:attrNameLst>
                                      </p:cBhvr>
                                      <p:tavLst>
                                        <p:tav tm="0">
                                          <p:val>
                                            <p:strVal val="#ppt_h"/>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317493"/>
                                        </p:tgtEl>
                                        <p:attrNameLst>
                                          <p:attrName>style.visibility</p:attrName>
                                        </p:attrNameLst>
                                      </p:cBhvr>
                                      <p:to>
                                        <p:strVal val="visible"/>
                                      </p:to>
                                    </p:set>
                                    <p:anim calcmode="lin" valueType="num">
                                      <p:cBhvr>
                                        <p:cTn id="305" dur="500" fill="hold"/>
                                        <p:tgtEl>
                                          <p:spTgt spid="317493"/>
                                        </p:tgtEl>
                                        <p:attrNameLst>
                                          <p:attrName>ppt_x</p:attrName>
                                        </p:attrNameLst>
                                      </p:cBhvr>
                                      <p:tavLst>
                                        <p:tav tm="0">
                                          <p:val>
                                            <p:strVal val="#ppt_x"/>
                                          </p:val>
                                        </p:tav>
                                        <p:tav tm="100000">
                                          <p:val>
                                            <p:strVal val="#ppt_x"/>
                                          </p:val>
                                        </p:tav>
                                      </p:tavLst>
                                    </p:anim>
                                    <p:anim calcmode="lin" valueType="num">
                                      <p:cBhvr>
                                        <p:cTn id="306" dur="500" fill="hold"/>
                                        <p:tgtEl>
                                          <p:spTgt spid="317493"/>
                                        </p:tgtEl>
                                        <p:attrNameLst>
                                          <p:attrName>ppt_y</p:attrName>
                                        </p:attrNameLst>
                                      </p:cBhvr>
                                      <p:tavLst>
                                        <p:tav tm="0">
                                          <p:val>
                                            <p:strVal val="#ppt_y-#ppt_h/2"/>
                                          </p:val>
                                        </p:tav>
                                        <p:tav tm="100000">
                                          <p:val>
                                            <p:strVal val="#ppt_y"/>
                                          </p:val>
                                        </p:tav>
                                      </p:tavLst>
                                    </p:anim>
                                    <p:anim calcmode="lin" valueType="num">
                                      <p:cBhvr>
                                        <p:cTn id="307" dur="500" fill="hold"/>
                                        <p:tgtEl>
                                          <p:spTgt spid="317493"/>
                                        </p:tgtEl>
                                        <p:attrNameLst>
                                          <p:attrName>ppt_w</p:attrName>
                                        </p:attrNameLst>
                                      </p:cBhvr>
                                      <p:tavLst>
                                        <p:tav tm="0">
                                          <p:val>
                                            <p:strVal val="#ppt_w"/>
                                          </p:val>
                                        </p:tav>
                                        <p:tav tm="100000">
                                          <p:val>
                                            <p:strVal val="#ppt_w"/>
                                          </p:val>
                                        </p:tav>
                                      </p:tavLst>
                                    </p:anim>
                                    <p:anim calcmode="lin" valueType="num">
                                      <p:cBhvr>
                                        <p:cTn id="308" dur="500" fill="hold"/>
                                        <p:tgtEl>
                                          <p:spTgt spid="317493"/>
                                        </p:tgtEl>
                                        <p:attrNameLst>
                                          <p:attrName>ppt_h</p:attrName>
                                        </p:attrNameLst>
                                      </p:cBhvr>
                                      <p:tavLst>
                                        <p:tav tm="0">
                                          <p:val>
                                            <p:fltVal val="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317457"/>
                                        </p:tgtEl>
                                        <p:attrNameLst>
                                          <p:attrName>style.visibility</p:attrName>
                                        </p:attrNameLst>
                                      </p:cBhvr>
                                      <p:to>
                                        <p:strVal val="visible"/>
                                      </p:to>
                                    </p:set>
                                    <p:animEffect transition="in" filter="checkerboard(down)">
                                      <p:cBhvr>
                                        <p:cTn id="313" dur="500"/>
                                        <p:tgtEl>
                                          <p:spTgt spid="317457"/>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317458"/>
                                        </p:tgtEl>
                                        <p:attrNameLst>
                                          <p:attrName>style.visibility</p:attrName>
                                        </p:attrNameLst>
                                      </p:cBhvr>
                                      <p:to>
                                        <p:strVal val="visible"/>
                                      </p:to>
                                    </p:set>
                                    <p:animEffect transition="in" filter="slide(fromLeft)">
                                      <p:cBhvr>
                                        <p:cTn id="318" dur="500"/>
                                        <p:tgtEl>
                                          <p:spTgt spid="317458"/>
                                        </p:tgtEl>
                                      </p:cBhvr>
                                    </p:animEffect>
                                  </p:childTnLst>
                                </p:cTn>
                              </p:par>
                            </p:childTnLst>
                          </p:cTn>
                        </p:par>
                      </p:childTnLst>
                    </p:cTn>
                  </p:par>
                  <p:par>
                    <p:cTn id="319" fill="hold">
                      <p:stCondLst>
                        <p:cond delay="indefinite"/>
                      </p:stCondLst>
                      <p:childTnLst>
                        <p:par>
                          <p:cTn id="320" fill="hold">
                            <p:stCondLst>
                              <p:cond delay="0"/>
                            </p:stCondLst>
                            <p:childTnLst>
                              <p:par>
                                <p:cTn id="321" presetID="17" presetClass="entr" presetSubtype="1" fill="hold" grpId="0" nodeType="clickEffect">
                                  <p:stCondLst>
                                    <p:cond delay="0"/>
                                  </p:stCondLst>
                                  <p:childTnLst>
                                    <p:set>
                                      <p:cBhvr>
                                        <p:cTn id="322" dur="1" fill="hold">
                                          <p:stCondLst>
                                            <p:cond delay="0"/>
                                          </p:stCondLst>
                                        </p:cTn>
                                        <p:tgtEl>
                                          <p:spTgt spid="317484"/>
                                        </p:tgtEl>
                                        <p:attrNameLst>
                                          <p:attrName>style.visibility</p:attrName>
                                        </p:attrNameLst>
                                      </p:cBhvr>
                                      <p:to>
                                        <p:strVal val="visible"/>
                                      </p:to>
                                    </p:set>
                                    <p:anim calcmode="lin" valueType="num">
                                      <p:cBhvr>
                                        <p:cTn id="323" dur="500" fill="hold"/>
                                        <p:tgtEl>
                                          <p:spTgt spid="317484"/>
                                        </p:tgtEl>
                                        <p:attrNameLst>
                                          <p:attrName>ppt_x</p:attrName>
                                        </p:attrNameLst>
                                      </p:cBhvr>
                                      <p:tavLst>
                                        <p:tav tm="0">
                                          <p:val>
                                            <p:strVal val="#ppt_x"/>
                                          </p:val>
                                        </p:tav>
                                        <p:tav tm="100000">
                                          <p:val>
                                            <p:strVal val="#ppt_x"/>
                                          </p:val>
                                        </p:tav>
                                      </p:tavLst>
                                    </p:anim>
                                    <p:anim calcmode="lin" valueType="num">
                                      <p:cBhvr>
                                        <p:cTn id="324" dur="500" fill="hold"/>
                                        <p:tgtEl>
                                          <p:spTgt spid="317484"/>
                                        </p:tgtEl>
                                        <p:attrNameLst>
                                          <p:attrName>ppt_y</p:attrName>
                                        </p:attrNameLst>
                                      </p:cBhvr>
                                      <p:tavLst>
                                        <p:tav tm="0">
                                          <p:val>
                                            <p:strVal val="#ppt_y-#ppt_h/2"/>
                                          </p:val>
                                        </p:tav>
                                        <p:tav tm="100000">
                                          <p:val>
                                            <p:strVal val="#ppt_y"/>
                                          </p:val>
                                        </p:tav>
                                      </p:tavLst>
                                    </p:anim>
                                    <p:anim calcmode="lin" valueType="num">
                                      <p:cBhvr>
                                        <p:cTn id="325" dur="500" fill="hold"/>
                                        <p:tgtEl>
                                          <p:spTgt spid="317484"/>
                                        </p:tgtEl>
                                        <p:attrNameLst>
                                          <p:attrName>ppt_w</p:attrName>
                                        </p:attrNameLst>
                                      </p:cBhvr>
                                      <p:tavLst>
                                        <p:tav tm="0">
                                          <p:val>
                                            <p:strVal val="#ppt_w"/>
                                          </p:val>
                                        </p:tav>
                                        <p:tav tm="100000">
                                          <p:val>
                                            <p:strVal val="#ppt_w"/>
                                          </p:val>
                                        </p:tav>
                                      </p:tavLst>
                                    </p:anim>
                                    <p:anim calcmode="lin" valueType="num">
                                      <p:cBhvr>
                                        <p:cTn id="326" dur="500" fill="hold"/>
                                        <p:tgtEl>
                                          <p:spTgt spid="317484"/>
                                        </p:tgtEl>
                                        <p:attrNameLst>
                                          <p:attrName>ppt_h</p:attrName>
                                        </p:attrNameLst>
                                      </p:cBhvr>
                                      <p:tavLst>
                                        <p:tav tm="0">
                                          <p:val>
                                            <p:fltVal val="0"/>
                                          </p:val>
                                        </p:tav>
                                        <p:tav tm="100000">
                                          <p:val>
                                            <p:strVal val="#ppt_h"/>
                                          </p:val>
                                        </p:tav>
                                      </p:tavLst>
                                    </p:anim>
                                  </p:childTnLst>
                                </p:cTn>
                              </p:par>
                            </p:childTnLst>
                          </p:cTn>
                        </p:par>
                        <p:par>
                          <p:cTn id="327" fill="hold">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317481"/>
                                        </p:tgtEl>
                                        <p:attrNameLst>
                                          <p:attrName>style.visibility</p:attrName>
                                        </p:attrNameLst>
                                      </p:cBhvr>
                                      <p:to>
                                        <p:strVal val="visible"/>
                                      </p:to>
                                    </p:set>
                                    <p:anim calcmode="lin" valueType="num">
                                      <p:cBhvr>
                                        <p:cTn id="330" dur="500" fill="hold"/>
                                        <p:tgtEl>
                                          <p:spTgt spid="317481"/>
                                        </p:tgtEl>
                                        <p:attrNameLst>
                                          <p:attrName>ppt_x</p:attrName>
                                        </p:attrNameLst>
                                      </p:cBhvr>
                                      <p:tavLst>
                                        <p:tav tm="0">
                                          <p:val>
                                            <p:strVal val="#ppt_x"/>
                                          </p:val>
                                        </p:tav>
                                        <p:tav tm="100000">
                                          <p:val>
                                            <p:strVal val="#ppt_x"/>
                                          </p:val>
                                        </p:tav>
                                      </p:tavLst>
                                    </p:anim>
                                    <p:anim calcmode="lin" valueType="num">
                                      <p:cBhvr>
                                        <p:cTn id="331" dur="500" fill="hold"/>
                                        <p:tgtEl>
                                          <p:spTgt spid="317481"/>
                                        </p:tgtEl>
                                        <p:attrNameLst>
                                          <p:attrName>ppt_y</p:attrName>
                                        </p:attrNameLst>
                                      </p:cBhvr>
                                      <p:tavLst>
                                        <p:tav tm="0">
                                          <p:val>
                                            <p:strVal val="#ppt_y-#ppt_h/2"/>
                                          </p:val>
                                        </p:tav>
                                        <p:tav tm="100000">
                                          <p:val>
                                            <p:strVal val="#ppt_y"/>
                                          </p:val>
                                        </p:tav>
                                      </p:tavLst>
                                    </p:anim>
                                    <p:anim calcmode="lin" valueType="num">
                                      <p:cBhvr>
                                        <p:cTn id="332" dur="500" fill="hold"/>
                                        <p:tgtEl>
                                          <p:spTgt spid="317481"/>
                                        </p:tgtEl>
                                        <p:attrNameLst>
                                          <p:attrName>ppt_w</p:attrName>
                                        </p:attrNameLst>
                                      </p:cBhvr>
                                      <p:tavLst>
                                        <p:tav tm="0">
                                          <p:val>
                                            <p:strVal val="#ppt_w"/>
                                          </p:val>
                                        </p:tav>
                                        <p:tav tm="100000">
                                          <p:val>
                                            <p:strVal val="#ppt_w"/>
                                          </p:val>
                                        </p:tav>
                                      </p:tavLst>
                                    </p:anim>
                                    <p:anim calcmode="lin" valueType="num">
                                      <p:cBhvr>
                                        <p:cTn id="333" dur="500" fill="hold"/>
                                        <p:tgtEl>
                                          <p:spTgt spid="317481"/>
                                        </p:tgtEl>
                                        <p:attrNameLst>
                                          <p:attrName>ppt_h</p:attrName>
                                        </p:attrNameLst>
                                      </p:cBhvr>
                                      <p:tavLst>
                                        <p:tav tm="0">
                                          <p:val>
                                            <p:fltVal val="0"/>
                                          </p:val>
                                        </p:tav>
                                        <p:tav tm="100000">
                                          <p:val>
                                            <p:strVal val="#ppt_h"/>
                                          </p:val>
                                        </p:tav>
                                      </p:tavLst>
                                    </p:anim>
                                  </p:childTnLst>
                                </p:cTn>
                              </p:par>
                            </p:childTnLst>
                          </p:cTn>
                        </p:par>
                        <p:par>
                          <p:cTn id="334" fill="hold">
                            <p:stCondLst>
                              <p:cond delay="1000"/>
                            </p:stCondLst>
                            <p:childTnLst>
                              <p:par>
                                <p:cTn id="335" presetID="17" presetClass="entr" presetSubtype="1" fill="hold" grpId="0" nodeType="afterEffect">
                                  <p:stCondLst>
                                    <p:cond delay="0"/>
                                  </p:stCondLst>
                                  <p:childTnLst>
                                    <p:set>
                                      <p:cBhvr>
                                        <p:cTn id="336" dur="1" fill="hold">
                                          <p:stCondLst>
                                            <p:cond delay="0"/>
                                          </p:stCondLst>
                                        </p:cTn>
                                        <p:tgtEl>
                                          <p:spTgt spid="317482"/>
                                        </p:tgtEl>
                                        <p:attrNameLst>
                                          <p:attrName>style.visibility</p:attrName>
                                        </p:attrNameLst>
                                      </p:cBhvr>
                                      <p:to>
                                        <p:strVal val="visible"/>
                                      </p:to>
                                    </p:set>
                                    <p:anim calcmode="lin" valueType="num">
                                      <p:cBhvr>
                                        <p:cTn id="337" dur="500" fill="hold"/>
                                        <p:tgtEl>
                                          <p:spTgt spid="317482"/>
                                        </p:tgtEl>
                                        <p:attrNameLst>
                                          <p:attrName>ppt_x</p:attrName>
                                        </p:attrNameLst>
                                      </p:cBhvr>
                                      <p:tavLst>
                                        <p:tav tm="0">
                                          <p:val>
                                            <p:strVal val="#ppt_x"/>
                                          </p:val>
                                        </p:tav>
                                        <p:tav tm="100000">
                                          <p:val>
                                            <p:strVal val="#ppt_x"/>
                                          </p:val>
                                        </p:tav>
                                      </p:tavLst>
                                    </p:anim>
                                    <p:anim calcmode="lin" valueType="num">
                                      <p:cBhvr>
                                        <p:cTn id="338" dur="500" fill="hold"/>
                                        <p:tgtEl>
                                          <p:spTgt spid="317482"/>
                                        </p:tgtEl>
                                        <p:attrNameLst>
                                          <p:attrName>ppt_y</p:attrName>
                                        </p:attrNameLst>
                                      </p:cBhvr>
                                      <p:tavLst>
                                        <p:tav tm="0">
                                          <p:val>
                                            <p:strVal val="#ppt_y-#ppt_h/2"/>
                                          </p:val>
                                        </p:tav>
                                        <p:tav tm="100000">
                                          <p:val>
                                            <p:strVal val="#ppt_y"/>
                                          </p:val>
                                        </p:tav>
                                      </p:tavLst>
                                    </p:anim>
                                    <p:anim calcmode="lin" valueType="num">
                                      <p:cBhvr>
                                        <p:cTn id="339" dur="500" fill="hold"/>
                                        <p:tgtEl>
                                          <p:spTgt spid="317482"/>
                                        </p:tgtEl>
                                        <p:attrNameLst>
                                          <p:attrName>ppt_w</p:attrName>
                                        </p:attrNameLst>
                                      </p:cBhvr>
                                      <p:tavLst>
                                        <p:tav tm="0">
                                          <p:val>
                                            <p:strVal val="#ppt_w"/>
                                          </p:val>
                                        </p:tav>
                                        <p:tav tm="100000">
                                          <p:val>
                                            <p:strVal val="#ppt_w"/>
                                          </p:val>
                                        </p:tav>
                                      </p:tavLst>
                                    </p:anim>
                                    <p:anim calcmode="lin" valueType="num">
                                      <p:cBhvr>
                                        <p:cTn id="340" dur="500" fill="hold"/>
                                        <p:tgtEl>
                                          <p:spTgt spid="317482"/>
                                        </p:tgtEl>
                                        <p:attrNameLst>
                                          <p:attrName>ppt_h</p:attrName>
                                        </p:attrNameLst>
                                      </p:cBhvr>
                                      <p:tavLst>
                                        <p:tav tm="0">
                                          <p:val>
                                            <p:fltVal val="0"/>
                                          </p:val>
                                        </p:tav>
                                        <p:tav tm="100000">
                                          <p:val>
                                            <p:strVal val="#ppt_h"/>
                                          </p:val>
                                        </p:tav>
                                      </p:tavLst>
                                    </p:anim>
                                  </p:childTnLst>
                                </p:cTn>
                              </p:par>
                            </p:childTnLst>
                          </p:cTn>
                        </p:par>
                        <p:par>
                          <p:cTn id="341" fill="hold">
                            <p:stCondLst>
                              <p:cond delay="1500"/>
                            </p:stCondLst>
                            <p:childTnLst>
                              <p:par>
                                <p:cTn id="342" presetID="17" presetClass="entr" presetSubtype="1" fill="hold" grpId="0" nodeType="afterEffect">
                                  <p:stCondLst>
                                    <p:cond delay="0"/>
                                  </p:stCondLst>
                                  <p:childTnLst>
                                    <p:set>
                                      <p:cBhvr>
                                        <p:cTn id="343" dur="1" fill="hold">
                                          <p:stCondLst>
                                            <p:cond delay="0"/>
                                          </p:stCondLst>
                                        </p:cTn>
                                        <p:tgtEl>
                                          <p:spTgt spid="317483"/>
                                        </p:tgtEl>
                                        <p:attrNameLst>
                                          <p:attrName>style.visibility</p:attrName>
                                        </p:attrNameLst>
                                      </p:cBhvr>
                                      <p:to>
                                        <p:strVal val="visible"/>
                                      </p:to>
                                    </p:set>
                                    <p:anim calcmode="lin" valueType="num">
                                      <p:cBhvr>
                                        <p:cTn id="344" dur="500" fill="hold"/>
                                        <p:tgtEl>
                                          <p:spTgt spid="317483"/>
                                        </p:tgtEl>
                                        <p:attrNameLst>
                                          <p:attrName>ppt_x</p:attrName>
                                        </p:attrNameLst>
                                      </p:cBhvr>
                                      <p:tavLst>
                                        <p:tav tm="0">
                                          <p:val>
                                            <p:strVal val="#ppt_x"/>
                                          </p:val>
                                        </p:tav>
                                        <p:tav tm="100000">
                                          <p:val>
                                            <p:strVal val="#ppt_x"/>
                                          </p:val>
                                        </p:tav>
                                      </p:tavLst>
                                    </p:anim>
                                    <p:anim calcmode="lin" valueType="num">
                                      <p:cBhvr>
                                        <p:cTn id="345" dur="500" fill="hold"/>
                                        <p:tgtEl>
                                          <p:spTgt spid="317483"/>
                                        </p:tgtEl>
                                        <p:attrNameLst>
                                          <p:attrName>ppt_y</p:attrName>
                                        </p:attrNameLst>
                                      </p:cBhvr>
                                      <p:tavLst>
                                        <p:tav tm="0">
                                          <p:val>
                                            <p:strVal val="#ppt_y-#ppt_h/2"/>
                                          </p:val>
                                        </p:tav>
                                        <p:tav tm="100000">
                                          <p:val>
                                            <p:strVal val="#ppt_y"/>
                                          </p:val>
                                        </p:tav>
                                      </p:tavLst>
                                    </p:anim>
                                    <p:anim calcmode="lin" valueType="num">
                                      <p:cBhvr>
                                        <p:cTn id="346" dur="500" fill="hold"/>
                                        <p:tgtEl>
                                          <p:spTgt spid="317483"/>
                                        </p:tgtEl>
                                        <p:attrNameLst>
                                          <p:attrName>ppt_w</p:attrName>
                                        </p:attrNameLst>
                                      </p:cBhvr>
                                      <p:tavLst>
                                        <p:tav tm="0">
                                          <p:val>
                                            <p:strVal val="#ppt_w"/>
                                          </p:val>
                                        </p:tav>
                                        <p:tav tm="100000">
                                          <p:val>
                                            <p:strVal val="#ppt_w"/>
                                          </p:val>
                                        </p:tav>
                                      </p:tavLst>
                                    </p:anim>
                                    <p:anim calcmode="lin" valueType="num">
                                      <p:cBhvr>
                                        <p:cTn id="347" dur="500" fill="hold"/>
                                        <p:tgtEl>
                                          <p:spTgt spid="317483"/>
                                        </p:tgtEl>
                                        <p:attrNameLst>
                                          <p:attrName>ppt_h</p:attrName>
                                        </p:attrNameLst>
                                      </p:cBhvr>
                                      <p:tavLst>
                                        <p:tav tm="0">
                                          <p:val>
                                            <p:fltVal val="0"/>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7" presetClass="entr" presetSubtype="8" fill="hold" grpId="0" nodeType="clickEffect">
                                  <p:stCondLst>
                                    <p:cond delay="0"/>
                                  </p:stCondLst>
                                  <p:childTnLst>
                                    <p:set>
                                      <p:cBhvr>
                                        <p:cTn id="351" dur="1" fill="hold">
                                          <p:stCondLst>
                                            <p:cond delay="0"/>
                                          </p:stCondLst>
                                        </p:cTn>
                                        <p:tgtEl>
                                          <p:spTgt spid="317505"/>
                                        </p:tgtEl>
                                        <p:attrNameLst>
                                          <p:attrName>style.visibility</p:attrName>
                                        </p:attrNameLst>
                                      </p:cBhvr>
                                      <p:to>
                                        <p:strVal val="visible"/>
                                      </p:to>
                                    </p:set>
                                    <p:anim calcmode="lin" valueType="num">
                                      <p:cBhvr>
                                        <p:cTn id="352" dur="500" fill="hold"/>
                                        <p:tgtEl>
                                          <p:spTgt spid="317505"/>
                                        </p:tgtEl>
                                        <p:attrNameLst>
                                          <p:attrName>ppt_x</p:attrName>
                                        </p:attrNameLst>
                                      </p:cBhvr>
                                      <p:tavLst>
                                        <p:tav tm="0">
                                          <p:val>
                                            <p:strVal val="#ppt_x-#ppt_w/2"/>
                                          </p:val>
                                        </p:tav>
                                        <p:tav tm="100000">
                                          <p:val>
                                            <p:strVal val="#ppt_x"/>
                                          </p:val>
                                        </p:tav>
                                      </p:tavLst>
                                    </p:anim>
                                    <p:anim calcmode="lin" valueType="num">
                                      <p:cBhvr>
                                        <p:cTn id="353" dur="500" fill="hold"/>
                                        <p:tgtEl>
                                          <p:spTgt spid="317505"/>
                                        </p:tgtEl>
                                        <p:attrNameLst>
                                          <p:attrName>ppt_y</p:attrName>
                                        </p:attrNameLst>
                                      </p:cBhvr>
                                      <p:tavLst>
                                        <p:tav tm="0">
                                          <p:val>
                                            <p:strVal val="#ppt_y"/>
                                          </p:val>
                                        </p:tav>
                                        <p:tav tm="100000">
                                          <p:val>
                                            <p:strVal val="#ppt_y"/>
                                          </p:val>
                                        </p:tav>
                                      </p:tavLst>
                                    </p:anim>
                                    <p:anim calcmode="lin" valueType="num">
                                      <p:cBhvr>
                                        <p:cTn id="354" dur="500" fill="hold"/>
                                        <p:tgtEl>
                                          <p:spTgt spid="317505"/>
                                        </p:tgtEl>
                                        <p:attrNameLst>
                                          <p:attrName>ppt_w</p:attrName>
                                        </p:attrNameLst>
                                      </p:cBhvr>
                                      <p:tavLst>
                                        <p:tav tm="0">
                                          <p:val>
                                            <p:fltVal val="0"/>
                                          </p:val>
                                        </p:tav>
                                        <p:tav tm="100000">
                                          <p:val>
                                            <p:strVal val="#ppt_w"/>
                                          </p:val>
                                        </p:tav>
                                      </p:tavLst>
                                    </p:anim>
                                    <p:anim calcmode="lin" valueType="num">
                                      <p:cBhvr>
                                        <p:cTn id="355" dur="500" fill="hold"/>
                                        <p:tgtEl>
                                          <p:spTgt spid="317505"/>
                                        </p:tgtEl>
                                        <p:attrNameLst>
                                          <p:attrName>ppt_h</p:attrName>
                                        </p:attrNameLst>
                                      </p:cBhvr>
                                      <p:tavLst>
                                        <p:tav tm="0">
                                          <p:val>
                                            <p:strVal val="#ppt_h"/>
                                          </p:val>
                                        </p:tav>
                                        <p:tav tm="100000">
                                          <p:val>
                                            <p:strVal val="#ppt_h"/>
                                          </p:val>
                                        </p:tav>
                                      </p:tavLst>
                                    </p:anim>
                                  </p:childTnLst>
                                </p:cTn>
                              </p:par>
                            </p:childTnLst>
                          </p:cTn>
                        </p:par>
                      </p:childTnLst>
                    </p:cTn>
                  </p:par>
                  <p:par>
                    <p:cTn id="356" fill="hold">
                      <p:stCondLst>
                        <p:cond delay="indefinite"/>
                      </p:stCondLst>
                      <p:childTnLst>
                        <p:par>
                          <p:cTn id="357" fill="hold">
                            <p:stCondLst>
                              <p:cond delay="0"/>
                            </p:stCondLst>
                            <p:childTnLst>
                              <p:par>
                                <p:cTn id="358" presetID="17" presetClass="entr" presetSubtype="8" fill="hold" grpId="0" nodeType="clickEffect">
                                  <p:stCondLst>
                                    <p:cond delay="0"/>
                                  </p:stCondLst>
                                  <p:childTnLst>
                                    <p:set>
                                      <p:cBhvr>
                                        <p:cTn id="359" dur="1" fill="hold">
                                          <p:stCondLst>
                                            <p:cond delay="0"/>
                                          </p:stCondLst>
                                        </p:cTn>
                                        <p:tgtEl>
                                          <p:spTgt spid="317506"/>
                                        </p:tgtEl>
                                        <p:attrNameLst>
                                          <p:attrName>style.visibility</p:attrName>
                                        </p:attrNameLst>
                                      </p:cBhvr>
                                      <p:to>
                                        <p:strVal val="visible"/>
                                      </p:to>
                                    </p:set>
                                    <p:anim calcmode="lin" valueType="num">
                                      <p:cBhvr>
                                        <p:cTn id="360" dur="500" fill="hold"/>
                                        <p:tgtEl>
                                          <p:spTgt spid="317506"/>
                                        </p:tgtEl>
                                        <p:attrNameLst>
                                          <p:attrName>ppt_x</p:attrName>
                                        </p:attrNameLst>
                                      </p:cBhvr>
                                      <p:tavLst>
                                        <p:tav tm="0">
                                          <p:val>
                                            <p:strVal val="#ppt_x-#ppt_w/2"/>
                                          </p:val>
                                        </p:tav>
                                        <p:tav tm="100000">
                                          <p:val>
                                            <p:strVal val="#ppt_x"/>
                                          </p:val>
                                        </p:tav>
                                      </p:tavLst>
                                    </p:anim>
                                    <p:anim calcmode="lin" valueType="num">
                                      <p:cBhvr>
                                        <p:cTn id="361" dur="500" fill="hold"/>
                                        <p:tgtEl>
                                          <p:spTgt spid="317506"/>
                                        </p:tgtEl>
                                        <p:attrNameLst>
                                          <p:attrName>ppt_y</p:attrName>
                                        </p:attrNameLst>
                                      </p:cBhvr>
                                      <p:tavLst>
                                        <p:tav tm="0">
                                          <p:val>
                                            <p:strVal val="#ppt_y"/>
                                          </p:val>
                                        </p:tav>
                                        <p:tav tm="100000">
                                          <p:val>
                                            <p:strVal val="#ppt_y"/>
                                          </p:val>
                                        </p:tav>
                                      </p:tavLst>
                                    </p:anim>
                                    <p:anim calcmode="lin" valueType="num">
                                      <p:cBhvr>
                                        <p:cTn id="362" dur="500" fill="hold"/>
                                        <p:tgtEl>
                                          <p:spTgt spid="317506"/>
                                        </p:tgtEl>
                                        <p:attrNameLst>
                                          <p:attrName>ppt_w</p:attrName>
                                        </p:attrNameLst>
                                      </p:cBhvr>
                                      <p:tavLst>
                                        <p:tav tm="0">
                                          <p:val>
                                            <p:fltVal val="0"/>
                                          </p:val>
                                        </p:tav>
                                        <p:tav tm="100000">
                                          <p:val>
                                            <p:strVal val="#ppt_w"/>
                                          </p:val>
                                        </p:tav>
                                      </p:tavLst>
                                    </p:anim>
                                    <p:anim calcmode="lin" valueType="num">
                                      <p:cBhvr>
                                        <p:cTn id="363" dur="500" fill="hold"/>
                                        <p:tgtEl>
                                          <p:spTgt spid="317506"/>
                                        </p:tgtEl>
                                        <p:attrNameLst>
                                          <p:attrName>ppt_h</p:attrName>
                                        </p:attrNameLst>
                                      </p:cBhvr>
                                      <p:tavLst>
                                        <p:tav tm="0">
                                          <p:val>
                                            <p:strVal val="#ppt_h"/>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317459"/>
                                        </p:tgtEl>
                                        <p:attrNameLst>
                                          <p:attrName>style.visibility</p:attrName>
                                        </p:attrNameLst>
                                      </p:cBhvr>
                                      <p:to>
                                        <p:strVal val="visible"/>
                                      </p:to>
                                    </p:set>
                                    <p:animEffect transition="in" filter="checkerboard(down)">
                                      <p:cBhvr>
                                        <p:cTn id="368" dur="500"/>
                                        <p:tgtEl>
                                          <p:spTgt spid="317459"/>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317460"/>
                                        </p:tgtEl>
                                        <p:attrNameLst>
                                          <p:attrName>style.visibility</p:attrName>
                                        </p:attrNameLst>
                                      </p:cBhvr>
                                      <p:to>
                                        <p:strVal val="visible"/>
                                      </p:to>
                                    </p:set>
                                    <p:animEffect transition="in" filter="slide(fromLeft)">
                                      <p:cBhvr>
                                        <p:cTn id="373" dur="500"/>
                                        <p:tgtEl>
                                          <p:spTgt spid="317460"/>
                                        </p:tgtEl>
                                      </p:cBhvr>
                                    </p:animEffect>
                                  </p:childTnLst>
                                </p:cTn>
                              </p:par>
                            </p:childTnLst>
                          </p:cTn>
                        </p:par>
                      </p:childTnLst>
                    </p:cTn>
                  </p:par>
                  <p:par>
                    <p:cTn id="374" fill="hold">
                      <p:stCondLst>
                        <p:cond delay="indefinite"/>
                      </p:stCondLst>
                      <p:childTnLst>
                        <p:par>
                          <p:cTn id="375" fill="hold">
                            <p:stCondLst>
                              <p:cond delay="0"/>
                            </p:stCondLst>
                            <p:childTnLst>
                              <p:par>
                                <p:cTn id="376" presetID="17" presetClass="entr" presetSubtype="1" fill="hold" grpId="0" nodeType="clickEffect">
                                  <p:stCondLst>
                                    <p:cond delay="0"/>
                                  </p:stCondLst>
                                  <p:childTnLst>
                                    <p:set>
                                      <p:cBhvr>
                                        <p:cTn id="377" dur="1" fill="hold">
                                          <p:stCondLst>
                                            <p:cond delay="0"/>
                                          </p:stCondLst>
                                        </p:cTn>
                                        <p:tgtEl>
                                          <p:spTgt spid="317488"/>
                                        </p:tgtEl>
                                        <p:attrNameLst>
                                          <p:attrName>style.visibility</p:attrName>
                                        </p:attrNameLst>
                                      </p:cBhvr>
                                      <p:to>
                                        <p:strVal val="visible"/>
                                      </p:to>
                                    </p:set>
                                    <p:anim calcmode="lin" valueType="num">
                                      <p:cBhvr>
                                        <p:cTn id="378" dur="500" fill="hold"/>
                                        <p:tgtEl>
                                          <p:spTgt spid="317488"/>
                                        </p:tgtEl>
                                        <p:attrNameLst>
                                          <p:attrName>ppt_x</p:attrName>
                                        </p:attrNameLst>
                                      </p:cBhvr>
                                      <p:tavLst>
                                        <p:tav tm="0">
                                          <p:val>
                                            <p:strVal val="#ppt_x"/>
                                          </p:val>
                                        </p:tav>
                                        <p:tav tm="100000">
                                          <p:val>
                                            <p:strVal val="#ppt_x"/>
                                          </p:val>
                                        </p:tav>
                                      </p:tavLst>
                                    </p:anim>
                                    <p:anim calcmode="lin" valueType="num">
                                      <p:cBhvr>
                                        <p:cTn id="379" dur="500" fill="hold"/>
                                        <p:tgtEl>
                                          <p:spTgt spid="317488"/>
                                        </p:tgtEl>
                                        <p:attrNameLst>
                                          <p:attrName>ppt_y</p:attrName>
                                        </p:attrNameLst>
                                      </p:cBhvr>
                                      <p:tavLst>
                                        <p:tav tm="0">
                                          <p:val>
                                            <p:strVal val="#ppt_y-#ppt_h/2"/>
                                          </p:val>
                                        </p:tav>
                                        <p:tav tm="100000">
                                          <p:val>
                                            <p:strVal val="#ppt_y"/>
                                          </p:val>
                                        </p:tav>
                                      </p:tavLst>
                                    </p:anim>
                                    <p:anim calcmode="lin" valueType="num">
                                      <p:cBhvr>
                                        <p:cTn id="380" dur="500" fill="hold"/>
                                        <p:tgtEl>
                                          <p:spTgt spid="317488"/>
                                        </p:tgtEl>
                                        <p:attrNameLst>
                                          <p:attrName>ppt_w</p:attrName>
                                        </p:attrNameLst>
                                      </p:cBhvr>
                                      <p:tavLst>
                                        <p:tav tm="0">
                                          <p:val>
                                            <p:strVal val="#ppt_w"/>
                                          </p:val>
                                        </p:tav>
                                        <p:tav tm="100000">
                                          <p:val>
                                            <p:strVal val="#ppt_w"/>
                                          </p:val>
                                        </p:tav>
                                      </p:tavLst>
                                    </p:anim>
                                    <p:anim calcmode="lin" valueType="num">
                                      <p:cBhvr>
                                        <p:cTn id="381" dur="500" fill="hold"/>
                                        <p:tgtEl>
                                          <p:spTgt spid="317488"/>
                                        </p:tgtEl>
                                        <p:attrNameLst>
                                          <p:attrName>ppt_h</p:attrName>
                                        </p:attrNameLst>
                                      </p:cBhvr>
                                      <p:tavLst>
                                        <p:tav tm="0">
                                          <p:val>
                                            <p:fltVal val="0"/>
                                          </p:val>
                                        </p:tav>
                                        <p:tav tm="100000">
                                          <p:val>
                                            <p:strVal val="#ppt_h"/>
                                          </p:val>
                                        </p:tav>
                                      </p:tavLst>
                                    </p:anim>
                                  </p:childTnLst>
                                </p:cTn>
                              </p:par>
                            </p:childTnLst>
                          </p:cTn>
                        </p:par>
                        <p:par>
                          <p:cTn id="382" fill="hold">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317485"/>
                                        </p:tgtEl>
                                        <p:attrNameLst>
                                          <p:attrName>style.visibility</p:attrName>
                                        </p:attrNameLst>
                                      </p:cBhvr>
                                      <p:to>
                                        <p:strVal val="visible"/>
                                      </p:to>
                                    </p:set>
                                    <p:anim calcmode="lin" valueType="num">
                                      <p:cBhvr>
                                        <p:cTn id="385" dur="500" fill="hold"/>
                                        <p:tgtEl>
                                          <p:spTgt spid="317485"/>
                                        </p:tgtEl>
                                        <p:attrNameLst>
                                          <p:attrName>ppt_x</p:attrName>
                                        </p:attrNameLst>
                                      </p:cBhvr>
                                      <p:tavLst>
                                        <p:tav tm="0">
                                          <p:val>
                                            <p:strVal val="#ppt_x"/>
                                          </p:val>
                                        </p:tav>
                                        <p:tav tm="100000">
                                          <p:val>
                                            <p:strVal val="#ppt_x"/>
                                          </p:val>
                                        </p:tav>
                                      </p:tavLst>
                                    </p:anim>
                                    <p:anim calcmode="lin" valueType="num">
                                      <p:cBhvr>
                                        <p:cTn id="386" dur="500" fill="hold"/>
                                        <p:tgtEl>
                                          <p:spTgt spid="317485"/>
                                        </p:tgtEl>
                                        <p:attrNameLst>
                                          <p:attrName>ppt_y</p:attrName>
                                        </p:attrNameLst>
                                      </p:cBhvr>
                                      <p:tavLst>
                                        <p:tav tm="0">
                                          <p:val>
                                            <p:strVal val="#ppt_y-#ppt_h/2"/>
                                          </p:val>
                                        </p:tav>
                                        <p:tav tm="100000">
                                          <p:val>
                                            <p:strVal val="#ppt_y"/>
                                          </p:val>
                                        </p:tav>
                                      </p:tavLst>
                                    </p:anim>
                                    <p:anim calcmode="lin" valueType="num">
                                      <p:cBhvr>
                                        <p:cTn id="387" dur="500" fill="hold"/>
                                        <p:tgtEl>
                                          <p:spTgt spid="317485"/>
                                        </p:tgtEl>
                                        <p:attrNameLst>
                                          <p:attrName>ppt_w</p:attrName>
                                        </p:attrNameLst>
                                      </p:cBhvr>
                                      <p:tavLst>
                                        <p:tav tm="0">
                                          <p:val>
                                            <p:strVal val="#ppt_w"/>
                                          </p:val>
                                        </p:tav>
                                        <p:tav tm="100000">
                                          <p:val>
                                            <p:strVal val="#ppt_w"/>
                                          </p:val>
                                        </p:tav>
                                      </p:tavLst>
                                    </p:anim>
                                    <p:anim calcmode="lin" valueType="num">
                                      <p:cBhvr>
                                        <p:cTn id="388" dur="500" fill="hold"/>
                                        <p:tgtEl>
                                          <p:spTgt spid="317485"/>
                                        </p:tgtEl>
                                        <p:attrNameLst>
                                          <p:attrName>ppt_h</p:attrName>
                                        </p:attrNameLst>
                                      </p:cBhvr>
                                      <p:tavLst>
                                        <p:tav tm="0">
                                          <p:val>
                                            <p:fltVal val="0"/>
                                          </p:val>
                                        </p:tav>
                                        <p:tav tm="100000">
                                          <p:val>
                                            <p:strVal val="#ppt_h"/>
                                          </p:val>
                                        </p:tav>
                                      </p:tavLst>
                                    </p:anim>
                                  </p:childTnLst>
                                </p:cTn>
                              </p:par>
                            </p:childTnLst>
                          </p:cTn>
                        </p:par>
                        <p:par>
                          <p:cTn id="389" fill="hold">
                            <p:stCondLst>
                              <p:cond delay="1000"/>
                            </p:stCondLst>
                            <p:childTnLst>
                              <p:par>
                                <p:cTn id="390" presetID="17" presetClass="entr" presetSubtype="1" fill="hold" grpId="0" nodeType="afterEffect">
                                  <p:stCondLst>
                                    <p:cond delay="0"/>
                                  </p:stCondLst>
                                  <p:childTnLst>
                                    <p:set>
                                      <p:cBhvr>
                                        <p:cTn id="391" dur="1" fill="hold">
                                          <p:stCondLst>
                                            <p:cond delay="0"/>
                                          </p:stCondLst>
                                        </p:cTn>
                                        <p:tgtEl>
                                          <p:spTgt spid="317486"/>
                                        </p:tgtEl>
                                        <p:attrNameLst>
                                          <p:attrName>style.visibility</p:attrName>
                                        </p:attrNameLst>
                                      </p:cBhvr>
                                      <p:to>
                                        <p:strVal val="visible"/>
                                      </p:to>
                                    </p:set>
                                    <p:anim calcmode="lin" valueType="num">
                                      <p:cBhvr>
                                        <p:cTn id="392" dur="500" fill="hold"/>
                                        <p:tgtEl>
                                          <p:spTgt spid="317486"/>
                                        </p:tgtEl>
                                        <p:attrNameLst>
                                          <p:attrName>ppt_x</p:attrName>
                                        </p:attrNameLst>
                                      </p:cBhvr>
                                      <p:tavLst>
                                        <p:tav tm="0">
                                          <p:val>
                                            <p:strVal val="#ppt_x"/>
                                          </p:val>
                                        </p:tav>
                                        <p:tav tm="100000">
                                          <p:val>
                                            <p:strVal val="#ppt_x"/>
                                          </p:val>
                                        </p:tav>
                                      </p:tavLst>
                                    </p:anim>
                                    <p:anim calcmode="lin" valueType="num">
                                      <p:cBhvr>
                                        <p:cTn id="393" dur="500" fill="hold"/>
                                        <p:tgtEl>
                                          <p:spTgt spid="317486"/>
                                        </p:tgtEl>
                                        <p:attrNameLst>
                                          <p:attrName>ppt_y</p:attrName>
                                        </p:attrNameLst>
                                      </p:cBhvr>
                                      <p:tavLst>
                                        <p:tav tm="0">
                                          <p:val>
                                            <p:strVal val="#ppt_y-#ppt_h/2"/>
                                          </p:val>
                                        </p:tav>
                                        <p:tav tm="100000">
                                          <p:val>
                                            <p:strVal val="#ppt_y"/>
                                          </p:val>
                                        </p:tav>
                                      </p:tavLst>
                                    </p:anim>
                                    <p:anim calcmode="lin" valueType="num">
                                      <p:cBhvr>
                                        <p:cTn id="394" dur="500" fill="hold"/>
                                        <p:tgtEl>
                                          <p:spTgt spid="317486"/>
                                        </p:tgtEl>
                                        <p:attrNameLst>
                                          <p:attrName>ppt_w</p:attrName>
                                        </p:attrNameLst>
                                      </p:cBhvr>
                                      <p:tavLst>
                                        <p:tav tm="0">
                                          <p:val>
                                            <p:strVal val="#ppt_w"/>
                                          </p:val>
                                        </p:tav>
                                        <p:tav tm="100000">
                                          <p:val>
                                            <p:strVal val="#ppt_w"/>
                                          </p:val>
                                        </p:tav>
                                      </p:tavLst>
                                    </p:anim>
                                    <p:anim calcmode="lin" valueType="num">
                                      <p:cBhvr>
                                        <p:cTn id="395" dur="500" fill="hold"/>
                                        <p:tgtEl>
                                          <p:spTgt spid="317486"/>
                                        </p:tgtEl>
                                        <p:attrNameLst>
                                          <p:attrName>ppt_h</p:attrName>
                                        </p:attrNameLst>
                                      </p:cBhvr>
                                      <p:tavLst>
                                        <p:tav tm="0">
                                          <p:val>
                                            <p:fltVal val="0"/>
                                          </p:val>
                                        </p:tav>
                                        <p:tav tm="100000">
                                          <p:val>
                                            <p:strVal val="#ppt_h"/>
                                          </p:val>
                                        </p:tav>
                                      </p:tavLst>
                                    </p:anim>
                                  </p:childTnLst>
                                </p:cTn>
                              </p:par>
                            </p:childTnLst>
                          </p:cTn>
                        </p:par>
                        <p:par>
                          <p:cTn id="396" fill="hold">
                            <p:stCondLst>
                              <p:cond delay="1500"/>
                            </p:stCondLst>
                            <p:childTnLst>
                              <p:par>
                                <p:cTn id="397" presetID="17" presetClass="entr" presetSubtype="1" fill="hold" grpId="0" nodeType="afterEffect">
                                  <p:stCondLst>
                                    <p:cond delay="0"/>
                                  </p:stCondLst>
                                  <p:childTnLst>
                                    <p:set>
                                      <p:cBhvr>
                                        <p:cTn id="398" dur="1" fill="hold">
                                          <p:stCondLst>
                                            <p:cond delay="0"/>
                                          </p:stCondLst>
                                        </p:cTn>
                                        <p:tgtEl>
                                          <p:spTgt spid="317487"/>
                                        </p:tgtEl>
                                        <p:attrNameLst>
                                          <p:attrName>style.visibility</p:attrName>
                                        </p:attrNameLst>
                                      </p:cBhvr>
                                      <p:to>
                                        <p:strVal val="visible"/>
                                      </p:to>
                                    </p:set>
                                    <p:anim calcmode="lin" valueType="num">
                                      <p:cBhvr>
                                        <p:cTn id="399" dur="500" fill="hold"/>
                                        <p:tgtEl>
                                          <p:spTgt spid="317487"/>
                                        </p:tgtEl>
                                        <p:attrNameLst>
                                          <p:attrName>ppt_x</p:attrName>
                                        </p:attrNameLst>
                                      </p:cBhvr>
                                      <p:tavLst>
                                        <p:tav tm="0">
                                          <p:val>
                                            <p:strVal val="#ppt_x"/>
                                          </p:val>
                                        </p:tav>
                                        <p:tav tm="100000">
                                          <p:val>
                                            <p:strVal val="#ppt_x"/>
                                          </p:val>
                                        </p:tav>
                                      </p:tavLst>
                                    </p:anim>
                                    <p:anim calcmode="lin" valueType="num">
                                      <p:cBhvr>
                                        <p:cTn id="400" dur="500" fill="hold"/>
                                        <p:tgtEl>
                                          <p:spTgt spid="317487"/>
                                        </p:tgtEl>
                                        <p:attrNameLst>
                                          <p:attrName>ppt_y</p:attrName>
                                        </p:attrNameLst>
                                      </p:cBhvr>
                                      <p:tavLst>
                                        <p:tav tm="0">
                                          <p:val>
                                            <p:strVal val="#ppt_y-#ppt_h/2"/>
                                          </p:val>
                                        </p:tav>
                                        <p:tav tm="100000">
                                          <p:val>
                                            <p:strVal val="#ppt_y"/>
                                          </p:val>
                                        </p:tav>
                                      </p:tavLst>
                                    </p:anim>
                                    <p:anim calcmode="lin" valueType="num">
                                      <p:cBhvr>
                                        <p:cTn id="401" dur="500" fill="hold"/>
                                        <p:tgtEl>
                                          <p:spTgt spid="317487"/>
                                        </p:tgtEl>
                                        <p:attrNameLst>
                                          <p:attrName>ppt_w</p:attrName>
                                        </p:attrNameLst>
                                      </p:cBhvr>
                                      <p:tavLst>
                                        <p:tav tm="0">
                                          <p:val>
                                            <p:strVal val="#ppt_w"/>
                                          </p:val>
                                        </p:tav>
                                        <p:tav tm="100000">
                                          <p:val>
                                            <p:strVal val="#ppt_w"/>
                                          </p:val>
                                        </p:tav>
                                      </p:tavLst>
                                    </p:anim>
                                    <p:anim calcmode="lin" valueType="num">
                                      <p:cBhvr>
                                        <p:cTn id="402" dur="500" fill="hold"/>
                                        <p:tgtEl>
                                          <p:spTgt spid="317487"/>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317494"/>
                                        </p:tgtEl>
                                        <p:attrNameLst>
                                          <p:attrName>style.visibility</p:attrName>
                                        </p:attrNameLst>
                                      </p:cBhvr>
                                      <p:to>
                                        <p:strVal val="visible"/>
                                      </p:to>
                                    </p:set>
                                    <p:anim calcmode="lin" valueType="num">
                                      <p:cBhvr>
                                        <p:cTn id="407" dur="500" fill="hold"/>
                                        <p:tgtEl>
                                          <p:spTgt spid="317494"/>
                                        </p:tgtEl>
                                        <p:attrNameLst>
                                          <p:attrName>ppt_x</p:attrName>
                                        </p:attrNameLst>
                                      </p:cBhvr>
                                      <p:tavLst>
                                        <p:tav tm="0">
                                          <p:val>
                                            <p:strVal val="#ppt_x"/>
                                          </p:val>
                                        </p:tav>
                                        <p:tav tm="100000">
                                          <p:val>
                                            <p:strVal val="#ppt_x"/>
                                          </p:val>
                                        </p:tav>
                                      </p:tavLst>
                                    </p:anim>
                                    <p:anim calcmode="lin" valueType="num">
                                      <p:cBhvr>
                                        <p:cTn id="408" dur="500" fill="hold"/>
                                        <p:tgtEl>
                                          <p:spTgt spid="317494"/>
                                        </p:tgtEl>
                                        <p:attrNameLst>
                                          <p:attrName>ppt_y</p:attrName>
                                        </p:attrNameLst>
                                      </p:cBhvr>
                                      <p:tavLst>
                                        <p:tav tm="0">
                                          <p:val>
                                            <p:strVal val="#ppt_y-#ppt_h/2"/>
                                          </p:val>
                                        </p:tav>
                                        <p:tav tm="100000">
                                          <p:val>
                                            <p:strVal val="#ppt_y"/>
                                          </p:val>
                                        </p:tav>
                                      </p:tavLst>
                                    </p:anim>
                                    <p:anim calcmode="lin" valueType="num">
                                      <p:cBhvr>
                                        <p:cTn id="409" dur="500" fill="hold"/>
                                        <p:tgtEl>
                                          <p:spTgt spid="317494"/>
                                        </p:tgtEl>
                                        <p:attrNameLst>
                                          <p:attrName>ppt_w</p:attrName>
                                        </p:attrNameLst>
                                      </p:cBhvr>
                                      <p:tavLst>
                                        <p:tav tm="0">
                                          <p:val>
                                            <p:strVal val="#ppt_w"/>
                                          </p:val>
                                        </p:tav>
                                        <p:tav tm="100000">
                                          <p:val>
                                            <p:strVal val="#ppt_w"/>
                                          </p:val>
                                        </p:tav>
                                      </p:tavLst>
                                    </p:anim>
                                    <p:anim calcmode="lin" valueType="num">
                                      <p:cBhvr>
                                        <p:cTn id="410" dur="500" fill="hold"/>
                                        <p:tgtEl>
                                          <p:spTgt spid="317494"/>
                                        </p:tgtEl>
                                        <p:attrNameLst>
                                          <p:attrName>ppt_h</p:attrName>
                                        </p:attrNameLst>
                                      </p:cBhvr>
                                      <p:tavLst>
                                        <p:tav tm="0">
                                          <p:val>
                                            <p:fltVal val="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317495"/>
                                        </p:tgtEl>
                                        <p:attrNameLst>
                                          <p:attrName>style.visibility</p:attrName>
                                        </p:attrNameLst>
                                      </p:cBhvr>
                                      <p:to>
                                        <p:strVal val="visible"/>
                                      </p:to>
                                    </p:set>
                                    <p:anim calcmode="lin" valueType="num">
                                      <p:cBhvr>
                                        <p:cTn id="415" dur="500" fill="hold"/>
                                        <p:tgtEl>
                                          <p:spTgt spid="317495"/>
                                        </p:tgtEl>
                                        <p:attrNameLst>
                                          <p:attrName>ppt_x</p:attrName>
                                        </p:attrNameLst>
                                      </p:cBhvr>
                                      <p:tavLst>
                                        <p:tav tm="0">
                                          <p:val>
                                            <p:strVal val="#ppt_x"/>
                                          </p:val>
                                        </p:tav>
                                        <p:tav tm="100000">
                                          <p:val>
                                            <p:strVal val="#ppt_x"/>
                                          </p:val>
                                        </p:tav>
                                      </p:tavLst>
                                    </p:anim>
                                    <p:anim calcmode="lin" valueType="num">
                                      <p:cBhvr>
                                        <p:cTn id="416" dur="500" fill="hold"/>
                                        <p:tgtEl>
                                          <p:spTgt spid="317495"/>
                                        </p:tgtEl>
                                        <p:attrNameLst>
                                          <p:attrName>ppt_y</p:attrName>
                                        </p:attrNameLst>
                                      </p:cBhvr>
                                      <p:tavLst>
                                        <p:tav tm="0">
                                          <p:val>
                                            <p:strVal val="#ppt_y-#ppt_h/2"/>
                                          </p:val>
                                        </p:tav>
                                        <p:tav tm="100000">
                                          <p:val>
                                            <p:strVal val="#ppt_y"/>
                                          </p:val>
                                        </p:tav>
                                      </p:tavLst>
                                    </p:anim>
                                    <p:anim calcmode="lin" valueType="num">
                                      <p:cBhvr>
                                        <p:cTn id="417" dur="500" fill="hold"/>
                                        <p:tgtEl>
                                          <p:spTgt spid="317495"/>
                                        </p:tgtEl>
                                        <p:attrNameLst>
                                          <p:attrName>ppt_w</p:attrName>
                                        </p:attrNameLst>
                                      </p:cBhvr>
                                      <p:tavLst>
                                        <p:tav tm="0">
                                          <p:val>
                                            <p:strVal val="#ppt_w"/>
                                          </p:val>
                                        </p:tav>
                                        <p:tav tm="100000">
                                          <p:val>
                                            <p:strVal val="#ppt_w"/>
                                          </p:val>
                                        </p:tav>
                                      </p:tavLst>
                                    </p:anim>
                                    <p:anim calcmode="lin" valueType="num">
                                      <p:cBhvr>
                                        <p:cTn id="418" dur="500" fill="hold"/>
                                        <p:tgtEl>
                                          <p:spTgt spid="317495"/>
                                        </p:tgtEl>
                                        <p:attrNameLst>
                                          <p:attrName>ppt_h</p:attrName>
                                        </p:attrNameLst>
                                      </p:cBhvr>
                                      <p:tavLst>
                                        <p:tav tm="0">
                                          <p:val>
                                            <p:fltVal val="0"/>
                                          </p:val>
                                        </p:tav>
                                        <p:tav tm="100000">
                                          <p:val>
                                            <p:strVal val="#ppt_h"/>
                                          </p:val>
                                        </p:tav>
                                      </p:tavLst>
                                    </p:anim>
                                  </p:childTnLst>
                                </p:cTn>
                              </p:par>
                            </p:childTnLst>
                          </p:cTn>
                        </p:par>
                      </p:childTnLst>
                    </p:cTn>
                  </p:par>
                  <p:par>
                    <p:cTn id="419" fill="hold">
                      <p:stCondLst>
                        <p:cond delay="indefinite"/>
                      </p:stCondLst>
                      <p:childTnLst>
                        <p:par>
                          <p:cTn id="420" fill="hold">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317496"/>
                                        </p:tgtEl>
                                        <p:attrNameLst>
                                          <p:attrName>style.visibility</p:attrName>
                                        </p:attrNameLst>
                                      </p:cBhvr>
                                      <p:to>
                                        <p:strVal val="visible"/>
                                      </p:to>
                                    </p:set>
                                    <p:anim calcmode="lin" valueType="num">
                                      <p:cBhvr>
                                        <p:cTn id="423" dur="500" fill="hold"/>
                                        <p:tgtEl>
                                          <p:spTgt spid="317496"/>
                                        </p:tgtEl>
                                        <p:attrNameLst>
                                          <p:attrName>ppt_x</p:attrName>
                                        </p:attrNameLst>
                                      </p:cBhvr>
                                      <p:tavLst>
                                        <p:tav tm="0">
                                          <p:val>
                                            <p:strVal val="#ppt_x"/>
                                          </p:val>
                                        </p:tav>
                                        <p:tav tm="100000">
                                          <p:val>
                                            <p:strVal val="#ppt_x"/>
                                          </p:val>
                                        </p:tav>
                                      </p:tavLst>
                                    </p:anim>
                                    <p:anim calcmode="lin" valueType="num">
                                      <p:cBhvr>
                                        <p:cTn id="424" dur="500" fill="hold"/>
                                        <p:tgtEl>
                                          <p:spTgt spid="317496"/>
                                        </p:tgtEl>
                                        <p:attrNameLst>
                                          <p:attrName>ppt_y</p:attrName>
                                        </p:attrNameLst>
                                      </p:cBhvr>
                                      <p:tavLst>
                                        <p:tav tm="0">
                                          <p:val>
                                            <p:strVal val="#ppt_y-#ppt_h/2"/>
                                          </p:val>
                                        </p:tav>
                                        <p:tav tm="100000">
                                          <p:val>
                                            <p:strVal val="#ppt_y"/>
                                          </p:val>
                                        </p:tav>
                                      </p:tavLst>
                                    </p:anim>
                                    <p:anim calcmode="lin" valueType="num">
                                      <p:cBhvr>
                                        <p:cTn id="425" dur="500" fill="hold"/>
                                        <p:tgtEl>
                                          <p:spTgt spid="317496"/>
                                        </p:tgtEl>
                                        <p:attrNameLst>
                                          <p:attrName>ppt_w</p:attrName>
                                        </p:attrNameLst>
                                      </p:cBhvr>
                                      <p:tavLst>
                                        <p:tav tm="0">
                                          <p:val>
                                            <p:strVal val="#ppt_w"/>
                                          </p:val>
                                        </p:tav>
                                        <p:tav tm="100000">
                                          <p:val>
                                            <p:strVal val="#ppt_w"/>
                                          </p:val>
                                        </p:tav>
                                      </p:tavLst>
                                    </p:anim>
                                    <p:anim calcmode="lin" valueType="num">
                                      <p:cBhvr>
                                        <p:cTn id="426" dur="500" fill="hold"/>
                                        <p:tgtEl>
                                          <p:spTgt spid="3174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autoUpdateAnimBg="0"/>
      <p:bldP spid="317446" grpId="0" autoUpdateAnimBg="0"/>
      <p:bldP spid="317447" grpId="0" animBg="1"/>
      <p:bldP spid="317448" grpId="0" animBg="1"/>
      <p:bldP spid="317449" grpId="0" autoUpdateAnimBg="0"/>
      <p:bldP spid="317450" grpId="0" autoUpdateAnimBg="0"/>
      <p:bldP spid="317451" grpId="0" autoUpdateAnimBg="0"/>
      <p:bldP spid="317452" grpId="0" autoUpdateAnimBg="0"/>
      <p:bldP spid="317453" grpId="0" autoUpdateAnimBg="0"/>
      <p:bldP spid="317454" grpId="0" autoUpdateAnimBg="0"/>
      <p:bldP spid="317455" grpId="0" autoUpdateAnimBg="0"/>
      <p:bldP spid="317456" grpId="0" autoUpdateAnimBg="0"/>
      <p:bldP spid="317457" grpId="0" autoUpdateAnimBg="0"/>
      <p:bldP spid="317458" grpId="0" autoUpdateAnimBg="0"/>
      <p:bldP spid="317459" grpId="0" autoUpdateAnimBg="0"/>
      <p:bldP spid="317460" grpId="0" autoUpdateAnimBg="0"/>
      <p:bldP spid="317461" grpId="0" animBg="1" autoUpdateAnimBg="0"/>
      <p:bldP spid="317462" grpId="0" animBg="1"/>
      <p:bldP spid="317463" grpId="0" animBg="1"/>
      <p:bldP spid="317464" grpId="0" animBg="1"/>
      <p:bldP spid="317465" grpId="0" animBg="1" autoUpdateAnimBg="0"/>
      <p:bldP spid="317466" grpId="0" animBg="1"/>
      <p:bldP spid="317467" grpId="0" animBg="1"/>
      <p:bldP spid="317468" grpId="0" animBg="1"/>
      <p:bldP spid="317469" grpId="0" animBg="1" autoUpdateAnimBg="0"/>
      <p:bldP spid="317470" grpId="0" animBg="1"/>
      <p:bldP spid="317471" grpId="0" animBg="1"/>
      <p:bldP spid="317472" grpId="0" animBg="1"/>
      <p:bldP spid="317473" grpId="0" animBg="1" autoUpdateAnimBg="0"/>
      <p:bldP spid="317474" grpId="0" animBg="1"/>
      <p:bldP spid="317475" grpId="0" animBg="1"/>
      <p:bldP spid="317476" grpId="0" animBg="1"/>
      <p:bldP spid="317477" grpId="0" animBg="1" autoUpdateAnimBg="0"/>
      <p:bldP spid="317478" grpId="0" animBg="1"/>
      <p:bldP spid="317479" grpId="0" animBg="1"/>
      <p:bldP spid="317480" grpId="0" animBg="1"/>
      <p:bldP spid="317481" grpId="0" animBg="1" autoUpdateAnimBg="0"/>
      <p:bldP spid="317482" grpId="0" animBg="1"/>
      <p:bldP spid="317483" grpId="0" animBg="1"/>
      <p:bldP spid="317484" grpId="0" animBg="1"/>
      <p:bldP spid="317485" grpId="0" animBg="1" autoUpdateAnimBg="0"/>
      <p:bldP spid="317486" grpId="0" animBg="1"/>
      <p:bldP spid="317487" grpId="0" animBg="1"/>
      <p:bldP spid="317488" grpId="0" animBg="1"/>
      <p:bldP spid="317489" grpId="0" autoUpdateAnimBg="0"/>
      <p:bldP spid="317490" grpId="0" autoUpdateAnimBg="0"/>
      <p:bldP spid="317491" grpId="0" autoUpdateAnimBg="0"/>
      <p:bldP spid="317492" grpId="0" autoUpdateAnimBg="0"/>
      <p:bldP spid="317493" grpId="0" autoUpdateAnimBg="0"/>
      <p:bldP spid="317494" grpId="0" autoUpdateAnimBg="0"/>
      <p:bldP spid="317495" grpId="0" autoUpdateAnimBg="0"/>
      <p:bldP spid="317496" grpId="0" autoUpdateAnimBg="0"/>
      <p:bldP spid="317497" grpId="0" animBg="1"/>
      <p:bldP spid="317498" grpId="0" animBg="1"/>
      <p:bldP spid="317499" grpId="0" animBg="1"/>
      <p:bldP spid="317500" grpId="0" animBg="1"/>
      <p:bldP spid="317502" grpId="0" animBg="1"/>
      <p:bldP spid="317503" grpId="0" animBg="1"/>
      <p:bldP spid="317504" grpId="0" animBg="1"/>
      <p:bldP spid="317505" grpId="0" animBg="1"/>
      <p:bldP spid="3175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CA691BCE-F850-4DF0-86EB-BA89246F9EB2}" type="slidenum">
              <a:rPr kumimoji="0" lang="en-US" altLang="zh-CN" sz="1400" b="0" smtClean="0">
                <a:solidFill>
                  <a:schemeClr val="tx1"/>
                </a:solidFill>
              </a:rPr>
              <a:t>65</a:t>
            </a:fld>
            <a:endParaRPr kumimoji="0" lang="en-US" altLang="zh-CN" sz="1400" b="0" smtClean="0">
              <a:solidFill>
                <a:schemeClr val="tx1"/>
              </a:solidFill>
            </a:endParaRPr>
          </a:p>
        </p:txBody>
      </p:sp>
      <p:sp>
        <p:nvSpPr>
          <p:cNvPr id="60419" name="Rectangle 2"/>
          <p:cNvSpPr>
            <a:spLocks noGrp="1" noChangeArrowheads="1"/>
          </p:cNvSpPr>
          <p:nvPr>
            <p:ph type="title"/>
          </p:nvPr>
        </p:nvSpPr>
        <p:spPr/>
        <p:txBody>
          <a:bodyPr/>
          <a:lstStyle/>
          <a:p>
            <a:pPr eaLnBrk="1" hangingPunct="1"/>
            <a:r>
              <a:rPr lang="zh-CN" altLang="en-US" smtClean="0"/>
              <a:t>由先序和中序序列建二叉树算法</a:t>
            </a:r>
          </a:p>
        </p:txBody>
      </p:sp>
      <p:sp>
        <p:nvSpPr>
          <p:cNvPr id="60420" name="Rectangle 3"/>
          <p:cNvSpPr>
            <a:spLocks noGrp="1" noChangeArrowheads="1"/>
          </p:cNvSpPr>
          <p:nvPr>
            <p:ph type="body" idx="1"/>
          </p:nvPr>
        </p:nvSpPr>
        <p:spPr/>
        <p:txBody>
          <a:bodyPr/>
          <a:lstStyle/>
          <a:p>
            <a:pPr eaLnBrk="1" hangingPunct="1"/>
            <a:r>
              <a:rPr lang="en-US" altLang="zh-CN" smtClean="0">
                <a:solidFill>
                  <a:schemeClr val="tx2"/>
                </a:solidFill>
              </a:rPr>
              <a:t>void CrtBT(BiTree&amp; T, char pre[], char ino[],</a:t>
            </a:r>
          </a:p>
          <a:p>
            <a:pPr eaLnBrk="1" hangingPunct="1">
              <a:spcBef>
                <a:spcPct val="0"/>
              </a:spcBef>
              <a:buClrTx/>
              <a:buSzTx/>
              <a:buFontTx/>
              <a:buNone/>
            </a:pPr>
            <a:r>
              <a:rPr lang="en-US" altLang="zh-CN" smtClean="0">
                <a:solidFill>
                  <a:schemeClr val="tx2"/>
                </a:solidFill>
              </a:rPr>
              <a:t>                                          int ps, int is, int n )</a:t>
            </a:r>
          </a:p>
          <a:p>
            <a:pPr eaLnBrk="1" hangingPunct="1"/>
            <a:r>
              <a:rPr lang="zh-CN" altLang="en-US" smtClean="0">
                <a:solidFill>
                  <a:schemeClr val="tx2"/>
                </a:solidFill>
              </a:rPr>
              <a:t>参数：</a:t>
            </a:r>
            <a:r>
              <a:rPr lang="en-US" altLang="zh-CN" smtClean="0">
                <a:solidFill>
                  <a:schemeClr val="tx2"/>
                </a:solidFill>
              </a:rPr>
              <a:t>T </a:t>
            </a:r>
            <a:r>
              <a:rPr lang="zh-CN" altLang="en-US" smtClean="0">
                <a:solidFill>
                  <a:srgbClr val="FF3300"/>
                </a:solidFill>
              </a:rPr>
              <a:t>构建的二叉树；</a:t>
            </a:r>
          </a:p>
          <a:p>
            <a:pPr lvl="1" eaLnBrk="1" hangingPunct="1"/>
            <a:r>
              <a:rPr lang="en-US" altLang="zh-CN" smtClean="0">
                <a:solidFill>
                  <a:schemeClr val="tx2"/>
                </a:solidFill>
              </a:rPr>
              <a:t>pre[]</a:t>
            </a:r>
            <a:r>
              <a:rPr lang="zh-CN" altLang="zh-CN" smtClean="0">
                <a:solidFill>
                  <a:srgbClr val="FF3300"/>
                </a:solidFill>
              </a:rPr>
              <a:t>先序序列字符串；</a:t>
            </a:r>
            <a:r>
              <a:rPr lang="en-US" altLang="zh-CN" smtClean="0">
                <a:solidFill>
                  <a:schemeClr val="tx2"/>
                </a:solidFill>
              </a:rPr>
              <a:t>ino[]</a:t>
            </a:r>
            <a:r>
              <a:rPr lang="zh-CN" altLang="zh-CN" smtClean="0">
                <a:solidFill>
                  <a:srgbClr val="FF3300"/>
                </a:solidFill>
              </a:rPr>
              <a:t>中序序列 字符串；</a:t>
            </a:r>
            <a:endParaRPr lang="zh-CN" altLang="en-US" smtClean="0">
              <a:solidFill>
                <a:schemeClr val="tx2"/>
              </a:solidFill>
            </a:endParaRPr>
          </a:p>
          <a:p>
            <a:pPr lvl="1" eaLnBrk="1" hangingPunct="1"/>
            <a:r>
              <a:rPr lang="en-US" altLang="zh-CN" smtClean="0">
                <a:solidFill>
                  <a:schemeClr val="tx2"/>
                </a:solidFill>
              </a:rPr>
              <a:t>ps</a:t>
            </a:r>
            <a:r>
              <a:rPr lang="zh-CN" altLang="zh-CN" smtClean="0">
                <a:solidFill>
                  <a:srgbClr val="FF3300"/>
                </a:solidFill>
              </a:rPr>
              <a:t>先序序列字符串第一个字符的位置；</a:t>
            </a:r>
            <a:endParaRPr lang="zh-CN" altLang="en-US" smtClean="0">
              <a:solidFill>
                <a:srgbClr val="FF3300"/>
              </a:solidFill>
            </a:endParaRPr>
          </a:p>
          <a:p>
            <a:pPr lvl="1" eaLnBrk="1" hangingPunct="1"/>
            <a:r>
              <a:rPr lang="en-US" altLang="zh-CN" smtClean="0">
                <a:solidFill>
                  <a:schemeClr val="tx2"/>
                </a:solidFill>
              </a:rPr>
              <a:t>is</a:t>
            </a:r>
            <a:r>
              <a:rPr lang="zh-CN" altLang="zh-CN" smtClean="0">
                <a:solidFill>
                  <a:srgbClr val="FF3300"/>
                </a:solidFill>
              </a:rPr>
              <a:t>中序序列字符串第一个字符的位置；</a:t>
            </a:r>
            <a:endParaRPr lang="zh-CN" altLang="en-US" smtClean="0">
              <a:solidFill>
                <a:srgbClr val="FF3300"/>
              </a:solidFill>
            </a:endParaRPr>
          </a:p>
          <a:p>
            <a:pPr lvl="1" eaLnBrk="1" hangingPunct="1"/>
            <a:r>
              <a:rPr lang="en-US" altLang="zh-CN" smtClean="0">
                <a:solidFill>
                  <a:schemeClr val="tx2"/>
                </a:solidFill>
              </a:rPr>
              <a:t>n</a:t>
            </a:r>
            <a:r>
              <a:rPr lang="zh-CN" altLang="zh-CN" smtClean="0">
                <a:solidFill>
                  <a:srgbClr val="FF3300"/>
                </a:solidFill>
              </a:rPr>
              <a:t>字符串长度。 </a:t>
            </a:r>
            <a:r>
              <a:rPr lang="en-US" altLang="zh-CN" smtClean="0">
                <a:solidFill>
                  <a:schemeClr val="tx2"/>
                </a:solidFill>
              </a:rPr>
              <a:t>pre[]</a:t>
            </a:r>
            <a:r>
              <a:rPr lang="zh-CN" altLang="en-US" smtClean="0">
                <a:solidFill>
                  <a:schemeClr val="tx2"/>
                </a:solidFill>
              </a:rPr>
              <a:t>和</a:t>
            </a:r>
            <a:r>
              <a:rPr lang="en-US" altLang="zh-CN" smtClean="0">
                <a:solidFill>
                  <a:schemeClr val="tx2"/>
                </a:solidFill>
              </a:rPr>
              <a:t>ino[]</a:t>
            </a:r>
            <a:r>
              <a:rPr lang="zh-CN" altLang="en-US" smtClean="0">
                <a:solidFill>
                  <a:schemeClr val="tx2"/>
                </a:solidFill>
              </a:rPr>
              <a:t>等长！</a:t>
            </a:r>
          </a:p>
          <a:p>
            <a:pPr eaLnBrk="1" hangingPunct="1">
              <a:spcBef>
                <a:spcPct val="0"/>
              </a:spcBef>
              <a:buClrTx/>
              <a:buSzTx/>
              <a:buFontTx/>
              <a:buNone/>
            </a:pPr>
            <a:endParaRPr lang="en-US" altLang="zh-CN" smtClean="0">
              <a:solidFill>
                <a:schemeClr val="tx2"/>
              </a:solidFill>
            </a:endParaRPr>
          </a:p>
        </p:txBody>
      </p:sp>
      <p:graphicFrame>
        <p:nvGraphicFramePr>
          <p:cNvPr id="5" name="Group 74"/>
          <p:cNvGraphicFramePr>
            <a:graphicFrameLocks noGrp="1"/>
          </p:cNvGraphicFramePr>
          <p:nvPr/>
        </p:nvGraphicFramePr>
        <p:xfrm>
          <a:off x="1214438" y="5429250"/>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60445" name="Rectangle 66"/>
          <p:cNvSpPr>
            <a:spLocks noChangeArrowheads="1"/>
          </p:cNvSpPr>
          <p:nvPr/>
        </p:nvSpPr>
        <p:spPr bwMode="auto">
          <a:xfrm>
            <a:off x="500063" y="5357813"/>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0446" name="Rectangle 67"/>
          <p:cNvSpPr>
            <a:spLocks noChangeArrowheads="1"/>
          </p:cNvSpPr>
          <p:nvPr/>
        </p:nvSpPr>
        <p:spPr bwMode="auto">
          <a:xfrm>
            <a:off x="857250" y="600075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graphicFrame>
        <p:nvGraphicFramePr>
          <p:cNvPr id="8" name="Group 74"/>
          <p:cNvGraphicFramePr>
            <a:graphicFrameLocks noGrp="1"/>
          </p:cNvGraphicFramePr>
          <p:nvPr/>
        </p:nvGraphicFramePr>
        <p:xfrm>
          <a:off x="1500188" y="6043613"/>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xfrm>
            <a:off x="3987800"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FBE32869-AF33-42A0-8CA5-9A98E247BED6}" type="slidenum">
              <a:rPr kumimoji="0" lang="en-US" altLang="zh-CN" sz="1400" b="0" smtClean="0">
                <a:solidFill>
                  <a:schemeClr val="tx1"/>
                </a:solidFill>
              </a:rPr>
              <a:t>66</a:t>
            </a:fld>
            <a:endParaRPr kumimoji="0" lang="en-US" altLang="zh-CN" sz="1400" b="0" smtClean="0">
              <a:solidFill>
                <a:schemeClr val="tx1"/>
              </a:solidFill>
            </a:endParaRPr>
          </a:p>
        </p:txBody>
      </p:sp>
      <p:sp>
        <p:nvSpPr>
          <p:cNvPr id="61443" name="Rectangle 84"/>
          <p:cNvSpPr>
            <a:spLocks noChangeArrowheads="1"/>
          </p:cNvSpPr>
          <p:nvPr/>
        </p:nvSpPr>
        <p:spPr bwMode="auto">
          <a:xfrm>
            <a:off x="304800" y="4038600"/>
            <a:ext cx="8839200" cy="2819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zh-CN" altLang="en-US"/>
          </a:p>
        </p:txBody>
      </p:sp>
      <p:graphicFrame>
        <p:nvGraphicFramePr>
          <p:cNvPr id="455754" name="Group 74"/>
          <p:cNvGraphicFramePr>
            <a:graphicFrameLocks noGrp="1"/>
          </p:cNvGraphicFramePr>
          <p:nvPr/>
        </p:nvGraphicFramePr>
        <p:xfrm>
          <a:off x="757238" y="4848225"/>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extLst>
                  <a:ext uri="{0D108BD9-81ED-4DB2-BD59-A6C34878D82A}">
                    <a16:rowId xmlns:a16="http://schemas.microsoft.com/office/drawing/2014/main" val="10000"/>
                  </a:ext>
                </a:extLst>
              </a:tr>
            </a:tbl>
          </a:graphicData>
        </a:graphic>
      </p:graphicFrame>
      <p:graphicFrame>
        <p:nvGraphicFramePr>
          <p:cNvPr id="455755" name="Group 75"/>
          <p:cNvGraphicFramePr>
            <a:graphicFrameLocks noGrp="1"/>
          </p:cNvGraphicFramePr>
          <p:nvPr/>
        </p:nvGraphicFramePr>
        <p:xfrm>
          <a:off x="2343150" y="5534025"/>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BE2DF"/>
                    </a:solidFill>
                  </a:tcPr>
                </a:tc>
                <a:extLst>
                  <a:ext uri="{0D108BD9-81ED-4DB2-BD59-A6C34878D82A}">
                    <a16:rowId xmlns:a16="http://schemas.microsoft.com/office/drawing/2014/main" val="10000"/>
                  </a:ext>
                </a:extLst>
              </a:tr>
            </a:tbl>
          </a:graphicData>
        </a:graphic>
      </p:graphicFrame>
      <p:grpSp>
        <p:nvGrpSpPr>
          <p:cNvPr id="2" name="Group 69"/>
          <p:cNvGrpSpPr/>
          <p:nvPr/>
        </p:nvGrpSpPr>
        <p:grpSpPr bwMode="auto">
          <a:xfrm>
            <a:off x="590550" y="4086225"/>
            <a:ext cx="6321425" cy="762000"/>
            <a:chOff x="711" y="2448"/>
            <a:chExt cx="3982" cy="480"/>
          </a:xfrm>
        </p:grpSpPr>
        <p:sp>
          <p:nvSpPr>
            <p:cNvPr id="61506" name="Rectangle 58"/>
            <p:cNvSpPr>
              <a:spLocks noChangeArrowheads="1"/>
            </p:cNvSpPr>
            <p:nvPr/>
          </p:nvSpPr>
          <p:spPr bwMode="auto">
            <a:xfrm>
              <a:off x="711" y="2448"/>
              <a:ext cx="721"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1507" name="Rectangle 59"/>
            <p:cNvSpPr>
              <a:spLocks noChangeArrowheads="1"/>
            </p:cNvSpPr>
            <p:nvPr/>
          </p:nvSpPr>
          <p:spPr bwMode="auto">
            <a:xfrm>
              <a:off x="3596" y="2448"/>
              <a:ext cx="1097"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1508" name="Line 60"/>
            <p:cNvSpPr>
              <a:spLocks noChangeShapeType="1"/>
            </p:cNvSpPr>
            <p:nvPr/>
          </p:nvSpPr>
          <p:spPr bwMode="auto">
            <a:xfrm>
              <a:off x="960" y="2736"/>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509" name="Line 61"/>
            <p:cNvSpPr>
              <a:spLocks noChangeShapeType="1"/>
            </p:cNvSpPr>
            <p:nvPr/>
          </p:nvSpPr>
          <p:spPr bwMode="auto">
            <a:xfrm>
              <a:off x="4224" y="2736"/>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68"/>
          <p:cNvGrpSpPr/>
          <p:nvPr/>
        </p:nvGrpSpPr>
        <p:grpSpPr bwMode="auto">
          <a:xfrm>
            <a:off x="2225675" y="5991225"/>
            <a:ext cx="6203950" cy="790575"/>
            <a:chOff x="742" y="3648"/>
            <a:chExt cx="3908" cy="498"/>
          </a:xfrm>
        </p:grpSpPr>
        <p:sp>
          <p:nvSpPr>
            <p:cNvPr id="61502" name="Rectangle 62"/>
            <p:cNvSpPr>
              <a:spLocks noChangeArrowheads="1"/>
            </p:cNvSpPr>
            <p:nvPr/>
          </p:nvSpPr>
          <p:spPr bwMode="auto">
            <a:xfrm>
              <a:off x="742" y="3840"/>
              <a:ext cx="646"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a:t>
              </a:r>
            </a:p>
          </p:txBody>
        </p:sp>
        <p:sp>
          <p:nvSpPr>
            <p:cNvPr id="61503" name="Rectangle 63"/>
            <p:cNvSpPr>
              <a:spLocks noChangeArrowheads="1"/>
            </p:cNvSpPr>
            <p:nvPr/>
          </p:nvSpPr>
          <p:spPr bwMode="auto">
            <a:xfrm>
              <a:off x="3628" y="3840"/>
              <a:ext cx="1022"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ino[is+n-1]</a:t>
              </a:r>
            </a:p>
          </p:txBody>
        </p:sp>
        <p:sp>
          <p:nvSpPr>
            <p:cNvPr id="61504" name="Line 64"/>
            <p:cNvSpPr>
              <a:spLocks noChangeShapeType="1"/>
            </p:cNvSpPr>
            <p:nvPr/>
          </p:nvSpPr>
          <p:spPr bwMode="auto">
            <a:xfrm>
              <a:off x="960" y="3648"/>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505" name="Line 65"/>
            <p:cNvSpPr>
              <a:spLocks noChangeShapeType="1"/>
            </p:cNvSpPr>
            <p:nvPr/>
          </p:nvSpPr>
          <p:spPr bwMode="auto">
            <a:xfrm>
              <a:off x="4224" y="3648"/>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1494" name="Rectangle 66"/>
          <p:cNvSpPr>
            <a:spLocks noChangeArrowheads="1"/>
          </p:cNvSpPr>
          <p:nvPr/>
        </p:nvSpPr>
        <p:spPr bwMode="auto">
          <a:xfrm>
            <a:off x="71438" y="484822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1495" name="Rectangle 67"/>
          <p:cNvSpPr>
            <a:spLocks noChangeArrowheads="1"/>
          </p:cNvSpPr>
          <p:nvPr/>
        </p:nvSpPr>
        <p:spPr bwMode="auto">
          <a:xfrm>
            <a:off x="1674813" y="55340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1496" name="Rectangle 71"/>
          <p:cNvSpPr>
            <a:spLocks noChangeArrowheads="1"/>
          </p:cNvSpPr>
          <p:nvPr/>
        </p:nvSpPr>
        <p:spPr bwMode="auto">
          <a:xfrm>
            <a:off x="304800" y="152400"/>
            <a:ext cx="8839200" cy="1160463"/>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p>
            <a:pPr algn="l">
              <a:spcBef>
                <a:spcPct val="50000"/>
              </a:spcBef>
              <a:buClr>
                <a:schemeClr val="tx2"/>
              </a:buClr>
              <a:buSzPct val="110000"/>
              <a:buFont typeface="Symbol" panose="05050102010706020507" pitchFamily="18" charset="2"/>
              <a:buChar char="¨"/>
            </a:pPr>
            <a:r>
              <a:rPr lang="en-US" altLang="zh-CN">
                <a:ea typeface="楷体_GB2312" pitchFamily="49" charset="-122"/>
              </a:rPr>
              <a:t>void CrtBT(BiTree&amp; T, char pre[], char ino[],</a:t>
            </a:r>
          </a:p>
          <a:p>
            <a:pPr algn="l">
              <a:spcBef>
                <a:spcPct val="50000"/>
              </a:spcBef>
            </a:pPr>
            <a:r>
              <a:rPr lang="en-US" altLang="zh-CN">
                <a:ea typeface="楷体_GB2312" pitchFamily="49" charset="-122"/>
              </a:rPr>
              <a:t>                                          int ps, int is, int n )</a:t>
            </a:r>
          </a:p>
        </p:txBody>
      </p:sp>
      <p:sp>
        <p:nvSpPr>
          <p:cNvPr id="455758" name="Text Box 78"/>
          <p:cNvSpPr txBox="1">
            <a:spLocks noChangeArrowheads="1"/>
          </p:cNvSpPr>
          <p:nvPr/>
        </p:nvSpPr>
        <p:spPr bwMode="auto">
          <a:xfrm>
            <a:off x="304800" y="1371600"/>
            <a:ext cx="8839200" cy="974725"/>
          </a:xfrm>
          <a:prstGeom prst="rect">
            <a:avLst/>
          </a:prstGeom>
          <a:noFill/>
          <a:ln w="28575">
            <a:solidFill>
              <a:srgbClr val="CC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、取出</a:t>
            </a:r>
            <a:r>
              <a:rPr lang="en-US" altLang="zh-CN">
                <a:latin typeface="楷体_GB2312" pitchFamily="49" charset="-122"/>
                <a:ea typeface="楷体_GB2312" pitchFamily="49" charset="-122"/>
              </a:rPr>
              <a:t>pre</a:t>
            </a:r>
            <a:r>
              <a:rPr lang="zh-CN" altLang="en-US">
                <a:latin typeface="楷体_GB2312" pitchFamily="49" charset="-122"/>
                <a:ea typeface="楷体_GB2312" pitchFamily="49" charset="-122"/>
              </a:rPr>
              <a:t>中第一个字符</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，并</a:t>
            </a:r>
            <a:r>
              <a:rPr lang="zh-CN" altLang="zh-CN">
                <a:solidFill>
                  <a:schemeClr val="tx1"/>
                </a:solidFill>
                <a:latin typeface="楷体_GB2312" pitchFamily="49" charset="-122"/>
                <a:ea typeface="楷体_GB2312" pitchFamily="49" charset="-122"/>
              </a:rPr>
              <a:t>在中序序列中查询对应字符的位置k；</a:t>
            </a:r>
            <a:endParaRPr lang="zh-CN" altLang="en-US">
              <a:solidFill>
                <a:schemeClr val="tx1"/>
              </a:solidFill>
              <a:latin typeface="楷体_GB2312" pitchFamily="49" charset="-122"/>
              <a:ea typeface="楷体_GB2312" pitchFamily="49" charset="-122"/>
            </a:endParaRPr>
          </a:p>
        </p:txBody>
      </p:sp>
      <p:sp>
        <p:nvSpPr>
          <p:cNvPr id="455759" name="Rectangle 79"/>
          <p:cNvSpPr>
            <a:spLocks noChangeArrowheads="1"/>
          </p:cNvSpPr>
          <p:nvPr/>
        </p:nvSpPr>
        <p:spPr bwMode="auto">
          <a:xfrm>
            <a:off x="304800" y="2362200"/>
            <a:ext cx="8839200" cy="1573213"/>
          </a:xfrm>
          <a:prstGeom prst="rect">
            <a:avLst/>
          </a:prstGeom>
          <a:noFill/>
          <a:ln w="28575" cap="sq">
            <a:solidFill>
              <a:srgbClr val="CC660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a:solidFill>
                  <a:schemeClr val="tx1"/>
                </a:solidFill>
                <a:latin typeface="楷体_GB2312" pitchFamily="49" charset="-122"/>
                <a:ea typeface="楷体_GB2312" pitchFamily="49" charset="-122"/>
              </a:rPr>
              <a:t>2</a:t>
            </a:r>
            <a:r>
              <a:rPr lang="zh-CN" altLang="en-US">
                <a:solidFill>
                  <a:schemeClr val="tx1"/>
                </a:solidFill>
                <a:latin typeface="楷体_GB2312" pitchFamily="49" charset="-122"/>
                <a:ea typeface="楷体_GB2312" pitchFamily="49" charset="-122"/>
              </a:rPr>
              <a:t>、若能找不到对应字符，则返回错误；</a:t>
            </a:r>
          </a:p>
          <a:p>
            <a:pPr algn="l"/>
            <a:r>
              <a:rPr lang="zh-CN" altLang="en-US">
                <a:solidFill>
                  <a:schemeClr val="tx1"/>
                </a:solidFill>
                <a:latin typeface="楷体_GB2312" pitchFamily="49" charset="-122"/>
                <a:ea typeface="楷体_GB2312" pitchFamily="49" charset="-122"/>
              </a:rPr>
              <a:t>否则，</a:t>
            </a:r>
            <a:r>
              <a:rPr lang="en-US" altLang="zh-CN">
                <a:solidFill>
                  <a:schemeClr val="tx1"/>
                </a:solidFill>
                <a:latin typeface="楷体_GB2312" pitchFamily="49" charset="-122"/>
                <a:ea typeface="楷体_GB2312" pitchFamily="49" charset="-122"/>
              </a:rPr>
              <a:t>1)</a:t>
            </a:r>
            <a:r>
              <a:rPr lang="zh-CN" altLang="en-US">
                <a:solidFill>
                  <a:schemeClr val="tx1"/>
                </a:solidFill>
                <a:latin typeface="楷体_GB2312" pitchFamily="49" charset="-122"/>
                <a:ea typeface="楷体_GB2312" pitchFamily="49" charset="-122"/>
              </a:rPr>
              <a:t>建立根节点</a:t>
            </a:r>
            <a:r>
              <a:rPr lang="en-US" altLang="zh-CN">
                <a:solidFill>
                  <a:schemeClr val="tx1"/>
                </a:solidFill>
                <a:latin typeface="楷体_GB2312" pitchFamily="49" charset="-122"/>
                <a:ea typeface="楷体_GB2312" pitchFamily="49" charset="-122"/>
              </a:rPr>
              <a:t>;</a:t>
            </a:r>
          </a:p>
          <a:p>
            <a:pPr algn="l"/>
            <a:r>
              <a:rPr lang="en-US" altLang="zh-CN">
                <a:solidFill>
                  <a:schemeClr val="tx1"/>
                </a:solidFill>
                <a:latin typeface="楷体_GB2312" pitchFamily="49" charset="-122"/>
                <a:ea typeface="楷体_GB2312" pitchFamily="49" charset="-122"/>
              </a:rPr>
              <a:t>	 2)</a:t>
            </a:r>
            <a:r>
              <a:rPr lang="zh-CN" altLang="en-US">
                <a:solidFill>
                  <a:schemeClr val="tx1"/>
                </a:solidFill>
                <a:latin typeface="楷体_GB2312" pitchFamily="49" charset="-122"/>
                <a:ea typeface="楷体_GB2312" pitchFamily="49" charset="-122"/>
              </a:rPr>
              <a:t>递归的建立左右节点；</a:t>
            </a:r>
          </a:p>
        </p:txBody>
      </p:sp>
      <p:grpSp>
        <p:nvGrpSpPr>
          <p:cNvPr id="4" name="Group 82"/>
          <p:cNvGrpSpPr/>
          <p:nvPr/>
        </p:nvGrpSpPr>
        <p:grpSpPr bwMode="auto">
          <a:xfrm>
            <a:off x="4598988" y="5991225"/>
            <a:ext cx="992187" cy="790575"/>
            <a:chOff x="2353" y="3840"/>
            <a:chExt cx="625" cy="498"/>
          </a:xfrm>
        </p:grpSpPr>
        <p:sp>
          <p:nvSpPr>
            <p:cNvPr id="61500" name="Rectangle 80"/>
            <p:cNvSpPr>
              <a:spLocks noChangeArrowheads="1"/>
            </p:cNvSpPr>
            <p:nvPr/>
          </p:nvSpPr>
          <p:spPr bwMode="auto">
            <a:xfrm>
              <a:off x="2353" y="4032"/>
              <a:ext cx="625" cy="306"/>
            </a:xfrm>
            <a:prstGeom prst="rect">
              <a:avLst/>
            </a:prstGeom>
            <a:solidFill>
              <a:schemeClr val="bg1"/>
            </a:solidFill>
            <a:ln w="28575" cap="sq">
              <a:solidFill>
                <a:srgbClr val="CC6600"/>
              </a:solidFill>
              <a:miter lim="800000"/>
            </a:ln>
          </p:spPr>
          <p:txBody>
            <a:bodyPr wrap="none">
              <a:spAutoFit/>
            </a:bodyPr>
            <a:lstStyle/>
            <a:p>
              <a:r>
                <a:rPr lang="en-US" altLang="zh-CN" sz="2400">
                  <a:solidFill>
                    <a:srgbClr val="990000"/>
                  </a:solidFill>
                  <a:ea typeface="楷体_GB2312" pitchFamily="49" charset="-122"/>
                </a:rPr>
                <a:t>ino[k]</a:t>
              </a:r>
            </a:p>
          </p:txBody>
        </p:sp>
        <p:sp>
          <p:nvSpPr>
            <p:cNvPr id="61501" name="Line 81"/>
            <p:cNvSpPr>
              <a:spLocks noChangeShapeType="1"/>
            </p:cNvSpPr>
            <p:nvPr/>
          </p:nvSpPr>
          <p:spPr bwMode="auto">
            <a:xfrm>
              <a:off x="2561" y="3840"/>
              <a:ext cx="0" cy="192"/>
            </a:xfrm>
            <a:prstGeom prst="line">
              <a:avLst/>
            </a:prstGeom>
            <a:noFill/>
            <a:ln w="28575" cap="sq">
              <a:solidFill>
                <a:srgbClr val="CC6600"/>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5758">
                                            <p:bg/>
                                          </p:spTgt>
                                        </p:tgtEl>
                                        <p:attrNameLst>
                                          <p:attrName>style.visibility</p:attrName>
                                        </p:attrNameLst>
                                      </p:cBhvr>
                                      <p:to>
                                        <p:strVal val="visible"/>
                                      </p:to>
                                    </p:set>
                                    <p:animEffect transition="in" filter="wipe(left)">
                                      <p:cBhvr>
                                        <p:cTn id="17" dur="500"/>
                                        <p:tgtEl>
                                          <p:spTgt spid="455758">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5758">
                                            <p:txEl>
                                              <p:pRg st="0" end="0"/>
                                            </p:txEl>
                                          </p:spTgt>
                                        </p:tgtEl>
                                        <p:attrNameLst>
                                          <p:attrName>style.visibility</p:attrName>
                                        </p:attrNameLst>
                                      </p:cBhvr>
                                      <p:to>
                                        <p:strVal val="visible"/>
                                      </p:to>
                                    </p:set>
                                    <p:animEffect transition="in" filter="wipe(left)">
                                      <p:cBhvr>
                                        <p:cTn id="22" dur="500"/>
                                        <p:tgtEl>
                                          <p:spTgt spid="45575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5759">
                                            <p:bg/>
                                          </p:spTgt>
                                        </p:tgtEl>
                                        <p:attrNameLst>
                                          <p:attrName>style.visibility</p:attrName>
                                        </p:attrNameLst>
                                      </p:cBhvr>
                                      <p:to>
                                        <p:strVal val="visible"/>
                                      </p:to>
                                    </p:set>
                                    <p:animEffect transition="in" filter="wipe(left)">
                                      <p:cBhvr>
                                        <p:cTn id="33" dur="500"/>
                                        <p:tgtEl>
                                          <p:spTgt spid="455759">
                                            <p:bg/>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5759">
                                            <p:txEl>
                                              <p:pRg st="0" end="0"/>
                                            </p:txEl>
                                          </p:spTgt>
                                        </p:tgtEl>
                                        <p:attrNameLst>
                                          <p:attrName>style.visibility</p:attrName>
                                        </p:attrNameLst>
                                      </p:cBhvr>
                                      <p:to>
                                        <p:strVal val="visible"/>
                                      </p:to>
                                    </p:set>
                                    <p:animEffect transition="in" filter="wipe(left)">
                                      <p:cBhvr>
                                        <p:cTn id="38" dur="500"/>
                                        <p:tgtEl>
                                          <p:spTgt spid="45575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5759">
                                            <p:txEl>
                                              <p:pRg st="1" end="1"/>
                                            </p:txEl>
                                          </p:spTgt>
                                        </p:tgtEl>
                                        <p:attrNameLst>
                                          <p:attrName>style.visibility</p:attrName>
                                        </p:attrNameLst>
                                      </p:cBhvr>
                                      <p:to>
                                        <p:strVal val="visible"/>
                                      </p:to>
                                    </p:set>
                                    <p:animEffect transition="in" filter="wipe(left)">
                                      <p:cBhvr>
                                        <p:cTn id="43" dur="500"/>
                                        <p:tgtEl>
                                          <p:spTgt spid="455759">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5759">
                                            <p:txEl>
                                              <p:pRg st="2" end="2"/>
                                            </p:txEl>
                                          </p:spTgt>
                                        </p:tgtEl>
                                        <p:attrNameLst>
                                          <p:attrName>style.visibility</p:attrName>
                                        </p:attrNameLst>
                                      </p:cBhvr>
                                      <p:to>
                                        <p:strVal val="visible"/>
                                      </p:to>
                                    </p:set>
                                    <p:animEffect transition="in" filter="wipe(left)">
                                      <p:cBhvr>
                                        <p:cTn id="48" dur="500"/>
                                        <p:tgtEl>
                                          <p:spTgt spid="4557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58" grpId="0" build="p" animBg="1" autoUpdateAnimBg="0"/>
      <p:bldP spid="455759" grpId="0" build="p"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ea typeface="楷体_GB2312" pitchFamily="49" charset="-122"/>
              </a:rPr>
              <a:t>2)</a:t>
            </a:r>
            <a:r>
              <a:rPr lang="zh-CN" altLang="en-US" dirty="0" smtClean="0">
                <a:solidFill>
                  <a:schemeClr val="tx1"/>
                </a:solidFill>
                <a:ea typeface="楷体_GB2312" pitchFamily="49" charset="-122"/>
              </a:rPr>
              <a:t>递归的建立左右节点；</a:t>
            </a:r>
            <a:endParaRPr lang="zh-CN" altLang="en-US" dirty="0"/>
          </a:p>
        </p:txBody>
      </p:sp>
      <p:sp>
        <p:nvSpPr>
          <p:cNvPr id="3" name="内容占位符 2"/>
          <p:cNvSpPr>
            <a:spLocks noGrp="1"/>
          </p:cNvSpPr>
          <p:nvPr>
            <p:ph idx="1"/>
          </p:nvPr>
        </p:nvSpPr>
        <p:spPr>
          <a:xfrm>
            <a:off x="457200" y="1428736"/>
            <a:ext cx="8686800" cy="4953000"/>
          </a:xfrm>
        </p:spPr>
        <p:txBody>
          <a:bodyPr/>
          <a:lstStyle/>
          <a:p>
            <a:r>
              <a:rPr lang="zh-CN" altLang="en-US" dirty="0" smtClean="0">
                <a:solidFill>
                  <a:schemeClr val="tx1"/>
                </a:solidFill>
                <a:ea typeface="楷体_GB2312" pitchFamily="49" charset="-122"/>
              </a:rPr>
              <a:t>需要决定是否建立左右子树，并确定递归调用时的参数。分情况讨论：</a:t>
            </a:r>
            <a:endParaRPr lang="en-US" altLang="zh-CN" dirty="0" smtClean="0">
              <a:solidFill>
                <a:schemeClr val="tx1"/>
              </a:solidFill>
              <a:ea typeface="楷体_GB2312" pitchFamily="49" charset="-122"/>
            </a:endParaRPr>
          </a:p>
          <a:p>
            <a:pPr lvl="1"/>
            <a:r>
              <a:rPr lang="en-US" altLang="zh-CN" dirty="0" smtClean="0">
                <a:solidFill>
                  <a:srgbClr val="FF0000"/>
                </a:solidFill>
                <a:ea typeface="楷体_GB2312" pitchFamily="49" charset="-122"/>
              </a:rPr>
              <a:t>A</a:t>
            </a:r>
            <a:r>
              <a:rPr lang="en-US" altLang="zh-CN" dirty="0" smtClean="0">
                <a:solidFill>
                  <a:srgbClr val="FF0000"/>
                </a:solidFill>
                <a:ea typeface="楷体_GB2312" pitchFamily="49" charset="-122"/>
                <a:sym typeface="Wingdings" panose="05000000000000000000" pitchFamily="2" charset="2"/>
              </a:rPr>
              <a:t></a:t>
            </a:r>
            <a:r>
              <a:rPr lang="zh-CN" altLang="en-US" dirty="0" smtClean="0">
                <a:solidFill>
                  <a:srgbClr val="FF0000"/>
                </a:solidFill>
                <a:ea typeface="楷体_GB2312" pitchFamily="49" charset="-122"/>
              </a:rPr>
              <a:t>左右子树都存在；</a:t>
            </a:r>
            <a:endParaRPr lang="en-US" altLang="zh-CN" dirty="0" smtClean="0">
              <a:solidFill>
                <a:srgbClr val="FF0000"/>
              </a:solidFill>
              <a:ea typeface="楷体_GB2312" pitchFamily="49" charset="-122"/>
            </a:endParaRPr>
          </a:p>
          <a:p>
            <a:pPr lvl="1"/>
            <a:r>
              <a:rPr lang="en-US" altLang="zh-CN" dirty="0" smtClean="0">
                <a:solidFill>
                  <a:srgbClr val="FF0000"/>
                </a:solidFill>
                <a:ea typeface="楷体_GB2312" pitchFamily="49" charset="-122"/>
              </a:rPr>
              <a:t>B</a:t>
            </a:r>
            <a:r>
              <a:rPr lang="en-US" altLang="zh-CN" dirty="0" smtClean="0">
                <a:solidFill>
                  <a:srgbClr val="FF0000"/>
                </a:solidFill>
                <a:ea typeface="楷体_GB2312" pitchFamily="49" charset="-122"/>
                <a:sym typeface="Wingdings" panose="05000000000000000000" pitchFamily="2" charset="2"/>
              </a:rPr>
              <a:t></a:t>
            </a:r>
            <a:r>
              <a:rPr lang="zh-CN" altLang="en-US" dirty="0" smtClean="0">
                <a:solidFill>
                  <a:srgbClr val="FF0000"/>
                </a:solidFill>
                <a:latin typeface="楷体_GB2312" pitchFamily="49" charset="-122"/>
                <a:ea typeface="楷体_GB2312" pitchFamily="49" charset="-122"/>
              </a:rPr>
              <a:t>无左子树</a:t>
            </a:r>
            <a:endParaRPr lang="en-US" altLang="zh-CN" dirty="0" smtClean="0">
              <a:solidFill>
                <a:srgbClr val="FF0000"/>
              </a:solidFill>
              <a:latin typeface="楷体_GB2312" pitchFamily="49" charset="-122"/>
              <a:ea typeface="楷体_GB2312" pitchFamily="49" charset="-122"/>
            </a:endParaRPr>
          </a:p>
          <a:p>
            <a:pPr lvl="1"/>
            <a:r>
              <a:rPr lang="en-US" altLang="zh-CN" dirty="0" smtClean="0">
                <a:solidFill>
                  <a:srgbClr val="FF0000"/>
                </a:solidFill>
                <a:ea typeface="楷体_GB2312" pitchFamily="49" charset="-122"/>
              </a:rPr>
              <a:t>C</a:t>
            </a:r>
            <a:r>
              <a:rPr lang="en-US" altLang="zh-CN" dirty="0" smtClean="0">
                <a:solidFill>
                  <a:srgbClr val="FF0000"/>
                </a:solidFill>
                <a:ea typeface="楷体_GB2312" pitchFamily="49" charset="-122"/>
                <a:sym typeface="Wingdings" panose="05000000000000000000" pitchFamily="2" charset="2"/>
              </a:rPr>
              <a:t></a:t>
            </a:r>
            <a:r>
              <a:rPr lang="zh-CN" altLang="en-US" dirty="0" smtClean="0">
                <a:solidFill>
                  <a:srgbClr val="FF0000"/>
                </a:solidFill>
                <a:latin typeface="楷体_GB2312" pitchFamily="49" charset="-122"/>
                <a:ea typeface="楷体_GB2312" pitchFamily="49" charset="-122"/>
              </a:rPr>
              <a:t>无右子树</a:t>
            </a:r>
            <a:endParaRPr lang="en-US" altLang="zh-CN" dirty="0" smtClean="0">
              <a:solidFill>
                <a:srgbClr val="990000"/>
              </a:solidFill>
              <a:ea typeface="楷体_GB2312"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9E4FDE78-BF40-4F0E-A1BC-BC7A5638AE81}" type="slidenum">
              <a:rPr lang="en-US" altLang="zh-CN" smtClean="0"/>
              <a:t>67</a:t>
            </a:fld>
            <a:endParaRPr lang="en-US" altLang="zh-CN"/>
          </a:p>
        </p:txBody>
      </p:sp>
      <p:graphicFrame>
        <p:nvGraphicFramePr>
          <p:cNvPr id="5" name="Group 6"/>
          <p:cNvGraphicFramePr>
            <a:graphicFrameLocks noGrp="1"/>
          </p:cNvGraphicFramePr>
          <p:nvPr/>
        </p:nvGraphicFramePr>
        <p:xfrm>
          <a:off x="500034" y="4071950"/>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Group 30"/>
          <p:cNvGraphicFramePr>
            <a:graphicFrameLocks noGrp="1"/>
          </p:cNvGraphicFramePr>
          <p:nvPr/>
        </p:nvGraphicFramePr>
        <p:xfrm>
          <a:off x="2085946" y="4757750"/>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pSp>
        <p:nvGrpSpPr>
          <p:cNvPr id="7" name="组合 67"/>
          <p:cNvGrpSpPr/>
          <p:nvPr/>
        </p:nvGrpSpPr>
        <p:grpSpPr bwMode="auto">
          <a:xfrm>
            <a:off x="571472" y="5572148"/>
            <a:ext cx="5792787" cy="457200"/>
            <a:chOff x="1479550" y="4876800"/>
            <a:chExt cx="5792788" cy="457200"/>
          </a:xfrm>
        </p:grpSpPr>
        <p:sp>
          <p:nvSpPr>
            <p:cNvPr id="8" name="Rectangle 6"/>
            <p:cNvSpPr>
              <a:spLocks noChangeArrowheads="1"/>
            </p:cNvSpPr>
            <p:nvPr/>
          </p:nvSpPr>
          <p:spPr bwMode="auto">
            <a:xfrm>
              <a:off x="3795713"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9" name="Rectangle 7"/>
            <p:cNvSpPr>
              <a:spLocks noChangeArrowheads="1"/>
            </p:cNvSpPr>
            <p:nvPr/>
          </p:nvSpPr>
          <p:spPr bwMode="auto">
            <a:xfrm>
              <a:off x="4375150"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0" name="Rectangle 8"/>
            <p:cNvSpPr>
              <a:spLocks noChangeArrowheads="1"/>
            </p:cNvSpPr>
            <p:nvPr/>
          </p:nvSpPr>
          <p:spPr bwMode="auto">
            <a:xfrm>
              <a:off x="4954588"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1" name="Rectangle 9"/>
            <p:cNvSpPr>
              <a:spLocks noChangeArrowheads="1"/>
            </p:cNvSpPr>
            <p:nvPr/>
          </p:nvSpPr>
          <p:spPr bwMode="auto">
            <a:xfrm>
              <a:off x="5534025"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2" name="Rectangle 10"/>
            <p:cNvSpPr>
              <a:spLocks noChangeArrowheads="1"/>
            </p:cNvSpPr>
            <p:nvPr/>
          </p:nvSpPr>
          <p:spPr bwMode="auto">
            <a:xfrm>
              <a:off x="6113463"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3" name="Rectangle 11"/>
            <p:cNvSpPr>
              <a:spLocks noChangeArrowheads="1"/>
            </p:cNvSpPr>
            <p:nvPr/>
          </p:nvSpPr>
          <p:spPr bwMode="auto">
            <a:xfrm>
              <a:off x="6692900"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4" name="Rectangle 12"/>
            <p:cNvSpPr>
              <a:spLocks noChangeArrowheads="1"/>
            </p:cNvSpPr>
            <p:nvPr/>
          </p:nvSpPr>
          <p:spPr bwMode="auto">
            <a:xfrm>
              <a:off x="3216275"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5" name="Rectangle 13"/>
            <p:cNvSpPr>
              <a:spLocks noChangeArrowheads="1"/>
            </p:cNvSpPr>
            <p:nvPr/>
          </p:nvSpPr>
          <p:spPr bwMode="auto">
            <a:xfrm>
              <a:off x="2638425" y="4876800"/>
              <a:ext cx="577850"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6" name="Rectangle 14"/>
            <p:cNvSpPr>
              <a:spLocks noChangeArrowheads="1"/>
            </p:cNvSpPr>
            <p:nvPr/>
          </p:nvSpPr>
          <p:spPr bwMode="auto">
            <a:xfrm>
              <a:off x="2058988"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17" name="Rectangle 15"/>
            <p:cNvSpPr>
              <a:spLocks noChangeArrowheads="1"/>
            </p:cNvSpPr>
            <p:nvPr/>
          </p:nvSpPr>
          <p:spPr bwMode="auto">
            <a:xfrm>
              <a:off x="1479550" y="4876800"/>
              <a:ext cx="579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18" name="Line 16"/>
            <p:cNvSpPr>
              <a:spLocks noChangeShapeType="1"/>
            </p:cNvSpPr>
            <p:nvPr/>
          </p:nvSpPr>
          <p:spPr bwMode="auto">
            <a:xfrm>
              <a:off x="1479550" y="48768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 name="Line 17"/>
            <p:cNvSpPr>
              <a:spLocks noChangeShapeType="1"/>
            </p:cNvSpPr>
            <p:nvPr/>
          </p:nvSpPr>
          <p:spPr bwMode="auto">
            <a:xfrm>
              <a:off x="1479550" y="53340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 name="Line 18"/>
            <p:cNvSpPr>
              <a:spLocks noChangeShapeType="1"/>
            </p:cNvSpPr>
            <p:nvPr/>
          </p:nvSpPr>
          <p:spPr bwMode="auto">
            <a:xfrm>
              <a:off x="1479550" y="48768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Line 19"/>
            <p:cNvSpPr>
              <a:spLocks noChangeShapeType="1"/>
            </p:cNvSpPr>
            <p:nvPr/>
          </p:nvSpPr>
          <p:spPr bwMode="auto">
            <a:xfrm>
              <a:off x="2058988"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 name="Line 20"/>
            <p:cNvSpPr>
              <a:spLocks noChangeShapeType="1"/>
            </p:cNvSpPr>
            <p:nvPr/>
          </p:nvSpPr>
          <p:spPr bwMode="auto">
            <a:xfrm>
              <a:off x="263842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Line 21"/>
            <p:cNvSpPr>
              <a:spLocks noChangeShapeType="1"/>
            </p:cNvSpPr>
            <p:nvPr/>
          </p:nvSpPr>
          <p:spPr bwMode="auto">
            <a:xfrm>
              <a:off x="321627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 name="Line 22"/>
            <p:cNvSpPr>
              <a:spLocks noChangeShapeType="1"/>
            </p:cNvSpPr>
            <p:nvPr/>
          </p:nvSpPr>
          <p:spPr bwMode="auto">
            <a:xfrm>
              <a:off x="3795713"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 name="Line 23"/>
            <p:cNvSpPr>
              <a:spLocks noChangeShapeType="1"/>
            </p:cNvSpPr>
            <p:nvPr/>
          </p:nvSpPr>
          <p:spPr bwMode="auto">
            <a:xfrm>
              <a:off x="7272338" y="48768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 name="Line 24"/>
            <p:cNvSpPr>
              <a:spLocks noChangeShapeType="1"/>
            </p:cNvSpPr>
            <p:nvPr/>
          </p:nvSpPr>
          <p:spPr bwMode="auto">
            <a:xfrm>
              <a:off x="6692900"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 name="Line 25"/>
            <p:cNvSpPr>
              <a:spLocks noChangeShapeType="1"/>
            </p:cNvSpPr>
            <p:nvPr/>
          </p:nvSpPr>
          <p:spPr bwMode="auto">
            <a:xfrm>
              <a:off x="6113463"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8" name="Line 26"/>
            <p:cNvSpPr>
              <a:spLocks noChangeShapeType="1"/>
            </p:cNvSpPr>
            <p:nvPr/>
          </p:nvSpPr>
          <p:spPr bwMode="auto">
            <a:xfrm>
              <a:off x="553402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27"/>
            <p:cNvSpPr>
              <a:spLocks noChangeShapeType="1"/>
            </p:cNvSpPr>
            <p:nvPr/>
          </p:nvSpPr>
          <p:spPr bwMode="auto">
            <a:xfrm>
              <a:off x="4954588"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28"/>
            <p:cNvSpPr>
              <a:spLocks noChangeShapeType="1"/>
            </p:cNvSpPr>
            <p:nvPr/>
          </p:nvSpPr>
          <p:spPr bwMode="auto">
            <a:xfrm>
              <a:off x="4375150"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1" name="组合 68"/>
          <p:cNvGrpSpPr/>
          <p:nvPr/>
        </p:nvGrpSpPr>
        <p:grpSpPr bwMode="auto">
          <a:xfrm>
            <a:off x="1657322" y="6257948"/>
            <a:ext cx="5792787" cy="457200"/>
            <a:chOff x="1479550" y="5562600"/>
            <a:chExt cx="5792788" cy="457200"/>
          </a:xfrm>
        </p:grpSpPr>
        <p:sp>
          <p:nvSpPr>
            <p:cNvPr id="32" name="Rectangle 30"/>
            <p:cNvSpPr>
              <a:spLocks noChangeArrowheads="1"/>
            </p:cNvSpPr>
            <p:nvPr/>
          </p:nvSpPr>
          <p:spPr bwMode="auto">
            <a:xfrm>
              <a:off x="3795713"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3" name="Rectangle 31"/>
            <p:cNvSpPr>
              <a:spLocks noChangeArrowheads="1"/>
            </p:cNvSpPr>
            <p:nvPr/>
          </p:nvSpPr>
          <p:spPr bwMode="auto">
            <a:xfrm>
              <a:off x="4375150"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4" name="Rectangle 32"/>
            <p:cNvSpPr>
              <a:spLocks noChangeArrowheads="1"/>
            </p:cNvSpPr>
            <p:nvPr/>
          </p:nvSpPr>
          <p:spPr bwMode="auto">
            <a:xfrm>
              <a:off x="4954588"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5" name="Rectangle 33"/>
            <p:cNvSpPr>
              <a:spLocks noChangeArrowheads="1"/>
            </p:cNvSpPr>
            <p:nvPr/>
          </p:nvSpPr>
          <p:spPr bwMode="auto">
            <a:xfrm>
              <a:off x="5534025"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6" name="Rectangle 34"/>
            <p:cNvSpPr>
              <a:spLocks noChangeArrowheads="1"/>
            </p:cNvSpPr>
            <p:nvPr/>
          </p:nvSpPr>
          <p:spPr bwMode="auto">
            <a:xfrm>
              <a:off x="6113463"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7" name="Rectangle 35"/>
            <p:cNvSpPr>
              <a:spLocks noChangeArrowheads="1"/>
            </p:cNvSpPr>
            <p:nvPr/>
          </p:nvSpPr>
          <p:spPr bwMode="auto">
            <a:xfrm>
              <a:off x="6692900"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8" name="Rectangle 36"/>
            <p:cNvSpPr>
              <a:spLocks noChangeArrowheads="1"/>
            </p:cNvSpPr>
            <p:nvPr/>
          </p:nvSpPr>
          <p:spPr bwMode="auto">
            <a:xfrm>
              <a:off x="3216275"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39" name="Rectangle 37"/>
            <p:cNvSpPr>
              <a:spLocks noChangeArrowheads="1"/>
            </p:cNvSpPr>
            <p:nvPr/>
          </p:nvSpPr>
          <p:spPr bwMode="auto">
            <a:xfrm>
              <a:off x="2638425" y="5562600"/>
              <a:ext cx="577850"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40" name="Rectangle 38"/>
            <p:cNvSpPr>
              <a:spLocks noChangeArrowheads="1"/>
            </p:cNvSpPr>
            <p:nvPr/>
          </p:nvSpPr>
          <p:spPr bwMode="auto">
            <a:xfrm>
              <a:off x="2058988"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41" name="Rectangle 39"/>
            <p:cNvSpPr>
              <a:spLocks noChangeArrowheads="1"/>
            </p:cNvSpPr>
            <p:nvPr/>
          </p:nvSpPr>
          <p:spPr bwMode="auto">
            <a:xfrm>
              <a:off x="1479550" y="5562600"/>
              <a:ext cx="579438" cy="4572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42" name="Line 40"/>
            <p:cNvSpPr>
              <a:spLocks noChangeShapeType="1"/>
            </p:cNvSpPr>
            <p:nvPr/>
          </p:nvSpPr>
          <p:spPr bwMode="auto">
            <a:xfrm>
              <a:off x="1479550" y="55626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41"/>
            <p:cNvSpPr>
              <a:spLocks noChangeShapeType="1"/>
            </p:cNvSpPr>
            <p:nvPr/>
          </p:nvSpPr>
          <p:spPr bwMode="auto">
            <a:xfrm>
              <a:off x="1479550" y="60198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42"/>
            <p:cNvSpPr>
              <a:spLocks noChangeShapeType="1"/>
            </p:cNvSpPr>
            <p:nvPr/>
          </p:nvSpPr>
          <p:spPr bwMode="auto">
            <a:xfrm>
              <a:off x="1479550" y="55626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43"/>
            <p:cNvSpPr>
              <a:spLocks noChangeShapeType="1"/>
            </p:cNvSpPr>
            <p:nvPr/>
          </p:nvSpPr>
          <p:spPr bwMode="auto">
            <a:xfrm>
              <a:off x="2058988"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4"/>
            <p:cNvSpPr>
              <a:spLocks noChangeShapeType="1"/>
            </p:cNvSpPr>
            <p:nvPr/>
          </p:nvSpPr>
          <p:spPr bwMode="auto">
            <a:xfrm>
              <a:off x="263842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45"/>
            <p:cNvSpPr>
              <a:spLocks noChangeShapeType="1"/>
            </p:cNvSpPr>
            <p:nvPr/>
          </p:nvSpPr>
          <p:spPr bwMode="auto">
            <a:xfrm>
              <a:off x="321627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46"/>
            <p:cNvSpPr>
              <a:spLocks noChangeShapeType="1"/>
            </p:cNvSpPr>
            <p:nvPr/>
          </p:nvSpPr>
          <p:spPr bwMode="auto">
            <a:xfrm>
              <a:off x="3795713"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47"/>
            <p:cNvSpPr>
              <a:spLocks noChangeShapeType="1"/>
            </p:cNvSpPr>
            <p:nvPr/>
          </p:nvSpPr>
          <p:spPr bwMode="auto">
            <a:xfrm>
              <a:off x="7272338" y="55626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48"/>
            <p:cNvSpPr>
              <a:spLocks noChangeShapeType="1"/>
            </p:cNvSpPr>
            <p:nvPr/>
          </p:nvSpPr>
          <p:spPr bwMode="auto">
            <a:xfrm>
              <a:off x="6692900"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Line 49"/>
            <p:cNvSpPr>
              <a:spLocks noChangeShapeType="1"/>
            </p:cNvSpPr>
            <p:nvPr/>
          </p:nvSpPr>
          <p:spPr bwMode="auto">
            <a:xfrm>
              <a:off x="6113463"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 name="Line 50"/>
            <p:cNvSpPr>
              <a:spLocks noChangeShapeType="1"/>
            </p:cNvSpPr>
            <p:nvPr/>
          </p:nvSpPr>
          <p:spPr bwMode="auto">
            <a:xfrm>
              <a:off x="553402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 name="Line 51"/>
            <p:cNvSpPr>
              <a:spLocks noChangeShapeType="1"/>
            </p:cNvSpPr>
            <p:nvPr/>
          </p:nvSpPr>
          <p:spPr bwMode="auto">
            <a:xfrm>
              <a:off x="4954588"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 name="Line 52"/>
            <p:cNvSpPr>
              <a:spLocks noChangeShapeType="1"/>
            </p:cNvSpPr>
            <p:nvPr/>
          </p:nvSpPr>
          <p:spPr bwMode="auto">
            <a:xfrm>
              <a:off x="4375150"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xfrm>
            <a:off x="4130675"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F528EC6-DC97-4611-9D68-5BE6BA1428FE}" type="slidenum">
              <a:rPr kumimoji="0" lang="en-US" altLang="zh-CN" sz="1400" b="0" smtClean="0">
                <a:solidFill>
                  <a:schemeClr val="tx1"/>
                </a:solidFill>
              </a:rPr>
              <a:t>68</a:t>
            </a:fld>
            <a:endParaRPr kumimoji="0" lang="en-US" altLang="zh-CN" sz="1400" b="0" smtClean="0">
              <a:solidFill>
                <a:schemeClr val="tx1"/>
              </a:solidFill>
            </a:endParaRPr>
          </a:p>
        </p:txBody>
      </p:sp>
      <p:sp>
        <p:nvSpPr>
          <p:cNvPr id="62467" name="Rectangle 4"/>
          <p:cNvSpPr>
            <a:spLocks noChangeArrowheads="1"/>
          </p:cNvSpPr>
          <p:nvPr/>
        </p:nvSpPr>
        <p:spPr bwMode="auto">
          <a:xfrm>
            <a:off x="304800" y="158750"/>
            <a:ext cx="8839200" cy="66992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zh-CN" altLang="en-US"/>
          </a:p>
        </p:txBody>
      </p:sp>
      <p:sp>
        <p:nvSpPr>
          <p:cNvPr id="457733" name="Rectangle 5"/>
          <p:cNvSpPr>
            <a:spLocks noChangeArrowheads="1"/>
          </p:cNvSpPr>
          <p:nvPr/>
        </p:nvSpPr>
        <p:spPr bwMode="auto">
          <a:xfrm>
            <a:off x="304800" y="152400"/>
            <a:ext cx="8839200" cy="3633790"/>
          </a:xfrm>
          <a:prstGeom prst="rect">
            <a:avLst/>
          </a:prstGeom>
          <a:noFill/>
          <a:ln w="28575" cap="sq">
            <a:solidFill>
              <a:srgbClr val="CC6600"/>
            </a:solidFill>
            <a:miter lim="800000"/>
          </a:ln>
          <a:extLst>
            <a:ext uri="{909E8E84-426E-40DD-AFC4-6F175D3DCCD1}">
              <a14:hiddenFill xmlns:a14="http://schemas.microsoft.com/office/drawing/2010/main">
                <a:solidFill>
                  <a:srgbClr val="FFFFFF"/>
                </a:solidFill>
              </a14:hiddenFill>
            </a:ext>
          </a:extLst>
        </p:spPr>
        <p:txBody>
          <a:bodyPr wrap="square">
            <a:noAutofit/>
          </a:bodyPr>
          <a:lstStyle/>
          <a:p>
            <a:pPr algn="l"/>
            <a:r>
              <a:rPr lang="en-US" altLang="zh-CN" dirty="0">
                <a:solidFill>
                  <a:schemeClr val="tx1"/>
                </a:solidFill>
                <a:ea typeface="楷体_GB2312" pitchFamily="49" charset="-122"/>
              </a:rPr>
              <a:t>2)</a:t>
            </a:r>
            <a:r>
              <a:rPr lang="zh-CN" altLang="en-US" dirty="0">
                <a:solidFill>
                  <a:schemeClr val="tx1"/>
                </a:solidFill>
                <a:ea typeface="楷体_GB2312" pitchFamily="49" charset="-122"/>
              </a:rPr>
              <a:t>递归的建立左右节点；</a:t>
            </a:r>
            <a:r>
              <a:rPr lang="en-US" altLang="zh-CN" dirty="0">
                <a:solidFill>
                  <a:srgbClr val="FF0000"/>
                </a:solidFill>
                <a:ea typeface="楷体_GB2312" pitchFamily="49" charset="-122"/>
              </a:rPr>
              <a:t>a</a:t>
            </a:r>
            <a:r>
              <a:rPr lang="en-US" altLang="zh-CN" dirty="0">
                <a:solidFill>
                  <a:srgbClr val="FF0000"/>
                </a:solidFill>
                <a:ea typeface="楷体_GB2312" pitchFamily="49" charset="-122"/>
                <a:sym typeface="Wingdings" panose="05000000000000000000" pitchFamily="2" charset="2"/>
              </a:rPr>
              <a:t></a:t>
            </a:r>
            <a:r>
              <a:rPr lang="zh-CN" altLang="en-US" dirty="0">
                <a:solidFill>
                  <a:srgbClr val="FF0000"/>
                </a:solidFill>
                <a:ea typeface="楷体_GB2312" pitchFamily="49" charset="-122"/>
              </a:rPr>
              <a:t>如果左右子树都</a:t>
            </a:r>
            <a:r>
              <a:rPr lang="zh-CN" altLang="en-US" dirty="0" smtClean="0">
                <a:solidFill>
                  <a:srgbClr val="FF0000"/>
                </a:solidFill>
                <a:ea typeface="楷体_GB2312" pitchFamily="49" charset="-122"/>
              </a:rPr>
              <a:t>存在</a:t>
            </a:r>
            <a:r>
              <a:rPr lang="en-US" altLang="zh-CN" dirty="0" smtClean="0">
                <a:solidFill>
                  <a:schemeClr val="tx1"/>
                </a:solidFill>
                <a:ea typeface="楷体_GB2312" pitchFamily="49" charset="-122"/>
              </a:rPr>
              <a:t>       </a:t>
            </a:r>
            <a:endParaRPr lang="en-US" altLang="zh-CN" sz="2400" dirty="0">
              <a:solidFill>
                <a:srgbClr val="990000"/>
              </a:solidFill>
              <a:ea typeface="楷体_GB2312" pitchFamily="49" charset="-122"/>
            </a:endParaRPr>
          </a:p>
        </p:txBody>
      </p:sp>
      <p:graphicFrame>
        <p:nvGraphicFramePr>
          <p:cNvPr id="457734" name="Group 6"/>
          <p:cNvGraphicFramePr>
            <a:graphicFrameLocks noGrp="1"/>
          </p:cNvGraphicFramePr>
          <p:nvPr/>
        </p:nvGraphicFramePr>
        <p:xfrm>
          <a:off x="900113" y="4848225"/>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457758" name="Group 30"/>
          <p:cNvGraphicFramePr>
            <a:graphicFrameLocks noGrp="1"/>
          </p:cNvGraphicFramePr>
          <p:nvPr/>
        </p:nvGraphicFramePr>
        <p:xfrm>
          <a:off x="2486025" y="5534025"/>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pSp>
        <p:nvGrpSpPr>
          <p:cNvPr id="62517" name="Group 54"/>
          <p:cNvGrpSpPr/>
          <p:nvPr/>
        </p:nvGrpSpPr>
        <p:grpSpPr bwMode="auto">
          <a:xfrm>
            <a:off x="733425" y="4086225"/>
            <a:ext cx="6321425" cy="762000"/>
            <a:chOff x="711" y="2448"/>
            <a:chExt cx="3982" cy="480"/>
          </a:xfrm>
        </p:grpSpPr>
        <p:sp>
          <p:nvSpPr>
            <p:cNvPr id="62528" name="Rectangle 55"/>
            <p:cNvSpPr>
              <a:spLocks noChangeArrowheads="1"/>
            </p:cNvSpPr>
            <p:nvPr/>
          </p:nvSpPr>
          <p:spPr bwMode="auto">
            <a:xfrm>
              <a:off x="711" y="2448"/>
              <a:ext cx="721"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2529" name="Rectangle 56"/>
            <p:cNvSpPr>
              <a:spLocks noChangeArrowheads="1"/>
            </p:cNvSpPr>
            <p:nvPr/>
          </p:nvSpPr>
          <p:spPr bwMode="auto">
            <a:xfrm>
              <a:off x="3596" y="2448"/>
              <a:ext cx="1097"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2530" name="Line 57"/>
            <p:cNvSpPr>
              <a:spLocks noChangeShapeType="1"/>
            </p:cNvSpPr>
            <p:nvPr/>
          </p:nvSpPr>
          <p:spPr bwMode="auto">
            <a:xfrm>
              <a:off x="960" y="2736"/>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31" name="Line 58"/>
            <p:cNvSpPr>
              <a:spLocks noChangeShapeType="1"/>
            </p:cNvSpPr>
            <p:nvPr/>
          </p:nvSpPr>
          <p:spPr bwMode="auto">
            <a:xfrm>
              <a:off x="4224" y="2736"/>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2518" name="Group 59"/>
          <p:cNvGrpSpPr/>
          <p:nvPr/>
        </p:nvGrpSpPr>
        <p:grpSpPr bwMode="auto">
          <a:xfrm>
            <a:off x="2368550" y="5991225"/>
            <a:ext cx="6203950" cy="790575"/>
            <a:chOff x="742" y="3648"/>
            <a:chExt cx="3908" cy="498"/>
          </a:xfrm>
        </p:grpSpPr>
        <p:sp>
          <p:nvSpPr>
            <p:cNvPr id="62524" name="Rectangle 60"/>
            <p:cNvSpPr>
              <a:spLocks noChangeArrowheads="1"/>
            </p:cNvSpPr>
            <p:nvPr/>
          </p:nvSpPr>
          <p:spPr bwMode="auto">
            <a:xfrm>
              <a:off x="742" y="3840"/>
              <a:ext cx="646"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a:t>
              </a:r>
            </a:p>
          </p:txBody>
        </p:sp>
        <p:sp>
          <p:nvSpPr>
            <p:cNvPr id="62525" name="Rectangle 61"/>
            <p:cNvSpPr>
              <a:spLocks noChangeArrowheads="1"/>
            </p:cNvSpPr>
            <p:nvPr/>
          </p:nvSpPr>
          <p:spPr bwMode="auto">
            <a:xfrm>
              <a:off x="3628" y="3840"/>
              <a:ext cx="1022"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ino[is+n-1]</a:t>
              </a:r>
            </a:p>
          </p:txBody>
        </p:sp>
        <p:sp>
          <p:nvSpPr>
            <p:cNvPr id="62526" name="Line 62"/>
            <p:cNvSpPr>
              <a:spLocks noChangeShapeType="1"/>
            </p:cNvSpPr>
            <p:nvPr/>
          </p:nvSpPr>
          <p:spPr bwMode="auto">
            <a:xfrm>
              <a:off x="960" y="3648"/>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527" name="Line 63"/>
            <p:cNvSpPr>
              <a:spLocks noChangeShapeType="1"/>
            </p:cNvSpPr>
            <p:nvPr/>
          </p:nvSpPr>
          <p:spPr bwMode="auto">
            <a:xfrm>
              <a:off x="4224" y="3648"/>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2519" name="Rectangle 64"/>
          <p:cNvSpPr>
            <a:spLocks noChangeArrowheads="1"/>
          </p:cNvSpPr>
          <p:nvPr/>
        </p:nvSpPr>
        <p:spPr bwMode="auto">
          <a:xfrm>
            <a:off x="214313" y="4848225"/>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2520" name="Rectangle 65"/>
          <p:cNvSpPr>
            <a:spLocks noChangeArrowheads="1"/>
          </p:cNvSpPr>
          <p:nvPr/>
        </p:nvSpPr>
        <p:spPr bwMode="auto">
          <a:xfrm>
            <a:off x="1817688" y="55340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grpSp>
        <p:nvGrpSpPr>
          <p:cNvPr id="62521" name="Group 66"/>
          <p:cNvGrpSpPr/>
          <p:nvPr/>
        </p:nvGrpSpPr>
        <p:grpSpPr bwMode="auto">
          <a:xfrm>
            <a:off x="4741863" y="5991225"/>
            <a:ext cx="992187" cy="790575"/>
            <a:chOff x="2353" y="3840"/>
            <a:chExt cx="625" cy="498"/>
          </a:xfrm>
        </p:grpSpPr>
        <p:sp>
          <p:nvSpPr>
            <p:cNvPr id="62522" name="Rectangle 67"/>
            <p:cNvSpPr>
              <a:spLocks noChangeArrowheads="1"/>
            </p:cNvSpPr>
            <p:nvPr/>
          </p:nvSpPr>
          <p:spPr bwMode="auto">
            <a:xfrm>
              <a:off x="2353" y="4032"/>
              <a:ext cx="625" cy="306"/>
            </a:xfrm>
            <a:prstGeom prst="rect">
              <a:avLst/>
            </a:prstGeom>
            <a:solidFill>
              <a:schemeClr val="bg1"/>
            </a:solidFill>
            <a:ln w="28575" cap="sq">
              <a:solidFill>
                <a:srgbClr val="CC6600"/>
              </a:solidFill>
              <a:miter lim="800000"/>
            </a:ln>
          </p:spPr>
          <p:txBody>
            <a:bodyPr wrap="none">
              <a:spAutoFit/>
            </a:bodyPr>
            <a:lstStyle/>
            <a:p>
              <a:r>
                <a:rPr lang="en-US" altLang="zh-CN" sz="2400">
                  <a:solidFill>
                    <a:srgbClr val="990000"/>
                  </a:solidFill>
                  <a:ea typeface="楷体_GB2312" pitchFamily="49" charset="-122"/>
                </a:rPr>
                <a:t>ino[k]</a:t>
              </a:r>
            </a:p>
          </p:txBody>
        </p:sp>
        <p:sp>
          <p:nvSpPr>
            <p:cNvPr id="62523" name="Line 68"/>
            <p:cNvSpPr>
              <a:spLocks noChangeShapeType="1"/>
            </p:cNvSpPr>
            <p:nvPr/>
          </p:nvSpPr>
          <p:spPr bwMode="auto">
            <a:xfrm>
              <a:off x="2561" y="3840"/>
              <a:ext cx="0" cy="192"/>
            </a:xfrm>
            <a:prstGeom prst="line">
              <a:avLst/>
            </a:prstGeom>
            <a:noFill/>
            <a:ln w="28575" cap="sq">
              <a:solidFill>
                <a:srgbClr val="CC6600"/>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2" name="矩形 21"/>
          <p:cNvSpPr/>
          <p:nvPr/>
        </p:nvSpPr>
        <p:spPr>
          <a:xfrm>
            <a:off x="3853115" y="714356"/>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k-is</a:t>
            </a:r>
            <a:endParaRPr lang="zh-CN" altLang="en-US" dirty="0"/>
          </a:p>
        </p:txBody>
      </p:sp>
      <p:sp>
        <p:nvSpPr>
          <p:cNvPr id="23" name="矩形 22"/>
          <p:cNvSpPr/>
          <p:nvPr/>
        </p:nvSpPr>
        <p:spPr>
          <a:xfrm>
            <a:off x="3853114" y="1214422"/>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24" name="矩形 23"/>
          <p:cNvSpPr/>
          <p:nvPr/>
        </p:nvSpPr>
        <p:spPr>
          <a:xfrm>
            <a:off x="3853114" y="1714488"/>
            <a:ext cx="2647711"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25" name="矩形 24"/>
          <p:cNvSpPr/>
          <p:nvPr/>
        </p:nvSpPr>
        <p:spPr>
          <a:xfrm>
            <a:off x="3853115" y="2214554"/>
            <a:ext cx="2647711" cy="523220"/>
          </a:xfrm>
          <a:prstGeom prst="rect">
            <a:avLst/>
          </a:prstGeom>
          <a:solidFill>
            <a:schemeClr val="accent2"/>
          </a:solidFill>
          <a:ln>
            <a:solidFill>
              <a:schemeClr val="tx2">
                <a:lumMod val="60000"/>
                <a:lumOff val="40000"/>
              </a:schemeClr>
            </a:solidFill>
          </a:ln>
        </p:spPr>
        <p:txBody>
          <a:bodyPr wrap="square">
            <a:spAutoFit/>
          </a:bodyPr>
          <a:lstStyle/>
          <a:p>
            <a:pPr algn="l"/>
            <a:r>
              <a:rPr lang="en-US" altLang="zh-CN" dirty="0" smtClean="0">
                <a:solidFill>
                  <a:srgbClr val="FF3300"/>
                </a:solidFill>
                <a:ea typeface="楷体_GB2312" pitchFamily="49" charset="-122"/>
              </a:rPr>
              <a:t>n-(k-is)-1 </a:t>
            </a:r>
            <a:endParaRPr lang="zh-CN" altLang="en-US" dirty="0"/>
          </a:p>
        </p:txBody>
      </p:sp>
      <p:sp>
        <p:nvSpPr>
          <p:cNvPr id="26" name="矩形 25"/>
          <p:cNvSpPr/>
          <p:nvPr/>
        </p:nvSpPr>
        <p:spPr>
          <a:xfrm>
            <a:off x="3853115" y="2714620"/>
            <a:ext cx="2647711" cy="523220"/>
          </a:xfrm>
          <a:prstGeom prst="rect">
            <a:avLst/>
          </a:prstGeom>
          <a:solidFill>
            <a:schemeClr val="accent2"/>
          </a:solidFill>
          <a:ln>
            <a:solidFill>
              <a:schemeClr val="tx2">
                <a:lumMod val="60000"/>
                <a:lumOff val="40000"/>
              </a:schemeClr>
            </a:solidFill>
          </a:ln>
        </p:spPr>
        <p:txBody>
          <a:bodyPr wrap="none">
            <a:spAutoFit/>
          </a:bodyPr>
          <a:lstStyle/>
          <a:p>
            <a:pPr algn="l"/>
            <a:r>
              <a:rPr lang="en-US" altLang="zh-CN" sz="2400" dirty="0" smtClean="0">
                <a:solidFill>
                  <a:srgbClr val="990000"/>
                </a:solidFill>
                <a:ea typeface="楷体_GB2312" pitchFamily="49" charset="-122"/>
              </a:rPr>
              <a:t>pre[</a:t>
            </a:r>
            <a:r>
              <a:rPr lang="en-US" altLang="zh-CN" dirty="0" err="1" smtClean="0">
                <a:solidFill>
                  <a:srgbClr val="990000"/>
                </a:solidFill>
                <a:ea typeface="楷体_GB2312" pitchFamily="49" charset="-122"/>
              </a:rPr>
              <a:t>ps</a:t>
            </a:r>
            <a:r>
              <a:rPr lang="en-US" altLang="zh-CN" dirty="0" smtClean="0">
                <a:solidFill>
                  <a:srgbClr val="990000"/>
                </a:solidFill>
                <a:ea typeface="楷体_GB2312" pitchFamily="49" charset="-122"/>
              </a:rPr>
              <a:t>+(k-is) +1</a:t>
            </a:r>
            <a:r>
              <a:rPr lang="en-US" altLang="zh-CN" sz="2400" dirty="0" smtClean="0">
                <a:solidFill>
                  <a:srgbClr val="990000"/>
                </a:solidFill>
                <a:ea typeface="楷体_GB2312" pitchFamily="49" charset="-122"/>
              </a:rPr>
              <a:t>]</a:t>
            </a:r>
            <a:endParaRPr lang="zh-CN" altLang="en-US" dirty="0"/>
          </a:p>
        </p:txBody>
      </p:sp>
      <p:sp>
        <p:nvSpPr>
          <p:cNvPr id="30" name="矩形 29"/>
          <p:cNvSpPr/>
          <p:nvPr/>
        </p:nvSpPr>
        <p:spPr>
          <a:xfrm>
            <a:off x="428596" y="2714620"/>
            <a:ext cx="3430747" cy="523220"/>
          </a:xfrm>
          <a:prstGeom prst="rect">
            <a:avLst/>
          </a:prstGeom>
          <a:solidFill>
            <a:schemeClr val="accent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endParaRPr lang="zh-CN" altLang="en-US" dirty="0"/>
          </a:p>
        </p:txBody>
      </p:sp>
      <p:sp>
        <p:nvSpPr>
          <p:cNvPr id="31" name="矩形 30"/>
          <p:cNvSpPr/>
          <p:nvPr/>
        </p:nvSpPr>
        <p:spPr>
          <a:xfrm>
            <a:off x="428596" y="2214554"/>
            <a:ext cx="3430747" cy="523220"/>
          </a:xfrm>
          <a:prstGeom prst="rect">
            <a:avLst/>
          </a:prstGeom>
          <a:solidFill>
            <a:schemeClr val="accent2"/>
          </a:solidFill>
          <a:ln>
            <a:solidFill>
              <a:schemeClr val="tx2">
                <a:lumMod val="60000"/>
                <a:lumOff val="40000"/>
              </a:schemeClr>
            </a:solidFill>
          </a:ln>
        </p:spPr>
        <p:txBody>
          <a:bodyPr wrap="none">
            <a:spAutoFit/>
          </a:bodyPr>
          <a:lstStyle/>
          <a:p>
            <a:pPr algn="r"/>
            <a:r>
              <a:rPr lang="zh-CN" altLang="en-US" dirty="0" smtClean="0">
                <a:solidFill>
                  <a:schemeClr val="tx1"/>
                </a:solidFill>
                <a:ea typeface="楷体_GB2312" pitchFamily="49" charset="-122"/>
              </a:rPr>
              <a:t>右子树字符串长度：</a:t>
            </a:r>
            <a:endParaRPr lang="en-US" altLang="zh-CN" dirty="0">
              <a:solidFill>
                <a:schemeClr val="tx1"/>
              </a:solidFill>
              <a:ea typeface="楷体_GB2312" pitchFamily="49" charset="-122"/>
            </a:endParaRPr>
          </a:p>
        </p:txBody>
      </p:sp>
      <p:sp>
        <p:nvSpPr>
          <p:cNvPr id="32" name="矩形 31"/>
          <p:cNvSpPr/>
          <p:nvPr/>
        </p:nvSpPr>
        <p:spPr>
          <a:xfrm>
            <a:off x="428596" y="1714488"/>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33" name="矩形 32"/>
          <p:cNvSpPr/>
          <p:nvPr/>
        </p:nvSpPr>
        <p:spPr>
          <a:xfrm>
            <a:off x="428596" y="1214422"/>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r>
              <a:rPr lang="en-US" altLang="zh-CN" sz="2400" dirty="0" smtClean="0">
                <a:solidFill>
                  <a:srgbClr val="990000"/>
                </a:solidFill>
                <a:ea typeface="楷体_GB2312" pitchFamily="49" charset="-122"/>
              </a:rPr>
              <a:t> </a:t>
            </a:r>
            <a:endParaRPr lang="zh-CN" altLang="en-US" dirty="0"/>
          </a:p>
        </p:txBody>
      </p:sp>
      <p:sp>
        <p:nvSpPr>
          <p:cNvPr id="34" name="矩形 33"/>
          <p:cNvSpPr/>
          <p:nvPr/>
        </p:nvSpPr>
        <p:spPr>
          <a:xfrm>
            <a:off x="428596" y="714356"/>
            <a:ext cx="3430747" cy="523220"/>
          </a:xfrm>
          <a:prstGeom prst="rect">
            <a:avLst/>
          </a:prstGeom>
          <a:solidFill>
            <a:schemeClr val="bg2"/>
          </a:solidFill>
          <a:ln>
            <a:solidFill>
              <a:schemeClr val="tx2">
                <a:lumMod val="60000"/>
                <a:lumOff val="40000"/>
              </a:schemeClr>
            </a:solidFill>
          </a:ln>
        </p:spPr>
        <p:txBody>
          <a:bodyPr wrap="none">
            <a:spAutoFit/>
          </a:bodyPr>
          <a:lstStyle/>
          <a:p>
            <a:pPr algn="l"/>
            <a:r>
              <a:rPr lang="zh-CN" altLang="en-US" dirty="0" smtClean="0">
                <a:solidFill>
                  <a:schemeClr val="tx1"/>
                </a:solidFill>
                <a:ea typeface="楷体_GB2312" pitchFamily="49" charset="-122"/>
              </a:rPr>
              <a:t>左子树字符串长度：</a:t>
            </a:r>
            <a:endParaRPr lang="en-US" altLang="zh-CN" dirty="0">
              <a:solidFill>
                <a:srgbClr val="FF0000"/>
              </a:solidFill>
              <a:ea typeface="楷体_GB2312" pitchFamily="49" charset="-122"/>
            </a:endParaRPr>
          </a:p>
        </p:txBody>
      </p:sp>
      <p:sp>
        <p:nvSpPr>
          <p:cNvPr id="27" name="矩形 26"/>
          <p:cNvSpPr/>
          <p:nvPr/>
        </p:nvSpPr>
        <p:spPr>
          <a:xfrm>
            <a:off x="3853114" y="3214686"/>
            <a:ext cx="2647711" cy="523220"/>
          </a:xfrm>
          <a:prstGeom prst="rect">
            <a:avLst/>
          </a:prstGeom>
          <a:solidFill>
            <a:schemeClr val="accent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28" name="矩形 27"/>
          <p:cNvSpPr/>
          <p:nvPr/>
        </p:nvSpPr>
        <p:spPr>
          <a:xfrm>
            <a:off x="428596" y="3214686"/>
            <a:ext cx="3430747" cy="523220"/>
          </a:xfrm>
          <a:prstGeom prst="rect">
            <a:avLst/>
          </a:prstGeom>
          <a:solidFill>
            <a:schemeClr val="accent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P spid="27" grpId="0"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xfrm>
            <a:off x="3773488" y="6400800"/>
            <a:ext cx="1905000" cy="457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82AB8D6-E4E7-42CF-B17A-314CDA6AE838}" type="slidenum">
              <a:rPr kumimoji="0" lang="en-US" altLang="zh-CN" sz="1400" b="0" smtClean="0">
                <a:solidFill>
                  <a:schemeClr val="tx1"/>
                </a:solidFill>
              </a:rPr>
              <a:t>69</a:t>
            </a:fld>
            <a:endParaRPr kumimoji="0" lang="en-US" altLang="zh-CN" sz="1400" b="0" smtClean="0">
              <a:solidFill>
                <a:schemeClr val="tx1"/>
              </a:solidFill>
            </a:endParaRPr>
          </a:p>
        </p:txBody>
      </p:sp>
      <p:sp>
        <p:nvSpPr>
          <p:cNvPr id="63491" name="Rectangle 75"/>
          <p:cNvSpPr>
            <a:spLocks noChangeArrowheads="1"/>
          </p:cNvSpPr>
          <p:nvPr/>
        </p:nvSpPr>
        <p:spPr bwMode="auto">
          <a:xfrm>
            <a:off x="304800" y="158750"/>
            <a:ext cx="8839200" cy="66992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zh-CN" altLang="en-US"/>
          </a:p>
        </p:txBody>
      </p:sp>
      <p:sp>
        <p:nvSpPr>
          <p:cNvPr id="63492" name="Rectangle 72"/>
          <p:cNvSpPr>
            <a:spLocks noChangeArrowheads="1"/>
          </p:cNvSpPr>
          <p:nvPr/>
        </p:nvSpPr>
        <p:spPr bwMode="auto">
          <a:xfrm>
            <a:off x="304800" y="4032250"/>
            <a:ext cx="8839200" cy="2819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zh-CN" altLang="en-US"/>
          </a:p>
        </p:txBody>
      </p:sp>
      <p:sp>
        <p:nvSpPr>
          <p:cNvPr id="456772" name="Text Box 68"/>
          <p:cNvSpPr txBox="1">
            <a:spLocks noChangeArrowheads="1"/>
          </p:cNvSpPr>
          <p:nvPr/>
        </p:nvSpPr>
        <p:spPr bwMode="auto">
          <a:xfrm>
            <a:off x="304800" y="152400"/>
            <a:ext cx="8839200" cy="3490914"/>
          </a:xfrm>
          <a:prstGeom prst="rect">
            <a:avLst/>
          </a:prstGeom>
          <a:noFill/>
          <a:ln w="28575">
            <a:solidFill>
              <a:srgbClr val="CC6600"/>
            </a:solidFill>
            <a:miter lim="800000"/>
          </a:ln>
          <a:extLst>
            <a:ext uri="{909E8E84-426E-40DD-AFC4-6F175D3DCCD1}">
              <a14:hiddenFill xmlns:a14="http://schemas.microsoft.com/office/drawing/2010/main">
                <a:solidFill>
                  <a:srgbClr val="FFFFFF"/>
                </a:solidFill>
              </a14:hiddenFill>
            </a:ext>
          </a:extLst>
        </p:spPr>
        <p:txBody>
          <a:bodyPr>
            <a:no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lang="en-US" altLang="zh-CN" dirty="0">
                <a:solidFill>
                  <a:schemeClr val="tx1"/>
                </a:solidFill>
                <a:latin typeface="楷体_GB2312" pitchFamily="49" charset="-122"/>
                <a:ea typeface="楷体_GB2312" pitchFamily="49" charset="-122"/>
              </a:rPr>
              <a:t>2)</a:t>
            </a:r>
            <a:r>
              <a:rPr lang="zh-CN" altLang="en-US" dirty="0">
                <a:solidFill>
                  <a:schemeClr val="tx1"/>
                </a:solidFill>
                <a:latin typeface="楷体_GB2312" pitchFamily="49" charset="-122"/>
                <a:ea typeface="楷体_GB2312" pitchFamily="49" charset="-122"/>
              </a:rPr>
              <a:t>递归的建立左右节点</a:t>
            </a:r>
            <a:r>
              <a:rPr lang="en-US" altLang="zh-CN" dirty="0">
                <a:solidFill>
                  <a:schemeClr val="tx1"/>
                </a:solidFill>
                <a:latin typeface="楷体_GB2312" pitchFamily="49" charset="-122"/>
                <a:ea typeface="楷体_GB2312" pitchFamily="49" charset="-122"/>
              </a:rPr>
              <a:t>; </a:t>
            </a:r>
            <a:r>
              <a:rPr lang="en-US" altLang="zh-CN" dirty="0">
                <a:solidFill>
                  <a:srgbClr val="FF0000"/>
                </a:solidFill>
                <a:ea typeface="楷体_GB2312" pitchFamily="49" charset="-122"/>
              </a:rPr>
              <a:t>b</a:t>
            </a:r>
            <a:r>
              <a:rPr lang="en-US" altLang="zh-CN" dirty="0">
                <a:solidFill>
                  <a:srgbClr val="FF0000"/>
                </a:solidFill>
                <a:ea typeface="楷体_GB2312" pitchFamily="49" charset="-122"/>
                <a:sym typeface="Wingdings" panose="05000000000000000000" pitchFamily="2" charset="2"/>
              </a:rPr>
              <a:t></a:t>
            </a:r>
            <a:r>
              <a:rPr lang="zh-CN" altLang="en-US" dirty="0">
                <a:solidFill>
                  <a:srgbClr val="FF0000"/>
                </a:solidFill>
                <a:ea typeface="楷体_GB2312" pitchFamily="49" charset="-122"/>
              </a:rPr>
              <a:t>如果</a:t>
            </a:r>
            <a:r>
              <a:rPr lang="zh-CN" altLang="en-US" dirty="0">
                <a:solidFill>
                  <a:srgbClr val="FF0000"/>
                </a:solidFill>
                <a:latin typeface="楷体_GB2312" pitchFamily="49" charset="-122"/>
                <a:ea typeface="楷体_GB2312" pitchFamily="49" charset="-122"/>
              </a:rPr>
              <a:t>无左子树</a:t>
            </a:r>
          </a:p>
          <a:p>
            <a:pPr algn="l" eaLnBrk="1" hangingPunct="1"/>
            <a:endParaRPr lang="en-US" altLang="zh-CN" sz="2400" dirty="0">
              <a:solidFill>
                <a:srgbClr val="990000"/>
              </a:solidFill>
              <a:ea typeface="楷体_GB2312" pitchFamily="49" charset="-122"/>
            </a:endParaRPr>
          </a:p>
        </p:txBody>
      </p:sp>
      <p:grpSp>
        <p:nvGrpSpPr>
          <p:cNvPr id="63494" name="组合 67"/>
          <p:cNvGrpSpPr/>
          <p:nvPr/>
        </p:nvGrpSpPr>
        <p:grpSpPr bwMode="auto">
          <a:xfrm>
            <a:off x="1042988" y="4876800"/>
            <a:ext cx="5792787" cy="457200"/>
            <a:chOff x="1479550" y="4876800"/>
            <a:chExt cx="5792788" cy="457200"/>
          </a:xfrm>
        </p:grpSpPr>
        <p:sp>
          <p:nvSpPr>
            <p:cNvPr id="63534" name="Rectangle 6"/>
            <p:cNvSpPr>
              <a:spLocks noChangeArrowheads="1"/>
            </p:cNvSpPr>
            <p:nvPr/>
          </p:nvSpPr>
          <p:spPr bwMode="auto">
            <a:xfrm>
              <a:off x="3795713"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35" name="Rectangle 7"/>
            <p:cNvSpPr>
              <a:spLocks noChangeArrowheads="1"/>
            </p:cNvSpPr>
            <p:nvPr/>
          </p:nvSpPr>
          <p:spPr bwMode="auto">
            <a:xfrm>
              <a:off x="4375150"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36" name="Rectangle 8"/>
            <p:cNvSpPr>
              <a:spLocks noChangeArrowheads="1"/>
            </p:cNvSpPr>
            <p:nvPr/>
          </p:nvSpPr>
          <p:spPr bwMode="auto">
            <a:xfrm>
              <a:off x="4954588"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37" name="Rectangle 9"/>
            <p:cNvSpPr>
              <a:spLocks noChangeArrowheads="1"/>
            </p:cNvSpPr>
            <p:nvPr/>
          </p:nvSpPr>
          <p:spPr bwMode="auto">
            <a:xfrm>
              <a:off x="5534025"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38" name="Rectangle 10"/>
            <p:cNvSpPr>
              <a:spLocks noChangeArrowheads="1"/>
            </p:cNvSpPr>
            <p:nvPr/>
          </p:nvSpPr>
          <p:spPr bwMode="auto">
            <a:xfrm>
              <a:off x="6113463"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39" name="Rectangle 11"/>
            <p:cNvSpPr>
              <a:spLocks noChangeArrowheads="1"/>
            </p:cNvSpPr>
            <p:nvPr/>
          </p:nvSpPr>
          <p:spPr bwMode="auto">
            <a:xfrm>
              <a:off x="6692900"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40" name="Rectangle 12"/>
            <p:cNvSpPr>
              <a:spLocks noChangeArrowheads="1"/>
            </p:cNvSpPr>
            <p:nvPr/>
          </p:nvSpPr>
          <p:spPr bwMode="auto">
            <a:xfrm>
              <a:off x="3216275"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41" name="Rectangle 13"/>
            <p:cNvSpPr>
              <a:spLocks noChangeArrowheads="1"/>
            </p:cNvSpPr>
            <p:nvPr/>
          </p:nvSpPr>
          <p:spPr bwMode="auto">
            <a:xfrm>
              <a:off x="2638425" y="4876800"/>
              <a:ext cx="577850"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42" name="Rectangle 14"/>
            <p:cNvSpPr>
              <a:spLocks noChangeArrowheads="1"/>
            </p:cNvSpPr>
            <p:nvPr/>
          </p:nvSpPr>
          <p:spPr bwMode="auto">
            <a:xfrm>
              <a:off x="2058988" y="48768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43" name="Rectangle 15"/>
            <p:cNvSpPr>
              <a:spLocks noChangeArrowheads="1"/>
            </p:cNvSpPr>
            <p:nvPr/>
          </p:nvSpPr>
          <p:spPr bwMode="auto">
            <a:xfrm>
              <a:off x="1479550" y="4876800"/>
              <a:ext cx="579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63544" name="Line 16"/>
            <p:cNvSpPr>
              <a:spLocks noChangeShapeType="1"/>
            </p:cNvSpPr>
            <p:nvPr/>
          </p:nvSpPr>
          <p:spPr bwMode="auto">
            <a:xfrm>
              <a:off x="1479550" y="48768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5" name="Line 17"/>
            <p:cNvSpPr>
              <a:spLocks noChangeShapeType="1"/>
            </p:cNvSpPr>
            <p:nvPr/>
          </p:nvSpPr>
          <p:spPr bwMode="auto">
            <a:xfrm>
              <a:off x="1479550" y="53340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6" name="Line 18"/>
            <p:cNvSpPr>
              <a:spLocks noChangeShapeType="1"/>
            </p:cNvSpPr>
            <p:nvPr/>
          </p:nvSpPr>
          <p:spPr bwMode="auto">
            <a:xfrm>
              <a:off x="1479550" y="48768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7" name="Line 19"/>
            <p:cNvSpPr>
              <a:spLocks noChangeShapeType="1"/>
            </p:cNvSpPr>
            <p:nvPr/>
          </p:nvSpPr>
          <p:spPr bwMode="auto">
            <a:xfrm>
              <a:off x="2058988"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8" name="Line 20"/>
            <p:cNvSpPr>
              <a:spLocks noChangeShapeType="1"/>
            </p:cNvSpPr>
            <p:nvPr/>
          </p:nvSpPr>
          <p:spPr bwMode="auto">
            <a:xfrm>
              <a:off x="263842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49" name="Line 21"/>
            <p:cNvSpPr>
              <a:spLocks noChangeShapeType="1"/>
            </p:cNvSpPr>
            <p:nvPr/>
          </p:nvSpPr>
          <p:spPr bwMode="auto">
            <a:xfrm>
              <a:off x="321627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0" name="Line 22"/>
            <p:cNvSpPr>
              <a:spLocks noChangeShapeType="1"/>
            </p:cNvSpPr>
            <p:nvPr/>
          </p:nvSpPr>
          <p:spPr bwMode="auto">
            <a:xfrm>
              <a:off x="3795713"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1" name="Line 23"/>
            <p:cNvSpPr>
              <a:spLocks noChangeShapeType="1"/>
            </p:cNvSpPr>
            <p:nvPr/>
          </p:nvSpPr>
          <p:spPr bwMode="auto">
            <a:xfrm>
              <a:off x="7272338" y="48768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2" name="Line 24"/>
            <p:cNvSpPr>
              <a:spLocks noChangeShapeType="1"/>
            </p:cNvSpPr>
            <p:nvPr/>
          </p:nvSpPr>
          <p:spPr bwMode="auto">
            <a:xfrm>
              <a:off x="6692900"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3" name="Line 25"/>
            <p:cNvSpPr>
              <a:spLocks noChangeShapeType="1"/>
            </p:cNvSpPr>
            <p:nvPr/>
          </p:nvSpPr>
          <p:spPr bwMode="auto">
            <a:xfrm>
              <a:off x="6113463"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4" name="Line 26"/>
            <p:cNvSpPr>
              <a:spLocks noChangeShapeType="1"/>
            </p:cNvSpPr>
            <p:nvPr/>
          </p:nvSpPr>
          <p:spPr bwMode="auto">
            <a:xfrm>
              <a:off x="5534025"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5" name="Line 27"/>
            <p:cNvSpPr>
              <a:spLocks noChangeShapeType="1"/>
            </p:cNvSpPr>
            <p:nvPr/>
          </p:nvSpPr>
          <p:spPr bwMode="auto">
            <a:xfrm>
              <a:off x="4954588"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56" name="Line 28"/>
            <p:cNvSpPr>
              <a:spLocks noChangeShapeType="1"/>
            </p:cNvSpPr>
            <p:nvPr/>
          </p:nvSpPr>
          <p:spPr bwMode="auto">
            <a:xfrm>
              <a:off x="4375150" y="48768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3495" name="组合 68"/>
          <p:cNvGrpSpPr/>
          <p:nvPr/>
        </p:nvGrpSpPr>
        <p:grpSpPr bwMode="auto">
          <a:xfrm>
            <a:off x="2128838" y="5562600"/>
            <a:ext cx="5792787" cy="457200"/>
            <a:chOff x="1479550" y="5562600"/>
            <a:chExt cx="5792788" cy="457200"/>
          </a:xfrm>
        </p:grpSpPr>
        <p:sp>
          <p:nvSpPr>
            <p:cNvPr id="63511" name="Rectangle 30"/>
            <p:cNvSpPr>
              <a:spLocks noChangeArrowheads="1"/>
            </p:cNvSpPr>
            <p:nvPr/>
          </p:nvSpPr>
          <p:spPr bwMode="auto">
            <a:xfrm>
              <a:off x="3795713"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2" name="Rectangle 31"/>
            <p:cNvSpPr>
              <a:spLocks noChangeArrowheads="1"/>
            </p:cNvSpPr>
            <p:nvPr/>
          </p:nvSpPr>
          <p:spPr bwMode="auto">
            <a:xfrm>
              <a:off x="4375150"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3" name="Rectangle 32"/>
            <p:cNvSpPr>
              <a:spLocks noChangeArrowheads="1"/>
            </p:cNvSpPr>
            <p:nvPr/>
          </p:nvSpPr>
          <p:spPr bwMode="auto">
            <a:xfrm>
              <a:off x="4954588"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4" name="Rectangle 33"/>
            <p:cNvSpPr>
              <a:spLocks noChangeArrowheads="1"/>
            </p:cNvSpPr>
            <p:nvPr/>
          </p:nvSpPr>
          <p:spPr bwMode="auto">
            <a:xfrm>
              <a:off x="5534025"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5" name="Rectangle 34"/>
            <p:cNvSpPr>
              <a:spLocks noChangeArrowheads="1"/>
            </p:cNvSpPr>
            <p:nvPr/>
          </p:nvSpPr>
          <p:spPr bwMode="auto">
            <a:xfrm>
              <a:off x="6113463"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6" name="Rectangle 35"/>
            <p:cNvSpPr>
              <a:spLocks noChangeArrowheads="1"/>
            </p:cNvSpPr>
            <p:nvPr/>
          </p:nvSpPr>
          <p:spPr bwMode="auto">
            <a:xfrm>
              <a:off x="6692900"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7" name="Rectangle 36"/>
            <p:cNvSpPr>
              <a:spLocks noChangeArrowheads="1"/>
            </p:cNvSpPr>
            <p:nvPr/>
          </p:nvSpPr>
          <p:spPr bwMode="auto">
            <a:xfrm>
              <a:off x="3216275"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8" name="Rectangle 37"/>
            <p:cNvSpPr>
              <a:spLocks noChangeArrowheads="1"/>
            </p:cNvSpPr>
            <p:nvPr/>
          </p:nvSpPr>
          <p:spPr bwMode="auto">
            <a:xfrm>
              <a:off x="2638425" y="5562600"/>
              <a:ext cx="577850"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19" name="Rectangle 38"/>
            <p:cNvSpPr>
              <a:spLocks noChangeArrowheads="1"/>
            </p:cNvSpPr>
            <p:nvPr/>
          </p:nvSpPr>
          <p:spPr bwMode="auto">
            <a:xfrm>
              <a:off x="2058988" y="5562600"/>
              <a:ext cx="579438" cy="457200"/>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3520" name="Rectangle 39"/>
            <p:cNvSpPr>
              <a:spLocks noChangeArrowheads="1"/>
            </p:cNvSpPr>
            <p:nvPr/>
          </p:nvSpPr>
          <p:spPr bwMode="auto">
            <a:xfrm>
              <a:off x="1479550" y="5562600"/>
              <a:ext cx="579438" cy="4572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63521" name="Line 40"/>
            <p:cNvSpPr>
              <a:spLocks noChangeShapeType="1"/>
            </p:cNvSpPr>
            <p:nvPr/>
          </p:nvSpPr>
          <p:spPr bwMode="auto">
            <a:xfrm>
              <a:off x="1479550" y="55626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2" name="Line 41"/>
            <p:cNvSpPr>
              <a:spLocks noChangeShapeType="1"/>
            </p:cNvSpPr>
            <p:nvPr/>
          </p:nvSpPr>
          <p:spPr bwMode="auto">
            <a:xfrm>
              <a:off x="1479550" y="6019800"/>
              <a:ext cx="5792788"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3" name="Line 42"/>
            <p:cNvSpPr>
              <a:spLocks noChangeShapeType="1"/>
            </p:cNvSpPr>
            <p:nvPr/>
          </p:nvSpPr>
          <p:spPr bwMode="auto">
            <a:xfrm>
              <a:off x="1479550" y="55626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4" name="Line 43"/>
            <p:cNvSpPr>
              <a:spLocks noChangeShapeType="1"/>
            </p:cNvSpPr>
            <p:nvPr/>
          </p:nvSpPr>
          <p:spPr bwMode="auto">
            <a:xfrm>
              <a:off x="2058988"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5" name="Line 44"/>
            <p:cNvSpPr>
              <a:spLocks noChangeShapeType="1"/>
            </p:cNvSpPr>
            <p:nvPr/>
          </p:nvSpPr>
          <p:spPr bwMode="auto">
            <a:xfrm>
              <a:off x="263842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6" name="Line 45"/>
            <p:cNvSpPr>
              <a:spLocks noChangeShapeType="1"/>
            </p:cNvSpPr>
            <p:nvPr/>
          </p:nvSpPr>
          <p:spPr bwMode="auto">
            <a:xfrm>
              <a:off x="321627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7" name="Line 46"/>
            <p:cNvSpPr>
              <a:spLocks noChangeShapeType="1"/>
            </p:cNvSpPr>
            <p:nvPr/>
          </p:nvSpPr>
          <p:spPr bwMode="auto">
            <a:xfrm>
              <a:off x="3795713"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8" name="Line 47"/>
            <p:cNvSpPr>
              <a:spLocks noChangeShapeType="1"/>
            </p:cNvSpPr>
            <p:nvPr/>
          </p:nvSpPr>
          <p:spPr bwMode="auto">
            <a:xfrm>
              <a:off x="7272338" y="5562600"/>
              <a:ext cx="0" cy="4572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29" name="Line 48"/>
            <p:cNvSpPr>
              <a:spLocks noChangeShapeType="1"/>
            </p:cNvSpPr>
            <p:nvPr/>
          </p:nvSpPr>
          <p:spPr bwMode="auto">
            <a:xfrm>
              <a:off x="6692900"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0" name="Line 49"/>
            <p:cNvSpPr>
              <a:spLocks noChangeShapeType="1"/>
            </p:cNvSpPr>
            <p:nvPr/>
          </p:nvSpPr>
          <p:spPr bwMode="auto">
            <a:xfrm>
              <a:off x="6113463"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1" name="Line 50"/>
            <p:cNvSpPr>
              <a:spLocks noChangeShapeType="1"/>
            </p:cNvSpPr>
            <p:nvPr/>
          </p:nvSpPr>
          <p:spPr bwMode="auto">
            <a:xfrm>
              <a:off x="5534025"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2" name="Line 51"/>
            <p:cNvSpPr>
              <a:spLocks noChangeShapeType="1"/>
            </p:cNvSpPr>
            <p:nvPr/>
          </p:nvSpPr>
          <p:spPr bwMode="auto">
            <a:xfrm>
              <a:off x="4954588"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33" name="Line 52"/>
            <p:cNvSpPr>
              <a:spLocks noChangeShapeType="1"/>
            </p:cNvSpPr>
            <p:nvPr/>
          </p:nvSpPr>
          <p:spPr bwMode="auto">
            <a:xfrm>
              <a:off x="4375150" y="5562600"/>
              <a:ext cx="0" cy="457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3496" name="Rectangle 54"/>
          <p:cNvSpPr>
            <a:spLocks noChangeArrowheads="1"/>
          </p:cNvSpPr>
          <p:nvPr/>
        </p:nvSpPr>
        <p:spPr bwMode="auto">
          <a:xfrm>
            <a:off x="876300" y="4114800"/>
            <a:ext cx="1144588" cy="485775"/>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3497" name="Rectangle 55"/>
          <p:cNvSpPr>
            <a:spLocks noChangeArrowheads="1"/>
          </p:cNvSpPr>
          <p:nvPr/>
        </p:nvSpPr>
        <p:spPr bwMode="auto">
          <a:xfrm>
            <a:off x="5456238" y="4114800"/>
            <a:ext cx="1741487" cy="485775"/>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3498" name="Line 56"/>
          <p:cNvSpPr>
            <a:spLocks noChangeShapeType="1"/>
          </p:cNvSpPr>
          <p:nvPr/>
        </p:nvSpPr>
        <p:spPr bwMode="auto">
          <a:xfrm>
            <a:off x="1271588" y="4572000"/>
            <a:ext cx="0" cy="304800"/>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499" name="Line 57"/>
          <p:cNvSpPr>
            <a:spLocks noChangeShapeType="1"/>
          </p:cNvSpPr>
          <p:nvPr/>
        </p:nvSpPr>
        <p:spPr bwMode="auto">
          <a:xfrm>
            <a:off x="6453188" y="4572000"/>
            <a:ext cx="0" cy="304800"/>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0" name="Rectangle 59"/>
          <p:cNvSpPr>
            <a:spLocks noChangeArrowheads="1"/>
          </p:cNvSpPr>
          <p:nvPr/>
        </p:nvSpPr>
        <p:spPr bwMode="auto">
          <a:xfrm>
            <a:off x="2011363" y="6324600"/>
            <a:ext cx="1025525" cy="485775"/>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a:t>
            </a:r>
          </a:p>
        </p:txBody>
      </p:sp>
      <p:sp>
        <p:nvSpPr>
          <p:cNvPr id="63501" name="Rectangle 60"/>
          <p:cNvSpPr>
            <a:spLocks noChangeArrowheads="1"/>
          </p:cNvSpPr>
          <p:nvPr/>
        </p:nvSpPr>
        <p:spPr bwMode="auto">
          <a:xfrm>
            <a:off x="6592888" y="6324600"/>
            <a:ext cx="1622425" cy="485775"/>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ino[is+n-1]</a:t>
            </a:r>
          </a:p>
        </p:txBody>
      </p:sp>
      <p:sp>
        <p:nvSpPr>
          <p:cNvPr id="63502" name="Line 61"/>
          <p:cNvSpPr>
            <a:spLocks noChangeShapeType="1"/>
          </p:cNvSpPr>
          <p:nvPr/>
        </p:nvSpPr>
        <p:spPr bwMode="auto">
          <a:xfrm>
            <a:off x="2357438" y="6019800"/>
            <a:ext cx="0" cy="304800"/>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3" name="Line 62"/>
          <p:cNvSpPr>
            <a:spLocks noChangeShapeType="1"/>
          </p:cNvSpPr>
          <p:nvPr/>
        </p:nvSpPr>
        <p:spPr bwMode="auto">
          <a:xfrm>
            <a:off x="7539038" y="6019800"/>
            <a:ext cx="0" cy="304800"/>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504" name="Rectangle 63"/>
          <p:cNvSpPr>
            <a:spLocks noChangeArrowheads="1"/>
          </p:cNvSpPr>
          <p:nvPr/>
        </p:nvSpPr>
        <p:spPr bwMode="auto">
          <a:xfrm>
            <a:off x="357188" y="48768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3505" name="Rectangle 64"/>
          <p:cNvSpPr>
            <a:spLocks noChangeArrowheads="1"/>
          </p:cNvSpPr>
          <p:nvPr/>
        </p:nvSpPr>
        <p:spPr bwMode="auto">
          <a:xfrm>
            <a:off x="1460500" y="55626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3506" name="Rectangle 70"/>
          <p:cNvSpPr>
            <a:spLocks noChangeArrowheads="1"/>
          </p:cNvSpPr>
          <p:nvPr/>
        </p:nvSpPr>
        <p:spPr bwMode="auto">
          <a:xfrm>
            <a:off x="3392488" y="6302375"/>
            <a:ext cx="992187" cy="485775"/>
          </a:xfrm>
          <a:prstGeom prst="rect">
            <a:avLst/>
          </a:prstGeom>
          <a:solidFill>
            <a:schemeClr val="bg1"/>
          </a:solidFill>
          <a:ln w="28575" cap="sq">
            <a:solidFill>
              <a:srgbClr val="CC6600"/>
            </a:solidFill>
            <a:miter lim="800000"/>
          </a:ln>
        </p:spPr>
        <p:txBody>
          <a:bodyPr wrap="none">
            <a:spAutoFit/>
          </a:bodyPr>
          <a:lstStyle/>
          <a:p>
            <a:r>
              <a:rPr lang="en-US" altLang="zh-CN" sz="2400">
                <a:solidFill>
                  <a:srgbClr val="990000"/>
                </a:solidFill>
                <a:ea typeface="楷体_GB2312" pitchFamily="49" charset="-122"/>
              </a:rPr>
              <a:t>ino[k]</a:t>
            </a:r>
          </a:p>
        </p:txBody>
      </p:sp>
      <p:sp>
        <p:nvSpPr>
          <p:cNvPr id="63507" name="Line 71"/>
          <p:cNvSpPr>
            <a:spLocks noChangeShapeType="1"/>
          </p:cNvSpPr>
          <p:nvPr/>
        </p:nvSpPr>
        <p:spPr bwMode="auto">
          <a:xfrm>
            <a:off x="2554288" y="6026150"/>
            <a:ext cx="1168400" cy="276225"/>
          </a:xfrm>
          <a:prstGeom prst="line">
            <a:avLst/>
          </a:prstGeom>
          <a:noFill/>
          <a:ln w="28575" cap="sq">
            <a:solidFill>
              <a:srgbClr val="CC6600"/>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矩形 68"/>
          <p:cNvSpPr/>
          <p:nvPr/>
        </p:nvSpPr>
        <p:spPr>
          <a:xfrm>
            <a:off x="3929058" y="1785926"/>
            <a:ext cx="2647711" cy="523220"/>
          </a:xfrm>
          <a:prstGeom prst="rect">
            <a:avLst/>
          </a:prstGeom>
          <a:solidFill>
            <a:schemeClr val="accent2"/>
          </a:solidFill>
          <a:ln>
            <a:solidFill>
              <a:schemeClr val="tx2">
                <a:lumMod val="60000"/>
                <a:lumOff val="40000"/>
              </a:schemeClr>
            </a:solidFill>
          </a:ln>
        </p:spPr>
        <p:txBody>
          <a:bodyPr wrap="square">
            <a:spAutoFit/>
          </a:bodyPr>
          <a:lstStyle/>
          <a:p>
            <a:pPr algn="l"/>
            <a:r>
              <a:rPr lang="en-US" altLang="zh-CN" dirty="0" smtClean="0">
                <a:solidFill>
                  <a:srgbClr val="FF3300"/>
                </a:solidFill>
                <a:ea typeface="楷体_GB2312" pitchFamily="49" charset="-122"/>
              </a:rPr>
              <a:t>n-(k-is)-1 </a:t>
            </a:r>
            <a:endParaRPr lang="zh-CN" altLang="en-US" dirty="0"/>
          </a:p>
        </p:txBody>
      </p:sp>
      <p:sp>
        <p:nvSpPr>
          <p:cNvPr id="70" name="矩形 69"/>
          <p:cNvSpPr/>
          <p:nvPr/>
        </p:nvSpPr>
        <p:spPr>
          <a:xfrm>
            <a:off x="3929058" y="2285992"/>
            <a:ext cx="2647711" cy="523220"/>
          </a:xfrm>
          <a:prstGeom prst="rect">
            <a:avLst/>
          </a:prstGeom>
          <a:solidFill>
            <a:schemeClr val="accent2"/>
          </a:solidFill>
          <a:ln>
            <a:solidFill>
              <a:schemeClr val="tx2">
                <a:lumMod val="60000"/>
                <a:lumOff val="40000"/>
              </a:schemeClr>
            </a:solidFill>
          </a:ln>
        </p:spPr>
        <p:txBody>
          <a:bodyPr wrap="none">
            <a:spAutoFit/>
          </a:bodyPr>
          <a:lstStyle/>
          <a:p>
            <a:pPr algn="l"/>
            <a:r>
              <a:rPr lang="en-US" altLang="zh-CN" sz="2400" dirty="0" smtClean="0">
                <a:solidFill>
                  <a:srgbClr val="990000"/>
                </a:solidFill>
                <a:ea typeface="楷体_GB2312" pitchFamily="49" charset="-122"/>
              </a:rPr>
              <a:t>pre[</a:t>
            </a:r>
            <a:r>
              <a:rPr lang="en-US" altLang="zh-CN" dirty="0" err="1" smtClean="0">
                <a:solidFill>
                  <a:srgbClr val="990000"/>
                </a:solidFill>
                <a:ea typeface="楷体_GB2312" pitchFamily="49" charset="-122"/>
              </a:rPr>
              <a:t>ps</a:t>
            </a:r>
            <a:r>
              <a:rPr lang="en-US" altLang="zh-CN" dirty="0" smtClean="0">
                <a:solidFill>
                  <a:srgbClr val="990000"/>
                </a:solidFill>
                <a:ea typeface="楷体_GB2312" pitchFamily="49" charset="-122"/>
              </a:rPr>
              <a:t>+(k-is) +1</a:t>
            </a:r>
            <a:r>
              <a:rPr lang="en-US" altLang="zh-CN" sz="2400" dirty="0" smtClean="0">
                <a:solidFill>
                  <a:srgbClr val="990000"/>
                </a:solidFill>
                <a:ea typeface="楷体_GB2312" pitchFamily="49" charset="-122"/>
              </a:rPr>
              <a:t>]</a:t>
            </a:r>
            <a:endParaRPr lang="zh-CN" altLang="en-US" dirty="0"/>
          </a:p>
        </p:txBody>
      </p:sp>
      <p:sp>
        <p:nvSpPr>
          <p:cNvPr id="71" name="矩形 70"/>
          <p:cNvSpPr/>
          <p:nvPr/>
        </p:nvSpPr>
        <p:spPr>
          <a:xfrm>
            <a:off x="3929057" y="2786058"/>
            <a:ext cx="2647711" cy="523220"/>
          </a:xfrm>
          <a:prstGeom prst="rect">
            <a:avLst/>
          </a:prstGeom>
          <a:solidFill>
            <a:schemeClr val="accent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72" name="矩形 71"/>
          <p:cNvSpPr/>
          <p:nvPr/>
        </p:nvSpPr>
        <p:spPr>
          <a:xfrm>
            <a:off x="504539" y="2786058"/>
            <a:ext cx="3430747" cy="523220"/>
          </a:xfrm>
          <a:prstGeom prst="rect">
            <a:avLst/>
          </a:prstGeom>
          <a:solidFill>
            <a:schemeClr val="accent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73" name="矩形 72"/>
          <p:cNvSpPr/>
          <p:nvPr/>
        </p:nvSpPr>
        <p:spPr>
          <a:xfrm>
            <a:off x="504539" y="2285992"/>
            <a:ext cx="3430747" cy="523220"/>
          </a:xfrm>
          <a:prstGeom prst="rect">
            <a:avLst/>
          </a:prstGeom>
          <a:solidFill>
            <a:schemeClr val="accent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endParaRPr lang="zh-CN" altLang="en-US" dirty="0"/>
          </a:p>
        </p:txBody>
      </p:sp>
      <p:sp>
        <p:nvSpPr>
          <p:cNvPr id="74" name="矩形 73"/>
          <p:cNvSpPr/>
          <p:nvPr/>
        </p:nvSpPr>
        <p:spPr>
          <a:xfrm>
            <a:off x="504539" y="1785926"/>
            <a:ext cx="3430747" cy="523220"/>
          </a:xfrm>
          <a:prstGeom prst="rect">
            <a:avLst/>
          </a:prstGeom>
          <a:solidFill>
            <a:schemeClr val="accent2"/>
          </a:solidFill>
          <a:ln>
            <a:solidFill>
              <a:schemeClr val="tx2">
                <a:lumMod val="60000"/>
                <a:lumOff val="40000"/>
              </a:schemeClr>
            </a:solidFill>
          </a:ln>
        </p:spPr>
        <p:txBody>
          <a:bodyPr wrap="none">
            <a:spAutoFit/>
          </a:bodyPr>
          <a:lstStyle/>
          <a:p>
            <a:pPr algn="r"/>
            <a:r>
              <a:rPr lang="zh-CN" altLang="en-US" dirty="0" smtClean="0">
                <a:solidFill>
                  <a:schemeClr val="tx1"/>
                </a:solidFill>
                <a:ea typeface="楷体_GB2312" pitchFamily="49" charset="-122"/>
              </a:rPr>
              <a:t>右子树字符串长度：</a:t>
            </a:r>
            <a:endParaRPr lang="en-US" altLang="zh-CN" dirty="0">
              <a:solidFill>
                <a:schemeClr val="tx1"/>
              </a:solidFill>
              <a:ea typeface="楷体_GB2312" pitchFamily="49" charset="-122"/>
            </a:endParaRPr>
          </a:p>
        </p:txBody>
      </p:sp>
      <p:sp>
        <p:nvSpPr>
          <p:cNvPr id="75" name="矩形 74"/>
          <p:cNvSpPr/>
          <p:nvPr/>
        </p:nvSpPr>
        <p:spPr>
          <a:xfrm>
            <a:off x="6572264" y="1785926"/>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smtClean="0">
                <a:solidFill>
                  <a:srgbClr val="FF3300"/>
                </a:solidFill>
                <a:ea typeface="楷体_GB2312" pitchFamily="49" charset="-122"/>
              </a:rPr>
              <a:t>n-1</a:t>
            </a:r>
            <a:endParaRPr lang="zh-CN" altLang="en-US" dirty="0"/>
          </a:p>
        </p:txBody>
      </p:sp>
      <p:sp>
        <p:nvSpPr>
          <p:cNvPr id="76" name="矩形 75"/>
          <p:cNvSpPr/>
          <p:nvPr/>
        </p:nvSpPr>
        <p:spPr>
          <a:xfrm>
            <a:off x="6572264" y="2285992"/>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smtClean="0">
                <a:solidFill>
                  <a:srgbClr val="990000"/>
                </a:solidFill>
                <a:ea typeface="楷体_GB2312" pitchFamily="49" charset="-122"/>
              </a:rPr>
              <a:t>pre[ps+1]</a:t>
            </a:r>
            <a:endParaRPr lang="zh-CN" altLang="en-US" dirty="0"/>
          </a:p>
        </p:txBody>
      </p:sp>
      <p:sp>
        <p:nvSpPr>
          <p:cNvPr id="77" name="矩形 76"/>
          <p:cNvSpPr/>
          <p:nvPr/>
        </p:nvSpPr>
        <p:spPr>
          <a:xfrm>
            <a:off x="6572264" y="2786058"/>
            <a:ext cx="1714512" cy="523220"/>
          </a:xfrm>
          <a:prstGeom prst="rect">
            <a:avLst/>
          </a:prstGeom>
          <a:solidFill>
            <a:schemeClr val="accent1"/>
          </a:solidFill>
          <a:ln>
            <a:solidFill>
              <a:schemeClr val="tx2">
                <a:lumMod val="60000"/>
                <a:lumOff val="40000"/>
              </a:schemeClr>
            </a:solidFill>
          </a:ln>
        </p:spPr>
        <p:txBody>
          <a:bodyPr wrap="square">
            <a:spAutoFit/>
          </a:bodyPr>
          <a:lstStyle/>
          <a:p>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[k+1]</a:t>
            </a:r>
            <a:endParaRPr lang="zh-CN" altLang="en-US" dirty="0"/>
          </a:p>
        </p:txBody>
      </p:sp>
      <p:sp>
        <p:nvSpPr>
          <p:cNvPr id="78" name="矩形 77"/>
          <p:cNvSpPr/>
          <p:nvPr/>
        </p:nvSpPr>
        <p:spPr>
          <a:xfrm>
            <a:off x="571472" y="785794"/>
            <a:ext cx="2709396" cy="523220"/>
          </a:xfrm>
          <a:prstGeom prst="rect">
            <a:avLst/>
          </a:prstGeom>
          <a:solidFill>
            <a:schemeClr val="accent1"/>
          </a:solidFill>
          <a:ln>
            <a:solidFill>
              <a:schemeClr val="tx2">
                <a:lumMod val="60000"/>
                <a:lumOff val="40000"/>
              </a:schemeClr>
            </a:solidFill>
          </a:ln>
        </p:spPr>
        <p:txBody>
          <a:bodyPr wrap="none">
            <a:spAutoFit/>
          </a:bodyPr>
          <a:lstStyle/>
          <a:p>
            <a:r>
              <a:rPr lang="zh-CN" altLang="en-US" dirty="0" smtClean="0">
                <a:solidFill>
                  <a:schemeClr val="tx1"/>
                </a:solidFill>
                <a:latin typeface="楷体_GB2312" pitchFamily="49" charset="-122"/>
                <a:ea typeface="楷体_GB2312" pitchFamily="49" charset="-122"/>
              </a:rPr>
              <a:t>无左子树条件：</a:t>
            </a:r>
            <a:endParaRPr lang="zh-CN" altLang="en-US" dirty="0"/>
          </a:p>
        </p:txBody>
      </p:sp>
      <p:sp>
        <p:nvSpPr>
          <p:cNvPr id="79" name="矩形 78"/>
          <p:cNvSpPr/>
          <p:nvPr/>
        </p:nvSpPr>
        <p:spPr>
          <a:xfrm>
            <a:off x="3286116" y="785794"/>
            <a:ext cx="2357454" cy="523220"/>
          </a:xfrm>
          <a:prstGeom prst="rect">
            <a:avLst/>
          </a:prstGeom>
          <a:solidFill>
            <a:schemeClr val="accent1"/>
          </a:solidFill>
          <a:ln>
            <a:solidFill>
              <a:schemeClr val="tx2">
                <a:lumMod val="60000"/>
                <a:lumOff val="40000"/>
              </a:schemeClr>
            </a:solidFill>
          </a:ln>
        </p:spPr>
        <p:txBody>
          <a:bodyPr wrap="square">
            <a:spAutoFit/>
          </a:bodyPr>
          <a:lstStyle/>
          <a:p>
            <a:pPr algn="l">
              <a:spcBef>
                <a:spcPct val="0"/>
              </a:spcBef>
            </a:pPr>
            <a:r>
              <a:rPr lang="en-US" altLang="zh-CN" dirty="0" smtClean="0">
                <a:solidFill>
                  <a:schemeClr val="tx1"/>
                </a:solidFill>
                <a:latin typeface="楷体_GB2312" pitchFamily="49" charset="-122"/>
                <a:ea typeface="楷体_GB2312" pitchFamily="49" charset="-122"/>
              </a:rPr>
              <a:t>k==is</a:t>
            </a:r>
            <a:endParaRPr lang="en-US" altLang="zh-CN" dirty="0">
              <a:solidFill>
                <a:schemeClr val="tx1"/>
              </a:solidFill>
              <a:latin typeface="楷体_GB2312" pitchFamily="49" charset="-122"/>
              <a:ea typeface="楷体_GB2312" pitchFamily="49" charset="-122"/>
            </a:endParaRPr>
          </a:p>
        </p:txBody>
      </p:sp>
      <p:sp>
        <p:nvSpPr>
          <p:cNvPr id="81" name="圆角矩形 80"/>
          <p:cNvSpPr/>
          <p:nvPr/>
        </p:nvSpPr>
        <p:spPr bwMode="auto">
          <a:xfrm>
            <a:off x="6786546" y="500042"/>
            <a:ext cx="2357454" cy="1532334"/>
          </a:xfrm>
          <a:prstGeom prst="roundRect">
            <a:avLst/>
          </a:prstGeom>
          <a:solidFill>
            <a:schemeClr val="bg2"/>
          </a:solidFill>
          <a:ln w="28575" cap="sq"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r>
              <a:rPr lang="zh-CN" altLang="en-US" dirty="0" smtClean="0">
                <a:solidFill>
                  <a:srgbClr val="990000"/>
                </a:solidFill>
                <a:ea typeface="楷体_GB2312" pitchFamily="49" charset="-122"/>
              </a:rPr>
              <a:t>参数与左右子树都有的情况相同</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left)">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left)">
                                      <p:cBhvr>
                                        <p:cTn id="28" dur="500"/>
                                        <p:tgtEl>
                                          <p:spTgt spid="6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500"/>
                                        <p:tgtEl>
                                          <p:spTgt spid="7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left)">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lef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additive="base">
                                        <p:cTn id="54" dur="500" fill="hold"/>
                                        <p:tgtEl>
                                          <p:spTgt spid="81"/>
                                        </p:tgtEl>
                                        <p:attrNameLst>
                                          <p:attrName>ppt_x</p:attrName>
                                        </p:attrNameLst>
                                      </p:cBhvr>
                                      <p:tavLst>
                                        <p:tav tm="0">
                                          <p:val>
                                            <p:strVal val="#ppt_x"/>
                                          </p:val>
                                        </p:tav>
                                        <p:tav tm="100000">
                                          <p:val>
                                            <p:strVal val="#ppt_x"/>
                                          </p:val>
                                        </p:tav>
                                      </p:tavLst>
                                    </p:anim>
                                    <p:anim calcmode="lin" valueType="num">
                                      <p:cBhvr additive="base">
                                        <p:cTn id="55"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B1934C9-502A-4696-A605-4DF32EF7998E}" type="slidenum">
              <a:rPr kumimoji="0" lang="en-US" altLang="zh-CN" sz="1400" b="0" smtClean="0">
                <a:solidFill>
                  <a:schemeClr val="tx1"/>
                </a:solidFill>
              </a:rPr>
              <a:t>7</a:t>
            </a:fld>
            <a:endParaRPr kumimoji="0" lang="en-US" altLang="zh-CN" sz="1400" b="0" smtClean="0">
              <a:solidFill>
                <a:schemeClr val="tx1"/>
              </a:solidFill>
            </a:endParaRPr>
          </a:p>
        </p:txBody>
      </p:sp>
      <p:sp>
        <p:nvSpPr>
          <p:cNvPr id="9219" name="Rectangle 36"/>
          <p:cNvSpPr>
            <a:spLocks noGrp="1" noChangeArrowheads="1"/>
          </p:cNvSpPr>
          <p:nvPr>
            <p:ph type="title"/>
          </p:nvPr>
        </p:nvSpPr>
        <p:spPr/>
        <p:txBody>
          <a:bodyPr/>
          <a:lstStyle/>
          <a:p>
            <a:pPr eaLnBrk="1" hangingPunct="1"/>
            <a:r>
              <a:rPr lang="en-US" altLang="zh-CN" smtClean="0"/>
              <a:t>6.1 </a:t>
            </a:r>
            <a:r>
              <a:rPr lang="zh-CN" altLang="en-US" smtClean="0"/>
              <a:t>树的类型定义</a:t>
            </a:r>
            <a:r>
              <a:rPr lang="en-US" altLang="zh-CN" smtClean="0"/>
              <a:t>: ADT Tree</a:t>
            </a:r>
            <a:endParaRPr lang="zh-CN" altLang="en-US" smtClean="0"/>
          </a:p>
        </p:txBody>
      </p:sp>
      <p:sp>
        <p:nvSpPr>
          <p:cNvPr id="213029" name="Rectangle 37"/>
          <p:cNvSpPr>
            <a:spLocks noGrp="1" noChangeArrowheads="1"/>
          </p:cNvSpPr>
          <p:nvPr>
            <p:ph type="body" idx="1"/>
          </p:nvPr>
        </p:nvSpPr>
        <p:spPr>
          <a:xfrm>
            <a:off x="457200" y="1371600"/>
            <a:ext cx="8686800" cy="5334000"/>
          </a:xfrm>
          <a:ln w="12700">
            <a:solidFill>
              <a:srgbClr val="CC6600"/>
            </a:solidFill>
            <a:miter lim="800000"/>
          </a:ln>
        </p:spPr>
        <p:txBody>
          <a:bodyPr/>
          <a:lstStyle/>
          <a:p>
            <a:pPr eaLnBrk="1" hangingPunct="1"/>
            <a:r>
              <a:rPr lang="en-US" altLang="zh-CN" dirty="0" smtClean="0"/>
              <a:t>{</a:t>
            </a:r>
            <a:r>
              <a:rPr lang="zh-CN" altLang="en-US" dirty="0" smtClean="0"/>
              <a:t>数据对象 </a:t>
            </a:r>
            <a:r>
              <a:rPr lang="en-US" altLang="zh-CN" dirty="0" smtClean="0"/>
              <a:t>D</a:t>
            </a:r>
            <a:r>
              <a:rPr lang="zh-CN" altLang="en-US" dirty="0" smtClean="0"/>
              <a:t>：</a:t>
            </a:r>
          </a:p>
          <a:p>
            <a:pPr lvl="1" eaLnBrk="1" hangingPunct="1"/>
            <a:endParaRPr lang="zh-CN" altLang="en-US" sz="2400" dirty="0" smtClean="0"/>
          </a:p>
          <a:p>
            <a:pPr eaLnBrk="1" hangingPunct="1"/>
            <a:r>
              <a:rPr lang="zh-CN" altLang="en-US" dirty="0" smtClean="0"/>
              <a:t> 数据关系 </a:t>
            </a:r>
            <a:r>
              <a:rPr lang="en-US" altLang="zh-CN" dirty="0" smtClean="0"/>
              <a:t>R</a:t>
            </a:r>
            <a:r>
              <a:rPr lang="zh-CN" altLang="en-US" dirty="0" smtClean="0"/>
              <a:t>：</a:t>
            </a: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lvl="1" eaLnBrk="1" hangingPunct="1"/>
            <a:endParaRPr lang="zh-CN" altLang="en-US" dirty="0" smtClean="0">
              <a:solidFill>
                <a:srgbClr val="990033"/>
              </a:solidFill>
            </a:endParaRPr>
          </a:p>
          <a:p>
            <a:pPr eaLnBrk="1" hangingPunct="1"/>
            <a:r>
              <a:rPr lang="zh-CN" altLang="en-US" dirty="0" smtClean="0">
                <a:solidFill>
                  <a:schemeClr val="tx1"/>
                </a:solidFill>
              </a:rPr>
              <a:t>基本操作：</a:t>
            </a:r>
            <a:r>
              <a:rPr lang="en-US" altLang="zh-CN" dirty="0" smtClean="0">
                <a:solidFill>
                  <a:schemeClr val="tx1"/>
                </a:solidFill>
              </a:rPr>
              <a:t>……}</a:t>
            </a:r>
          </a:p>
        </p:txBody>
      </p:sp>
      <p:sp>
        <p:nvSpPr>
          <p:cNvPr id="213030" name="Rectangle 38"/>
          <p:cNvSpPr>
            <a:spLocks noChangeArrowheads="1"/>
          </p:cNvSpPr>
          <p:nvPr/>
        </p:nvSpPr>
        <p:spPr bwMode="auto">
          <a:xfrm>
            <a:off x="1066800" y="1828800"/>
            <a:ext cx="8077200" cy="519113"/>
          </a:xfrm>
          <a:prstGeom prst="rect">
            <a:avLst/>
          </a:prstGeom>
          <a:noFill/>
          <a:ln w="28575">
            <a:solidFill>
              <a:schemeClr val="bg2">
                <a:lumMod val="90000"/>
              </a:schemeClr>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dirty="0">
                <a:solidFill>
                  <a:srgbClr val="000000"/>
                </a:solidFill>
                <a:ea typeface="楷体_GB2312" pitchFamily="49" charset="-122"/>
              </a:rPr>
              <a:t>D</a:t>
            </a:r>
            <a:r>
              <a:rPr lang="zh-CN" altLang="en-US" dirty="0">
                <a:solidFill>
                  <a:srgbClr val="000000"/>
                </a:solidFill>
                <a:ea typeface="楷体_GB2312" pitchFamily="49" charset="-122"/>
              </a:rPr>
              <a:t>是具有</a:t>
            </a:r>
            <a:r>
              <a:rPr lang="zh-CN" altLang="en-US" u="sng" dirty="0">
                <a:solidFill>
                  <a:srgbClr val="000000"/>
                </a:solidFill>
                <a:ea typeface="楷体_GB2312" pitchFamily="49" charset="-122"/>
              </a:rPr>
              <a:t>相同特性</a:t>
            </a:r>
            <a:r>
              <a:rPr lang="zh-CN" altLang="en-US" dirty="0">
                <a:solidFill>
                  <a:srgbClr val="000000"/>
                </a:solidFill>
                <a:ea typeface="楷体_GB2312" pitchFamily="49" charset="-122"/>
              </a:rPr>
              <a:t>的数据元素的集合。</a:t>
            </a:r>
          </a:p>
        </p:txBody>
      </p:sp>
      <p:sp>
        <p:nvSpPr>
          <p:cNvPr id="213031" name="Rectangle 39"/>
          <p:cNvSpPr>
            <a:spLocks noChangeArrowheads="1"/>
          </p:cNvSpPr>
          <p:nvPr/>
        </p:nvSpPr>
        <p:spPr bwMode="auto">
          <a:xfrm>
            <a:off x="1066800" y="2743200"/>
            <a:ext cx="8077200" cy="3338513"/>
          </a:xfrm>
          <a:prstGeom prst="rect">
            <a:avLst/>
          </a:prstGeom>
          <a:noFill/>
          <a:ln w="28575">
            <a:solidFill>
              <a:schemeClr val="bg2">
                <a:lumMod val="90000"/>
              </a:schemeClr>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buClr>
                <a:srgbClr val="FF9900"/>
              </a:buClr>
              <a:buFont typeface="Wingdings" panose="05000000000000000000" pitchFamily="2" charset="2"/>
              <a:buChar char="v"/>
            </a:pPr>
            <a:r>
              <a:rPr lang="zh-CN" altLang="en-US" dirty="0">
                <a:solidFill>
                  <a:srgbClr val="990033"/>
                </a:solidFill>
                <a:ea typeface="楷体_GB2312" pitchFamily="49" charset="-122"/>
              </a:rPr>
              <a:t>若</a:t>
            </a:r>
            <a:r>
              <a:rPr lang="en-US" altLang="zh-CN" dirty="0">
                <a:solidFill>
                  <a:srgbClr val="990033"/>
                </a:solidFill>
                <a:ea typeface="楷体_GB2312" pitchFamily="49" charset="-122"/>
              </a:rPr>
              <a:t>D</a:t>
            </a:r>
            <a:r>
              <a:rPr lang="zh-CN" altLang="en-US" dirty="0">
                <a:solidFill>
                  <a:srgbClr val="990033"/>
                </a:solidFill>
                <a:ea typeface="楷体_GB2312" pitchFamily="49" charset="-122"/>
              </a:rPr>
              <a:t>为空集，则称为空树 。否则</a:t>
            </a:r>
            <a:r>
              <a:rPr lang="en-US" altLang="zh-CN" dirty="0">
                <a:solidFill>
                  <a:srgbClr val="990033"/>
                </a:solidFill>
                <a:ea typeface="楷体_GB2312" pitchFamily="49" charset="-122"/>
              </a:rPr>
              <a:t>:</a:t>
            </a:r>
          </a:p>
          <a:p>
            <a:pPr algn="l">
              <a:buClr>
                <a:srgbClr val="FF9900"/>
              </a:buClr>
              <a:buFont typeface="Wingdings" panose="05000000000000000000" pitchFamily="2" charset="2"/>
              <a:buChar char="v"/>
            </a:pPr>
            <a:r>
              <a:rPr lang="en-US" altLang="zh-CN" dirty="0">
                <a:solidFill>
                  <a:srgbClr val="990033"/>
                </a:solidFill>
                <a:ea typeface="楷体_GB2312" pitchFamily="49" charset="-122"/>
              </a:rPr>
              <a:t>(1) </a:t>
            </a:r>
            <a:r>
              <a:rPr lang="zh-CN" altLang="en-US" dirty="0">
                <a:solidFill>
                  <a:srgbClr val="990033"/>
                </a:solidFill>
                <a:ea typeface="楷体_GB2312" pitchFamily="49" charset="-122"/>
              </a:rPr>
              <a:t>在</a:t>
            </a:r>
            <a:r>
              <a:rPr lang="en-US" altLang="zh-CN" dirty="0">
                <a:solidFill>
                  <a:srgbClr val="990033"/>
                </a:solidFill>
                <a:ea typeface="楷体_GB2312" pitchFamily="49" charset="-122"/>
              </a:rPr>
              <a:t>D</a:t>
            </a:r>
            <a:r>
              <a:rPr lang="zh-CN" altLang="en-US" dirty="0">
                <a:solidFill>
                  <a:srgbClr val="990033"/>
                </a:solidFill>
                <a:ea typeface="楷体_GB2312" pitchFamily="49" charset="-122"/>
              </a:rPr>
              <a:t>中存在唯一的称为根的数据元素</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a:t>
            </a:r>
          </a:p>
          <a:p>
            <a:pPr algn="l">
              <a:buClr>
                <a:srgbClr val="FF9900"/>
              </a:buClr>
              <a:buFont typeface="Wingdings" panose="05000000000000000000" pitchFamily="2" charset="2"/>
              <a:buChar char="v"/>
            </a:pPr>
            <a:r>
              <a:rPr lang="en-US" altLang="zh-CN" dirty="0">
                <a:solidFill>
                  <a:srgbClr val="990033"/>
                </a:solidFill>
                <a:ea typeface="楷体_GB2312" pitchFamily="49" charset="-122"/>
              </a:rPr>
              <a:t>(2) </a:t>
            </a:r>
            <a:r>
              <a:rPr lang="zh-CN" altLang="en-US" dirty="0">
                <a:solidFill>
                  <a:srgbClr val="990033"/>
                </a:solidFill>
                <a:ea typeface="楷体_GB2312" pitchFamily="49" charset="-122"/>
              </a:rPr>
              <a:t>当</a:t>
            </a:r>
            <a:r>
              <a:rPr lang="en-US" altLang="zh-CN" dirty="0">
                <a:solidFill>
                  <a:srgbClr val="990033"/>
                </a:solidFill>
                <a:ea typeface="楷体_GB2312" pitchFamily="49" charset="-122"/>
              </a:rPr>
              <a:t>n&gt;1</a:t>
            </a:r>
            <a:r>
              <a:rPr lang="zh-CN" altLang="en-US" dirty="0">
                <a:solidFill>
                  <a:srgbClr val="990033"/>
                </a:solidFill>
                <a:ea typeface="楷体_GB2312" pitchFamily="49" charset="-122"/>
              </a:rPr>
              <a:t>时，其余结点可分为</a:t>
            </a:r>
            <a:r>
              <a:rPr lang="en-US" altLang="zh-CN" dirty="0">
                <a:solidFill>
                  <a:srgbClr val="990033"/>
                </a:solidFill>
                <a:ea typeface="楷体_GB2312" pitchFamily="49" charset="-122"/>
              </a:rPr>
              <a:t>m (m&gt;0)</a:t>
            </a:r>
            <a:r>
              <a:rPr lang="zh-CN" altLang="en-US" dirty="0">
                <a:solidFill>
                  <a:srgbClr val="990033"/>
                </a:solidFill>
                <a:ea typeface="楷体_GB2312" pitchFamily="49" charset="-122"/>
              </a:rPr>
              <a:t>个互不相交的有限集</a:t>
            </a:r>
            <a:r>
              <a:rPr lang="en-US" altLang="zh-CN" dirty="0">
                <a:solidFill>
                  <a:srgbClr val="990033"/>
                </a:solidFill>
                <a:ea typeface="楷体_GB2312" pitchFamily="49" charset="-122"/>
              </a:rPr>
              <a:t>T1, T2, …, Tm</a:t>
            </a:r>
            <a:r>
              <a:rPr lang="zh-CN" altLang="en-US" dirty="0">
                <a:solidFill>
                  <a:srgbClr val="990033"/>
                </a:solidFill>
                <a:ea typeface="楷体_GB2312" pitchFamily="49" charset="-122"/>
              </a:rPr>
              <a:t>，每个子集与结点</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之间满足特定关系</a:t>
            </a:r>
          </a:p>
          <a:p>
            <a:pPr algn="l">
              <a:buClr>
                <a:srgbClr val="FF9900"/>
              </a:buClr>
              <a:buFont typeface="Wingdings" panose="05000000000000000000" pitchFamily="2" charset="2"/>
              <a:buChar char="v"/>
            </a:pPr>
            <a:r>
              <a:rPr lang="en-US" altLang="zh-CN" dirty="0">
                <a:solidFill>
                  <a:srgbClr val="990033"/>
                </a:solidFill>
                <a:ea typeface="楷体_GB2312" pitchFamily="49" charset="-122"/>
              </a:rPr>
              <a:t>(3) </a:t>
            </a:r>
            <a:r>
              <a:rPr lang="zh-CN" altLang="en-US" dirty="0">
                <a:solidFill>
                  <a:srgbClr val="990033"/>
                </a:solidFill>
                <a:ea typeface="楷体_GB2312" pitchFamily="49" charset="-122"/>
              </a:rPr>
              <a:t>每一子集本身又是一棵符合本定义的树，称为根</a:t>
            </a:r>
            <a:r>
              <a:rPr lang="en-US" altLang="zh-CN" dirty="0">
                <a:solidFill>
                  <a:srgbClr val="990033"/>
                </a:solidFill>
                <a:ea typeface="楷体_GB2312" pitchFamily="49" charset="-122"/>
              </a:rPr>
              <a:t>root</a:t>
            </a:r>
            <a:r>
              <a:rPr lang="zh-CN" altLang="en-US" dirty="0">
                <a:solidFill>
                  <a:srgbClr val="990033"/>
                </a:solidFill>
                <a:ea typeface="楷体_GB2312" pitchFamily="49" charset="-122"/>
              </a:rPr>
              <a:t>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3029">
                                            <p:txEl>
                                              <p:pRg st="0" end="0"/>
                                            </p:txEl>
                                          </p:spTgt>
                                        </p:tgtEl>
                                        <p:attrNameLst>
                                          <p:attrName>style.visibility</p:attrName>
                                        </p:attrNameLst>
                                      </p:cBhvr>
                                      <p:to>
                                        <p:strVal val="visible"/>
                                      </p:to>
                                    </p:set>
                                    <p:animEffect transition="in" filter="wipe(left)">
                                      <p:cBhvr>
                                        <p:cTn id="7" dur="500"/>
                                        <p:tgtEl>
                                          <p:spTgt spid="21302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3029">
                                            <p:txEl>
                                              <p:pRg st="2" end="2"/>
                                            </p:txEl>
                                          </p:spTgt>
                                        </p:tgtEl>
                                        <p:attrNameLst>
                                          <p:attrName>style.visibility</p:attrName>
                                        </p:attrNameLst>
                                      </p:cBhvr>
                                      <p:to>
                                        <p:strVal val="visible"/>
                                      </p:to>
                                    </p:set>
                                    <p:animEffect transition="in" filter="wipe(left)">
                                      <p:cBhvr>
                                        <p:cTn id="10" dur="500"/>
                                        <p:tgtEl>
                                          <p:spTgt spid="21302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3029">
                                            <p:txEl>
                                              <p:pRg st="9" end="9"/>
                                            </p:txEl>
                                          </p:spTgt>
                                        </p:tgtEl>
                                        <p:attrNameLst>
                                          <p:attrName>style.visibility</p:attrName>
                                        </p:attrNameLst>
                                      </p:cBhvr>
                                      <p:to>
                                        <p:strVal val="visible"/>
                                      </p:to>
                                    </p:set>
                                    <p:animEffect transition="in" filter="wipe(left)">
                                      <p:cBhvr>
                                        <p:cTn id="13" dur="500"/>
                                        <p:tgtEl>
                                          <p:spTgt spid="213029">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3030"/>
                                        </p:tgtEl>
                                        <p:attrNameLst>
                                          <p:attrName>style.visibility</p:attrName>
                                        </p:attrNameLst>
                                      </p:cBhvr>
                                      <p:to>
                                        <p:strVal val="visible"/>
                                      </p:to>
                                    </p:set>
                                    <p:animEffect transition="in" filter="wipe(left)">
                                      <p:cBhvr>
                                        <p:cTn id="18" dur="500"/>
                                        <p:tgtEl>
                                          <p:spTgt spid="2130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3031">
                                            <p:txEl>
                                              <p:pRg st="0" end="0"/>
                                            </p:txEl>
                                          </p:spTgt>
                                        </p:tgtEl>
                                        <p:attrNameLst>
                                          <p:attrName>style.visibility</p:attrName>
                                        </p:attrNameLst>
                                      </p:cBhvr>
                                      <p:to>
                                        <p:strVal val="visible"/>
                                      </p:to>
                                    </p:set>
                                    <p:animEffect transition="in" filter="wipe(left)">
                                      <p:cBhvr>
                                        <p:cTn id="23" dur="500"/>
                                        <p:tgtEl>
                                          <p:spTgt spid="21303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3031">
                                            <p:txEl>
                                              <p:pRg st="1" end="1"/>
                                            </p:txEl>
                                          </p:spTgt>
                                        </p:tgtEl>
                                        <p:attrNameLst>
                                          <p:attrName>style.visibility</p:attrName>
                                        </p:attrNameLst>
                                      </p:cBhvr>
                                      <p:to>
                                        <p:strVal val="visible"/>
                                      </p:to>
                                    </p:set>
                                    <p:animEffect transition="in" filter="wipe(left)">
                                      <p:cBhvr>
                                        <p:cTn id="28" dur="500"/>
                                        <p:tgtEl>
                                          <p:spTgt spid="21303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3031">
                                            <p:txEl>
                                              <p:pRg st="2" end="2"/>
                                            </p:txEl>
                                          </p:spTgt>
                                        </p:tgtEl>
                                        <p:attrNameLst>
                                          <p:attrName>style.visibility</p:attrName>
                                        </p:attrNameLst>
                                      </p:cBhvr>
                                      <p:to>
                                        <p:strVal val="visible"/>
                                      </p:to>
                                    </p:set>
                                    <p:animEffect transition="in" filter="wipe(left)">
                                      <p:cBhvr>
                                        <p:cTn id="33" dur="500"/>
                                        <p:tgtEl>
                                          <p:spTgt spid="21303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13031">
                                            <p:txEl>
                                              <p:pRg st="3" end="3"/>
                                            </p:txEl>
                                          </p:spTgt>
                                        </p:tgtEl>
                                        <p:attrNameLst>
                                          <p:attrName>style.visibility</p:attrName>
                                        </p:attrNameLst>
                                      </p:cBhvr>
                                      <p:to>
                                        <p:strVal val="visible"/>
                                      </p:to>
                                    </p:set>
                                    <p:animEffect transition="in" filter="wipe(left)">
                                      <p:cBhvr>
                                        <p:cTn id="38" dur="500"/>
                                        <p:tgtEl>
                                          <p:spTgt spid="2130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29" grpId="0" uiExpand="1" build="p" bldLvl="3" autoUpdateAnimBg="0"/>
      <p:bldP spid="213030" grpId="0" animBg="1" autoUpdateAnimBg="0"/>
      <p:bldP spid="21303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06C6350-6238-4A59-B9FB-38D516B0C850}" type="slidenum">
              <a:rPr kumimoji="0" lang="en-US" altLang="zh-CN" sz="1400" b="0" smtClean="0">
                <a:solidFill>
                  <a:schemeClr val="tx1"/>
                </a:solidFill>
              </a:rPr>
              <a:t>70</a:t>
            </a:fld>
            <a:endParaRPr kumimoji="0" lang="en-US" altLang="zh-CN" sz="1400" b="0" smtClean="0">
              <a:solidFill>
                <a:schemeClr val="tx1"/>
              </a:solidFill>
            </a:endParaRPr>
          </a:p>
        </p:txBody>
      </p:sp>
      <p:sp>
        <p:nvSpPr>
          <p:cNvPr id="64515" name="Rectangle 4"/>
          <p:cNvSpPr>
            <a:spLocks noChangeArrowheads="1"/>
          </p:cNvSpPr>
          <p:nvPr/>
        </p:nvSpPr>
        <p:spPr bwMode="auto">
          <a:xfrm>
            <a:off x="304800" y="152400"/>
            <a:ext cx="8839200" cy="66992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noAutofit/>
          </a:bodyPr>
          <a:lstStyle/>
          <a:p>
            <a:endParaRPr lang="zh-CN" altLang="en-US"/>
          </a:p>
        </p:txBody>
      </p:sp>
      <p:sp>
        <p:nvSpPr>
          <p:cNvPr id="64516" name="Rectangle 5"/>
          <p:cNvSpPr>
            <a:spLocks noChangeArrowheads="1"/>
          </p:cNvSpPr>
          <p:nvPr/>
        </p:nvSpPr>
        <p:spPr bwMode="auto">
          <a:xfrm>
            <a:off x="304800" y="4032250"/>
            <a:ext cx="8839200" cy="2819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zh-CN" altLang="en-US"/>
          </a:p>
        </p:txBody>
      </p:sp>
      <p:sp>
        <p:nvSpPr>
          <p:cNvPr id="458758" name="Text Box 6"/>
          <p:cNvSpPr txBox="1">
            <a:spLocks noChangeArrowheads="1"/>
          </p:cNvSpPr>
          <p:nvPr/>
        </p:nvSpPr>
        <p:spPr bwMode="auto">
          <a:xfrm>
            <a:off x="304800" y="152400"/>
            <a:ext cx="8839200" cy="3562352"/>
          </a:xfrm>
          <a:prstGeom prst="rect">
            <a:avLst/>
          </a:prstGeom>
          <a:noFill/>
          <a:ln w="28575">
            <a:solidFill>
              <a:srgbClr val="CC6600"/>
            </a:solidFill>
            <a:miter lim="800000"/>
          </a:ln>
          <a:extLst>
            <a:ext uri="{909E8E84-426E-40DD-AFC4-6F175D3DCCD1}">
              <a14:hiddenFill xmlns:a14="http://schemas.microsoft.com/office/drawing/2010/main">
                <a:solidFill>
                  <a:srgbClr val="FFFFFF"/>
                </a:solidFill>
              </a14:hiddenFill>
            </a:ext>
          </a:extLst>
        </p:spPr>
        <p:txBody>
          <a:bodyPr wrap="square">
            <a:no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lang="en-US" altLang="zh-CN" dirty="0">
                <a:solidFill>
                  <a:schemeClr val="tx1"/>
                </a:solidFill>
                <a:latin typeface="楷体_GB2312" pitchFamily="49" charset="-122"/>
                <a:ea typeface="楷体_GB2312" pitchFamily="49" charset="-122"/>
              </a:rPr>
              <a:t>2)</a:t>
            </a:r>
            <a:r>
              <a:rPr lang="zh-CN" altLang="en-US" dirty="0">
                <a:solidFill>
                  <a:schemeClr val="tx1"/>
                </a:solidFill>
                <a:latin typeface="楷体_GB2312" pitchFamily="49" charset="-122"/>
                <a:ea typeface="楷体_GB2312" pitchFamily="49" charset="-122"/>
              </a:rPr>
              <a:t>递归的建立左右节点</a:t>
            </a:r>
            <a:r>
              <a:rPr lang="en-US" altLang="zh-CN" dirty="0">
                <a:solidFill>
                  <a:schemeClr val="tx1"/>
                </a:solidFill>
                <a:latin typeface="楷体_GB2312" pitchFamily="49" charset="-122"/>
                <a:ea typeface="楷体_GB2312" pitchFamily="49" charset="-122"/>
              </a:rPr>
              <a:t>; </a:t>
            </a:r>
            <a:r>
              <a:rPr lang="en-US" altLang="zh-CN" dirty="0">
                <a:solidFill>
                  <a:srgbClr val="FF0000"/>
                </a:solidFill>
                <a:ea typeface="楷体_GB2312" pitchFamily="49" charset="-122"/>
              </a:rPr>
              <a:t>c</a:t>
            </a:r>
            <a:r>
              <a:rPr lang="en-US" altLang="zh-CN" dirty="0">
                <a:solidFill>
                  <a:srgbClr val="FF0000"/>
                </a:solidFill>
                <a:ea typeface="楷体_GB2312" pitchFamily="49" charset="-122"/>
                <a:sym typeface="Wingdings" panose="05000000000000000000" pitchFamily="2" charset="2"/>
              </a:rPr>
              <a:t></a:t>
            </a:r>
            <a:r>
              <a:rPr lang="zh-CN" altLang="en-US" dirty="0">
                <a:solidFill>
                  <a:srgbClr val="FF0000"/>
                </a:solidFill>
                <a:ea typeface="楷体_GB2312" pitchFamily="49" charset="-122"/>
              </a:rPr>
              <a:t>如果</a:t>
            </a:r>
            <a:r>
              <a:rPr lang="zh-CN" altLang="en-US" dirty="0">
                <a:solidFill>
                  <a:srgbClr val="FF0000"/>
                </a:solidFill>
                <a:latin typeface="楷体_GB2312" pitchFamily="49" charset="-122"/>
                <a:ea typeface="楷体_GB2312" pitchFamily="49" charset="-122"/>
              </a:rPr>
              <a:t>无右子树</a:t>
            </a:r>
          </a:p>
          <a:p>
            <a:pPr algn="l" eaLnBrk="1" hangingPunct="1"/>
            <a:endParaRPr lang="en-US" altLang="zh-CN" dirty="0">
              <a:solidFill>
                <a:schemeClr val="tx1"/>
              </a:solidFill>
              <a:ea typeface="楷体_GB2312" pitchFamily="49" charset="-122"/>
            </a:endParaRPr>
          </a:p>
          <a:p>
            <a:pPr algn="l">
              <a:spcBef>
                <a:spcPct val="0"/>
              </a:spcBef>
            </a:pPr>
            <a:endParaRPr lang="en-US" altLang="zh-CN" dirty="0">
              <a:solidFill>
                <a:schemeClr val="tx1"/>
              </a:solidFill>
              <a:latin typeface="楷体_GB2312" pitchFamily="49" charset="-122"/>
              <a:ea typeface="楷体_GB2312" pitchFamily="49" charset="-122"/>
            </a:endParaRPr>
          </a:p>
        </p:txBody>
      </p:sp>
      <p:grpSp>
        <p:nvGrpSpPr>
          <p:cNvPr id="64519" name="Group 68"/>
          <p:cNvGrpSpPr/>
          <p:nvPr/>
        </p:nvGrpSpPr>
        <p:grpSpPr bwMode="auto">
          <a:xfrm>
            <a:off x="793750" y="4038600"/>
            <a:ext cx="6840538" cy="2743200"/>
            <a:chOff x="500" y="2592"/>
            <a:chExt cx="4309" cy="1728"/>
          </a:xfrm>
        </p:grpSpPr>
        <p:sp>
          <p:nvSpPr>
            <p:cNvPr id="64522" name="Rectangle 8"/>
            <p:cNvSpPr>
              <a:spLocks noChangeArrowheads="1"/>
            </p:cNvSpPr>
            <p:nvPr/>
          </p:nvSpPr>
          <p:spPr bwMode="auto">
            <a:xfrm>
              <a:off x="2391"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3" name="Rectangle 9"/>
            <p:cNvSpPr>
              <a:spLocks noChangeArrowheads="1"/>
            </p:cNvSpPr>
            <p:nvPr/>
          </p:nvSpPr>
          <p:spPr bwMode="auto">
            <a:xfrm>
              <a:off x="2756"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4" name="Rectangle 10"/>
            <p:cNvSpPr>
              <a:spLocks noChangeArrowheads="1"/>
            </p:cNvSpPr>
            <p:nvPr/>
          </p:nvSpPr>
          <p:spPr bwMode="auto">
            <a:xfrm>
              <a:off x="3121"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5" name="Rectangle 11"/>
            <p:cNvSpPr>
              <a:spLocks noChangeArrowheads="1"/>
            </p:cNvSpPr>
            <p:nvPr/>
          </p:nvSpPr>
          <p:spPr bwMode="auto">
            <a:xfrm>
              <a:off x="3486"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6" name="Rectangle 12"/>
            <p:cNvSpPr>
              <a:spLocks noChangeArrowheads="1"/>
            </p:cNvSpPr>
            <p:nvPr/>
          </p:nvSpPr>
          <p:spPr bwMode="auto">
            <a:xfrm>
              <a:off x="3851"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7" name="Rectangle 13"/>
            <p:cNvSpPr>
              <a:spLocks noChangeArrowheads="1"/>
            </p:cNvSpPr>
            <p:nvPr/>
          </p:nvSpPr>
          <p:spPr bwMode="auto">
            <a:xfrm>
              <a:off x="4216"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8" name="Rectangle 14"/>
            <p:cNvSpPr>
              <a:spLocks noChangeArrowheads="1"/>
            </p:cNvSpPr>
            <p:nvPr/>
          </p:nvSpPr>
          <p:spPr bwMode="auto">
            <a:xfrm>
              <a:off x="2026"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29" name="Rectangle 15"/>
            <p:cNvSpPr>
              <a:spLocks noChangeArrowheads="1"/>
            </p:cNvSpPr>
            <p:nvPr/>
          </p:nvSpPr>
          <p:spPr bwMode="auto">
            <a:xfrm>
              <a:off x="1662" y="3072"/>
              <a:ext cx="364"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30" name="Rectangle 16"/>
            <p:cNvSpPr>
              <a:spLocks noChangeArrowheads="1"/>
            </p:cNvSpPr>
            <p:nvPr/>
          </p:nvSpPr>
          <p:spPr bwMode="auto">
            <a:xfrm>
              <a:off x="1296" y="3072"/>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31" name="Rectangle 17"/>
            <p:cNvSpPr>
              <a:spLocks noChangeArrowheads="1"/>
            </p:cNvSpPr>
            <p:nvPr/>
          </p:nvSpPr>
          <p:spPr bwMode="auto">
            <a:xfrm>
              <a:off x="932" y="3072"/>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64532" name="Line 18"/>
            <p:cNvSpPr>
              <a:spLocks noChangeShapeType="1"/>
            </p:cNvSpPr>
            <p:nvPr/>
          </p:nvSpPr>
          <p:spPr bwMode="auto">
            <a:xfrm>
              <a:off x="932" y="3072"/>
              <a:ext cx="364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3" name="Line 19"/>
            <p:cNvSpPr>
              <a:spLocks noChangeShapeType="1"/>
            </p:cNvSpPr>
            <p:nvPr/>
          </p:nvSpPr>
          <p:spPr bwMode="auto">
            <a:xfrm>
              <a:off x="932" y="3360"/>
              <a:ext cx="364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4" name="Line 20"/>
            <p:cNvSpPr>
              <a:spLocks noChangeShapeType="1"/>
            </p:cNvSpPr>
            <p:nvPr/>
          </p:nvSpPr>
          <p:spPr bwMode="auto">
            <a:xfrm>
              <a:off x="932" y="3072"/>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5" name="Line 21"/>
            <p:cNvSpPr>
              <a:spLocks noChangeShapeType="1"/>
            </p:cNvSpPr>
            <p:nvPr/>
          </p:nvSpPr>
          <p:spPr bwMode="auto">
            <a:xfrm>
              <a:off x="1297"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6" name="Line 22"/>
            <p:cNvSpPr>
              <a:spLocks noChangeShapeType="1"/>
            </p:cNvSpPr>
            <p:nvPr/>
          </p:nvSpPr>
          <p:spPr bwMode="auto">
            <a:xfrm>
              <a:off x="1662"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7" name="Line 23"/>
            <p:cNvSpPr>
              <a:spLocks noChangeShapeType="1"/>
            </p:cNvSpPr>
            <p:nvPr/>
          </p:nvSpPr>
          <p:spPr bwMode="auto">
            <a:xfrm>
              <a:off x="2026"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8" name="Line 24"/>
            <p:cNvSpPr>
              <a:spLocks noChangeShapeType="1"/>
            </p:cNvSpPr>
            <p:nvPr/>
          </p:nvSpPr>
          <p:spPr bwMode="auto">
            <a:xfrm>
              <a:off x="2391"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39" name="Line 25"/>
            <p:cNvSpPr>
              <a:spLocks noChangeShapeType="1"/>
            </p:cNvSpPr>
            <p:nvPr/>
          </p:nvSpPr>
          <p:spPr bwMode="auto">
            <a:xfrm>
              <a:off x="4581" y="3072"/>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0" name="Line 26"/>
            <p:cNvSpPr>
              <a:spLocks noChangeShapeType="1"/>
            </p:cNvSpPr>
            <p:nvPr/>
          </p:nvSpPr>
          <p:spPr bwMode="auto">
            <a:xfrm>
              <a:off x="4216"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1" name="Line 27"/>
            <p:cNvSpPr>
              <a:spLocks noChangeShapeType="1"/>
            </p:cNvSpPr>
            <p:nvPr/>
          </p:nvSpPr>
          <p:spPr bwMode="auto">
            <a:xfrm>
              <a:off x="3851"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2" name="Line 28"/>
            <p:cNvSpPr>
              <a:spLocks noChangeShapeType="1"/>
            </p:cNvSpPr>
            <p:nvPr/>
          </p:nvSpPr>
          <p:spPr bwMode="auto">
            <a:xfrm>
              <a:off x="3486"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3" name="Line 29"/>
            <p:cNvSpPr>
              <a:spLocks noChangeShapeType="1"/>
            </p:cNvSpPr>
            <p:nvPr/>
          </p:nvSpPr>
          <p:spPr bwMode="auto">
            <a:xfrm>
              <a:off x="3121"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4" name="Line 30"/>
            <p:cNvSpPr>
              <a:spLocks noChangeShapeType="1"/>
            </p:cNvSpPr>
            <p:nvPr/>
          </p:nvSpPr>
          <p:spPr bwMode="auto">
            <a:xfrm>
              <a:off x="2756" y="3072"/>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5" name="Rectangle 31"/>
            <p:cNvSpPr>
              <a:spLocks noChangeArrowheads="1"/>
            </p:cNvSpPr>
            <p:nvPr/>
          </p:nvSpPr>
          <p:spPr bwMode="auto">
            <a:xfrm>
              <a:off x="2391"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46" name="Rectangle 32"/>
            <p:cNvSpPr>
              <a:spLocks noChangeArrowheads="1"/>
            </p:cNvSpPr>
            <p:nvPr/>
          </p:nvSpPr>
          <p:spPr bwMode="auto">
            <a:xfrm>
              <a:off x="2756"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47" name="Rectangle 33"/>
            <p:cNvSpPr>
              <a:spLocks noChangeArrowheads="1"/>
            </p:cNvSpPr>
            <p:nvPr/>
          </p:nvSpPr>
          <p:spPr bwMode="auto">
            <a:xfrm>
              <a:off x="3121"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48" name="Rectangle 34"/>
            <p:cNvSpPr>
              <a:spLocks noChangeArrowheads="1"/>
            </p:cNvSpPr>
            <p:nvPr/>
          </p:nvSpPr>
          <p:spPr bwMode="auto">
            <a:xfrm>
              <a:off x="3486"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49" name="Rectangle 35"/>
            <p:cNvSpPr>
              <a:spLocks noChangeArrowheads="1"/>
            </p:cNvSpPr>
            <p:nvPr/>
          </p:nvSpPr>
          <p:spPr bwMode="auto">
            <a:xfrm>
              <a:off x="3851"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50" name="Rectangle 36"/>
            <p:cNvSpPr>
              <a:spLocks noChangeArrowheads="1"/>
            </p:cNvSpPr>
            <p:nvPr/>
          </p:nvSpPr>
          <p:spPr bwMode="auto">
            <a:xfrm>
              <a:off x="4216" y="3504"/>
              <a:ext cx="365" cy="2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r>
                <a:rPr lang="en-US" altLang="zh-CN" sz="2400">
                  <a:solidFill>
                    <a:srgbClr val="000000"/>
                  </a:solidFill>
                  <a:ea typeface="楷体_GB2312" pitchFamily="49" charset="-122"/>
                </a:rPr>
                <a:t>A</a:t>
              </a:r>
            </a:p>
          </p:txBody>
        </p:sp>
        <p:sp>
          <p:nvSpPr>
            <p:cNvPr id="64551" name="Rectangle 37"/>
            <p:cNvSpPr>
              <a:spLocks noChangeArrowheads="1"/>
            </p:cNvSpPr>
            <p:nvPr/>
          </p:nvSpPr>
          <p:spPr bwMode="auto">
            <a:xfrm>
              <a:off x="2026"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52" name="Rectangle 38"/>
            <p:cNvSpPr>
              <a:spLocks noChangeArrowheads="1"/>
            </p:cNvSpPr>
            <p:nvPr/>
          </p:nvSpPr>
          <p:spPr bwMode="auto">
            <a:xfrm>
              <a:off x="1662" y="3504"/>
              <a:ext cx="364"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53" name="Rectangle 39"/>
            <p:cNvSpPr>
              <a:spLocks noChangeArrowheads="1"/>
            </p:cNvSpPr>
            <p:nvPr/>
          </p:nvSpPr>
          <p:spPr bwMode="auto">
            <a:xfrm>
              <a:off x="1297"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54" name="Rectangle 40"/>
            <p:cNvSpPr>
              <a:spLocks noChangeArrowheads="1"/>
            </p:cNvSpPr>
            <p:nvPr/>
          </p:nvSpPr>
          <p:spPr bwMode="auto">
            <a:xfrm>
              <a:off x="932" y="3504"/>
              <a:ext cx="365" cy="288"/>
            </a:xfrm>
            <a:prstGeom prst="rect">
              <a:avLst/>
            </a:prstGeom>
            <a:solidFill>
              <a:schemeClr val="bg2"/>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p>
              <a:pPr>
                <a:buClr>
                  <a:schemeClr val="tx2"/>
                </a:buClr>
                <a:buSzPct val="110000"/>
                <a:buFont typeface="Symbol" panose="05050102010706020507" pitchFamily="18" charset="2"/>
                <a:buNone/>
              </a:pPr>
              <a:endParaRPr lang="zh-CN" altLang="zh-CN" sz="2400">
                <a:solidFill>
                  <a:srgbClr val="000000"/>
                </a:solidFill>
                <a:ea typeface="楷体_GB2312" pitchFamily="49" charset="-122"/>
              </a:endParaRPr>
            </a:p>
          </p:txBody>
        </p:sp>
        <p:sp>
          <p:nvSpPr>
            <p:cNvPr id="64555" name="Line 41"/>
            <p:cNvSpPr>
              <a:spLocks noChangeShapeType="1"/>
            </p:cNvSpPr>
            <p:nvPr/>
          </p:nvSpPr>
          <p:spPr bwMode="auto">
            <a:xfrm>
              <a:off x="932" y="3504"/>
              <a:ext cx="364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6" name="Line 42"/>
            <p:cNvSpPr>
              <a:spLocks noChangeShapeType="1"/>
            </p:cNvSpPr>
            <p:nvPr/>
          </p:nvSpPr>
          <p:spPr bwMode="auto">
            <a:xfrm>
              <a:off x="932" y="3792"/>
              <a:ext cx="3649"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7" name="Line 43"/>
            <p:cNvSpPr>
              <a:spLocks noChangeShapeType="1"/>
            </p:cNvSpPr>
            <p:nvPr/>
          </p:nvSpPr>
          <p:spPr bwMode="auto">
            <a:xfrm>
              <a:off x="932" y="3504"/>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8" name="Line 44"/>
            <p:cNvSpPr>
              <a:spLocks noChangeShapeType="1"/>
            </p:cNvSpPr>
            <p:nvPr/>
          </p:nvSpPr>
          <p:spPr bwMode="auto">
            <a:xfrm>
              <a:off x="1297"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9" name="Line 45"/>
            <p:cNvSpPr>
              <a:spLocks noChangeShapeType="1"/>
            </p:cNvSpPr>
            <p:nvPr/>
          </p:nvSpPr>
          <p:spPr bwMode="auto">
            <a:xfrm>
              <a:off x="1662"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0" name="Line 46"/>
            <p:cNvSpPr>
              <a:spLocks noChangeShapeType="1"/>
            </p:cNvSpPr>
            <p:nvPr/>
          </p:nvSpPr>
          <p:spPr bwMode="auto">
            <a:xfrm>
              <a:off x="2026"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1" name="Line 47"/>
            <p:cNvSpPr>
              <a:spLocks noChangeShapeType="1"/>
            </p:cNvSpPr>
            <p:nvPr/>
          </p:nvSpPr>
          <p:spPr bwMode="auto">
            <a:xfrm>
              <a:off x="2391"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2" name="Line 48"/>
            <p:cNvSpPr>
              <a:spLocks noChangeShapeType="1"/>
            </p:cNvSpPr>
            <p:nvPr/>
          </p:nvSpPr>
          <p:spPr bwMode="auto">
            <a:xfrm>
              <a:off x="4581" y="3504"/>
              <a:ext cx="0" cy="288"/>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3" name="Line 49"/>
            <p:cNvSpPr>
              <a:spLocks noChangeShapeType="1"/>
            </p:cNvSpPr>
            <p:nvPr/>
          </p:nvSpPr>
          <p:spPr bwMode="auto">
            <a:xfrm>
              <a:off x="4216"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4" name="Line 50"/>
            <p:cNvSpPr>
              <a:spLocks noChangeShapeType="1"/>
            </p:cNvSpPr>
            <p:nvPr/>
          </p:nvSpPr>
          <p:spPr bwMode="auto">
            <a:xfrm>
              <a:off x="3851"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5" name="Line 51"/>
            <p:cNvSpPr>
              <a:spLocks noChangeShapeType="1"/>
            </p:cNvSpPr>
            <p:nvPr/>
          </p:nvSpPr>
          <p:spPr bwMode="auto">
            <a:xfrm>
              <a:off x="3486"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6" name="Line 52"/>
            <p:cNvSpPr>
              <a:spLocks noChangeShapeType="1"/>
            </p:cNvSpPr>
            <p:nvPr/>
          </p:nvSpPr>
          <p:spPr bwMode="auto">
            <a:xfrm>
              <a:off x="3121" y="3504"/>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67" name="Line 53"/>
            <p:cNvSpPr>
              <a:spLocks noChangeShapeType="1"/>
            </p:cNvSpPr>
            <p:nvPr/>
          </p:nvSpPr>
          <p:spPr bwMode="auto">
            <a:xfrm>
              <a:off x="2756" y="3504"/>
              <a:ext cx="0" cy="288"/>
            </a:xfrm>
            <a:prstGeom prst="line">
              <a:avLst/>
            </a:prstGeom>
            <a:solidFill>
              <a:schemeClr val="bg2"/>
            </a:solidFill>
            <a:ln w="12700">
              <a:solidFill>
                <a:schemeClr val="tx1"/>
              </a:solidFill>
              <a:round/>
            </a:ln>
          </p:spPr>
          <p:txBody>
            <a:bodyPr>
              <a:spAutoFit/>
            </a:bodyPr>
            <a:lstStyle/>
            <a:p>
              <a:endParaRPr lang="zh-CN" altLang="en-US"/>
            </a:p>
          </p:txBody>
        </p:sp>
        <p:sp>
          <p:nvSpPr>
            <p:cNvPr id="64568" name="Rectangle 54"/>
            <p:cNvSpPr>
              <a:spLocks noChangeArrowheads="1"/>
            </p:cNvSpPr>
            <p:nvPr/>
          </p:nvSpPr>
          <p:spPr bwMode="auto">
            <a:xfrm>
              <a:off x="827" y="2592"/>
              <a:ext cx="721"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a:t>
              </a:r>
            </a:p>
          </p:txBody>
        </p:sp>
        <p:sp>
          <p:nvSpPr>
            <p:cNvPr id="64569" name="Rectangle 55"/>
            <p:cNvSpPr>
              <a:spLocks noChangeArrowheads="1"/>
            </p:cNvSpPr>
            <p:nvPr/>
          </p:nvSpPr>
          <p:spPr bwMode="auto">
            <a:xfrm>
              <a:off x="3712" y="2592"/>
              <a:ext cx="1097" cy="306"/>
            </a:xfrm>
            <a:prstGeom prst="rect">
              <a:avLst/>
            </a:prstGeom>
            <a:noFill/>
            <a:ln w="28575"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a:solidFill>
                    <a:srgbClr val="990000"/>
                  </a:solidFill>
                  <a:ea typeface="楷体_GB2312" pitchFamily="49" charset="-122"/>
                </a:rPr>
                <a:t>pre[ps+n-1]</a:t>
              </a:r>
            </a:p>
          </p:txBody>
        </p:sp>
        <p:sp>
          <p:nvSpPr>
            <p:cNvPr id="64570" name="Line 56"/>
            <p:cNvSpPr>
              <a:spLocks noChangeShapeType="1"/>
            </p:cNvSpPr>
            <p:nvPr/>
          </p:nvSpPr>
          <p:spPr bwMode="auto">
            <a:xfrm>
              <a:off x="1076" y="2880"/>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1" name="Line 57"/>
            <p:cNvSpPr>
              <a:spLocks noChangeShapeType="1"/>
            </p:cNvSpPr>
            <p:nvPr/>
          </p:nvSpPr>
          <p:spPr bwMode="auto">
            <a:xfrm>
              <a:off x="4340" y="2880"/>
              <a:ext cx="0" cy="192"/>
            </a:xfrm>
            <a:prstGeom prst="line">
              <a:avLst/>
            </a:prstGeom>
            <a:noFill/>
            <a:ln w="28575"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2" name="Rectangle 58"/>
            <p:cNvSpPr>
              <a:spLocks noChangeArrowheads="1"/>
            </p:cNvSpPr>
            <p:nvPr/>
          </p:nvSpPr>
          <p:spPr bwMode="auto">
            <a:xfrm>
              <a:off x="858" y="3984"/>
              <a:ext cx="646"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a:t>
              </a:r>
            </a:p>
          </p:txBody>
        </p:sp>
        <p:sp>
          <p:nvSpPr>
            <p:cNvPr id="64573" name="Rectangle 59"/>
            <p:cNvSpPr>
              <a:spLocks noChangeArrowheads="1"/>
            </p:cNvSpPr>
            <p:nvPr/>
          </p:nvSpPr>
          <p:spPr bwMode="auto">
            <a:xfrm>
              <a:off x="3744" y="3984"/>
              <a:ext cx="1022" cy="306"/>
            </a:xfrm>
            <a:prstGeom prst="rect">
              <a:avLst/>
            </a:prstGeom>
            <a:solidFill>
              <a:schemeClr val="bg1"/>
            </a:solidFill>
            <a:ln w="28575" cap="sq">
              <a:solidFill>
                <a:schemeClr val="tx1"/>
              </a:solidFill>
              <a:miter lim="800000"/>
            </a:ln>
          </p:spPr>
          <p:txBody>
            <a:bodyPr wrap="none">
              <a:spAutoFit/>
            </a:bodyPr>
            <a:lstStyle/>
            <a:p>
              <a:r>
                <a:rPr lang="en-US" altLang="zh-CN" sz="2400">
                  <a:solidFill>
                    <a:srgbClr val="990000"/>
                  </a:solidFill>
                  <a:ea typeface="楷体_GB2312" pitchFamily="49" charset="-122"/>
                </a:rPr>
                <a:t>ino[is+n-1]</a:t>
              </a:r>
            </a:p>
          </p:txBody>
        </p:sp>
        <p:sp>
          <p:nvSpPr>
            <p:cNvPr id="64574" name="Line 60"/>
            <p:cNvSpPr>
              <a:spLocks noChangeShapeType="1"/>
            </p:cNvSpPr>
            <p:nvPr/>
          </p:nvSpPr>
          <p:spPr bwMode="auto">
            <a:xfrm>
              <a:off x="1076" y="3792"/>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5" name="Line 61"/>
            <p:cNvSpPr>
              <a:spLocks noChangeShapeType="1"/>
            </p:cNvSpPr>
            <p:nvPr/>
          </p:nvSpPr>
          <p:spPr bwMode="auto">
            <a:xfrm>
              <a:off x="4340" y="3792"/>
              <a:ext cx="0" cy="192"/>
            </a:xfrm>
            <a:prstGeom prst="line">
              <a:avLst/>
            </a:prstGeom>
            <a:noFill/>
            <a:ln w="28575" cap="sq">
              <a:solidFill>
                <a:schemeClr val="tx1"/>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6" name="Rectangle 62"/>
            <p:cNvSpPr>
              <a:spLocks noChangeArrowheads="1"/>
            </p:cNvSpPr>
            <p:nvPr/>
          </p:nvSpPr>
          <p:spPr bwMode="auto">
            <a:xfrm>
              <a:off x="500" y="3072"/>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pre</a:t>
              </a:r>
            </a:p>
          </p:txBody>
        </p:sp>
        <p:sp>
          <p:nvSpPr>
            <p:cNvPr id="64577" name="Rectangle 63"/>
            <p:cNvSpPr>
              <a:spLocks noChangeArrowheads="1"/>
            </p:cNvSpPr>
            <p:nvPr/>
          </p:nvSpPr>
          <p:spPr bwMode="auto">
            <a:xfrm>
              <a:off x="511" y="350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2400">
                  <a:ea typeface="楷体_GB2312" pitchFamily="49" charset="-122"/>
                </a:rPr>
                <a:t>ino</a:t>
              </a:r>
            </a:p>
          </p:txBody>
        </p:sp>
        <p:sp>
          <p:nvSpPr>
            <p:cNvPr id="64578" name="Line 65"/>
            <p:cNvSpPr>
              <a:spLocks noChangeShapeType="1"/>
            </p:cNvSpPr>
            <p:nvPr/>
          </p:nvSpPr>
          <p:spPr bwMode="auto">
            <a:xfrm flipH="1">
              <a:off x="3120" y="3792"/>
              <a:ext cx="1200" cy="240"/>
            </a:xfrm>
            <a:prstGeom prst="line">
              <a:avLst/>
            </a:prstGeom>
            <a:noFill/>
            <a:ln w="28575" cap="sq">
              <a:solidFill>
                <a:srgbClr val="CC6600"/>
              </a:solidFill>
              <a:round/>
              <a:head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79" name="Rectangle 64"/>
            <p:cNvSpPr>
              <a:spLocks noChangeArrowheads="1"/>
            </p:cNvSpPr>
            <p:nvPr/>
          </p:nvSpPr>
          <p:spPr bwMode="auto">
            <a:xfrm>
              <a:off x="2784" y="4014"/>
              <a:ext cx="625" cy="306"/>
            </a:xfrm>
            <a:prstGeom prst="rect">
              <a:avLst/>
            </a:prstGeom>
            <a:solidFill>
              <a:schemeClr val="bg1"/>
            </a:solidFill>
            <a:ln w="28575" cap="sq">
              <a:solidFill>
                <a:srgbClr val="CC6600"/>
              </a:solidFill>
              <a:miter lim="800000"/>
            </a:ln>
          </p:spPr>
          <p:txBody>
            <a:bodyPr wrap="none">
              <a:spAutoFit/>
            </a:bodyPr>
            <a:lstStyle/>
            <a:p>
              <a:r>
                <a:rPr lang="en-US" altLang="zh-CN" sz="2400">
                  <a:solidFill>
                    <a:srgbClr val="990000"/>
                  </a:solidFill>
                  <a:ea typeface="楷体_GB2312" pitchFamily="49" charset="-122"/>
                </a:rPr>
                <a:t>ino[k]</a:t>
              </a:r>
            </a:p>
          </p:txBody>
        </p:sp>
      </p:grpSp>
      <p:sp>
        <p:nvSpPr>
          <p:cNvPr id="68" name="矩形 67"/>
          <p:cNvSpPr/>
          <p:nvPr/>
        </p:nvSpPr>
        <p:spPr>
          <a:xfrm>
            <a:off x="3995991" y="1571612"/>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k-is</a:t>
            </a:r>
            <a:endParaRPr lang="zh-CN" altLang="en-US" dirty="0"/>
          </a:p>
        </p:txBody>
      </p:sp>
      <p:sp>
        <p:nvSpPr>
          <p:cNvPr id="69" name="矩形 68"/>
          <p:cNvSpPr/>
          <p:nvPr/>
        </p:nvSpPr>
        <p:spPr>
          <a:xfrm>
            <a:off x="3995990" y="2071678"/>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70" name="矩形 69"/>
          <p:cNvSpPr/>
          <p:nvPr/>
        </p:nvSpPr>
        <p:spPr>
          <a:xfrm>
            <a:off x="3995990" y="2571744"/>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71" name="矩形 70"/>
          <p:cNvSpPr/>
          <p:nvPr/>
        </p:nvSpPr>
        <p:spPr>
          <a:xfrm>
            <a:off x="571472" y="2571744"/>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err="1" smtClean="0">
                <a:solidFill>
                  <a:schemeClr val="tx1"/>
                </a:solidFill>
                <a:ea typeface="楷体_GB2312" pitchFamily="49" charset="-122"/>
              </a:rPr>
              <a:t>ino</a:t>
            </a:r>
            <a:r>
              <a:rPr lang="zh-CN" altLang="en-US" dirty="0" smtClean="0">
                <a:solidFill>
                  <a:schemeClr val="tx1"/>
                </a:solidFill>
                <a:ea typeface="楷体_GB2312" pitchFamily="49" charset="-122"/>
              </a:rPr>
              <a:t>中的起点：</a:t>
            </a:r>
            <a:endParaRPr lang="zh-CN" altLang="en-US" dirty="0"/>
          </a:p>
        </p:txBody>
      </p:sp>
      <p:sp>
        <p:nvSpPr>
          <p:cNvPr id="72" name="矩形 71"/>
          <p:cNvSpPr/>
          <p:nvPr/>
        </p:nvSpPr>
        <p:spPr>
          <a:xfrm>
            <a:off x="571472" y="2071678"/>
            <a:ext cx="3430747" cy="523220"/>
          </a:xfrm>
          <a:prstGeom prst="rect">
            <a:avLst/>
          </a:prstGeom>
          <a:solidFill>
            <a:schemeClr val="bg2"/>
          </a:solidFill>
          <a:ln>
            <a:solidFill>
              <a:schemeClr val="tx2">
                <a:lumMod val="60000"/>
                <a:lumOff val="40000"/>
              </a:schemeClr>
            </a:solidFill>
          </a:ln>
        </p:spPr>
        <p:txBody>
          <a:bodyPr wrap="square">
            <a:spAutoFit/>
          </a:bodyPr>
          <a:lstStyle/>
          <a:p>
            <a:pPr algn="r"/>
            <a:r>
              <a:rPr lang="zh-CN" altLang="en-US" dirty="0" smtClean="0">
                <a:solidFill>
                  <a:schemeClr val="tx1"/>
                </a:solidFill>
                <a:ea typeface="楷体_GB2312" pitchFamily="49" charset="-122"/>
              </a:rPr>
              <a:t>在</a:t>
            </a:r>
            <a:r>
              <a:rPr lang="en-US" altLang="zh-CN" dirty="0" smtClean="0">
                <a:solidFill>
                  <a:schemeClr val="tx1"/>
                </a:solidFill>
                <a:ea typeface="楷体_GB2312" pitchFamily="49" charset="-122"/>
              </a:rPr>
              <a:t>pre</a:t>
            </a:r>
            <a:r>
              <a:rPr lang="zh-CN" altLang="en-US" dirty="0" smtClean="0">
                <a:solidFill>
                  <a:schemeClr val="tx1"/>
                </a:solidFill>
                <a:ea typeface="楷体_GB2312" pitchFamily="49" charset="-122"/>
              </a:rPr>
              <a:t>中的起点：</a:t>
            </a:r>
            <a:r>
              <a:rPr lang="en-US" altLang="zh-CN" sz="2400" dirty="0" smtClean="0">
                <a:solidFill>
                  <a:srgbClr val="990000"/>
                </a:solidFill>
                <a:ea typeface="楷体_GB2312" pitchFamily="49" charset="-122"/>
              </a:rPr>
              <a:t> </a:t>
            </a:r>
            <a:endParaRPr lang="zh-CN" altLang="en-US" dirty="0"/>
          </a:p>
        </p:txBody>
      </p:sp>
      <p:sp>
        <p:nvSpPr>
          <p:cNvPr id="73" name="矩形 72"/>
          <p:cNvSpPr/>
          <p:nvPr/>
        </p:nvSpPr>
        <p:spPr>
          <a:xfrm>
            <a:off x="571472" y="1571612"/>
            <a:ext cx="3430747" cy="523220"/>
          </a:xfrm>
          <a:prstGeom prst="rect">
            <a:avLst/>
          </a:prstGeom>
          <a:solidFill>
            <a:schemeClr val="bg2"/>
          </a:solidFill>
          <a:ln>
            <a:solidFill>
              <a:schemeClr val="tx2">
                <a:lumMod val="60000"/>
                <a:lumOff val="40000"/>
              </a:schemeClr>
            </a:solidFill>
          </a:ln>
        </p:spPr>
        <p:txBody>
          <a:bodyPr wrap="none">
            <a:spAutoFit/>
          </a:bodyPr>
          <a:lstStyle/>
          <a:p>
            <a:pPr algn="l"/>
            <a:r>
              <a:rPr lang="zh-CN" altLang="en-US" dirty="0" smtClean="0">
                <a:solidFill>
                  <a:schemeClr val="tx1"/>
                </a:solidFill>
                <a:ea typeface="楷体_GB2312" pitchFamily="49" charset="-122"/>
              </a:rPr>
              <a:t>左子树字符串长度：</a:t>
            </a:r>
            <a:endParaRPr lang="en-US" altLang="zh-CN" dirty="0">
              <a:solidFill>
                <a:srgbClr val="FF0000"/>
              </a:solidFill>
              <a:ea typeface="楷体_GB2312" pitchFamily="49" charset="-122"/>
            </a:endParaRPr>
          </a:p>
        </p:txBody>
      </p:sp>
      <p:sp>
        <p:nvSpPr>
          <p:cNvPr id="74" name="矩形 73"/>
          <p:cNvSpPr/>
          <p:nvPr/>
        </p:nvSpPr>
        <p:spPr>
          <a:xfrm>
            <a:off x="571472" y="714356"/>
            <a:ext cx="2709396" cy="523220"/>
          </a:xfrm>
          <a:prstGeom prst="rect">
            <a:avLst/>
          </a:prstGeom>
          <a:solidFill>
            <a:schemeClr val="accent1"/>
          </a:solidFill>
          <a:ln>
            <a:solidFill>
              <a:schemeClr val="tx2">
                <a:lumMod val="60000"/>
                <a:lumOff val="40000"/>
              </a:schemeClr>
            </a:solidFill>
          </a:ln>
        </p:spPr>
        <p:txBody>
          <a:bodyPr wrap="none">
            <a:spAutoFit/>
          </a:bodyPr>
          <a:lstStyle/>
          <a:p>
            <a:r>
              <a:rPr lang="zh-CN" altLang="en-US" dirty="0" smtClean="0">
                <a:solidFill>
                  <a:schemeClr val="tx1"/>
                </a:solidFill>
                <a:latin typeface="楷体_GB2312" pitchFamily="49" charset="-122"/>
                <a:ea typeface="楷体_GB2312" pitchFamily="49" charset="-122"/>
              </a:rPr>
              <a:t>无右子树条件：</a:t>
            </a:r>
            <a:endParaRPr lang="zh-CN" altLang="en-US" dirty="0"/>
          </a:p>
        </p:txBody>
      </p:sp>
      <p:sp>
        <p:nvSpPr>
          <p:cNvPr id="75" name="矩形 74"/>
          <p:cNvSpPr/>
          <p:nvPr/>
        </p:nvSpPr>
        <p:spPr>
          <a:xfrm>
            <a:off x="3286116" y="714356"/>
            <a:ext cx="2357454" cy="523220"/>
          </a:xfrm>
          <a:prstGeom prst="rect">
            <a:avLst/>
          </a:prstGeom>
          <a:solidFill>
            <a:schemeClr val="accent1"/>
          </a:solidFill>
          <a:ln>
            <a:solidFill>
              <a:schemeClr val="tx2">
                <a:lumMod val="60000"/>
                <a:lumOff val="40000"/>
              </a:schemeClr>
            </a:solidFill>
          </a:ln>
        </p:spPr>
        <p:txBody>
          <a:bodyPr wrap="square">
            <a:spAutoFit/>
          </a:bodyPr>
          <a:lstStyle/>
          <a:p>
            <a:pPr algn="l">
              <a:spcBef>
                <a:spcPct val="0"/>
              </a:spcBef>
            </a:pPr>
            <a:r>
              <a:rPr lang="en-US" altLang="zh-CN" dirty="0" smtClean="0">
                <a:solidFill>
                  <a:schemeClr val="tx1"/>
                </a:solidFill>
                <a:latin typeface="+mn-lt"/>
                <a:ea typeface="楷体_GB2312" pitchFamily="49" charset="-122"/>
              </a:rPr>
              <a:t>k==is+n-1</a:t>
            </a:r>
            <a:endParaRPr lang="en-US" altLang="zh-CN" dirty="0">
              <a:solidFill>
                <a:schemeClr val="tx1"/>
              </a:solidFill>
              <a:latin typeface="+mn-lt"/>
              <a:ea typeface="楷体_GB2312" pitchFamily="49" charset="-122"/>
            </a:endParaRPr>
          </a:p>
        </p:txBody>
      </p:sp>
      <p:sp>
        <p:nvSpPr>
          <p:cNvPr id="76" name="矩形 75"/>
          <p:cNvSpPr/>
          <p:nvPr/>
        </p:nvSpPr>
        <p:spPr>
          <a:xfrm>
            <a:off x="5924817" y="1571612"/>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FF0000"/>
                </a:solidFill>
                <a:ea typeface="楷体_GB2312" pitchFamily="49" charset="-122"/>
              </a:rPr>
              <a:t>n-1</a:t>
            </a:r>
            <a:endParaRPr lang="zh-CN" altLang="en-US" dirty="0"/>
          </a:p>
        </p:txBody>
      </p:sp>
      <p:sp>
        <p:nvSpPr>
          <p:cNvPr id="77" name="矩形 76"/>
          <p:cNvSpPr/>
          <p:nvPr/>
        </p:nvSpPr>
        <p:spPr>
          <a:xfrm>
            <a:off x="5924816" y="2071678"/>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smtClean="0">
                <a:solidFill>
                  <a:srgbClr val="990000"/>
                </a:solidFill>
                <a:ea typeface="楷体_GB2312" pitchFamily="49" charset="-122"/>
              </a:rPr>
              <a:t>pre[ps+1]</a:t>
            </a:r>
            <a:endParaRPr lang="zh-CN" altLang="en-US" dirty="0"/>
          </a:p>
        </p:txBody>
      </p:sp>
      <p:sp>
        <p:nvSpPr>
          <p:cNvPr id="78" name="矩形 77"/>
          <p:cNvSpPr/>
          <p:nvPr/>
        </p:nvSpPr>
        <p:spPr>
          <a:xfrm>
            <a:off x="5924816" y="2571744"/>
            <a:ext cx="1928827" cy="523220"/>
          </a:xfrm>
          <a:prstGeom prst="rect">
            <a:avLst/>
          </a:prstGeom>
          <a:solidFill>
            <a:schemeClr val="bg2"/>
          </a:solidFill>
          <a:ln>
            <a:solidFill>
              <a:schemeClr val="tx2">
                <a:lumMod val="60000"/>
                <a:lumOff val="40000"/>
              </a:schemeClr>
            </a:solidFill>
          </a:ln>
        </p:spPr>
        <p:txBody>
          <a:bodyPr wrap="square">
            <a:spAutoFit/>
          </a:bodyPr>
          <a:lstStyle/>
          <a:p>
            <a:pPr algn="l"/>
            <a:r>
              <a:rPr lang="en-US" altLang="zh-CN" dirty="0" err="1" smtClean="0">
                <a:solidFill>
                  <a:srgbClr val="990000"/>
                </a:solidFill>
                <a:ea typeface="楷体_GB2312" pitchFamily="49" charset="-122"/>
              </a:rPr>
              <a:t>ino</a:t>
            </a:r>
            <a:r>
              <a:rPr lang="en-US" altLang="zh-CN" dirty="0" smtClean="0">
                <a:solidFill>
                  <a:srgbClr val="990000"/>
                </a:solidFill>
                <a:ea typeface="楷体_GB2312" pitchFamily="49" charset="-122"/>
              </a:rPr>
              <a:t>[is]</a:t>
            </a:r>
            <a:endParaRPr lang="zh-CN" altLang="en-US" dirty="0"/>
          </a:p>
        </p:txBody>
      </p:sp>
      <p:sp>
        <p:nvSpPr>
          <p:cNvPr id="79" name="圆角矩形 78"/>
          <p:cNvSpPr/>
          <p:nvPr/>
        </p:nvSpPr>
        <p:spPr bwMode="auto">
          <a:xfrm>
            <a:off x="6786546" y="500042"/>
            <a:ext cx="2357454" cy="1532334"/>
          </a:xfrm>
          <a:prstGeom prst="roundRect">
            <a:avLst/>
          </a:prstGeom>
          <a:solidFill>
            <a:schemeClr val="accent2"/>
          </a:solidFill>
          <a:ln w="28575" cap="sq"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r>
              <a:rPr lang="zh-CN" altLang="en-US" dirty="0" smtClean="0">
                <a:solidFill>
                  <a:srgbClr val="990000"/>
                </a:solidFill>
                <a:ea typeface="楷体_GB2312" pitchFamily="49" charset="-122"/>
              </a:rPr>
              <a:t>参数与左右子树都有的情况相同</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left)">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left)">
                                      <p:cBhvr>
                                        <p:cTn id="30" dur="500"/>
                                        <p:tgtEl>
                                          <p:spTgt spid="6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500"/>
                                        <p:tgtEl>
                                          <p:spTgt spid="6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wipe(left)">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left)">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ipe(left)">
                                      <p:cBhvr>
                                        <p:cTn id="51" dur="500"/>
                                        <p:tgtEl>
                                          <p:spTgt spid="7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9"/>
                                        </p:tgtEl>
                                        <p:attrNameLst>
                                          <p:attrName>style.visibility</p:attrName>
                                        </p:attrNameLst>
                                      </p:cBhvr>
                                      <p:to>
                                        <p:strVal val="visible"/>
                                      </p:to>
                                    </p:set>
                                    <p:anim calcmode="lin" valueType="num">
                                      <p:cBhvr additive="base">
                                        <p:cTn id="56" dur="500" fill="hold"/>
                                        <p:tgtEl>
                                          <p:spTgt spid="79"/>
                                        </p:tgtEl>
                                        <p:attrNameLst>
                                          <p:attrName>ppt_x</p:attrName>
                                        </p:attrNameLst>
                                      </p:cBhvr>
                                      <p:tavLst>
                                        <p:tav tm="0">
                                          <p:val>
                                            <p:strVal val="#ppt_x"/>
                                          </p:val>
                                        </p:tav>
                                        <p:tav tm="100000">
                                          <p:val>
                                            <p:strVal val="#ppt_x"/>
                                          </p:val>
                                        </p:tav>
                                      </p:tavLst>
                                    </p:anim>
                                    <p:anim calcmode="lin" valueType="num">
                                      <p:cBhvr additive="base">
                                        <p:cTn id="57"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472F321-0E84-495E-B605-1E258133809E}" type="slidenum">
              <a:rPr kumimoji="0" lang="en-US" altLang="zh-CN" sz="1400" b="0" smtClean="0">
                <a:solidFill>
                  <a:schemeClr val="tx1"/>
                </a:solidFill>
              </a:rPr>
              <a:t>71</a:t>
            </a:fld>
            <a:endParaRPr kumimoji="0" lang="en-US" altLang="zh-CN" sz="1400" b="0" smtClean="0">
              <a:solidFill>
                <a:schemeClr val="tx1"/>
              </a:solidFill>
            </a:endParaRPr>
          </a:p>
        </p:txBody>
      </p:sp>
      <p:sp>
        <p:nvSpPr>
          <p:cNvPr id="65539" name="Rectangle 2"/>
          <p:cNvSpPr>
            <a:spLocks noGrp="1" noChangeArrowheads="1"/>
          </p:cNvSpPr>
          <p:nvPr>
            <p:ph type="title"/>
          </p:nvPr>
        </p:nvSpPr>
        <p:spPr>
          <a:xfrm>
            <a:off x="304800" y="260648"/>
            <a:ext cx="8686800" cy="977900"/>
          </a:xfrm>
        </p:spPr>
        <p:txBody>
          <a:bodyPr/>
          <a:lstStyle/>
          <a:p>
            <a:pPr eaLnBrk="1" hangingPunct="1"/>
            <a:r>
              <a:rPr lang="zh-CN" altLang="en-US" smtClean="0"/>
              <a:t>由先序和中序序列建二叉树算法</a:t>
            </a:r>
          </a:p>
        </p:txBody>
      </p:sp>
      <p:sp>
        <p:nvSpPr>
          <p:cNvPr id="392195" name="Text Box 3"/>
          <p:cNvSpPr txBox="1">
            <a:spLocks noChangeArrowheads="1"/>
          </p:cNvSpPr>
          <p:nvPr/>
        </p:nvSpPr>
        <p:spPr bwMode="auto">
          <a:xfrm>
            <a:off x="685800" y="1371600"/>
            <a:ext cx="8305800" cy="5245100"/>
          </a:xfrm>
          <a:prstGeom prst="rect">
            <a:avLst/>
          </a:prstGeom>
          <a:solidFill>
            <a:schemeClr val="bg1"/>
          </a:solidFill>
          <a:ln w="28575" cap="sq">
            <a:solidFill>
              <a:srgbClr val="CC66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a:ea typeface="楷体_GB2312" pitchFamily="49" charset="-122"/>
              </a:rPr>
              <a:t>void CrtBT(BiTree&amp; T, char pre[], char ino[],</a:t>
            </a:r>
          </a:p>
          <a:p>
            <a:pPr algn="l" eaLnBrk="1" hangingPunct="1">
              <a:spcBef>
                <a:spcPct val="0"/>
              </a:spcBef>
            </a:pPr>
            <a:r>
              <a:rPr lang="en-US" altLang="zh-CN">
                <a:ea typeface="楷体_GB2312" pitchFamily="49" charset="-122"/>
              </a:rPr>
              <a:t>                                          int ps, int is, int n )</a:t>
            </a:r>
            <a:r>
              <a:rPr lang="en-US" altLang="zh-CN">
                <a:solidFill>
                  <a:schemeClr val="tx1"/>
                </a:solidFill>
                <a:ea typeface="楷体_GB2312" pitchFamily="49" charset="-122"/>
              </a:rPr>
              <a:t> {</a:t>
            </a:r>
          </a:p>
          <a:p>
            <a:pPr algn="l" eaLnBrk="1" hangingPunct="1">
              <a:spcBef>
                <a:spcPct val="0"/>
              </a:spcBef>
            </a:pPr>
            <a:r>
              <a:rPr lang="en-US" altLang="zh-CN">
                <a:solidFill>
                  <a:schemeClr val="tx1"/>
                </a:solidFill>
                <a:ea typeface="楷体_GB2312" pitchFamily="49" charset="-122"/>
              </a:rPr>
              <a:t>  </a:t>
            </a:r>
            <a:r>
              <a:rPr lang="en-US" altLang="zh-CN">
                <a:solidFill>
                  <a:srgbClr val="FF3300"/>
                </a:solidFill>
                <a:ea typeface="楷体_GB2312" pitchFamily="49" charset="-122"/>
              </a:rPr>
              <a:t>// pre[ps..ps+n-1]</a:t>
            </a:r>
            <a:r>
              <a:rPr lang="zh-CN" altLang="zh-CN">
                <a:solidFill>
                  <a:srgbClr val="FF3300"/>
                </a:solidFill>
                <a:ea typeface="楷体_GB2312" pitchFamily="49" charset="-122"/>
              </a:rPr>
              <a:t>为二叉树的先序序列 </a:t>
            </a:r>
          </a:p>
          <a:p>
            <a:pPr algn="l" eaLnBrk="1" hangingPunct="1">
              <a:spcBef>
                <a:spcPct val="0"/>
              </a:spcBef>
            </a:pPr>
            <a:r>
              <a:rPr lang="zh-CN" altLang="zh-CN">
                <a:solidFill>
                  <a:srgbClr val="FF3300"/>
                </a:solidFill>
                <a:ea typeface="楷体_GB2312" pitchFamily="49" charset="-122"/>
              </a:rPr>
              <a:t>  //</a:t>
            </a:r>
            <a:r>
              <a:rPr lang="zh-CN" altLang="zh-CN">
                <a:solidFill>
                  <a:schemeClr val="tx1"/>
                </a:solidFill>
                <a:ea typeface="楷体_GB2312" pitchFamily="49" charset="-122"/>
              </a:rPr>
              <a:t> </a:t>
            </a:r>
            <a:r>
              <a:rPr lang="en-US" altLang="zh-CN">
                <a:solidFill>
                  <a:srgbClr val="FF3300"/>
                </a:solidFill>
                <a:ea typeface="楷体_GB2312" pitchFamily="49" charset="-122"/>
              </a:rPr>
              <a:t>ino[is..is+n-1]</a:t>
            </a:r>
            <a:r>
              <a:rPr lang="zh-CN" altLang="zh-CN">
                <a:solidFill>
                  <a:srgbClr val="FF3300"/>
                </a:solidFill>
                <a:ea typeface="楷体_GB2312" pitchFamily="49" charset="-122"/>
              </a:rPr>
              <a:t>为二叉树的中序序列</a:t>
            </a:r>
          </a:p>
          <a:p>
            <a:pPr algn="l" eaLnBrk="1" hangingPunct="1">
              <a:spcBef>
                <a:spcPct val="0"/>
              </a:spcBef>
            </a:pPr>
            <a:r>
              <a:rPr lang="zh-CN" altLang="zh-CN">
                <a:solidFill>
                  <a:schemeClr val="tx1"/>
                </a:solidFill>
                <a:ea typeface="楷体_GB2312" pitchFamily="49" charset="-122"/>
              </a:rPr>
              <a:t>  </a:t>
            </a: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endParaRPr lang="zh-CN" altLang="en-US">
              <a:solidFill>
                <a:schemeClr val="tx1"/>
              </a:solidFill>
              <a:ea typeface="楷体_GB2312" pitchFamily="49" charset="-122"/>
            </a:endParaRPr>
          </a:p>
          <a:p>
            <a:pPr algn="l" eaLnBrk="1" hangingPunct="1">
              <a:spcBef>
                <a:spcPct val="0"/>
              </a:spcBef>
            </a:pPr>
            <a:r>
              <a:rPr lang="en-US" altLang="zh-CN">
                <a:ea typeface="楷体_GB2312" pitchFamily="49" charset="-122"/>
              </a:rPr>
              <a:t>} // CrtBT</a:t>
            </a:r>
            <a:r>
              <a:rPr lang="en-US" altLang="zh-CN">
                <a:solidFill>
                  <a:schemeClr val="tx1"/>
                </a:solidFill>
                <a:ea typeface="楷体_GB2312" pitchFamily="49" charset="-122"/>
              </a:rPr>
              <a:t>       </a:t>
            </a:r>
          </a:p>
        </p:txBody>
      </p:sp>
      <p:sp>
        <p:nvSpPr>
          <p:cNvPr id="392196" name="Rectangle 4"/>
          <p:cNvSpPr>
            <a:spLocks noChangeArrowheads="1"/>
          </p:cNvSpPr>
          <p:nvPr/>
        </p:nvSpPr>
        <p:spPr bwMode="auto">
          <a:xfrm>
            <a:off x="1066800" y="3136900"/>
            <a:ext cx="7848600" cy="3111500"/>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r>
              <a:rPr lang="en-US" altLang="zh-CN">
                <a:solidFill>
                  <a:schemeClr val="tx1"/>
                </a:solidFill>
                <a:ea typeface="楷体_GB2312" pitchFamily="49" charset="-122"/>
              </a:rPr>
              <a:t>if (n==0) T=NULL;</a:t>
            </a:r>
          </a:p>
          <a:p>
            <a:pPr algn="l"/>
            <a:r>
              <a:rPr lang="en-US" altLang="zh-CN">
                <a:solidFill>
                  <a:schemeClr val="tx1"/>
                </a:solidFill>
                <a:ea typeface="楷体_GB2312" pitchFamily="49" charset="-122"/>
              </a:rPr>
              <a:t>else {</a:t>
            </a:r>
          </a:p>
          <a:p>
            <a:pPr algn="l"/>
            <a:r>
              <a:rPr lang="en-US" altLang="zh-CN">
                <a:solidFill>
                  <a:schemeClr val="tx1"/>
                </a:solidFill>
                <a:ea typeface="楷体_GB2312" pitchFamily="49" charset="-122"/>
              </a:rPr>
              <a:t>       k = Search(ino, pre[ps]); // </a:t>
            </a:r>
            <a:r>
              <a:rPr lang="zh-CN" altLang="zh-CN">
                <a:solidFill>
                  <a:schemeClr val="tx1"/>
                </a:solidFill>
                <a:ea typeface="楷体_GB2312" pitchFamily="49" charset="-122"/>
              </a:rPr>
              <a:t>在中序序列中查询</a:t>
            </a:r>
          </a:p>
          <a:p>
            <a:pPr algn="l"/>
            <a:r>
              <a:rPr lang="zh-CN" altLang="zh-CN">
                <a:solidFill>
                  <a:schemeClr val="tx1"/>
                </a:solidFill>
                <a:ea typeface="楷体_GB2312" pitchFamily="49" charset="-122"/>
              </a:rPr>
              <a:t>       </a:t>
            </a:r>
            <a:r>
              <a:rPr lang="en-US" altLang="zh-CN">
                <a:solidFill>
                  <a:schemeClr val="tx1"/>
                </a:solidFill>
                <a:ea typeface="楷体_GB2312" pitchFamily="49" charset="-122"/>
              </a:rPr>
              <a:t>if (k== -1)  T=NULL;//</a:t>
            </a:r>
            <a:r>
              <a:rPr lang="zh-CN" altLang="en-US">
                <a:solidFill>
                  <a:schemeClr val="tx1"/>
                </a:solidFill>
                <a:ea typeface="楷体_GB2312" pitchFamily="49" charset="-122"/>
              </a:rPr>
              <a:t>若查不到，参数错误</a:t>
            </a:r>
          </a:p>
          <a:p>
            <a:pPr algn="l"/>
            <a:r>
              <a:rPr lang="zh-CN" altLang="en-US">
                <a:solidFill>
                  <a:schemeClr val="tx1"/>
                </a:solidFill>
                <a:ea typeface="楷体_GB2312" pitchFamily="49" charset="-122"/>
              </a:rPr>
              <a:t>       </a:t>
            </a:r>
            <a:r>
              <a:rPr lang="en-US" altLang="zh-CN">
                <a:solidFill>
                  <a:schemeClr val="tx1"/>
                </a:solidFill>
                <a:ea typeface="楷体_GB2312" pitchFamily="49" charset="-122"/>
              </a:rPr>
              <a:t>else {</a:t>
            </a:r>
            <a:r>
              <a:rPr lang="zh-CN" altLang="en-US">
                <a:solidFill>
                  <a:srgbClr val="FF3300"/>
                </a:solidFill>
                <a:ea typeface="楷体_GB2312" pitchFamily="49" charset="-122"/>
              </a:rPr>
              <a:t>建立新结点，并递归建立左右子树</a:t>
            </a:r>
            <a:r>
              <a:rPr lang="zh-CN" altLang="en-US">
                <a:solidFill>
                  <a:schemeClr val="tx1"/>
                </a:solidFill>
                <a:ea typeface="楷体_GB2312" pitchFamily="49" charset="-122"/>
              </a:rPr>
              <a:t> </a:t>
            </a:r>
            <a:r>
              <a:rPr lang="en-US" altLang="zh-CN">
                <a:solidFill>
                  <a:schemeClr val="tx1"/>
                </a:solidFill>
                <a:ea typeface="楷体_GB2312" pitchFamily="49" charset="-122"/>
              </a:rPr>
              <a:t>}</a:t>
            </a:r>
          </a:p>
          <a:p>
            <a:pPr algn="l"/>
            <a:r>
              <a:rPr lang="en-US" altLang="zh-CN">
                <a:solidFill>
                  <a:schemeClr val="tx1"/>
                </a:solidFill>
                <a:ea typeface="楷体_GB2312" pitchFamily="49" charset="-122"/>
              </a:rPr>
              <a:t>} //if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195">
                                            <p:txEl>
                                              <p:charRg st="4294967295" end="4294967295"/>
                                            </p:txEl>
                                          </p:spTgt>
                                        </p:tgtEl>
                                        <p:attrNameLst>
                                          <p:attrName>style.visibility</p:attrName>
                                        </p:attrNameLst>
                                      </p:cBhvr>
                                      <p:to>
                                        <p:strVal val="visible"/>
                                      </p:to>
                                    </p:set>
                                    <p:animEffect transition="in" filter="wipe(left)">
                                      <p:cBhvr>
                                        <p:cTn id="7" dur="500"/>
                                        <p:tgtEl>
                                          <p:spTgt spid="39219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2196">
                                            <p:bg/>
                                          </p:spTgt>
                                        </p:tgtEl>
                                        <p:attrNameLst>
                                          <p:attrName>style.visibility</p:attrName>
                                        </p:attrNameLst>
                                      </p:cBhvr>
                                      <p:to>
                                        <p:strVal val="visible"/>
                                      </p:to>
                                    </p:set>
                                    <p:animEffect transition="in" filter="wipe(left)">
                                      <p:cBhvr>
                                        <p:cTn id="12" dur="500"/>
                                        <p:tgtEl>
                                          <p:spTgt spid="39219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2196">
                                            <p:txEl>
                                              <p:pRg st="0" end="0"/>
                                            </p:txEl>
                                          </p:spTgt>
                                        </p:tgtEl>
                                        <p:attrNameLst>
                                          <p:attrName>style.visibility</p:attrName>
                                        </p:attrNameLst>
                                      </p:cBhvr>
                                      <p:to>
                                        <p:strVal val="visible"/>
                                      </p:to>
                                    </p:set>
                                    <p:animEffect transition="in" filter="wipe(left)">
                                      <p:cBhvr>
                                        <p:cTn id="17" dur="500"/>
                                        <p:tgtEl>
                                          <p:spTgt spid="3921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196">
                                            <p:txEl>
                                              <p:pRg st="1" end="1"/>
                                            </p:txEl>
                                          </p:spTgt>
                                        </p:tgtEl>
                                        <p:attrNameLst>
                                          <p:attrName>style.visibility</p:attrName>
                                        </p:attrNameLst>
                                      </p:cBhvr>
                                      <p:to>
                                        <p:strVal val="visible"/>
                                      </p:to>
                                    </p:set>
                                    <p:animEffect transition="in" filter="wipe(left)">
                                      <p:cBhvr>
                                        <p:cTn id="22" dur="500"/>
                                        <p:tgtEl>
                                          <p:spTgt spid="39219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2196">
                                            <p:txEl>
                                              <p:pRg st="2" end="2"/>
                                            </p:txEl>
                                          </p:spTgt>
                                        </p:tgtEl>
                                        <p:attrNameLst>
                                          <p:attrName>style.visibility</p:attrName>
                                        </p:attrNameLst>
                                      </p:cBhvr>
                                      <p:to>
                                        <p:strVal val="visible"/>
                                      </p:to>
                                    </p:set>
                                    <p:animEffect transition="in" filter="wipe(left)">
                                      <p:cBhvr>
                                        <p:cTn id="27" dur="500"/>
                                        <p:tgtEl>
                                          <p:spTgt spid="39219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2196">
                                            <p:txEl>
                                              <p:pRg st="3" end="3"/>
                                            </p:txEl>
                                          </p:spTgt>
                                        </p:tgtEl>
                                        <p:attrNameLst>
                                          <p:attrName>style.visibility</p:attrName>
                                        </p:attrNameLst>
                                      </p:cBhvr>
                                      <p:to>
                                        <p:strVal val="visible"/>
                                      </p:to>
                                    </p:set>
                                    <p:animEffect transition="in" filter="wipe(left)">
                                      <p:cBhvr>
                                        <p:cTn id="32" dur="500"/>
                                        <p:tgtEl>
                                          <p:spTgt spid="39219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2196">
                                            <p:txEl>
                                              <p:pRg st="4" end="4"/>
                                            </p:txEl>
                                          </p:spTgt>
                                        </p:tgtEl>
                                        <p:attrNameLst>
                                          <p:attrName>style.visibility</p:attrName>
                                        </p:attrNameLst>
                                      </p:cBhvr>
                                      <p:to>
                                        <p:strVal val="visible"/>
                                      </p:to>
                                    </p:set>
                                    <p:animEffect transition="in" filter="wipe(left)">
                                      <p:cBhvr>
                                        <p:cTn id="37" dur="500"/>
                                        <p:tgtEl>
                                          <p:spTgt spid="39219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2196">
                                            <p:txEl>
                                              <p:pRg st="5" end="5"/>
                                            </p:txEl>
                                          </p:spTgt>
                                        </p:tgtEl>
                                        <p:attrNameLst>
                                          <p:attrName>style.visibility</p:attrName>
                                        </p:attrNameLst>
                                      </p:cBhvr>
                                      <p:to>
                                        <p:strVal val="visible"/>
                                      </p:to>
                                    </p:set>
                                    <p:animEffect transition="in" filter="wipe(left)">
                                      <p:cBhvr>
                                        <p:cTn id="42" dur="500"/>
                                        <p:tgtEl>
                                          <p:spTgt spid="392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build="p"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41A1B1AA-4F7A-488F-ACD5-7E977C58E58B}" type="slidenum">
              <a:rPr kumimoji="0" lang="en-US" altLang="zh-CN" sz="1400" b="0" smtClean="0">
                <a:solidFill>
                  <a:schemeClr val="tx1"/>
                </a:solidFill>
              </a:rPr>
              <a:t>72</a:t>
            </a:fld>
            <a:endParaRPr kumimoji="0" lang="en-US" altLang="zh-CN" sz="1400" b="0" smtClean="0">
              <a:solidFill>
                <a:schemeClr val="tx1"/>
              </a:solidFill>
            </a:endParaRPr>
          </a:p>
        </p:txBody>
      </p:sp>
      <p:sp>
        <p:nvSpPr>
          <p:cNvPr id="66563" name="Rectangle 2"/>
          <p:cNvSpPr>
            <a:spLocks noGrp="1" noChangeArrowheads="1"/>
          </p:cNvSpPr>
          <p:nvPr>
            <p:ph type="title"/>
          </p:nvPr>
        </p:nvSpPr>
        <p:spPr/>
        <p:txBody>
          <a:bodyPr/>
          <a:lstStyle/>
          <a:p>
            <a:pPr eaLnBrk="1" hangingPunct="1"/>
            <a:r>
              <a:rPr lang="zh-CN" altLang="en-US" smtClean="0"/>
              <a:t>由先序和中序序列建二叉树算法</a:t>
            </a:r>
            <a:r>
              <a:rPr lang="en-US" altLang="zh-CN" smtClean="0"/>
              <a:t>(</a:t>
            </a:r>
            <a:r>
              <a:rPr lang="zh-CN" altLang="en-US" smtClean="0"/>
              <a:t>续</a:t>
            </a:r>
            <a:r>
              <a:rPr lang="en-US" altLang="zh-CN" smtClean="0"/>
              <a:t>)</a:t>
            </a:r>
          </a:p>
        </p:txBody>
      </p:sp>
      <p:sp>
        <p:nvSpPr>
          <p:cNvPr id="402435" name="Text Box 3"/>
          <p:cNvSpPr txBox="1">
            <a:spLocks noChangeArrowheads="1"/>
          </p:cNvSpPr>
          <p:nvPr/>
        </p:nvSpPr>
        <p:spPr bwMode="auto">
          <a:xfrm>
            <a:off x="533400" y="1371600"/>
            <a:ext cx="8305800" cy="5454650"/>
          </a:xfrm>
          <a:prstGeom prst="rect">
            <a:avLst/>
          </a:prstGeom>
          <a:solidFill>
            <a:schemeClr val="bg1"/>
          </a:solidFill>
          <a:ln w="28575">
            <a:solidFill>
              <a:schemeClr val="tx2"/>
            </a:solidFill>
            <a:prstDash val="dash"/>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5000"/>
              </a:lnSpc>
              <a:spcBef>
                <a:spcPct val="0"/>
              </a:spcBef>
            </a:pPr>
            <a:r>
              <a:rPr lang="en-US" altLang="zh-CN">
                <a:solidFill>
                  <a:schemeClr val="tx1"/>
                </a:solidFill>
                <a:ea typeface="楷体_GB2312" pitchFamily="49" charset="-122"/>
              </a:rPr>
              <a:t> </a:t>
            </a:r>
            <a:r>
              <a:rPr lang="en-US" altLang="zh-CN">
                <a:solidFill>
                  <a:srgbClr val="FF3300"/>
                </a:solidFill>
                <a:ea typeface="楷体_GB2312" pitchFamily="49" charset="-122"/>
              </a:rPr>
              <a:t>//</a:t>
            </a:r>
            <a:r>
              <a:rPr lang="zh-CN" altLang="en-US">
                <a:solidFill>
                  <a:srgbClr val="FF3300"/>
                </a:solidFill>
                <a:ea typeface="楷体_GB2312" pitchFamily="49" charset="-122"/>
              </a:rPr>
              <a:t>建立新结点，并判断是否具有左右孩子</a:t>
            </a:r>
            <a:r>
              <a:rPr lang="zh-CN" altLang="en-US">
                <a:solidFill>
                  <a:schemeClr val="tx1"/>
                </a:solidFill>
                <a:ea typeface="楷体_GB2312" pitchFamily="49" charset="-122"/>
              </a:rPr>
              <a:t> </a:t>
            </a:r>
          </a:p>
          <a:p>
            <a:pPr algn="l" eaLnBrk="1" hangingPunct="1">
              <a:lnSpc>
                <a:spcPct val="125000"/>
              </a:lnSpc>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T=(BiTNode*)malloc(sizeof(BiTNode));</a:t>
            </a:r>
          </a:p>
          <a:p>
            <a:pPr algn="l" eaLnBrk="1" hangingPunct="1">
              <a:lnSpc>
                <a:spcPct val="125000"/>
              </a:lnSpc>
              <a:spcBef>
                <a:spcPct val="0"/>
              </a:spcBef>
            </a:pPr>
            <a:r>
              <a:rPr lang="en-US" altLang="zh-CN">
                <a:solidFill>
                  <a:schemeClr val="tx1"/>
                </a:solidFill>
                <a:ea typeface="楷体_GB2312" pitchFamily="49" charset="-122"/>
              </a:rPr>
              <a:t>  T-&gt;data = pre[ps];   //</a:t>
            </a:r>
            <a:r>
              <a:rPr lang="zh-CN" altLang="en-US">
                <a:solidFill>
                  <a:schemeClr val="tx1"/>
                </a:solidFill>
                <a:ea typeface="楷体_GB2312" pitchFamily="49" charset="-122"/>
              </a:rPr>
              <a:t>建立新结点</a:t>
            </a:r>
          </a:p>
          <a:p>
            <a:pPr algn="l" eaLnBrk="1" hangingPunct="1">
              <a:lnSpc>
                <a:spcPct val="125000"/>
              </a:lnSpc>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if (k==is)  T-&gt;Lchild = NULL;//</a:t>
            </a:r>
            <a:r>
              <a:rPr lang="zh-CN" altLang="en-US">
                <a:solidFill>
                  <a:schemeClr val="tx1"/>
                </a:solidFill>
                <a:ea typeface="楷体_GB2312" pitchFamily="49" charset="-122"/>
              </a:rPr>
              <a:t>无左孩子</a:t>
            </a:r>
          </a:p>
          <a:p>
            <a:pPr algn="l" eaLnBrk="1" hangingPunct="1">
              <a:lnSpc>
                <a:spcPct val="125000"/>
              </a:lnSpc>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else  </a:t>
            </a:r>
            <a:r>
              <a:rPr lang="en-US" altLang="zh-CN">
                <a:solidFill>
                  <a:srgbClr val="FF3300"/>
                </a:solidFill>
                <a:ea typeface="楷体_GB2312" pitchFamily="49" charset="-122"/>
              </a:rPr>
              <a:t>CrtBT(T-&gt;Lchild, pre[], ino[], </a:t>
            </a:r>
          </a:p>
          <a:p>
            <a:pPr algn="l" eaLnBrk="1" hangingPunct="1">
              <a:lnSpc>
                <a:spcPct val="125000"/>
              </a:lnSpc>
              <a:spcBef>
                <a:spcPct val="0"/>
              </a:spcBef>
            </a:pPr>
            <a:r>
              <a:rPr lang="en-US" altLang="zh-CN">
                <a:solidFill>
                  <a:srgbClr val="FF3300"/>
                </a:solidFill>
                <a:ea typeface="楷体_GB2312" pitchFamily="49" charset="-122"/>
              </a:rPr>
              <a:t>                                   ps+1, is, k-is );//</a:t>
            </a:r>
            <a:r>
              <a:rPr lang="zh-CN" altLang="en-US">
                <a:solidFill>
                  <a:srgbClr val="FF3300"/>
                </a:solidFill>
                <a:ea typeface="楷体_GB2312" pitchFamily="49" charset="-122"/>
              </a:rPr>
              <a:t>递归创建右孩子</a:t>
            </a:r>
          </a:p>
          <a:p>
            <a:pPr algn="l" eaLnBrk="1" hangingPunct="1">
              <a:lnSpc>
                <a:spcPct val="125000"/>
              </a:lnSpc>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if (k==is+n-1) T-&gt;Rchild = NULL;//</a:t>
            </a:r>
            <a:r>
              <a:rPr lang="zh-CN" altLang="en-US">
                <a:solidFill>
                  <a:schemeClr val="tx1"/>
                </a:solidFill>
                <a:ea typeface="楷体_GB2312" pitchFamily="49" charset="-122"/>
              </a:rPr>
              <a:t>无右孩子</a:t>
            </a:r>
          </a:p>
          <a:p>
            <a:pPr algn="l" eaLnBrk="1" hangingPunct="1">
              <a:lnSpc>
                <a:spcPct val="125000"/>
              </a:lnSpc>
              <a:spcBef>
                <a:spcPct val="0"/>
              </a:spcBef>
            </a:pPr>
            <a:r>
              <a:rPr lang="zh-CN" altLang="en-US">
                <a:solidFill>
                  <a:schemeClr val="tx1"/>
                </a:solidFill>
                <a:ea typeface="楷体_GB2312" pitchFamily="49" charset="-122"/>
              </a:rPr>
              <a:t>  </a:t>
            </a:r>
            <a:r>
              <a:rPr lang="en-US" altLang="zh-CN">
                <a:solidFill>
                  <a:schemeClr val="tx1"/>
                </a:solidFill>
                <a:ea typeface="楷体_GB2312" pitchFamily="49" charset="-122"/>
              </a:rPr>
              <a:t>else  </a:t>
            </a:r>
            <a:r>
              <a:rPr lang="en-US" altLang="zh-CN">
                <a:solidFill>
                  <a:srgbClr val="FF3300"/>
                </a:solidFill>
                <a:ea typeface="楷体_GB2312" pitchFamily="49" charset="-122"/>
              </a:rPr>
              <a:t>CrtBT(T-&gt;Rchild, pre[], ino[], </a:t>
            </a:r>
          </a:p>
          <a:p>
            <a:pPr algn="l" eaLnBrk="1" hangingPunct="1">
              <a:lnSpc>
                <a:spcPct val="125000"/>
              </a:lnSpc>
              <a:spcBef>
                <a:spcPct val="0"/>
              </a:spcBef>
            </a:pPr>
            <a:r>
              <a:rPr lang="en-US" altLang="zh-CN">
                <a:solidFill>
                  <a:srgbClr val="FF3300"/>
                </a:solidFill>
                <a:ea typeface="楷体_GB2312" pitchFamily="49" charset="-122"/>
              </a:rPr>
              <a:t>                 ps+1+(k-is), k+1, n-(k-is)-1 ); //</a:t>
            </a:r>
            <a:r>
              <a:rPr lang="zh-CN" altLang="en-US">
                <a:solidFill>
                  <a:srgbClr val="FF3300"/>
                </a:solidFill>
                <a:ea typeface="楷体_GB2312" pitchFamily="49" charset="-122"/>
              </a:rPr>
              <a:t>递归创建左孩子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animEffect transition="in" filter="wipe(left)">
                                      <p:cBhvr>
                                        <p:cTn id="7" dur="500"/>
                                        <p:tgtEl>
                                          <p:spTgt spid="40243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5">
                                            <p:txEl>
                                              <p:pRg st="0" end="0"/>
                                            </p:txEl>
                                          </p:spTgt>
                                        </p:tgtEl>
                                        <p:attrNameLst>
                                          <p:attrName>style.visibility</p:attrName>
                                        </p:attrNameLst>
                                      </p:cBhvr>
                                      <p:to>
                                        <p:strVal val="visible"/>
                                      </p:to>
                                    </p:set>
                                    <p:animEffect transition="in" filter="wipe(left)">
                                      <p:cBhvr>
                                        <p:cTn id="12" dur="500"/>
                                        <p:tgtEl>
                                          <p:spTgt spid="402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2435">
                                            <p:txEl>
                                              <p:pRg st="1" end="1"/>
                                            </p:txEl>
                                          </p:spTgt>
                                        </p:tgtEl>
                                        <p:attrNameLst>
                                          <p:attrName>style.visibility</p:attrName>
                                        </p:attrNameLst>
                                      </p:cBhvr>
                                      <p:to>
                                        <p:strVal val="visible"/>
                                      </p:to>
                                    </p:set>
                                    <p:animEffect transition="in" filter="wipe(left)">
                                      <p:cBhvr>
                                        <p:cTn id="17" dur="500"/>
                                        <p:tgtEl>
                                          <p:spTgt spid="402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2435">
                                            <p:txEl>
                                              <p:pRg st="2" end="2"/>
                                            </p:txEl>
                                          </p:spTgt>
                                        </p:tgtEl>
                                        <p:attrNameLst>
                                          <p:attrName>style.visibility</p:attrName>
                                        </p:attrNameLst>
                                      </p:cBhvr>
                                      <p:to>
                                        <p:strVal val="visible"/>
                                      </p:to>
                                    </p:set>
                                    <p:animEffect transition="in" filter="wipe(left)">
                                      <p:cBhvr>
                                        <p:cTn id="22" dur="500"/>
                                        <p:tgtEl>
                                          <p:spTgt spid="402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2435">
                                            <p:txEl>
                                              <p:pRg st="3" end="3"/>
                                            </p:txEl>
                                          </p:spTgt>
                                        </p:tgtEl>
                                        <p:attrNameLst>
                                          <p:attrName>style.visibility</p:attrName>
                                        </p:attrNameLst>
                                      </p:cBhvr>
                                      <p:to>
                                        <p:strVal val="visible"/>
                                      </p:to>
                                    </p:set>
                                    <p:animEffect transition="in" filter="wipe(left)">
                                      <p:cBhvr>
                                        <p:cTn id="27" dur="500"/>
                                        <p:tgtEl>
                                          <p:spTgt spid="402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2435">
                                            <p:txEl>
                                              <p:pRg st="4" end="4"/>
                                            </p:txEl>
                                          </p:spTgt>
                                        </p:tgtEl>
                                        <p:attrNameLst>
                                          <p:attrName>style.visibility</p:attrName>
                                        </p:attrNameLst>
                                      </p:cBhvr>
                                      <p:to>
                                        <p:strVal val="visible"/>
                                      </p:to>
                                    </p:set>
                                    <p:animEffect transition="in" filter="wipe(left)">
                                      <p:cBhvr>
                                        <p:cTn id="32" dur="500"/>
                                        <p:tgtEl>
                                          <p:spTgt spid="402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2435">
                                            <p:txEl>
                                              <p:pRg st="5" end="5"/>
                                            </p:txEl>
                                          </p:spTgt>
                                        </p:tgtEl>
                                        <p:attrNameLst>
                                          <p:attrName>style.visibility</p:attrName>
                                        </p:attrNameLst>
                                      </p:cBhvr>
                                      <p:to>
                                        <p:strVal val="visible"/>
                                      </p:to>
                                    </p:set>
                                    <p:animEffect transition="in" filter="wipe(left)">
                                      <p:cBhvr>
                                        <p:cTn id="37" dur="500"/>
                                        <p:tgtEl>
                                          <p:spTgt spid="402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2435">
                                            <p:txEl>
                                              <p:pRg st="6" end="6"/>
                                            </p:txEl>
                                          </p:spTgt>
                                        </p:tgtEl>
                                        <p:attrNameLst>
                                          <p:attrName>style.visibility</p:attrName>
                                        </p:attrNameLst>
                                      </p:cBhvr>
                                      <p:to>
                                        <p:strVal val="visible"/>
                                      </p:to>
                                    </p:set>
                                    <p:animEffect transition="in" filter="wipe(left)">
                                      <p:cBhvr>
                                        <p:cTn id="42" dur="500"/>
                                        <p:tgtEl>
                                          <p:spTgt spid="402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2435">
                                            <p:txEl>
                                              <p:pRg st="7" end="7"/>
                                            </p:txEl>
                                          </p:spTgt>
                                        </p:tgtEl>
                                        <p:attrNameLst>
                                          <p:attrName>style.visibility</p:attrName>
                                        </p:attrNameLst>
                                      </p:cBhvr>
                                      <p:to>
                                        <p:strVal val="visible"/>
                                      </p:to>
                                    </p:set>
                                    <p:animEffect transition="in" filter="wipe(left)">
                                      <p:cBhvr>
                                        <p:cTn id="47" dur="500"/>
                                        <p:tgtEl>
                                          <p:spTgt spid="402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2435">
                                            <p:txEl>
                                              <p:pRg st="8" end="8"/>
                                            </p:txEl>
                                          </p:spTgt>
                                        </p:tgtEl>
                                        <p:attrNameLst>
                                          <p:attrName>style.visibility</p:attrName>
                                        </p:attrNameLst>
                                      </p:cBhvr>
                                      <p:to>
                                        <p:strVal val="visible"/>
                                      </p:to>
                                    </p:set>
                                    <p:animEffect transition="in" filter="wipe(left)">
                                      <p:cBhvr>
                                        <p:cTn id="52" dur="500"/>
                                        <p:tgtEl>
                                          <p:spTgt spid="402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06F747B-B482-4805-B381-925E0D625254}" type="slidenum">
              <a:rPr kumimoji="0" lang="en-US" altLang="zh-CN" sz="1400" b="0" smtClean="0">
                <a:solidFill>
                  <a:schemeClr val="tx1"/>
                </a:solidFill>
              </a:rPr>
              <a:t>73</a:t>
            </a:fld>
            <a:endParaRPr kumimoji="0" lang="en-US" altLang="zh-CN" sz="1400" b="0" smtClean="0">
              <a:solidFill>
                <a:schemeClr val="tx1"/>
              </a:solidFill>
            </a:endParaRPr>
          </a:p>
        </p:txBody>
      </p:sp>
      <p:sp>
        <p:nvSpPr>
          <p:cNvPr id="67587" name="Rectangle 2"/>
          <p:cNvSpPr>
            <a:spLocks noGrp="1" noChangeArrowheads="1"/>
          </p:cNvSpPr>
          <p:nvPr>
            <p:ph type="title"/>
          </p:nvPr>
        </p:nvSpPr>
        <p:spPr/>
        <p:txBody>
          <a:bodyPr/>
          <a:lstStyle/>
          <a:p>
            <a:pPr eaLnBrk="1" hangingPunct="1"/>
            <a:r>
              <a:rPr lang="en-US" altLang="zh-CN" smtClean="0"/>
              <a:t>6.5  </a:t>
            </a:r>
            <a:r>
              <a:rPr lang="zh-CN" altLang="en-US" smtClean="0"/>
              <a:t>线索二叉树</a:t>
            </a:r>
          </a:p>
        </p:txBody>
      </p:sp>
      <p:sp>
        <p:nvSpPr>
          <p:cNvPr id="67588" name="Rectangle 3"/>
          <p:cNvSpPr>
            <a:spLocks noGrp="1" noChangeArrowheads="1"/>
          </p:cNvSpPr>
          <p:nvPr>
            <p:ph type="body" idx="1"/>
          </p:nvPr>
        </p:nvSpPr>
        <p:spPr/>
        <p:txBody>
          <a:bodyPr/>
          <a:lstStyle/>
          <a:p>
            <a:pPr eaLnBrk="1" hangingPunct="1"/>
            <a:r>
              <a:rPr lang="zh-CN" altLang="en-US" smtClean="0"/>
              <a:t>遍历二叉树的结果是结点的一个线性序列</a:t>
            </a:r>
          </a:p>
        </p:txBody>
      </p:sp>
      <p:sp>
        <p:nvSpPr>
          <p:cNvPr id="67589" name="Text Box 4"/>
          <p:cNvSpPr txBox="1">
            <a:spLocks noChangeArrowheads="1"/>
          </p:cNvSpPr>
          <p:nvPr/>
        </p:nvSpPr>
        <p:spPr bwMode="auto">
          <a:xfrm>
            <a:off x="762000" y="2452688"/>
            <a:ext cx="3429000" cy="531812"/>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r>
              <a:rPr lang="zh-CN" altLang="en-US">
                <a:solidFill>
                  <a:schemeClr val="tx1"/>
                </a:solidFill>
                <a:ea typeface="楷体_GB2312" pitchFamily="49" charset="-122"/>
              </a:rPr>
              <a:t>先序遍历（</a:t>
            </a:r>
            <a:r>
              <a:rPr lang="en-US" altLang="zh-CN">
                <a:solidFill>
                  <a:schemeClr val="tx1"/>
                </a:solidFill>
                <a:ea typeface="楷体_GB2312" pitchFamily="49" charset="-122"/>
              </a:rPr>
              <a:t>DLR</a:t>
            </a:r>
            <a:r>
              <a:rPr lang="zh-CN" altLang="en-US">
                <a:solidFill>
                  <a:schemeClr val="tx1"/>
                </a:solidFill>
                <a:ea typeface="楷体_GB2312" pitchFamily="49" charset="-122"/>
              </a:rPr>
              <a:t>）</a:t>
            </a:r>
          </a:p>
        </p:txBody>
      </p:sp>
      <p:sp>
        <p:nvSpPr>
          <p:cNvPr id="395269" name="Text Box 5"/>
          <p:cNvSpPr txBox="1">
            <a:spLocks noChangeArrowheads="1"/>
          </p:cNvSpPr>
          <p:nvPr/>
        </p:nvSpPr>
        <p:spPr bwMode="auto">
          <a:xfrm>
            <a:off x="762000" y="2973388"/>
            <a:ext cx="3429000" cy="531812"/>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50000"/>
              </a:spcBef>
            </a:pPr>
            <a:r>
              <a:rPr lang="en-US" altLang="zh-CN">
                <a:solidFill>
                  <a:srgbClr val="990000"/>
                </a:solidFill>
                <a:ea typeface="楷体_GB2312" pitchFamily="49" charset="-122"/>
              </a:rPr>
              <a:t>A B C D E F G H K</a:t>
            </a:r>
          </a:p>
        </p:txBody>
      </p:sp>
      <p:sp>
        <p:nvSpPr>
          <p:cNvPr id="67591" name="Rectangle 6"/>
          <p:cNvSpPr>
            <a:spLocks noChangeArrowheads="1"/>
          </p:cNvSpPr>
          <p:nvPr/>
        </p:nvSpPr>
        <p:spPr bwMode="auto">
          <a:xfrm>
            <a:off x="762000" y="3505200"/>
            <a:ext cx="3421063" cy="531813"/>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a:solidFill>
                  <a:schemeClr val="tx1"/>
                </a:solidFill>
                <a:ea typeface="楷体_GB2312" pitchFamily="49" charset="-122"/>
              </a:rPr>
              <a:t>中序遍历（</a:t>
            </a:r>
            <a:r>
              <a:rPr lang="en-US" altLang="zh-CN">
                <a:solidFill>
                  <a:schemeClr val="tx1"/>
                </a:solidFill>
                <a:ea typeface="楷体_GB2312" pitchFamily="49" charset="-122"/>
              </a:rPr>
              <a:t>LDR</a:t>
            </a:r>
            <a:r>
              <a:rPr lang="zh-CN" altLang="en-US">
                <a:solidFill>
                  <a:schemeClr val="tx1"/>
                </a:solidFill>
                <a:ea typeface="楷体_GB2312" pitchFamily="49" charset="-122"/>
              </a:rPr>
              <a:t>）</a:t>
            </a:r>
          </a:p>
        </p:txBody>
      </p:sp>
      <p:sp>
        <p:nvSpPr>
          <p:cNvPr id="395271" name="Rectangle 7"/>
          <p:cNvSpPr>
            <a:spLocks noChangeArrowheads="1"/>
          </p:cNvSpPr>
          <p:nvPr/>
        </p:nvSpPr>
        <p:spPr bwMode="auto">
          <a:xfrm>
            <a:off x="762000" y="4038600"/>
            <a:ext cx="3414713" cy="531813"/>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a:solidFill>
                  <a:srgbClr val="990000"/>
                </a:solidFill>
                <a:ea typeface="楷体_GB2312" pitchFamily="49" charset="-122"/>
              </a:rPr>
              <a:t>B D C A H G K F E</a:t>
            </a:r>
          </a:p>
        </p:txBody>
      </p:sp>
      <p:sp>
        <p:nvSpPr>
          <p:cNvPr id="67593" name="Rectangle 8"/>
          <p:cNvSpPr>
            <a:spLocks noChangeArrowheads="1"/>
          </p:cNvSpPr>
          <p:nvPr/>
        </p:nvSpPr>
        <p:spPr bwMode="auto">
          <a:xfrm>
            <a:off x="762000" y="4572000"/>
            <a:ext cx="3429000" cy="531813"/>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zh-CN" altLang="en-US">
                <a:solidFill>
                  <a:schemeClr val="tx1"/>
                </a:solidFill>
                <a:ea typeface="楷体_GB2312" pitchFamily="49" charset="-122"/>
              </a:rPr>
              <a:t>后序遍历（</a:t>
            </a:r>
            <a:r>
              <a:rPr lang="en-US" altLang="zh-CN">
                <a:solidFill>
                  <a:schemeClr val="tx1"/>
                </a:solidFill>
                <a:ea typeface="楷体_GB2312" pitchFamily="49" charset="-122"/>
              </a:rPr>
              <a:t>LRD</a:t>
            </a:r>
            <a:r>
              <a:rPr lang="zh-CN" altLang="en-US">
                <a:solidFill>
                  <a:schemeClr val="tx1"/>
                </a:solidFill>
                <a:ea typeface="楷体_GB2312" pitchFamily="49" charset="-122"/>
              </a:rPr>
              <a:t>）</a:t>
            </a:r>
          </a:p>
        </p:txBody>
      </p:sp>
      <p:sp>
        <p:nvSpPr>
          <p:cNvPr id="395273" name="Rectangle 9"/>
          <p:cNvSpPr>
            <a:spLocks noChangeArrowheads="1"/>
          </p:cNvSpPr>
          <p:nvPr/>
        </p:nvSpPr>
        <p:spPr bwMode="auto">
          <a:xfrm>
            <a:off x="762000" y="5105400"/>
            <a:ext cx="3429000" cy="531813"/>
          </a:xfrm>
          <a:prstGeom prst="rect">
            <a:avLst/>
          </a:prstGeom>
          <a:noFill/>
          <a:ln w="12700" cap="rnd">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l" eaLnBrk="0" hangingPunct="0">
              <a:spcBef>
                <a:spcPct val="50000"/>
              </a:spcBef>
            </a:pPr>
            <a:r>
              <a:rPr lang="en-US" altLang="zh-CN">
                <a:solidFill>
                  <a:srgbClr val="990000"/>
                </a:solidFill>
                <a:ea typeface="楷体_GB2312" pitchFamily="49" charset="-122"/>
              </a:rPr>
              <a:t>D C B H K G F E A</a:t>
            </a:r>
          </a:p>
        </p:txBody>
      </p:sp>
      <p:grpSp>
        <p:nvGrpSpPr>
          <p:cNvPr id="67595" name="Group 50"/>
          <p:cNvGrpSpPr/>
          <p:nvPr/>
        </p:nvGrpSpPr>
        <p:grpSpPr bwMode="auto">
          <a:xfrm>
            <a:off x="5334000" y="2133600"/>
            <a:ext cx="2970213" cy="3994150"/>
            <a:chOff x="3360" y="1344"/>
            <a:chExt cx="1871" cy="2516"/>
          </a:xfrm>
        </p:grpSpPr>
        <p:sp>
          <p:nvSpPr>
            <p:cNvPr id="67596" name="Line 49"/>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7" name="Line 48"/>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8" name="Line 47"/>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599" name="Line 11"/>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600" name="Group 12"/>
            <p:cNvGrpSpPr/>
            <p:nvPr/>
          </p:nvGrpSpPr>
          <p:grpSpPr bwMode="auto">
            <a:xfrm>
              <a:off x="3360" y="2832"/>
              <a:ext cx="724" cy="404"/>
              <a:chOff x="723" y="1543"/>
              <a:chExt cx="680" cy="404"/>
            </a:xfrm>
          </p:grpSpPr>
          <p:sp>
            <p:nvSpPr>
              <p:cNvPr id="67629" name="Oval 13"/>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30" name="Text Box 14"/>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67601" name="Line 15"/>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2" name="Line 16"/>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3" name="Line 17"/>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4" name="Line 18"/>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605" name="Group 20"/>
            <p:cNvGrpSpPr/>
            <p:nvPr/>
          </p:nvGrpSpPr>
          <p:grpSpPr bwMode="auto">
            <a:xfrm>
              <a:off x="4021" y="1344"/>
              <a:ext cx="613" cy="404"/>
              <a:chOff x="3544" y="935"/>
              <a:chExt cx="576" cy="404"/>
            </a:xfrm>
          </p:grpSpPr>
          <p:sp>
            <p:nvSpPr>
              <p:cNvPr id="67627" name="Oval 21"/>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28" name="Text Box 22"/>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67606" name="Group 23"/>
            <p:cNvGrpSpPr/>
            <p:nvPr/>
          </p:nvGrpSpPr>
          <p:grpSpPr bwMode="auto">
            <a:xfrm>
              <a:off x="4329" y="2251"/>
              <a:ext cx="613" cy="404"/>
              <a:chOff x="3784" y="1987"/>
              <a:chExt cx="576" cy="404"/>
            </a:xfrm>
          </p:grpSpPr>
          <p:sp>
            <p:nvSpPr>
              <p:cNvPr id="67625" name="Oval 24"/>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26" name="Text Box 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67607" name="Group 26"/>
            <p:cNvGrpSpPr/>
            <p:nvPr/>
          </p:nvGrpSpPr>
          <p:grpSpPr bwMode="auto">
            <a:xfrm>
              <a:off x="3798" y="2251"/>
              <a:ext cx="613" cy="404"/>
              <a:chOff x="3304" y="1991"/>
              <a:chExt cx="576" cy="404"/>
            </a:xfrm>
          </p:grpSpPr>
          <p:sp>
            <p:nvSpPr>
              <p:cNvPr id="67623" name="Oval 27"/>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24" name="Text Box 28"/>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67608" name="Group 32"/>
            <p:cNvGrpSpPr/>
            <p:nvPr/>
          </p:nvGrpSpPr>
          <p:grpSpPr bwMode="auto">
            <a:xfrm>
              <a:off x="4618" y="1753"/>
              <a:ext cx="613" cy="404"/>
              <a:chOff x="4216" y="1415"/>
              <a:chExt cx="576" cy="404"/>
            </a:xfrm>
          </p:grpSpPr>
          <p:sp>
            <p:nvSpPr>
              <p:cNvPr id="67621" name="Oval 33"/>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22" name="Text Box 34"/>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67609" name="Group 35"/>
            <p:cNvGrpSpPr/>
            <p:nvPr/>
          </p:nvGrpSpPr>
          <p:grpSpPr bwMode="auto">
            <a:xfrm>
              <a:off x="3411" y="1753"/>
              <a:ext cx="613" cy="404"/>
              <a:chOff x="2920" y="1463"/>
              <a:chExt cx="576" cy="404"/>
            </a:xfrm>
          </p:grpSpPr>
          <p:sp>
            <p:nvSpPr>
              <p:cNvPr id="67619" name="Oval 36"/>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20" name="Text Box 37"/>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67610" name="Group 38"/>
            <p:cNvGrpSpPr/>
            <p:nvPr/>
          </p:nvGrpSpPr>
          <p:grpSpPr bwMode="auto">
            <a:xfrm>
              <a:off x="4080" y="2832"/>
              <a:ext cx="613" cy="404"/>
              <a:chOff x="3784" y="1987"/>
              <a:chExt cx="576" cy="404"/>
            </a:xfrm>
          </p:grpSpPr>
          <p:sp>
            <p:nvSpPr>
              <p:cNvPr id="67617" name="Oval 39"/>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18" name="Text Box 4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67611" name="Group 41"/>
            <p:cNvGrpSpPr/>
            <p:nvPr/>
          </p:nvGrpSpPr>
          <p:grpSpPr bwMode="auto">
            <a:xfrm>
              <a:off x="3696" y="3456"/>
              <a:ext cx="613" cy="404"/>
              <a:chOff x="3784" y="1987"/>
              <a:chExt cx="576" cy="404"/>
            </a:xfrm>
          </p:grpSpPr>
          <p:sp>
            <p:nvSpPr>
              <p:cNvPr id="67615" name="Oval 4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16" name="Text Box 4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67612" name="Group 44"/>
            <p:cNvGrpSpPr/>
            <p:nvPr/>
          </p:nvGrpSpPr>
          <p:grpSpPr bwMode="auto">
            <a:xfrm>
              <a:off x="4320" y="3456"/>
              <a:ext cx="613" cy="404"/>
              <a:chOff x="3784" y="1987"/>
              <a:chExt cx="576" cy="404"/>
            </a:xfrm>
          </p:grpSpPr>
          <p:sp>
            <p:nvSpPr>
              <p:cNvPr id="67613" name="Oval 45"/>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7614" name="Text Box 4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69"/>
                                        </p:tgtEl>
                                        <p:attrNameLst>
                                          <p:attrName>style.visibility</p:attrName>
                                        </p:attrNameLst>
                                      </p:cBhvr>
                                      <p:to>
                                        <p:strVal val="visible"/>
                                      </p:to>
                                    </p:set>
                                    <p:anim calcmode="lin" valueType="num">
                                      <p:cBhvr additive="base">
                                        <p:cTn id="7" dur="500" fill="hold"/>
                                        <p:tgtEl>
                                          <p:spTgt spid="395269"/>
                                        </p:tgtEl>
                                        <p:attrNameLst>
                                          <p:attrName>ppt_x</p:attrName>
                                        </p:attrNameLst>
                                      </p:cBhvr>
                                      <p:tavLst>
                                        <p:tav tm="0">
                                          <p:val>
                                            <p:strVal val="0-#ppt_w/2"/>
                                          </p:val>
                                        </p:tav>
                                        <p:tav tm="100000">
                                          <p:val>
                                            <p:strVal val="#ppt_x"/>
                                          </p:val>
                                        </p:tav>
                                      </p:tavLst>
                                    </p:anim>
                                    <p:anim calcmode="lin" valueType="num">
                                      <p:cBhvr additive="base">
                                        <p:cTn id="8" dur="500" fill="hold"/>
                                        <p:tgtEl>
                                          <p:spTgt spid="395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71"/>
                                        </p:tgtEl>
                                        <p:attrNameLst>
                                          <p:attrName>style.visibility</p:attrName>
                                        </p:attrNameLst>
                                      </p:cBhvr>
                                      <p:to>
                                        <p:strVal val="visible"/>
                                      </p:to>
                                    </p:set>
                                    <p:anim calcmode="lin" valueType="num">
                                      <p:cBhvr additive="base">
                                        <p:cTn id="13" dur="500" fill="hold"/>
                                        <p:tgtEl>
                                          <p:spTgt spid="395271"/>
                                        </p:tgtEl>
                                        <p:attrNameLst>
                                          <p:attrName>ppt_x</p:attrName>
                                        </p:attrNameLst>
                                      </p:cBhvr>
                                      <p:tavLst>
                                        <p:tav tm="0">
                                          <p:val>
                                            <p:strVal val="0-#ppt_w/2"/>
                                          </p:val>
                                        </p:tav>
                                        <p:tav tm="100000">
                                          <p:val>
                                            <p:strVal val="#ppt_x"/>
                                          </p:val>
                                        </p:tav>
                                      </p:tavLst>
                                    </p:anim>
                                    <p:anim calcmode="lin" valueType="num">
                                      <p:cBhvr additive="base">
                                        <p:cTn id="14" dur="500" fill="hold"/>
                                        <p:tgtEl>
                                          <p:spTgt spid="3952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73"/>
                                        </p:tgtEl>
                                        <p:attrNameLst>
                                          <p:attrName>style.visibility</p:attrName>
                                        </p:attrNameLst>
                                      </p:cBhvr>
                                      <p:to>
                                        <p:strVal val="visible"/>
                                      </p:to>
                                    </p:set>
                                    <p:anim calcmode="lin" valueType="num">
                                      <p:cBhvr additive="base">
                                        <p:cTn id="19" dur="500" fill="hold"/>
                                        <p:tgtEl>
                                          <p:spTgt spid="395273"/>
                                        </p:tgtEl>
                                        <p:attrNameLst>
                                          <p:attrName>ppt_x</p:attrName>
                                        </p:attrNameLst>
                                      </p:cBhvr>
                                      <p:tavLst>
                                        <p:tav tm="0">
                                          <p:val>
                                            <p:strVal val="0-#ppt_w/2"/>
                                          </p:val>
                                        </p:tav>
                                        <p:tav tm="100000">
                                          <p:val>
                                            <p:strVal val="#ppt_x"/>
                                          </p:val>
                                        </p:tav>
                                      </p:tavLst>
                                    </p:anim>
                                    <p:anim calcmode="lin" valueType="num">
                                      <p:cBhvr additive="base">
                                        <p:cTn id="20" dur="500" fill="hold"/>
                                        <p:tgtEl>
                                          <p:spTgt spid="3952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9" grpId="0" animBg="1" autoUpdateAnimBg="0"/>
      <p:bldP spid="395271" grpId="0" animBg="1" autoUpdateAnimBg="0"/>
      <p:bldP spid="395273"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CB58F58-D104-4AED-AB9F-94102E741D7C}" type="slidenum">
              <a:rPr kumimoji="0" lang="en-US" altLang="zh-CN" sz="1400" b="0" smtClean="0">
                <a:solidFill>
                  <a:schemeClr val="tx1"/>
                </a:solidFill>
              </a:rPr>
              <a:t>74</a:t>
            </a:fld>
            <a:endParaRPr kumimoji="0" lang="en-US" altLang="zh-CN" sz="1400" b="0" smtClean="0">
              <a:solidFill>
                <a:schemeClr val="tx1"/>
              </a:solidFill>
            </a:endParaRPr>
          </a:p>
        </p:txBody>
      </p:sp>
      <p:sp>
        <p:nvSpPr>
          <p:cNvPr id="68611" name="Rectangle 2"/>
          <p:cNvSpPr>
            <a:spLocks noGrp="1" noChangeArrowheads="1"/>
          </p:cNvSpPr>
          <p:nvPr>
            <p:ph type="title"/>
          </p:nvPr>
        </p:nvSpPr>
        <p:spPr/>
        <p:txBody>
          <a:bodyPr/>
          <a:lstStyle/>
          <a:p>
            <a:pPr eaLnBrk="1" hangingPunct="1"/>
            <a:r>
              <a:rPr lang="zh-CN" altLang="en-US" smtClean="0"/>
              <a:t>什么是线索树？</a:t>
            </a:r>
          </a:p>
        </p:txBody>
      </p:sp>
      <p:sp>
        <p:nvSpPr>
          <p:cNvPr id="68612" name="Rectangle 3"/>
          <p:cNvSpPr>
            <a:spLocks noGrp="1" noChangeArrowheads="1"/>
          </p:cNvSpPr>
          <p:nvPr>
            <p:ph type="body" idx="1"/>
          </p:nvPr>
        </p:nvSpPr>
        <p:spPr>
          <a:xfrm>
            <a:off x="457200" y="1371600"/>
            <a:ext cx="5410200" cy="4953000"/>
          </a:xfrm>
        </p:spPr>
        <p:txBody>
          <a:bodyPr/>
          <a:lstStyle/>
          <a:p>
            <a:pPr eaLnBrk="1" hangingPunct="1"/>
            <a:r>
              <a:rPr lang="zh-CN" altLang="en-US" smtClean="0">
                <a:solidFill>
                  <a:schemeClr val="tx1"/>
                </a:solidFill>
              </a:rPr>
              <a:t>先序序列：</a:t>
            </a:r>
            <a:r>
              <a:rPr lang="en-US" altLang="zh-CN" smtClean="0">
                <a:solidFill>
                  <a:srgbClr val="990000"/>
                </a:solidFill>
              </a:rPr>
              <a:t>A B C </a:t>
            </a:r>
            <a:r>
              <a:rPr lang="en-US" altLang="zh-CN" u="sng" smtClean="0">
                <a:solidFill>
                  <a:srgbClr val="000099"/>
                </a:solidFill>
              </a:rPr>
              <a:t>D</a:t>
            </a:r>
            <a:r>
              <a:rPr lang="en-US" altLang="zh-CN" smtClean="0">
                <a:solidFill>
                  <a:srgbClr val="990000"/>
                </a:solidFill>
              </a:rPr>
              <a:t> E F G H K</a:t>
            </a:r>
          </a:p>
          <a:p>
            <a:pPr eaLnBrk="1" hangingPunct="1"/>
            <a:r>
              <a:rPr lang="zh-CN" altLang="en-US" smtClean="0"/>
              <a:t>指向该线性序列中的“前驱”和 “后继” 的指针，称作“</a:t>
            </a:r>
            <a:r>
              <a:rPr lang="zh-CN" altLang="en-US" smtClean="0">
                <a:solidFill>
                  <a:srgbClr val="FF3300"/>
                </a:solidFill>
              </a:rPr>
              <a:t>线索</a:t>
            </a:r>
            <a:r>
              <a:rPr lang="zh-CN" altLang="en-US" smtClean="0"/>
              <a:t>”</a:t>
            </a:r>
          </a:p>
          <a:p>
            <a:pPr eaLnBrk="1" hangingPunct="1"/>
            <a:r>
              <a:rPr lang="zh-CN" altLang="en-US" smtClean="0">
                <a:solidFill>
                  <a:schemeClr val="tx1"/>
                </a:solidFill>
              </a:rPr>
              <a:t>包含 “线索” 的存储结构，称作 “</a:t>
            </a:r>
            <a:r>
              <a:rPr lang="zh-CN" altLang="en-US" smtClean="0">
                <a:solidFill>
                  <a:srgbClr val="FF3300"/>
                </a:solidFill>
              </a:rPr>
              <a:t>线索链表</a:t>
            </a:r>
            <a:r>
              <a:rPr lang="zh-CN" altLang="en-US" smtClean="0">
                <a:solidFill>
                  <a:schemeClr val="tx1"/>
                </a:solidFill>
              </a:rPr>
              <a:t>”</a:t>
            </a:r>
          </a:p>
          <a:p>
            <a:pPr eaLnBrk="1" hangingPunct="1"/>
            <a:r>
              <a:rPr lang="zh-CN" altLang="en-US" smtClean="0">
                <a:solidFill>
                  <a:schemeClr val="tx1"/>
                </a:solidFill>
              </a:rPr>
              <a:t>与其相应的二叉树，称作 “</a:t>
            </a:r>
            <a:r>
              <a:rPr lang="zh-CN" altLang="en-US" smtClean="0">
                <a:solidFill>
                  <a:srgbClr val="FF3300"/>
                </a:solidFill>
              </a:rPr>
              <a:t>线索二叉树</a:t>
            </a:r>
            <a:r>
              <a:rPr lang="zh-CN" altLang="en-US" smtClean="0">
                <a:solidFill>
                  <a:schemeClr val="tx1"/>
                </a:solidFill>
              </a:rPr>
              <a:t>”</a:t>
            </a:r>
          </a:p>
        </p:txBody>
      </p:sp>
      <p:grpSp>
        <p:nvGrpSpPr>
          <p:cNvPr id="68613" name="Group 4"/>
          <p:cNvGrpSpPr/>
          <p:nvPr/>
        </p:nvGrpSpPr>
        <p:grpSpPr bwMode="auto">
          <a:xfrm>
            <a:off x="6019800" y="1600200"/>
            <a:ext cx="2970213" cy="3994150"/>
            <a:chOff x="3360" y="1344"/>
            <a:chExt cx="1871" cy="2516"/>
          </a:xfrm>
        </p:grpSpPr>
        <p:sp>
          <p:nvSpPr>
            <p:cNvPr id="68616" name="Line 5"/>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7" name="Line 6"/>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8" name="Line 7"/>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9" name="Line 8"/>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8620" name="Group 9"/>
            <p:cNvGrpSpPr/>
            <p:nvPr/>
          </p:nvGrpSpPr>
          <p:grpSpPr bwMode="auto">
            <a:xfrm>
              <a:off x="3360" y="2832"/>
              <a:ext cx="724" cy="404"/>
              <a:chOff x="723" y="1543"/>
              <a:chExt cx="680" cy="404"/>
            </a:xfrm>
          </p:grpSpPr>
          <p:sp>
            <p:nvSpPr>
              <p:cNvPr id="68649"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50"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68621" name="Line 12"/>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22" name="Line 13"/>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23" name="Line 14"/>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624" name="Line 15"/>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8625" name="Group 16"/>
            <p:cNvGrpSpPr/>
            <p:nvPr/>
          </p:nvGrpSpPr>
          <p:grpSpPr bwMode="auto">
            <a:xfrm>
              <a:off x="4021" y="1344"/>
              <a:ext cx="613" cy="404"/>
              <a:chOff x="3544" y="935"/>
              <a:chExt cx="576" cy="404"/>
            </a:xfrm>
          </p:grpSpPr>
          <p:sp>
            <p:nvSpPr>
              <p:cNvPr id="68647"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48"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68626" name="Group 19"/>
            <p:cNvGrpSpPr/>
            <p:nvPr/>
          </p:nvGrpSpPr>
          <p:grpSpPr bwMode="auto">
            <a:xfrm>
              <a:off x="4329" y="2251"/>
              <a:ext cx="613" cy="404"/>
              <a:chOff x="3784" y="1987"/>
              <a:chExt cx="576" cy="404"/>
            </a:xfrm>
          </p:grpSpPr>
          <p:sp>
            <p:nvSpPr>
              <p:cNvPr id="68645"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46"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68627" name="Group 22"/>
            <p:cNvGrpSpPr/>
            <p:nvPr/>
          </p:nvGrpSpPr>
          <p:grpSpPr bwMode="auto">
            <a:xfrm>
              <a:off x="3798" y="2251"/>
              <a:ext cx="613" cy="404"/>
              <a:chOff x="3304" y="1991"/>
              <a:chExt cx="576" cy="404"/>
            </a:xfrm>
          </p:grpSpPr>
          <p:sp>
            <p:nvSpPr>
              <p:cNvPr id="68643"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44"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68628" name="Group 25"/>
            <p:cNvGrpSpPr/>
            <p:nvPr/>
          </p:nvGrpSpPr>
          <p:grpSpPr bwMode="auto">
            <a:xfrm>
              <a:off x="4618" y="1753"/>
              <a:ext cx="613" cy="404"/>
              <a:chOff x="4216" y="1415"/>
              <a:chExt cx="576" cy="404"/>
            </a:xfrm>
          </p:grpSpPr>
          <p:sp>
            <p:nvSpPr>
              <p:cNvPr id="68641"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42"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68629" name="Group 28"/>
            <p:cNvGrpSpPr/>
            <p:nvPr/>
          </p:nvGrpSpPr>
          <p:grpSpPr bwMode="auto">
            <a:xfrm>
              <a:off x="3411" y="1753"/>
              <a:ext cx="613" cy="404"/>
              <a:chOff x="2920" y="1463"/>
              <a:chExt cx="576" cy="404"/>
            </a:xfrm>
          </p:grpSpPr>
          <p:sp>
            <p:nvSpPr>
              <p:cNvPr id="68639"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40"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68630" name="Group 31"/>
            <p:cNvGrpSpPr/>
            <p:nvPr/>
          </p:nvGrpSpPr>
          <p:grpSpPr bwMode="auto">
            <a:xfrm>
              <a:off x="4080" y="2832"/>
              <a:ext cx="613" cy="404"/>
              <a:chOff x="3784" y="1987"/>
              <a:chExt cx="576" cy="404"/>
            </a:xfrm>
          </p:grpSpPr>
          <p:sp>
            <p:nvSpPr>
              <p:cNvPr id="68637"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38"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68631" name="Group 34"/>
            <p:cNvGrpSpPr/>
            <p:nvPr/>
          </p:nvGrpSpPr>
          <p:grpSpPr bwMode="auto">
            <a:xfrm>
              <a:off x="3696" y="3456"/>
              <a:ext cx="613" cy="404"/>
              <a:chOff x="3784" y="1987"/>
              <a:chExt cx="576" cy="404"/>
            </a:xfrm>
          </p:grpSpPr>
          <p:sp>
            <p:nvSpPr>
              <p:cNvPr id="68635"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36"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68632" name="Group 37"/>
            <p:cNvGrpSpPr/>
            <p:nvPr/>
          </p:nvGrpSpPr>
          <p:grpSpPr bwMode="auto">
            <a:xfrm>
              <a:off x="4320" y="3456"/>
              <a:ext cx="613" cy="404"/>
              <a:chOff x="3784" y="1987"/>
              <a:chExt cx="576" cy="404"/>
            </a:xfrm>
          </p:grpSpPr>
          <p:sp>
            <p:nvSpPr>
              <p:cNvPr id="68633"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8634"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sp>
        <p:nvSpPr>
          <p:cNvPr id="68614" name="Freeform 40"/>
          <p:cNvSpPr/>
          <p:nvPr/>
        </p:nvSpPr>
        <p:spPr bwMode="auto">
          <a:xfrm>
            <a:off x="6248400" y="34290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8615" name="Freeform 44"/>
          <p:cNvSpPr/>
          <p:nvPr/>
        </p:nvSpPr>
        <p:spPr bwMode="auto">
          <a:xfrm>
            <a:off x="6858000" y="281940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5D9969E-3128-4A5C-9461-5885C19FA7B8}" type="slidenum">
              <a:rPr kumimoji="0" lang="en-US" altLang="zh-CN" sz="1400" b="0" smtClean="0">
                <a:solidFill>
                  <a:schemeClr val="tx1"/>
                </a:solidFill>
              </a:rPr>
              <a:t>75</a:t>
            </a:fld>
            <a:endParaRPr kumimoji="0" lang="en-US" altLang="zh-CN" sz="1400" b="0" smtClean="0">
              <a:solidFill>
                <a:schemeClr val="tx1"/>
              </a:solidFill>
            </a:endParaRPr>
          </a:p>
        </p:txBody>
      </p:sp>
      <p:sp>
        <p:nvSpPr>
          <p:cNvPr id="69635" name="Rectangle 2"/>
          <p:cNvSpPr>
            <a:spLocks noGrp="1" noChangeArrowheads="1"/>
          </p:cNvSpPr>
          <p:nvPr>
            <p:ph type="title"/>
          </p:nvPr>
        </p:nvSpPr>
        <p:spPr/>
        <p:txBody>
          <a:bodyPr/>
          <a:lstStyle/>
          <a:p>
            <a:pPr eaLnBrk="1" hangingPunct="1"/>
            <a:r>
              <a:rPr lang="zh-CN" altLang="en-US" smtClean="0"/>
              <a:t>线索链表</a:t>
            </a:r>
          </a:p>
        </p:txBody>
      </p:sp>
      <p:sp>
        <p:nvSpPr>
          <p:cNvPr id="69636" name="Rectangle 3"/>
          <p:cNvSpPr>
            <a:spLocks noGrp="1" noChangeArrowheads="1"/>
          </p:cNvSpPr>
          <p:nvPr>
            <p:ph type="body" idx="1"/>
          </p:nvPr>
        </p:nvSpPr>
        <p:spPr/>
        <p:txBody>
          <a:bodyPr/>
          <a:lstStyle/>
          <a:p>
            <a:pPr eaLnBrk="1" hangingPunct="1"/>
            <a:r>
              <a:rPr lang="en-US" altLang="zh-CN" smtClean="0"/>
              <a:t> </a:t>
            </a:r>
            <a:r>
              <a:rPr lang="zh-CN" altLang="en-US" smtClean="0"/>
              <a:t>在</a:t>
            </a:r>
            <a:r>
              <a:rPr lang="zh-CN" altLang="en-US" smtClean="0">
                <a:solidFill>
                  <a:srgbClr val="FF3300"/>
                </a:solidFill>
              </a:rPr>
              <a:t>二叉链表</a:t>
            </a:r>
            <a:r>
              <a:rPr lang="zh-CN" altLang="en-US" smtClean="0"/>
              <a:t>结点中增加两个标志域，并作如下规定：</a:t>
            </a:r>
          </a:p>
          <a:p>
            <a:pPr eaLnBrk="1" hangingPunct="1"/>
            <a:r>
              <a:rPr lang="zh-CN" altLang="en-US" smtClean="0"/>
              <a:t>若该结点的左子树不空，则</a:t>
            </a:r>
          </a:p>
          <a:p>
            <a:pPr lvl="1" eaLnBrk="1" hangingPunct="1"/>
            <a:r>
              <a:rPr lang="en-US" altLang="zh-CN" smtClean="0"/>
              <a:t>Lchild</a:t>
            </a:r>
            <a:r>
              <a:rPr lang="zh-CN" altLang="en-US" smtClean="0"/>
              <a:t>域的指针指向其左子树，</a:t>
            </a:r>
          </a:p>
          <a:p>
            <a:pPr lvl="1" eaLnBrk="1" hangingPunct="1"/>
            <a:r>
              <a:rPr lang="zh-CN" altLang="en-US" smtClean="0"/>
              <a:t>且左标志域的值为“</a:t>
            </a:r>
            <a:r>
              <a:rPr lang="en-US" altLang="zh-CN" smtClean="0">
                <a:solidFill>
                  <a:srgbClr val="FF3300"/>
                </a:solidFill>
              </a:rPr>
              <a:t>Link</a:t>
            </a:r>
            <a:r>
              <a:rPr lang="en-US" altLang="zh-CN" smtClean="0"/>
              <a:t>”</a:t>
            </a:r>
            <a:r>
              <a:rPr lang="zh-CN" altLang="en-US" smtClean="0"/>
              <a:t>； </a:t>
            </a:r>
          </a:p>
          <a:p>
            <a:pPr eaLnBrk="1" hangingPunct="1"/>
            <a:r>
              <a:rPr lang="zh-CN" altLang="en-US" smtClean="0"/>
              <a:t>否则，</a:t>
            </a:r>
          </a:p>
          <a:p>
            <a:pPr lvl="1" eaLnBrk="1" hangingPunct="1"/>
            <a:r>
              <a:rPr lang="en-US" altLang="zh-CN" smtClean="0"/>
              <a:t>Lchild</a:t>
            </a:r>
            <a:r>
              <a:rPr lang="zh-CN" altLang="en-US" smtClean="0"/>
              <a:t>域的指针指向其“前驱”，</a:t>
            </a:r>
          </a:p>
          <a:p>
            <a:pPr lvl="1" eaLnBrk="1" hangingPunct="1"/>
            <a:r>
              <a:rPr lang="zh-CN" altLang="en-US" smtClean="0"/>
              <a:t>且左标志的值为“</a:t>
            </a:r>
            <a:r>
              <a:rPr lang="en-US" altLang="zh-CN" smtClean="0">
                <a:solidFill>
                  <a:srgbClr val="FF3300"/>
                </a:solidFill>
              </a:rPr>
              <a:t>Thread</a:t>
            </a:r>
            <a:r>
              <a:rPr lang="en-US" altLang="zh-CN" smtClean="0"/>
              <a:t>” </a:t>
            </a:r>
            <a:r>
              <a:rPr lang="zh-CN" altLang="en-US" smtClean="0"/>
              <a:t>。</a:t>
            </a:r>
          </a:p>
        </p:txBody>
      </p:sp>
      <p:grpSp>
        <p:nvGrpSpPr>
          <p:cNvPr id="69637" name="Group 4"/>
          <p:cNvGrpSpPr/>
          <p:nvPr/>
        </p:nvGrpSpPr>
        <p:grpSpPr bwMode="auto">
          <a:xfrm>
            <a:off x="6019800" y="2101850"/>
            <a:ext cx="2970213" cy="3994150"/>
            <a:chOff x="3360" y="1344"/>
            <a:chExt cx="1871" cy="2516"/>
          </a:xfrm>
        </p:grpSpPr>
        <p:sp>
          <p:nvSpPr>
            <p:cNvPr id="69656" name="Line 5"/>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7" name="Line 6"/>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8" name="Line 7"/>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659" name="Line 8"/>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9660" name="Group 9"/>
            <p:cNvGrpSpPr/>
            <p:nvPr/>
          </p:nvGrpSpPr>
          <p:grpSpPr bwMode="auto">
            <a:xfrm>
              <a:off x="3360" y="2832"/>
              <a:ext cx="724" cy="404"/>
              <a:chOff x="723" y="1543"/>
              <a:chExt cx="680" cy="404"/>
            </a:xfrm>
          </p:grpSpPr>
          <p:sp>
            <p:nvSpPr>
              <p:cNvPr id="69689"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90"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69661" name="Line 12"/>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62" name="Line 13"/>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63" name="Line 14"/>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64" name="Line 15"/>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9665" name="Group 16"/>
            <p:cNvGrpSpPr/>
            <p:nvPr/>
          </p:nvGrpSpPr>
          <p:grpSpPr bwMode="auto">
            <a:xfrm>
              <a:off x="4021" y="1344"/>
              <a:ext cx="613" cy="404"/>
              <a:chOff x="3544" y="935"/>
              <a:chExt cx="576" cy="404"/>
            </a:xfrm>
          </p:grpSpPr>
          <p:sp>
            <p:nvSpPr>
              <p:cNvPr id="69687"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88"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69666" name="Group 19"/>
            <p:cNvGrpSpPr/>
            <p:nvPr/>
          </p:nvGrpSpPr>
          <p:grpSpPr bwMode="auto">
            <a:xfrm>
              <a:off x="4329" y="2251"/>
              <a:ext cx="613" cy="404"/>
              <a:chOff x="3784" y="1987"/>
              <a:chExt cx="576" cy="404"/>
            </a:xfrm>
          </p:grpSpPr>
          <p:sp>
            <p:nvSpPr>
              <p:cNvPr id="69685"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86"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69667" name="Group 22"/>
            <p:cNvGrpSpPr/>
            <p:nvPr/>
          </p:nvGrpSpPr>
          <p:grpSpPr bwMode="auto">
            <a:xfrm>
              <a:off x="3798" y="2251"/>
              <a:ext cx="613" cy="404"/>
              <a:chOff x="3304" y="1991"/>
              <a:chExt cx="576" cy="404"/>
            </a:xfrm>
          </p:grpSpPr>
          <p:sp>
            <p:nvSpPr>
              <p:cNvPr id="69683"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84"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69668" name="Group 25"/>
            <p:cNvGrpSpPr/>
            <p:nvPr/>
          </p:nvGrpSpPr>
          <p:grpSpPr bwMode="auto">
            <a:xfrm>
              <a:off x="4618" y="1753"/>
              <a:ext cx="613" cy="404"/>
              <a:chOff x="4216" y="1415"/>
              <a:chExt cx="576" cy="404"/>
            </a:xfrm>
          </p:grpSpPr>
          <p:sp>
            <p:nvSpPr>
              <p:cNvPr id="69681"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82"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69669" name="Group 28"/>
            <p:cNvGrpSpPr/>
            <p:nvPr/>
          </p:nvGrpSpPr>
          <p:grpSpPr bwMode="auto">
            <a:xfrm>
              <a:off x="3411" y="1753"/>
              <a:ext cx="613" cy="404"/>
              <a:chOff x="2920" y="1463"/>
              <a:chExt cx="576" cy="404"/>
            </a:xfrm>
          </p:grpSpPr>
          <p:sp>
            <p:nvSpPr>
              <p:cNvPr id="69679"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80"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69670" name="Group 31"/>
            <p:cNvGrpSpPr/>
            <p:nvPr/>
          </p:nvGrpSpPr>
          <p:grpSpPr bwMode="auto">
            <a:xfrm>
              <a:off x="4080" y="2832"/>
              <a:ext cx="613" cy="404"/>
              <a:chOff x="3784" y="1987"/>
              <a:chExt cx="576" cy="404"/>
            </a:xfrm>
          </p:grpSpPr>
          <p:sp>
            <p:nvSpPr>
              <p:cNvPr id="69677"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78"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69671" name="Group 34"/>
            <p:cNvGrpSpPr/>
            <p:nvPr/>
          </p:nvGrpSpPr>
          <p:grpSpPr bwMode="auto">
            <a:xfrm>
              <a:off x="3696" y="3456"/>
              <a:ext cx="613" cy="404"/>
              <a:chOff x="3784" y="1987"/>
              <a:chExt cx="576" cy="404"/>
            </a:xfrm>
          </p:grpSpPr>
          <p:sp>
            <p:nvSpPr>
              <p:cNvPr id="69675"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76"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69672" name="Group 37"/>
            <p:cNvGrpSpPr/>
            <p:nvPr/>
          </p:nvGrpSpPr>
          <p:grpSpPr bwMode="auto">
            <a:xfrm>
              <a:off x="4320" y="3456"/>
              <a:ext cx="613" cy="404"/>
              <a:chOff x="3784" y="1987"/>
              <a:chExt cx="576" cy="404"/>
            </a:xfrm>
          </p:grpSpPr>
          <p:sp>
            <p:nvSpPr>
              <p:cNvPr id="69673"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69674"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sp>
        <p:nvSpPr>
          <p:cNvPr id="69638" name="Freeform 40"/>
          <p:cNvSpPr/>
          <p:nvPr/>
        </p:nvSpPr>
        <p:spPr bwMode="auto">
          <a:xfrm>
            <a:off x="6248400" y="393065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9639" name="Freeform 41"/>
          <p:cNvSpPr/>
          <p:nvPr/>
        </p:nvSpPr>
        <p:spPr bwMode="auto">
          <a:xfrm>
            <a:off x="6858000" y="332105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69640" name="Rectangle 42"/>
          <p:cNvSpPr>
            <a:spLocks noChangeArrowheads="1"/>
          </p:cNvSpPr>
          <p:nvPr/>
        </p:nvSpPr>
        <p:spPr bwMode="auto">
          <a:xfrm>
            <a:off x="4038600" y="457200"/>
            <a:ext cx="4972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spcBef>
                <a:spcPct val="0"/>
              </a:spcBef>
            </a:pPr>
            <a:r>
              <a:rPr lang="zh-CN" altLang="en-US">
                <a:solidFill>
                  <a:schemeClr val="tx1"/>
                </a:solidFill>
                <a:ea typeface="楷体_GB2312" pitchFamily="49" charset="-122"/>
              </a:rPr>
              <a:t>先序序列：</a:t>
            </a:r>
            <a:r>
              <a:rPr lang="en-US" altLang="zh-CN">
                <a:solidFill>
                  <a:srgbClr val="990000"/>
                </a:solidFill>
                <a:ea typeface="楷体_GB2312" pitchFamily="49" charset="-122"/>
              </a:rPr>
              <a:t>A B C </a:t>
            </a:r>
            <a:r>
              <a:rPr lang="en-US" altLang="zh-CN" u="sng">
                <a:solidFill>
                  <a:srgbClr val="000099"/>
                </a:solidFill>
                <a:ea typeface="楷体_GB2312" pitchFamily="49" charset="-122"/>
              </a:rPr>
              <a:t>D</a:t>
            </a:r>
            <a:r>
              <a:rPr lang="en-US" altLang="zh-CN">
                <a:solidFill>
                  <a:srgbClr val="990000"/>
                </a:solidFill>
                <a:ea typeface="楷体_GB2312" pitchFamily="49" charset="-122"/>
              </a:rPr>
              <a:t> E F G H K</a:t>
            </a:r>
          </a:p>
        </p:txBody>
      </p:sp>
      <p:sp>
        <p:nvSpPr>
          <p:cNvPr id="398379" name="Rectangle 43"/>
          <p:cNvSpPr>
            <a:spLocks noChangeArrowheads="1"/>
          </p:cNvSpPr>
          <p:nvPr/>
        </p:nvSpPr>
        <p:spPr bwMode="auto">
          <a:xfrm>
            <a:off x="1857375" y="5929313"/>
            <a:ext cx="3070225" cy="547687"/>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左空指针指向前驱</a:t>
            </a:r>
          </a:p>
        </p:txBody>
      </p:sp>
      <p:graphicFrame>
        <p:nvGraphicFramePr>
          <p:cNvPr id="46" name="表格 45"/>
          <p:cNvGraphicFramePr>
            <a:graphicFrameLocks noGrp="1"/>
          </p:cNvGraphicFramePr>
          <p:nvPr/>
        </p:nvGraphicFramePr>
        <p:xfrm>
          <a:off x="500063" y="5214938"/>
          <a:ext cx="6096000" cy="457200"/>
        </p:xfrm>
        <a:graphic>
          <a:graphicData uri="http://schemas.openxmlformats.org/drawingml/2006/table">
            <a:tbl>
              <a:tblPr firstRow="1" bandRow="1">
                <a:tableStyleId>{5A111915-BE36-4E01-A7E5-04B1672EAD32}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dirty="0" err="1" smtClean="0">
                          <a:solidFill>
                            <a:schemeClr val="tx1"/>
                          </a:solidFill>
                        </a:rPr>
                        <a:t>LTag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solidFill>
                            <a:schemeClr val="tx1"/>
                          </a:solidFill>
                        </a:rPr>
                        <a:t>Lchild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smtClean="0">
                          <a:solidFill>
                            <a:schemeClr val="tx1"/>
                          </a:solidFill>
                        </a:rPr>
                        <a:t>Data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8379"/>
                                        </p:tgtEl>
                                        <p:attrNameLst>
                                          <p:attrName>style.visibility</p:attrName>
                                        </p:attrNameLst>
                                      </p:cBhvr>
                                      <p:to>
                                        <p:strVal val="visible"/>
                                      </p:to>
                                    </p:set>
                                    <p:anim calcmode="lin" valueType="num">
                                      <p:cBhvr>
                                        <p:cTn id="7" dur="500" fill="hold"/>
                                        <p:tgtEl>
                                          <p:spTgt spid="398379"/>
                                        </p:tgtEl>
                                        <p:attrNameLst>
                                          <p:attrName>ppt_w</p:attrName>
                                        </p:attrNameLst>
                                      </p:cBhvr>
                                      <p:tavLst>
                                        <p:tav tm="0">
                                          <p:val>
                                            <p:fltVal val="0"/>
                                          </p:val>
                                        </p:tav>
                                        <p:tav tm="100000">
                                          <p:val>
                                            <p:strVal val="#ppt_w"/>
                                          </p:val>
                                        </p:tav>
                                      </p:tavLst>
                                    </p:anim>
                                    <p:anim calcmode="lin" valueType="num">
                                      <p:cBhvr>
                                        <p:cTn id="8" dur="500" fill="hold"/>
                                        <p:tgtEl>
                                          <p:spTgt spid="3983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79"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BB073AB5-9C19-470E-9380-B232C9C0F847}" type="slidenum">
              <a:rPr kumimoji="0" lang="en-US" altLang="zh-CN" sz="1400" b="0" smtClean="0">
                <a:solidFill>
                  <a:schemeClr val="tx1"/>
                </a:solidFill>
              </a:rPr>
              <a:t>76</a:t>
            </a:fld>
            <a:endParaRPr kumimoji="0" lang="en-US" altLang="zh-CN" sz="1400" b="0" smtClean="0">
              <a:solidFill>
                <a:schemeClr val="tx1"/>
              </a:solidFill>
            </a:endParaRPr>
          </a:p>
        </p:txBody>
      </p:sp>
      <p:sp>
        <p:nvSpPr>
          <p:cNvPr id="70659" name="Rectangle 2"/>
          <p:cNvSpPr>
            <a:spLocks noGrp="1" noChangeArrowheads="1"/>
          </p:cNvSpPr>
          <p:nvPr>
            <p:ph type="title"/>
          </p:nvPr>
        </p:nvSpPr>
        <p:spPr/>
        <p:txBody>
          <a:bodyPr/>
          <a:lstStyle/>
          <a:p>
            <a:pPr eaLnBrk="1" hangingPunct="1"/>
            <a:r>
              <a:rPr lang="zh-CN" altLang="en-US" smtClean="0"/>
              <a:t>线索链表</a:t>
            </a:r>
          </a:p>
        </p:txBody>
      </p:sp>
      <p:sp>
        <p:nvSpPr>
          <p:cNvPr id="70660" name="Rectangle 3"/>
          <p:cNvSpPr>
            <a:spLocks noGrp="1" noChangeArrowheads="1"/>
          </p:cNvSpPr>
          <p:nvPr>
            <p:ph type="body" idx="1"/>
          </p:nvPr>
        </p:nvSpPr>
        <p:spPr/>
        <p:txBody>
          <a:bodyPr/>
          <a:lstStyle/>
          <a:p>
            <a:pPr eaLnBrk="1" hangingPunct="1"/>
            <a:r>
              <a:rPr lang="zh-CN" altLang="en-US" smtClean="0"/>
              <a:t>若该结点的右子树不空，则</a:t>
            </a:r>
          </a:p>
          <a:p>
            <a:pPr lvl="1" eaLnBrk="1" hangingPunct="1"/>
            <a:r>
              <a:rPr lang="en-US" altLang="zh-CN" smtClean="0"/>
              <a:t>rchild</a:t>
            </a:r>
            <a:r>
              <a:rPr lang="zh-CN" altLang="en-US" smtClean="0"/>
              <a:t>域的指针指向其右子树，</a:t>
            </a:r>
          </a:p>
          <a:p>
            <a:pPr lvl="1" eaLnBrk="1" hangingPunct="1"/>
            <a:r>
              <a:rPr lang="zh-CN" altLang="en-US" smtClean="0"/>
              <a:t>且右标志域的值为 “</a:t>
            </a:r>
            <a:r>
              <a:rPr lang="en-US" altLang="zh-CN" smtClean="0">
                <a:solidFill>
                  <a:srgbClr val="FF3300"/>
                </a:solidFill>
              </a:rPr>
              <a:t>Link</a:t>
            </a:r>
            <a:r>
              <a:rPr lang="en-US" altLang="zh-CN" smtClean="0"/>
              <a:t>”</a:t>
            </a:r>
            <a:r>
              <a:rPr lang="zh-CN" altLang="en-US" smtClean="0"/>
              <a:t>；</a:t>
            </a:r>
          </a:p>
          <a:p>
            <a:pPr eaLnBrk="1" hangingPunct="1"/>
            <a:r>
              <a:rPr lang="zh-CN" altLang="en-US" smtClean="0"/>
              <a:t>否则，</a:t>
            </a:r>
          </a:p>
          <a:p>
            <a:pPr lvl="1" eaLnBrk="1" hangingPunct="1"/>
            <a:r>
              <a:rPr lang="en-US" altLang="zh-CN" smtClean="0"/>
              <a:t>rchild</a:t>
            </a:r>
            <a:r>
              <a:rPr lang="zh-CN" altLang="en-US" smtClean="0"/>
              <a:t>域的指针指向其“后继”，</a:t>
            </a:r>
          </a:p>
          <a:p>
            <a:pPr lvl="1" eaLnBrk="1" hangingPunct="1"/>
            <a:r>
              <a:rPr lang="zh-CN" altLang="en-US" smtClean="0"/>
              <a:t>且右标志的值为“</a:t>
            </a:r>
            <a:r>
              <a:rPr lang="en-US" altLang="zh-CN" smtClean="0">
                <a:solidFill>
                  <a:srgbClr val="FF3300"/>
                </a:solidFill>
              </a:rPr>
              <a:t>Thread</a:t>
            </a:r>
            <a:r>
              <a:rPr lang="en-US" altLang="zh-CN" smtClean="0"/>
              <a:t>”</a:t>
            </a:r>
            <a:r>
              <a:rPr lang="zh-CN" altLang="en-US" smtClean="0"/>
              <a:t>。</a:t>
            </a:r>
          </a:p>
        </p:txBody>
      </p:sp>
      <p:grpSp>
        <p:nvGrpSpPr>
          <p:cNvPr id="70661" name="Group 4"/>
          <p:cNvGrpSpPr/>
          <p:nvPr/>
        </p:nvGrpSpPr>
        <p:grpSpPr bwMode="auto">
          <a:xfrm>
            <a:off x="6097588" y="1447800"/>
            <a:ext cx="2970212" cy="3994150"/>
            <a:chOff x="3360" y="1344"/>
            <a:chExt cx="1871" cy="2516"/>
          </a:xfrm>
        </p:grpSpPr>
        <p:sp>
          <p:nvSpPr>
            <p:cNvPr id="70681" name="Line 5"/>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2" name="Line 6"/>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3" name="Line 7"/>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684" name="Line 8"/>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0685" name="Group 9"/>
            <p:cNvGrpSpPr/>
            <p:nvPr/>
          </p:nvGrpSpPr>
          <p:grpSpPr bwMode="auto">
            <a:xfrm>
              <a:off x="3360" y="2832"/>
              <a:ext cx="724" cy="404"/>
              <a:chOff x="723" y="1543"/>
              <a:chExt cx="680" cy="404"/>
            </a:xfrm>
          </p:grpSpPr>
          <p:sp>
            <p:nvSpPr>
              <p:cNvPr id="70714"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15"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70686" name="Line 12"/>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87" name="Line 13"/>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88" name="Line 14"/>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0689" name="Line 15"/>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0690" name="Group 16"/>
            <p:cNvGrpSpPr/>
            <p:nvPr/>
          </p:nvGrpSpPr>
          <p:grpSpPr bwMode="auto">
            <a:xfrm>
              <a:off x="4021" y="1344"/>
              <a:ext cx="613" cy="404"/>
              <a:chOff x="3544" y="935"/>
              <a:chExt cx="576" cy="404"/>
            </a:xfrm>
          </p:grpSpPr>
          <p:sp>
            <p:nvSpPr>
              <p:cNvPr id="70712"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13"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70691" name="Group 19"/>
            <p:cNvGrpSpPr/>
            <p:nvPr/>
          </p:nvGrpSpPr>
          <p:grpSpPr bwMode="auto">
            <a:xfrm>
              <a:off x="4329" y="2251"/>
              <a:ext cx="613" cy="404"/>
              <a:chOff x="3784" y="1987"/>
              <a:chExt cx="576" cy="404"/>
            </a:xfrm>
          </p:grpSpPr>
          <p:sp>
            <p:nvSpPr>
              <p:cNvPr id="70710"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11"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70692" name="Group 22"/>
            <p:cNvGrpSpPr/>
            <p:nvPr/>
          </p:nvGrpSpPr>
          <p:grpSpPr bwMode="auto">
            <a:xfrm>
              <a:off x="3798" y="2251"/>
              <a:ext cx="613" cy="404"/>
              <a:chOff x="3304" y="1991"/>
              <a:chExt cx="576" cy="404"/>
            </a:xfrm>
          </p:grpSpPr>
          <p:sp>
            <p:nvSpPr>
              <p:cNvPr id="70708"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09"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70693" name="Group 25"/>
            <p:cNvGrpSpPr/>
            <p:nvPr/>
          </p:nvGrpSpPr>
          <p:grpSpPr bwMode="auto">
            <a:xfrm>
              <a:off x="4618" y="1753"/>
              <a:ext cx="613" cy="404"/>
              <a:chOff x="4216" y="1415"/>
              <a:chExt cx="576" cy="404"/>
            </a:xfrm>
          </p:grpSpPr>
          <p:sp>
            <p:nvSpPr>
              <p:cNvPr id="70706"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07"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70694" name="Group 28"/>
            <p:cNvGrpSpPr/>
            <p:nvPr/>
          </p:nvGrpSpPr>
          <p:grpSpPr bwMode="auto">
            <a:xfrm>
              <a:off x="3411" y="1753"/>
              <a:ext cx="613" cy="404"/>
              <a:chOff x="2920" y="1463"/>
              <a:chExt cx="576" cy="404"/>
            </a:xfrm>
          </p:grpSpPr>
          <p:sp>
            <p:nvSpPr>
              <p:cNvPr id="70704"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05"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70695" name="Group 31"/>
            <p:cNvGrpSpPr/>
            <p:nvPr/>
          </p:nvGrpSpPr>
          <p:grpSpPr bwMode="auto">
            <a:xfrm>
              <a:off x="4080" y="2832"/>
              <a:ext cx="613" cy="404"/>
              <a:chOff x="3784" y="1987"/>
              <a:chExt cx="576" cy="404"/>
            </a:xfrm>
          </p:grpSpPr>
          <p:sp>
            <p:nvSpPr>
              <p:cNvPr id="70702"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03"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70696" name="Group 34"/>
            <p:cNvGrpSpPr/>
            <p:nvPr/>
          </p:nvGrpSpPr>
          <p:grpSpPr bwMode="auto">
            <a:xfrm>
              <a:off x="3696" y="3456"/>
              <a:ext cx="613" cy="404"/>
              <a:chOff x="3784" y="1987"/>
              <a:chExt cx="576" cy="404"/>
            </a:xfrm>
          </p:grpSpPr>
          <p:sp>
            <p:nvSpPr>
              <p:cNvPr id="70700"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701"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70697" name="Group 37"/>
            <p:cNvGrpSpPr/>
            <p:nvPr/>
          </p:nvGrpSpPr>
          <p:grpSpPr bwMode="auto">
            <a:xfrm>
              <a:off x="4320" y="3456"/>
              <a:ext cx="613" cy="404"/>
              <a:chOff x="3784" y="1987"/>
              <a:chExt cx="576" cy="404"/>
            </a:xfrm>
          </p:grpSpPr>
          <p:sp>
            <p:nvSpPr>
              <p:cNvPr id="70698"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0699"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sp>
        <p:nvSpPr>
          <p:cNvPr id="70662" name="Rectangle 40"/>
          <p:cNvSpPr>
            <a:spLocks noChangeArrowheads="1"/>
          </p:cNvSpPr>
          <p:nvPr/>
        </p:nvSpPr>
        <p:spPr bwMode="auto">
          <a:xfrm>
            <a:off x="4038600" y="457200"/>
            <a:ext cx="4972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spcBef>
                <a:spcPct val="0"/>
              </a:spcBef>
            </a:pPr>
            <a:r>
              <a:rPr lang="zh-CN" altLang="en-US">
                <a:solidFill>
                  <a:schemeClr val="tx1"/>
                </a:solidFill>
                <a:ea typeface="楷体_GB2312" pitchFamily="49" charset="-122"/>
              </a:rPr>
              <a:t>先序序列：</a:t>
            </a:r>
            <a:r>
              <a:rPr lang="en-US" altLang="zh-CN">
                <a:solidFill>
                  <a:srgbClr val="990000"/>
                </a:solidFill>
                <a:ea typeface="楷体_GB2312" pitchFamily="49" charset="-122"/>
              </a:rPr>
              <a:t>A B C </a:t>
            </a:r>
            <a:r>
              <a:rPr lang="en-US" altLang="zh-CN" u="sng">
                <a:solidFill>
                  <a:srgbClr val="000099"/>
                </a:solidFill>
                <a:ea typeface="楷体_GB2312" pitchFamily="49" charset="-122"/>
              </a:rPr>
              <a:t>D</a:t>
            </a:r>
            <a:r>
              <a:rPr lang="en-US" altLang="zh-CN">
                <a:solidFill>
                  <a:srgbClr val="990000"/>
                </a:solidFill>
                <a:ea typeface="楷体_GB2312" pitchFamily="49" charset="-122"/>
              </a:rPr>
              <a:t> E F G H K</a:t>
            </a:r>
          </a:p>
        </p:txBody>
      </p:sp>
      <p:sp>
        <p:nvSpPr>
          <p:cNvPr id="70663" name="Freeform 41"/>
          <p:cNvSpPr/>
          <p:nvPr/>
        </p:nvSpPr>
        <p:spPr bwMode="auto">
          <a:xfrm>
            <a:off x="6326188" y="32766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0664" name="Freeform 42"/>
          <p:cNvSpPr/>
          <p:nvPr/>
        </p:nvSpPr>
        <p:spPr bwMode="auto">
          <a:xfrm>
            <a:off x="6935788" y="2667000"/>
            <a:ext cx="1917700" cy="1447800"/>
          </a:xfrm>
          <a:custGeom>
            <a:avLst/>
            <a:gdLst>
              <a:gd name="T0" fmla="*/ 0 w 1208"/>
              <a:gd name="T1" fmla="*/ 1447800 h 912"/>
              <a:gd name="T2" fmla="*/ 609600 w 1208"/>
              <a:gd name="T3" fmla="*/ 1143000 h 912"/>
              <a:gd name="T4" fmla="*/ 1676400 w 1208"/>
              <a:gd name="T5" fmla="*/ 838200 h 912"/>
              <a:gd name="T6" fmla="*/ 1905000 w 1208"/>
              <a:gd name="T7" fmla="*/ 457200 h 912"/>
              <a:gd name="T8" fmla="*/ 1752600 w 1208"/>
              <a:gd name="T9" fmla="*/ 0 h 912"/>
              <a:gd name="T10" fmla="*/ 0 60000 65536"/>
              <a:gd name="T11" fmla="*/ 0 60000 65536"/>
              <a:gd name="T12" fmla="*/ 0 60000 65536"/>
              <a:gd name="T13" fmla="*/ 0 60000 65536"/>
              <a:gd name="T14" fmla="*/ 0 60000 65536"/>
              <a:gd name="T15" fmla="*/ 0 w 1208"/>
              <a:gd name="T16" fmla="*/ 0 h 912"/>
              <a:gd name="T17" fmla="*/ 1208 w 1208"/>
              <a:gd name="T18" fmla="*/ 912 h 912"/>
            </a:gdLst>
            <a:ahLst/>
            <a:cxnLst>
              <a:cxn ang="T10">
                <a:pos x="T0" y="T1"/>
              </a:cxn>
              <a:cxn ang="T11">
                <a:pos x="T2" y="T3"/>
              </a:cxn>
              <a:cxn ang="T12">
                <a:pos x="T4" y="T5"/>
              </a:cxn>
              <a:cxn ang="T13">
                <a:pos x="T6" y="T7"/>
              </a:cxn>
              <a:cxn ang="T14">
                <a:pos x="T8" y="T9"/>
              </a:cxn>
            </a:cxnLst>
            <a:rect l="T15" t="T16" r="T17" b="T18"/>
            <a:pathLst>
              <a:path w="1208" h="912">
                <a:moveTo>
                  <a:pt x="0" y="912"/>
                </a:moveTo>
                <a:cubicBezTo>
                  <a:pt x="104" y="848"/>
                  <a:pt x="208" y="784"/>
                  <a:pt x="384" y="720"/>
                </a:cubicBezTo>
                <a:cubicBezTo>
                  <a:pt x="560" y="656"/>
                  <a:pt x="920" y="600"/>
                  <a:pt x="1056" y="528"/>
                </a:cubicBezTo>
                <a:cubicBezTo>
                  <a:pt x="1192" y="456"/>
                  <a:pt x="1192" y="376"/>
                  <a:pt x="1200" y="288"/>
                </a:cubicBezTo>
                <a:cubicBezTo>
                  <a:pt x="1208" y="200"/>
                  <a:pt x="1156" y="100"/>
                  <a:pt x="1104" y="0"/>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399403" name="Rectangle 43"/>
          <p:cNvSpPr>
            <a:spLocks noChangeArrowheads="1"/>
          </p:cNvSpPr>
          <p:nvPr/>
        </p:nvSpPr>
        <p:spPr bwMode="auto">
          <a:xfrm>
            <a:off x="1905000" y="5791200"/>
            <a:ext cx="3070225" cy="547688"/>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右空指针指向后继</a:t>
            </a:r>
          </a:p>
        </p:txBody>
      </p:sp>
      <p:sp>
        <p:nvSpPr>
          <p:cNvPr id="70666" name="Rectangle 44"/>
          <p:cNvSpPr>
            <a:spLocks noChangeArrowheads="1"/>
          </p:cNvSpPr>
          <p:nvPr/>
        </p:nvSpPr>
        <p:spPr bwMode="auto">
          <a:xfrm>
            <a:off x="1905000" y="5243513"/>
            <a:ext cx="3070225" cy="547687"/>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左空指针指向前驱</a:t>
            </a:r>
          </a:p>
        </p:txBody>
      </p:sp>
      <p:graphicFrame>
        <p:nvGraphicFramePr>
          <p:cNvPr id="46" name="表格 45"/>
          <p:cNvGraphicFramePr>
            <a:graphicFrameLocks noGrp="1"/>
          </p:cNvGraphicFramePr>
          <p:nvPr/>
        </p:nvGraphicFramePr>
        <p:xfrm>
          <a:off x="500063" y="4643438"/>
          <a:ext cx="6096000" cy="457200"/>
        </p:xfrm>
        <a:graphic>
          <a:graphicData uri="http://schemas.openxmlformats.org/drawingml/2006/table">
            <a:tbl>
              <a:tblPr firstRow="1" bandRow="1">
                <a:tableStyleId>{5A111915-BE36-4E01-A7E5-04B1672EAD32}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dirty="0" err="1" smtClean="0">
                          <a:solidFill>
                            <a:schemeClr val="tx1"/>
                          </a:solidFill>
                        </a:rPr>
                        <a:t>LTag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solidFill>
                            <a:schemeClr val="tx1"/>
                          </a:solidFill>
                        </a:rPr>
                        <a:t>Lchild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smtClean="0">
                          <a:solidFill>
                            <a:schemeClr val="tx1"/>
                          </a:solidFill>
                        </a:rPr>
                        <a:t>Data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Rchild</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2400" dirty="0" err="1" smtClean="0">
                          <a:solidFill>
                            <a:schemeClr val="tx1"/>
                          </a:solidFill>
                        </a:rPr>
                        <a:t>RTag</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9403"/>
                                        </p:tgtEl>
                                        <p:attrNameLst>
                                          <p:attrName>style.visibility</p:attrName>
                                        </p:attrNameLst>
                                      </p:cBhvr>
                                      <p:to>
                                        <p:strVal val="visible"/>
                                      </p:to>
                                    </p:set>
                                    <p:anim calcmode="lin" valueType="num">
                                      <p:cBhvr>
                                        <p:cTn id="7" dur="500" fill="hold"/>
                                        <p:tgtEl>
                                          <p:spTgt spid="399403"/>
                                        </p:tgtEl>
                                        <p:attrNameLst>
                                          <p:attrName>ppt_w</p:attrName>
                                        </p:attrNameLst>
                                      </p:cBhvr>
                                      <p:tavLst>
                                        <p:tav tm="0">
                                          <p:val>
                                            <p:fltVal val="0"/>
                                          </p:val>
                                        </p:tav>
                                        <p:tav tm="100000">
                                          <p:val>
                                            <p:strVal val="#ppt_w"/>
                                          </p:val>
                                        </p:tav>
                                      </p:tavLst>
                                    </p:anim>
                                    <p:anim calcmode="lin" valueType="num">
                                      <p:cBhvr>
                                        <p:cTn id="8" dur="500" fill="hold"/>
                                        <p:tgtEl>
                                          <p:spTgt spid="3994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3"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E2C8833-1303-4F67-91BC-5AE6F613A89C}" type="slidenum">
              <a:rPr kumimoji="0" lang="en-US" altLang="zh-CN" sz="1400" b="0" smtClean="0">
                <a:solidFill>
                  <a:schemeClr val="tx1"/>
                </a:solidFill>
              </a:rPr>
              <a:t>77</a:t>
            </a:fld>
            <a:endParaRPr kumimoji="0" lang="en-US" altLang="zh-CN" sz="1400" b="0" smtClean="0">
              <a:solidFill>
                <a:schemeClr val="tx1"/>
              </a:solidFill>
            </a:endParaRPr>
          </a:p>
        </p:txBody>
      </p:sp>
      <p:sp>
        <p:nvSpPr>
          <p:cNvPr id="71683" name="Rectangle 2"/>
          <p:cNvSpPr>
            <a:spLocks noGrp="1" noChangeArrowheads="1"/>
          </p:cNvSpPr>
          <p:nvPr>
            <p:ph type="title"/>
          </p:nvPr>
        </p:nvSpPr>
        <p:spPr/>
        <p:txBody>
          <a:bodyPr/>
          <a:lstStyle/>
          <a:p>
            <a:pPr eaLnBrk="1" hangingPunct="1"/>
            <a:r>
              <a:rPr lang="zh-CN" altLang="en-US" smtClean="0"/>
              <a:t>线索链表举例：先序线索链表</a:t>
            </a:r>
          </a:p>
        </p:txBody>
      </p:sp>
      <p:grpSp>
        <p:nvGrpSpPr>
          <p:cNvPr id="71684" name="Group 4"/>
          <p:cNvGrpSpPr/>
          <p:nvPr/>
        </p:nvGrpSpPr>
        <p:grpSpPr bwMode="auto">
          <a:xfrm>
            <a:off x="4495800" y="1676400"/>
            <a:ext cx="2970213" cy="3994150"/>
            <a:chOff x="3360" y="1344"/>
            <a:chExt cx="1871" cy="2516"/>
          </a:xfrm>
        </p:grpSpPr>
        <p:sp>
          <p:nvSpPr>
            <p:cNvPr id="71700" name="Line 5"/>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1" name="Line 6"/>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2" name="Line 7"/>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703" name="Line 8"/>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1704" name="Group 9"/>
            <p:cNvGrpSpPr/>
            <p:nvPr/>
          </p:nvGrpSpPr>
          <p:grpSpPr bwMode="auto">
            <a:xfrm>
              <a:off x="3360" y="2832"/>
              <a:ext cx="724" cy="404"/>
              <a:chOff x="723" y="1543"/>
              <a:chExt cx="680" cy="404"/>
            </a:xfrm>
          </p:grpSpPr>
          <p:sp>
            <p:nvSpPr>
              <p:cNvPr id="71733" name="Oval 10"/>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34" name="Text Box 11"/>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71705" name="Line 12"/>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6" name="Line 13"/>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7" name="Line 14"/>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8" name="Line 15"/>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1709" name="Group 16"/>
            <p:cNvGrpSpPr/>
            <p:nvPr/>
          </p:nvGrpSpPr>
          <p:grpSpPr bwMode="auto">
            <a:xfrm>
              <a:off x="4021" y="1344"/>
              <a:ext cx="613" cy="404"/>
              <a:chOff x="3544" y="935"/>
              <a:chExt cx="576" cy="404"/>
            </a:xfrm>
          </p:grpSpPr>
          <p:sp>
            <p:nvSpPr>
              <p:cNvPr id="71731" name="Oval 17"/>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32" name="Text Box 18"/>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71710" name="Group 19"/>
            <p:cNvGrpSpPr/>
            <p:nvPr/>
          </p:nvGrpSpPr>
          <p:grpSpPr bwMode="auto">
            <a:xfrm>
              <a:off x="4329" y="2251"/>
              <a:ext cx="613" cy="404"/>
              <a:chOff x="3784" y="1987"/>
              <a:chExt cx="576" cy="404"/>
            </a:xfrm>
          </p:grpSpPr>
          <p:sp>
            <p:nvSpPr>
              <p:cNvPr id="71729" name="Oval 20"/>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30" name="Text Box 2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71711" name="Group 22"/>
            <p:cNvGrpSpPr/>
            <p:nvPr/>
          </p:nvGrpSpPr>
          <p:grpSpPr bwMode="auto">
            <a:xfrm>
              <a:off x="3798" y="2251"/>
              <a:ext cx="613" cy="404"/>
              <a:chOff x="3304" y="1991"/>
              <a:chExt cx="576" cy="404"/>
            </a:xfrm>
          </p:grpSpPr>
          <p:sp>
            <p:nvSpPr>
              <p:cNvPr id="71727" name="Oval 23"/>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28" name="Text Box 24"/>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71712" name="Group 25"/>
            <p:cNvGrpSpPr/>
            <p:nvPr/>
          </p:nvGrpSpPr>
          <p:grpSpPr bwMode="auto">
            <a:xfrm>
              <a:off x="4618" y="1753"/>
              <a:ext cx="613" cy="404"/>
              <a:chOff x="4216" y="1415"/>
              <a:chExt cx="576" cy="404"/>
            </a:xfrm>
          </p:grpSpPr>
          <p:sp>
            <p:nvSpPr>
              <p:cNvPr id="71725" name="Oval 26"/>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26" name="Text Box 27"/>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71713" name="Group 28"/>
            <p:cNvGrpSpPr/>
            <p:nvPr/>
          </p:nvGrpSpPr>
          <p:grpSpPr bwMode="auto">
            <a:xfrm>
              <a:off x="3411" y="1753"/>
              <a:ext cx="613" cy="404"/>
              <a:chOff x="2920" y="1463"/>
              <a:chExt cx="576" cy="404"/>
            </a:xfrm>
          </p:grpSpPr>
          <p:sp>
            <p:nvSpPr>
              <p:cNvPr id="71723" name="Oval 29"/>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24" name="Text Box 30"/>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71714" name="Group 31"/>
            <p:cNvGrpSpPr/>
            <p:nvPr/>
          </p:nvGrpSpPr>
          <p:grpSpPr bwMode="auto">
            <a:xfrm>
              <a:off x="4080" y="2832"/>
              <a:ext cx="613" cy="404"/>
              <a:chOff x="3784" y="1987"/>
              <a:chExt cx="576" cy="404"/>
            </a:xfrm>
          </p:grpSpPr>
          <p:sp>
            <p:nvSpPr>
              <p:cNvPr id="71721" name="Oval 3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22" name="Text Box 3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71715" name="Group 34"/>
            <p:cNvGrpSpPr/>
            <p:nvPr/>
          </p:nvGrpSpPr>
          <p:grpSpPr bwMode="auto">
            <a:xfrm>
              <a:off x="3696" y="3456"/>
              <a:ext cx="613" cy="404"/>
              <a:chOff x="3784" y="1987"/>
              <a:chExt cx="576" cy="404"/>
            </a:xfrm>
          </p:grpSpPr>
          <p:sp>
            <p:nvSpPr>
              <p:cNvPr id="71719" name="Oval 35"/>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20" name="Text Box 36"/>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71716" name="Group 37"/>
            <p:cNvGrpSpPr/>
            <p:nvPr/>
          </p:nvGrpSpPr>
          <p:grpSpPr bwMode="auto">
            <a:xfrm>
              <a:off x="4320" y="3456"/>
              <a:ext cx="613" cy="404"/>
              <a:chOff x="3784" y="1987"/>
              <a:chExt cx="576" cy="404"/>
            </a:xfrm>
          </p:grpSpPr>
          <p:sp>
            <p:nvSpPr>
              <p:cNvPr id="71717" name="Oval 38"/>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1718" name="Text Box 39"/>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sp>
        <p:nvSpPr>
          <p:cNvPr id="403496" name="Freeform 40"/>
          <p:cNvSpPr/>
          <p:nvPr/>
        </p:nvSpPr>
        <p:spPr bwMode="auto">
          <a:xfrm>
            <a:off x="4724400" y="3505200"/>
            <a:ext cx="609600" cy="762000"/>
          </a:xfrm>
          <a:custGeom>
            <a:avLst/>
            <a:gdLst>
              <a:gd name="T0" fmla="*/ 152400 w 384"/>
              <a:gd name="T1" fmla="*/ 762000 h 480"/>
              <a:gd name="T2" fmla="*/ 76200 w 384"/>
              <a:gd name="T3" fmla="*/ 304800 h 480"/>
              <a:gd name="T4" fmla="*/ 609600 w 384"/>
              <a:gd name="T5" fmla="*/ 0 h 480"/>
              <a:gd name="T6" fmla="*/ 0 60000 65536"/>
              <a:gd name="T7" fmla="*/ 0 60000 65536"/>
              <a:gd name="T8" fmla="*/ 0 60000 65536"/>
              <a:gd name="T9" fmla="*/ 0 w 384"/>
              <a:gd name="T10" fmla="*/ 0 h 480"/>
              <a:gd name="T11" fmla="*/ 384 w 384"/>
              <a:gd name="T12" fmla="*/ 480 h 480"/>
            </a:gdLst>
            <a:ahLst/>
            <a:cxnLst>
              <a:cxn ang="T6">
                <a:pos x="T0" y="T1"/>
              </a:cxn>
              <a:cxn ang="T7">
                <a:pos x="T2" y="T3"/>
              </a:cxn>
              <a:cxn ang="T8">
                <a:pos x="T4" y="T5"/>
              </a:cxn>
            </a:cxnLst>
            <a:rect l="T9" t="T10" r="T11" b="T12"/>
            <a:pathLst>
              <a:path w="384" h="480">
                <a:moveTo>
                  <a:pt x="96" y="480"/>
                </a:moveTo>
                <a:cubicBezTo>
                  <a:pt x="48" y="376"/>
                  <a:pt x="0" y="272"/>
                  <a:pt x="48" y="192"/>
                </a:cubicBezTo>
                <a:cubicBezTo>
                  <a:pt x="96" y="112"/>
                  <a:pt x="240" y="56"/>
                  <a:pt x="384"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497" name="Freeform 41"/>
          <p:cNvSpPr/>
          <p:nvPr/>
        </p:nvSpPr>
        <p:spPr bwMode="auto">
          <a:xfrm>
            <a:off x="5310188" y="2589213"/>
            <a:ext cx="1344612" cy="1917700"/>
          </a:xfrm>
          <a:custGeom>
            <a:avLst/>
            <a:gdLst>
              <a:gd name="T0" fmla="*/ 0 w 847"/>
              <a:gd name="T1" fmla="*/ 1917700 h 1208"/>
              <a:gd name="T2" fmla="*/ 649287 w 847"/>
              <a:gd name="T3" fmla="*/ 1403350 h 1208"/>
              <a:gd name="T4" fmla="*/ 803275 w 847"/>
              <a:gd name="T5" fmla="*/ 669925 h 1208"/>
              <a:gd name="T6" fmla="*/ 1062037 w 847"/>
              <a:gd name="T7" fmla="*/ 257175 h 1208"/>
              <a:gd name="T8" fmla="*/ 1344612 w 847"/>
              <a:gd name="T9" fmla="*/ 0 h 1208"/>
              <a:gd name="T10" fmla="*/ 0 60000 65536"/>
              <a:gd name="T11" fmla="*/ 0 60000 65536"/>
              <a:gd name="T12" fmla="*/ 0 60000 65536"/>
              <a:gd name="T13" fmla="*/ 0 60000 65536"/>
              <a:gd name="T14" fmla="*/ 0 60000 65536"/>
              <a:gd name="T15" fmla="*/ 0 w 847"/>
              <a:gd name="T16" fmla="*/ 0 h 1208"/>
              <a:gd name="T17" fmla="*/ 847 w 847"/>
              <a:gd name="T18" fmla="*/ 1208 h 1208"/>
            </a:gdLst>
            <a:ahLst/>
            <a:cxnLst>
              <a:cxn ang="T10">
                <a:pos x="T0" y="T1"/>
              </a:cxn>
              <a:cxn ang="T11">
                <a:pos x="T2" y="T3"/>
              </a:cxn>
              <a:cxn ang="T12">
                <a:pos x="T4" y="T5"/>
              </a:cxn>
              <a:cxn ang="T13">
                <a:pos x="T6" y="T7"/>
              </a:cxn>
              <a:cxn ang="T14">
                <a:pos x="T8" y="T9"/>
              </a:cxn>
            </a:cxnLst>
            <a:rect l="T15" t="T16" r="T17" b="T18"/>
            <a:pathLst>
              <a:path w="847" h="1208">
                <a:moveTo>
                  <a:pt x="0" y="1208"/>
                </a:moveTo>
                <a:cubicBezTo>
                  <a:pt x="68" y="1154"/>
                  <a:pt x="325" y="1015"/>
                  <a:pt x="409" y="884"/>
                </a:cubicBezTo>
                <a:cubicBezTo>
                  <a:pt x="493" y="753"/>
                  <a:pt x="463" y="542"/>
                  <a:pt x="506" y="422"/>
                </a:cubicBezTo>
                <a:cubicBezTo>
                  <a:pt x="549" y="302"/>
                  <a:pt x="612" y="232"/>
                  <a:pt x="669" y="162"/>
                </a:cubicBezTo>
                <a:cubicBezTo>
                  <a:pt x="726" y="92"/>
                  <a:pt x="810" y="34"/>
                  <a:pt x="847" y="0"/>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71687" name="Group 44"/>
          <p:cNvGrpSpPr/>
          <p:nvPr/>
        </p:nvGrpSpPr>
        <p:grpSpPr bwMode="auto">
          <a:xfrm>
            <a:off x="533400" y="3886200"/>
            <a:ext cx="3070225" cy="1385888"/>
            <a:chOff x="384" y="1200"/>
            <a:chExt cx="1934" cy="873"/>
          </a:xfrm>
        </p:grpSpPr>
        <p:sp>
          <p:nvSpPr>
            <p:cNvPr id="71698" name="Rectangle 42"/>
            <p:cNvSpPr>
              <a:spLocks noChangeArrowheads="1"/>
            </p:cNvSpPr>
            <p:nvPr/>
          </p:nvSpPr>
          <p:spPr bwMode="auto">
            <a:xfrm>
              <a:off x="384" y="1200"/>
              <a:ext cx="1934" cy="345"/>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左空指针指向前驱</a:t>
              </a:r>
            </a:p>
          </p:txBody>
        </p:sp>
        <p:sp>
          <p:nvSpPr>
            <p:cNvPr id="71699" name="Rectangle 43"/>
            <p:cNvSpPr>
              <a:spLocks noChangeArrowheads="1"/>
            </p:cNvSpPr>
            <p:nvPr/>
          </p:nvSpPr>
          <p:spPr bwMode="auto">
            <a:xfrm>
              <a:off x="384" y="1728"/>
              <a:ext cx="1934" cy="345"/>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右空指针指向后继</a:t>
              </a:r>
            </a:p>
          </p:txBody>
        </p:sp>
      </p:grpSp>
      <p:sp>
        <p:nvSpPr>
          <p:cNvPr id="403501" name="Freeform 45"/>
          <p:cNvSpPr/>
          <p:nvPr/>
        </p:nvSpPr>
        <p:spPr bwMode="auto">
          <a:xfrm>
            <a:off x="5297488" y="3657600"/>
            <a:ext cx="493712" cy="627063"/>
          </a:xfrm>
          <a:custGeom>
            <a:avLst/>
            <a:gdLst>
              <a:gd name="T0" fmla="*/ 493712 w 311"/>
              <a:gd name="T1" fmla="*/ 0 h 395"/>
              <a:gd name="T2" fmla="*/ 355600 w 311"/>
              <a:gd name="T3" fmla="*/ 398463 h 395"/>
              <a:gd name="T4" fmla="*/ 0 w 311"/>
              <a:gd name="T5" fmla="*/ 627063 h 395"/>
              <a:gd name="T6" fmla="*/ 0 60000 65536"/>
              <a:gd name="T7" fmla="*/ 0 60000 65536"/>
              <a:gd name="T8" fmla="*/ 0 60000 65536"/>
              <a:gd name="T9" fmla="*/ 0 w 311"/>
              <a:gd name="T10" fmla="*/ 0 h 395"/>
              <a:gd name="T11" fmla="*/ 311 w 311"/>
              <a:gd name="T12" fmla="*/ 395 h 395"/>
            </a:gdLst>
            <a:ahLst/>
            <a:cxnLst>
              <a:cxn ang="T6">
                <a:pos x="T0" y="T1"/>
              </a:cxn>
              <a:cxn ang="T7">
                <a:pos x="T2" y="T3"/>
              </a:cxn>
              <a:cxn ang="T8">
                <a:pos x="T4" y="T5"/>
              </a:cxn>
            </a:cxnLst>
            <a:rect l="T9" t="T10" r="T11" b="T12"/>
            <a:pathLst>
              <a:path w="311" h="395">
                <a:moveTo>
                  <a:pt x="311" y="0"/>
                </a:moveTo>
                <a:cubicBezTo>
                  <a:pt x="297" y="42"/>
                  <a:pt x="276" y="185"/>
                  <a:pt x="224" y="251"/>
                </a:cubicBezTo>
                <a:cubicBezTo>
                  <a:pt x="172" y="317"/>
                  <a:pt x="47" y="365"/>
                  <a:pt x="0" y="395"/>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2" name="Freeform 46"/>
          <p:cNvSpPr/>
          <p:nvPr/>
        </p:nvSpPr>
        <p:spPr bwMode="auto">
          <a:xfrm>
            <a:off x="4878388" y="1981200"/>
            <a:ext cx="836612" cy="514350"/>
          </a:xfrm>
          <a:custGeom>
            <a:avLst/>
            <a:gdLst>
              <a:gd name="T0" fmla="*/ 0 w 527"/>
              <a:gd name="T1" fmla="*/ 514350 h 324"/>
              <a:gd name="T2" fmla="*/ 301625 w 527"/>
              <a:gd name="T3" fmla="*/ 122238 h 324"/>
              <a:gd name="T4" fmla="*/ 836612 w 527"/>
              <a:gd name="T5" fmla="*/ 0 h 324"/>
              <a:gd name="T6" fmla="*/ 0 60000 65536"/>
              <a:gd name="T7" fmla="*/ 0 60000 65536"/>
              <a:gd name="T8" fmla="*/ 0 60000 65536"/>
              <a:gd name="T9" fmla="*/ 0 w 527"/>
              <a:gd name="T10" fmla="*/ 0 h 324"/>
              <a:gd name="T11" fmla="*/ 527 w 527"/>
              <a:gd name="T12" fmla="*/ 324 h 324"/>
            </a:gdLst>
            <a:ahLst/>
            <a:cxnLst>
              <a:cxn ang="T6">
                <a:pos x="T0" y="T1"/>
              </a:cxn>
              <a:cxn ang="T7">
                <a:pos x="T2" y="T3"/>
              </a:cxn>
              <a:cxn ang="T8">
                <a:pos x="T4" y="T5"/>
              </a:cxn>
            </a:cxnLst>
            <a:rect l="T9" t="T10" r="T11" b="T12"/>
            <a:pathLst>
              <a:path w="527" h="324">
                <a:moveTo>
                  <a:pt x="0" y="324"/>
                </a:moveTo>
                <a:cubicBezTo>
                  <a:pt x="32" y="283"/>
                  <a:pt x="102" y="131"/>
                  <a:pt x="190" y="77"/>
                </a:cubicBezTo>
                <a:cubicBezTo>
                  <a:pt x="278" y="23"/>
                  <a:pt x="457" y="16"/>
                  <a:pt x="527"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3" name="Freeform 47"/>
          <p:cNvSpPr/>
          <p:nvPr/>
        </p:nvSpPr>
        <p:spPr bwMode="auto">
          <a:xfrm>
            <a:off x="6705600" y="2913063"/>
            <a:ext cx="398463" cy="592137"/>
          </a:xfrm>
          <a:custGeom>
            <a:avLst/>
            <a:gdLst>
              <a:gd name="T0" fmla="*/ 355600 w 251"/>
              <a:gd name="T1" fmla="*/ 0 h 373"/>
              <a:gd name="T2" fmla="*/ 339725 w 251"/>
              <a:gd name="T3" fmla="*/ 358775 h 373"/>
              <a:gd name="T4" fmla="*/ 0 w 251"/>
              <a:gd name="T5" fmla="*/ 592137 h 373"/>
              <a:gd name="T6" fmla="*/ 0 60000 65536"/>
              <a:gd name="T7" fmla="*/ 0 60000 65536"/>
              <a:gd name="T8" fmla="*/ 0 60000 65536"/>
              <a:gd name="T9" fmla="*/ 0 w 251"/>
              <a:gd name="T10" fmla="*/ 0 h 373"/>
              <a:gd name="T11" fmla="*/ 251 w 251"/>
              <a:gd name="T12" fmla="*/ 373 h 373"/>
            </a:gdLst>
            <a:ahLst/>
            <a:cxnLst>
              <a:cxn ang="T6">
                <a:pos x="T0" y="T1"/>
              </a:cxn>
              <a:cxn ang="T7">
                <a:pos x="T2" y="T3"/>
              </a:cxn>
              <a:cxn ang="T8">
                <a:pos x="T4" y="T5"/>
              </a:cxn>
            </a:cxnLst>
            <a:rect l="T9" t="T10" r="T11" b="T12"/>
            <a:pathLst>
              <a:path w="251" h="373">
                <a:moveTo>
                  <a:pt x="224" y="0"/>
                </a:moveTo>
                <a:cubicBezTo>
                  <a:pt x="222" y="38"/>
                  <a:pt x="251" y="164"/>
                  <a:pt x="214" y="226"/>
                </a:cubicBezTo>
                <a:cubicBezTo>
                  <a:pt x="177" y="288"/>
                  <a:pt x="45" y="343"/>
                  <a:pt x="0" y="373"/>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1691" name="Rectangle 48"/>
          <p:cNvSpPr>
            <a:spLocks noChangeArrowheads="1"/>
          </p:cNvSpPr>
          <p:nvPr/>
        </p:nvSpPr>
        <p:spPr bwMode="auto">
          <a:xfrm>
            <a:off x="533400" y="1752600"/>
            <a:ext cx="31861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a:spcBef>
                <a:spcPct val="0"/>
              </a:spcBef>
            </a:pPr>
            <a:r>
              <a:rPr lang="zh-CN" altLang="en-US">
                <a:solidFill>
                  <a:schemeClr val="tx1"/>
                </a:solidFill>
                <a:ea typeface="楷体_GB2312" pitchFamily="49" charset="-122"/>
              </a:rPr>
              <a:t>先序序列：</a:t>
            </a:r>
          </a:p>
          <a:p>
            <a:pPr algn="l" eaLnBrk="0" hangingPunct="0">
              <a:spcBef>
                <a:spcPct val="50000"/>
              </a:spcBef>
            </a:pPr>
            <a:r>
              <a:rPr lang="en-US" altLang="zh-CN">
                <a:solidFill>
                  <a:srgbClr val="990000"/>
                </a:solidFill>
                <a:ea typeface="楷体_GB2312" pitchFamily="49" charset="-122"/>
              </a:rPr>
              <a:t>A B C D E F G H K</a:t>
            </a:r>
          </a:p>
          <a:p>
            <a:pPr algn="l" eaLnBrk="0" hangingPunct="0">
              <a:spcBef>
                <a:spcPct val="50000"/>
              </a:spcBef>
            </a:pPr>
            <a:endParaRPr lang="en-US" altLang="zh-CN">
              <a:solidFill>
                <a:srgbClr val="990000"/>
              </a:solidFill>
              <a:ea typeface="楷体_GB2312" pitchFamily="49" charset="-122"/>
            </a:endParaRPr>
          </a:p>
        </p:txBody>
      </p:sp>
      <p:sp>
        <p:nvSpPr>
          <p:cNvPr id="403505" name="Freeform 49"/>
          <p:cNvSpPr/>
          <p:nvPr/>
        </p:nvSpPr>
        <p:spPr bwMode="auto">
          <a:xfrm>
            <a:off x="5257800" y="4495800"/>
            <a:ext cx="533400" cy="762000"/>
          </a:xfrm>
          <a:custGeom>
            <a:avLst/>
            <a:gdLst>
              <a:gd name="T0" fmla="*/ 0 w 336"/>
              <a:gd name="T1" fmla="*/ 762000 h 480"/>
              <a:gd name="T2" fmla="*/ 152400 w 336"/>
              <a:gd name="T3" fmla="*/ 228600 h 480"/>
              <a:gd name="T4" fmla="*/ 533400 w 336"/>
              <a:gd name="T5" fmla="*/ 0 h 480"/>
              <a:gd name="T6" fmla="*/ 0 60000 65536"/>
              <a:gd name="T7" fmla="*/ 0 60000 65536"/>
              <a:gd name="T8" fmla="*/ 0 60000 65536"/>
              <a:gd name="T9" fmla="*/ 0 w 336"/>
              <a:gd name="T10" fmla="*/ 0 h 480"/>
              <a:gd name="T11" fmla="*/ 336 w 336"/>
              <a:gd name="T12" fmla="*/ 480 h 480"/>
            </a:gdLst>
            <a:ahLst/>
            <a:cxnLst>
              <a:cxn ang="T6">
                <a:pos x="T0" y="T1"/>
              </a:cxn>
              <a:cxn ang="T7">
                <a:pos x="T2" y="T3"/>
              </a:cxn>
              <a:cxn ang="T8">
                <a:pos x="T4" y="T5"/>
              </a:cxn>
            </a:cxnLst>
            <a:rect l="T9" t="T10" r="T11" b="T12"/>
            <a:pathLst>
              <a:path w="336" h="480">
                <a:moveTo>
                  <a:pt x="0" y="480"/>
                </a:moveTo>
                <a:cubicBezTo>
                  <a:pt x="20" y="352"/>
                  <a:pt x="40" y="224"/>
                  <a:pt x="96" y="144"/>
                </a:cubicBezTo>
                <a:cubicBezTo>
                  <a:pt x="152" y="64"/>
                  <a:pt x="244" y="32"/>
                  <a:pt x="336" y="0"/>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6" name="Line 50"/>
          <p:cNvSpPr>
            <a:spLocks noChangeShapeType="1"/>
          </p:cNvSpPr>
          <p:nvPr/>
        </p:nvSpPr>
        <p:spPr bwMode="auto">
          <a:xfrm>
            <a:off x="6705600" y="5486400"/>
            <a:ext cx="381000" cy="304800"/>
          </a:xfrm>
          <a:prstGeom prst="line">
            <a:avLst/>
          </a:prstGeom>
          <a:noFill/>
          <a:ln w="28575" cap="sq">
            <a:solidFill>
              <a:srgbClr val="000099"/>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3507" name="Text Box 51"/>
          <p:cNvSpPr txBox="1">
            <a:spLocks noChangeArrowheads="1"/>
          </p:cNvSpPr>
          <p:nvPr/>
        </p:nvSpPr>
        <p:spPr bwMode="auto">
          <a:xfrm>
            <a:off x="7010400" y="57150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NULL</a:t>
            </a:r>
          </a:p>
        </p:txBody>
      </p:sp>
      <p:sp>
        <p:nvSpPr>
          <p:cNvPr id="403508" name="Freeform 52"/>
          <p:cNvSpPr/>
          <p:nvPr/>
        </p:nvSpPr>
        <p:spPr bwMode="auto">
          <a:xfrm>
            <a:off x="5562600" y="5562600"/>
            <a:ext cx="609600" cy="158750"/>
          </a:xfrm>
          <a:custGeom>
            <a:avLst/>
            <a:gdLst>
              <a:gd name="T0" fmla="*/ 0 w 384"/>
              <a:gd name="T1" fmla="*/ 76200 h 100"/>
              <a:gd name="T2" fmla="*/ 269875 w 384"/>
              <a:gd name="T3" fmla="*/ 146050 h 100"/>
              <a:gd name="T4" fmla="*/ 609600 w 384"/>
              <a:gd name="T5" fmla="*/ 0 h 100"/>
              <a:gd name="T6" fmla="*/ 0 60000 65536"/>
              <a:gd name="T7" fmla="*/ 0 60000 65536"/>
              <a:gd name="T8" fmla="*/ 0 60000 65536"/>
              <a:gd name="T9" fmla="*/ 0 w 384"/>
              <a:gd name="T10" fmla="*/ 0 h 100"/>
              <a:gd name="T11" fmla="*/ 384 w 384"/>
              <a:gd name="T12" fmla="*/ 100 h 100"/>
            </a:gdLst>
            <a:ahLst/>
            <a:cxnLst>
              <a:cxn ang="T6">
                <a:pos x="T0" y="T1"/>
              </a:cxn>
              <a:cxn ang="T7">
                <a:pos x="T2" y="T3"/>
              </a:cxn>
              <a:cxn ang="T8">
                <a:pos x="T4" y="T5"/>
              </a:cxn>
            </a:cxnLst>
            <a:rect l="T9" t="T10" r="T11" b="T12"/>
            <a:pathLst>
              <a:path w="384" h="100">
                <a:moveTo>
                  <a:pt x="0" y="48"/>
                </a:moveTo>
                <a:cubicBezTo>
                  <a:pt x="28" y="55"/>
                  <a:pt x="106" y="100"/>
                  <a:pt x="170" y="92"/>
                </a:cubicBezTo>
                <a:cubicBezTo>
                  <a:pt x="234" y="84"/>
                  <a:pt x="340" y="19"/>
                  <a:pt x="384" y="0"/>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09" name="Freeform 53"/>
          <p:cNvSpPr/>
          <p:nvPr/>
        </p:nvSpPr>
        <p:spPr bwMode="auto">
          <a:xfrm>
            <a:off x="5715000" y="5257800"/>
            <a:ext cx="457200" cy="76200"/>
          </a:xfrm>
          <a:custGeom>
            <a:avLst/>
            <a:gdLst>
              <a:gd name="T0" fmla="*/ 457200 w 288"/>
              <a:gd name="T1" fmla="*/ 76200 h 48"/>
              <a:gd name="T2" fmla="*/ 228600 w 288"/>
              <a:gd name="T3" fmla="*/ 0 h 48"/>
              <a:gd name="T4" fmla="*/ 0 w 288"/>
              <a:gd name="T5" fmla="*/ 76200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288" y="48"/>
                </a:moveTo>
                <a:cubicBezTo>
                  <a:pt x="240" y="24"/>
                  <a:pt x="192" y="0"/>
                  <a:pt x="144" y="0"/>
                </a:cubicBezTo>
                <a:cubicBezTo>
                  <a:pt x="96" y="0"/>
                  <a:pt x="48" y="24"/>
                  <a:pt x="0" y="48"/>
                </a:cubicBezTo>
              </a:path>
            </a:pathLst>
          </a:custGeom>
          <a:noFill/>
          <a:ln w="28575" cap="sq">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03510" name="Freeform 54"/>
          <p:cNvSpPr/>
          <p:nvPr/>
        </p:nvSpPr>
        <p:spPr bwMode="auto">
          <a:xfrm>
            <a:off x="6289675" y="3733800"/>
            <a:ext cx="322263" cy="563563"/>
          </a:xfrm>
          <a:custGeom>
            <a:avLst/>
            <a:gdLst>
              <a:gd name="T0" fmla="*/ 263525 w 203"/>
              <a:gd name="T1" fmla="*/ 0 h 355"/>
              <a:gd name="T2" fmla="*/ 277813 w 203"/>
              <a:gd name="T3" fmla="*/ 309563 h 355"/>
              <a:gd name="T4" fmla="*/ 0 w 203"/>
              <a:gd name="T5" fmla="*/ 563563 h 355"/>
              <a:gd name="T6" fmla="*/ 0 60000 65536"/>
              <a:gd name="T7" fmla="*/ 0 60000 65536"/>
              <a:gd name="T8" fmla="*/ 0 60000 65536"/>
              <a:gd name="T9" fmla="*/ 0 w 203"/>
              <a:gd name="T10" fmla="*/ 0 h 355"/>
              <a:gd name="T11" fmla="*/ 203 w 203"/>
              <a:gd name="T12" fmla="*/ 355 h 355"/>
            </a:gdLst>
            <a:ahLst/>
            <a:cxnLst>
              <a:cxn ang="T6">
                <a:pos x="T0" y="T1"/>
              </a:cxn>
              <a:cxn ang="T7">
                <a:pos x="T2" y="T3"/>
              </a:cxn>
              <a:cxn ang="T8">
                <a:pos x="T4" y="T5"/>
              </a:cxn>
            </a:cxnLst>
            <a:rect l="T9" t="T10" r="T11" b="T12"/>
            <a:pathLst>
              <a:path w="203" h="355">
                <a:moveTo>
                  <a:pt x="166" y="0"/>
                </a:moveTo>
                <a:cubicBezTo>
                  <a:pt x="167" y="32"/>
                  <a:pt x="203" y="136"/>
                  <a:pt x="175" y="195"/>
                </a:cubicBezTo>
                <a:cubicBezTo>
                  <a:pt x="147" y="254"/>
                  <a:pt x="36" y="322"/>
                  <a:pt x="0" y="355"/>
                </a:cubicBezTo>
              </a:path>
            </a:pathLst>
          </a:custGeom>
          <a:noFill/>
          <a:ln w="28575" cap="sq">
            <a:solidFill>
              <a:srgbClr val="000099"/>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3502"/>
                                        </p:tgtEl>
                                        <p:attrNameLst>
                                          <p:attrName>style.visibility</p:attrName>
                                        </p:attrNameLst>
                                      </p:cBhvr>
                                      <p:to>
                                        <p:strVal val="visible"/>
                                      </p:to>
                                    </p:set>
                                    <p:animEffect transition="in" filter="wipe(down)">
                                      <p:cBhvr>
                                        <p:cTn id="7" dur="500"/>
                                        <p:tgtEl>
                                          <p:spTgt spid="4035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3501"/>
                                        </p:tgtEl>
                                        <p:attrNameLst>
                                          <p:attrName>style.visibility</p:attrName>
                                        </p:attrNameLst>
                                      </p:cBhvr>
                                      <p:to>
                                        <p:strVal val="visible"/>
                                      </p:to>
                                    </p:set>
                                    <p:animEffect transition="in" filter="wipe(up)">
                                      <p:cBhvr>
                                        <p:cTn id="12" dur="500"/>
                                        <p:tgtEl>
                                          <p:spTgt spid="4035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3496"/>
                                        </p:tgtEl>
                                        <p:attrNameLst>
                                          <p:attrName>style.visibility</p:attrName>
                                        </p:attrNameLst>
                                      </p:cBhvr>
                                      <p:to>
                                        <p:strVal val="visible"/>
                                      </p:to>
                                    </p:set>
                                    <p:animEffect transition="in" filter="wipe(down)">
                                      <p:cBhvr>
                                        <p:cTn id="17" dur="500"/>
                                        <p:tgtEl>
                                          <p:spTgt spid="4034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3497"/>
                                        </p:tgtEl>
                                        <p:attrNameLst>
                                          <p:attrName>style.visibility</p:attrName>
                                        </p:attrNameLst>
                                      </p:cBhvr>
                                      <p:to>
                                        <p:strVal val="visible"/>
                                      </p:to>
                                    </p:set>
                                    <p:animEffect transition="in" filter="wipe(down)">
                                      <p:cBhvr>
                                        <p:cTn id="22" dur="500"/>
                                        <p:tgtEl>
                                          <p:spTgt spid="4034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3503"/>
                                        </p:tgtEl>
                                        <p:attrNameLst>
                                          <p:attrName>style.visibility</p:attrName>
                                        </p:attrNameLst>
                                      </p:cBhvr>
                                      <p:to>
                                        <p:strVal val="visible"/>
                                      </p:to>
                                    </p:set>
                                    <p:animEffect transition="in" filter="wipe(up)">
                                      <p:cBhvr>
                                        <p:cTn id="27" dur="500"/>
                                        <p:tgtEl>
                                          <p:spTgt spid="4035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3510"/>
                                        </p:tgtEl>
                                        <p:attrNameLst>
                                          <p:attrName>style.visibility</p:attrName>
                                        </p:attrNameLst>
                                      </p:cBhvr>
                                      <p:to>
                                        <p:strVal val="visible"/>
                                      </p:to>
                                    </p:set>
                                    <p:animEffect transition="in" filter="wipe(up)">
                                      <p:cBhvr>
                                        <p:cTn id="32" dur="500"/>
                                        <p:tgtEl>
                                          <p:spTgt spid="403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03505"/>
                                        </p:tgtEl>
                                        <p:attrNameLst>
                                          <p:attrName>style.visibility</p:attrName>
                                        </p:attrNameLst>
                                      </p:cBhvr>
                                      <p:to>
                                        <p:strVal val="visible"/>
                                      </p:to>
                                    </p:set>
                                    <p:animEffect transition="in" filter="wipe(down)">
                                      <p:cBhvr>
                                        <p:cTn id="37" dur="500"/>
                                        <p:tgtEl>
                                          <p:spTgt spid="4035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3508"/>
                                        </p:tgtEl>
                                        <p:attrNameLst>
                                          <p:attrName>style.visibility</p:attrName>
                                        </p:attrNameLst>
                                      </p:cBhvr>
                                      <p:to>
                                        <p:strVal val="visible"/>
                                      </p:to>
                                    </p:set>
                                    <p:animEffect transition="in" filter="wipe(left)">
                                      <p:cBhvr>
                                        <p:cTn id="42" dur="500"/>
                                        <p:tgtEl>
                                          <p:spTgt spid="4035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03509"/>
                                        </p:tgtEl>
                                        <p:attrNameLst>
                                          <p:attrName>style.visibility</p:attrName>
                                        </p:attrNameLst>
                                      </p:cBhvr>
                                      <p:to>
                                        <p:strVal val="visible"/>
                                      </p:to>
                                    </p:set>
                                    <p:animEffect transition="in" filter="wipe(right)">
                                      <p:cBhvr>
                                        <p:cTn id="47" dur="500"/>
                                        <p:tgtEl>
                                          <p:spTgt spid="40350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3506"/>
                                        </p:tgtEl>
                                        <p:attrNameLst>
                                          <p:attrName>style.visibility</p:attrName>
                                        </p:attrNameLst>
                                      </p:cBhvr>
                                      <p:to>
                                        <p:strVal val="visible"/>
                                      </p:to>
                                    </p:set>
                                    <p:animEffect transition="in" filter="wipe(up)">
                                      <p:cBhvr>
                                        <p:cTn id="52" dur="500"/>
                                        <p:tgtEl>
                                          <p:spTgt spid="403506"/>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403507"/>
                                        </p:tgtEl>
                                        <p:attrNameLst>
                                          <p:attrName>style.visibility</p:attrName>
                                        </p:attrNameLst>
                                      </p:cBhvr>
                                      <p:to>
                                        <p:strVal val="visible"/>
                                      </p:to>
                                    </p:set>
                                    <p:animEffect transition="in" filter="wipe(up)">
                                      <p:cBhvr>
                                        <p:cTn id="56" dur="500"/>
                                        <p:tgtEl>
                                          <p:spTgt spid="40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96" grpId="0" animBg="1"/>
      <p:bldP spid="403497" grpId="0" animBg="1"/>
      <p:bldP spid="403501" grpId="0" animBg="1"/>
      <p:bldP spid="403502" grpId="0" animBg="1"/>
      <p:bldP spid="403503" grpId="0" animBg="1"/>
      <p:bldP spid="403505" grpId="0" animBg="1"/>
      <p:bldP spid="403506" grpId="0" animBg="1"/>
      <p:bldP spid="403507" grpId="0" autoUpdateAnimBg="0"/>
      <p:bldP spid="403508" grpId="0" animBg="1"/>
      <p:bldP spid="403509" grpId="0" animBg="1"/>
      <p:bldP spid="4035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26C475D-9102-4EAB-A8E4-35C661BA7B5E}" type="slidenum">
              <a:rPr kumimoji="0" lang="en-US" altLang="zh-CN" sz="1400" b="0" smtClean="0">
                <a:solidFill>
                  <a:schemeClr val="tx1"/>
                </a:solidFill>
              </a:rPr>
              <a:t>78</a:t>
            </a:fld>
            <a:endParaRPr kumimoji="0" lang="en-US" altLang="zh-CN" sz="1400" b="0" smtClean="0">
              <a:solidFill>
                <a:schemeClr val="tx1"/>
              </a:solidFill>
            </a:endParaRPr>
          </a:p>
        </p:txBody>
      </p:sp>
      <p:grpSp>
        <p:nvGrpSpPr>
          <p:cNvPr id="72707" name="Group 55"/>
          <p:cNvGrpSpPr/>
          <p:nvPr/>
        </p:nvGrpSpPr>
        <p:grpSpPr bwMode="auto">
          <a:xfrm>
            <a:off x="4800600" y="1600200"/>
            <a:ext cx="2970213" cy="3994150"/>
            <a:chOff x="3360" y="1344"/>
            <a:chExt cx="1871" cy="2516"/>
          </a:xfrm>
        </p:grpSpPr>
        <p:sp>
          <p:nvSpPr>
            <p:cNvPr id="72727" name="Line 56"/>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8" name="Line 57"/>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9" name="Line 58"/>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30" name="Line 59"/>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2731" name="Group 60"/>
            <p:cNvGrpSpPr/>
            <p:nvPr/>
          </p:nvGrpSpPr>
          <p:grpSpPr bwMode="auto">
            <a:xfrm>
              <a:off x="3360" y="2832"/>
              <a:ext cx="724" cy="404"/>
              <a:chOff x="723" y="1543"/>
              <a:chExt cx="680" cy="404"/>
            </a:xfrm>
          </p:grpSpPr>
          <p:sp>
            <p:nvSpPr>
              <p:cNvPr id="72760" name="Oval 61"/>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61" name="Text Box 62"/>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72732" name="Line 63"/>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3" name="Line 64"/>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4" name="Line 65"/>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35" name="Line 66"/>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2736" name="Group 67"/>
            <p:cNvGrpSpPr/>
            <p:nvPr/>
          </p:nvGrpSpPr>
          <p:grpSpPr bwMode="auto">
            <a:xfrm>
              <a:off x="4021" y="1344"/>
              <a:ext cx="613" cy="404"/>
              <a:chOff x="3544" y="935"/>
              <a:chExt cx="576" cy="404"/>
            </a:xfrm>
          </p:grpSpPr>
          <p:sp>
            <p:nvSpPr>
              <p:cNvPr id="72758" name="Oval 68"/>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59" name="Text Box 69"/>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72737" name="Group 70"/>
            <p:cNvGrpSpPr/>
            <p:nvPr/>
          </p:nvGrpSpPr>
          <p:grpSpPr bwMode="auto">
            <a:xfrm>
              <a:off x="4329" y="2251"/>
              <a:ext cx="613" cy="404"/>
              <a:chOff x="3784" y="1987"/>
              <a:chExt cx="576" cy="404"/>
            </a:xfrm>
          </p:grpSpPr>
          <p:sp>
            <p:nvSpPr>
              <p:cNvPr id="72756" name="Oval 71"/>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57" name="Text Box 72"/>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72738" name="Group 73"/>
            <p:cNvGrpSpPr/>
            <p:nvPr/>
          </p:nvGrpSpPr>
          <p:grpSpPr bwMode="auto">
            <a:xfrm>
              <a:off x="3798" y="2251"/>
              <a:ext cx="613" cy="404"/>
              <a:chOff x="3304" y="1991"/>
              <a:chExt cx="576" cy="404"/>
            </a:xfrm>
          </p:grpSpPr>
          <p:sp>
            <p:nvSpPr>
              <p:cNvPr id="72754" name="Oval 74"/>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55" name="Text Box 75"/>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72739" name="Group 76"/>
            <p:cNvGrpSpPr/>
            <p:nvPr/>
          </p:nvGrpSpPr>
          <p:grpSpPr bwMode="auto">
            <a:xfrm>
              <a:off x="4618" y="1753"/>
              <a:ext cx="613" cy="404"/>
              <a:chOff x="4216" y="1415"/>
              <a:chExt cx="576" cy="404"/>
            </a:xfrm>
          </p:grpSpPr>
          <p:sp>
            <p:nvSpPr>
              <p:cNvPr id="72752" name="Oval 77"/>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53" name="Text Box 78"/>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72740" name="Group 79"/>
            <p:cNvGrpSpPr/>
            <p:nvPr/>
          </p:nvGrpSpPr>
          <p:grpSpPr bwMode="auto">
            <a:xfrm>
              <a:off x="3411" y="1753"/>
              <a:ext cx="613" cy="404"/>
              <a:chOff x="2920" y="1463"/>
              <a:chExt cx="576" cy="404"/>
            </a:xfrm>
          </p:grpSpPr>
          <p:sp>
            <p:nvSpPr>
              <p:cNvPr id="72750" name="Oval 80"/>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51" name="Text Box 81"/>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72741" name="Group 82"/>
            <p:cNvGrpSpPr/>
            <p:nvPr/>
          </p:nvGrpSpPr>
          <p:grpSpPr bwMode="auto">
            <a:xfrm>
              <a:off x="4080" y="2832"/>
              <a:ext cx="613" cy="404"/>
              <a:chOff x="3784" y="1987"/>
              <a:chExt cx="576" cy="404"/>
            </a:xfrm>
          </p:grpSpPr>
          <p:sp>
            <p:nvSpPr>
              <p:cNvPr id="72748" name="Oval 83"/>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49" name="Text Box 84"/>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72742" name="Group 85"/>
            <p:cNvGrpSpPr/>
            <p:nvPr/>
          </p:nvGrpSpPr>
          <p:grpSpPr bwMode="auto">
            <a:xfrm>
              <a:off x="3696" y="3456"/>
              <a:ext cx="613" cy="404"/>
              <a:chOff x="3784" y="1987"/>
              <a:chExt cx="576" cy="404"/>
            </a:xfrm>
          </p:grpSpPr>
          <p:sp>
            <p:nvSpPr>
              <p:cNvPr id="72746" name="Oval 86"/>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47" name="Text Box 87"/>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72743" name="Group 88"/>
            <p:cNvGrpSpPr/>
            <p:nvPr/>
          </p:nvGrpSpPr>
          <p:grpSpPr bwMode="auto">
            <a:xfrm>
              <a:off x="4320" y="3456"/>
              <a:ext cx="613" cy="404"/>
              <a:chOff x="3784" y="1987"/>
              <a:chExt cx="576" cy="404"/>
            </a:xfrm>
          </p:grpSpPr>
          <p:sp>
            <p:nvSpPr>
              <p:cNvPr id="72744" name="Oval 89"/>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2745" name="Text Box 9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grpSp>
        <p:nvGrpSpPr>
          <p:cNvPr id="72708" name="Group 93"/>
          <p:cNvGrpSpPr/>
          <p:nvPr/>
        </p:nvGrpSpPr>
        <p:grpSpPr bwMode="auto">
          <a:xfrm>
            <a:off x="533400" y="3886200"/>
            <a:ext cx="3070225" cy="1385888"/>
            <a:chOff x="384" y="1200"/>
            <a:chExt cx="1934" cy="873"/>
          </a:xfrm>
        </p:grpSpPr>
        <p:sp>
          <p:nvSpPr>
            <p:cNvPr id="72725" name="Rectangle 94"/>
            <p:cNvSpPr>
              <a:spLocks noChangeArrowheads="1"/>
            </p:cNvSpPr>
            <p:nvPr/>
          </p:nvSpPr>
          <p:spPr bwMode="auto">
            <a:xfrm>
              <a:off x="384" y="1200"/>
              <a:ext cx="1934" cy="345"/>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左空指针指向前驱</a:t>
              </a:r>
            </a:p>
          </p:txBody>
        </p:sp>
        <p:sp>
          <p:nvSpPr>
            <p:cNvPr id="72726" name="Rectangle 95"/>
            <p:cNvSpPr>
              <a:spLocks noChangeArrowheads="1"/>
            </p:cNvSpPr>
            <p:nvPr/>
          </p:nvSpPr>
          <p:spPr bwMode="auto">
            <a:xfrm>
              <a:off x="384" y="1728"/>
              <a:ext cx="1934" cy="345"/>
            </a:xfrm>
            <a:prstGeom prst="rect">
              <a:avLst/>
            </a:prstGeom>
            <a:noFill/>
            <a:ln w="28575" cap="sq">
              <a:solidFill>
                <a:schemeClr val="tx2"/>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pPr>
                <a:buClr>
                  <a:schemeClr val="tx2"/>
                </a:buClr>
                <a:buSzPct val="110000"/>
                <a:buFont typeface="Symbol" panose="05050102010706020507" pitchFamily="18" charset="2"/>
                <a:buNone/>
              </a:pPr>
              <a:r>
                <a:rPr lang="zh-CN" altLang="en-US">
                  <a:solidFill>
                    <a:srgbClr val="990000"/>
                  </a:solidFill>
                  <a:ea typeface="楷体_GB2312" pitchFamily="49" charset="-122"/>
                </a:rPr>
                <a:t>右空指针指向后继</a:t>
              </a:r>
            </a:p>
          </p:txBody>
        </p:sp>
      </p:grpSp>
      <p:sp>
        <p:nvSpPr>
          <p:cNvPr id="72709" name="Rectangle 99"/>
          <p:cNvSpPr>
            <a:spLocks noChangeArrowheads="1"/>
          </p:cNvSpPr>
          <p:nvPr/>
        </p:nvSpPr>
        <p:spPr bwMode="auto">
          <a:xfrm>
            <a:off x="533400" y="1752600"/>
            <a:ext cx="31861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a:spcBef>
                <a:spcPct val="0"/>
              </a:spcBef>
            </a:pPr>
            <a:r>
              <a:rPr lang="zh-CN" altLang="en-US" dirty="0">
                <a:solidFill>
                  <a:schemeClr val="tx1"/>
                </a:solidFill>
                <a:ea typeface="楷体_GB2312" pitchFamily="49" charset="-122"/>
              </a:rPr>
              <a:t>中序序列：</a:t>
            </a:r>
          </a:p>
          <a:p>
            <a:pPr algn="l" eaLnBrk="0" hangingPunct="0">
              <a:spcBef>
                <a:spcPct val="50000"/>
              </a:spcBef>
            </a:pPr>
            <a:r>
              <a:rPr lang="en-US" altLang="zh-CN" dirty="0">
                <a:solidFill>
                  <a:srgbClr val="990000"/>
                </a:solidFill>
                <a:ea typeface="楷体_GB2312" pitchFamily="49" charset="-122"/>
              </a:rPr>
              <a:t>B D C A H G K F E</a:t>
            </a:r>
          </a:p>
        </p:txBody>
      </p:sp>
      <p:sp>
        <p:nvSpPr>
          <p:cNvPr id="72710" name="Rectangle 106"/>
          <p:cNvSpPr>
            <a:spLocks noChangeArrowheads="1"/>
          </p:cNvSpPr>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p>
            <a:pPr algn="l">
              <a:spcBef>
                <a:spcPct val="0"/>
              </a:spcBef>
            </a:pPr>
            <a:r>
              <a:rPr lang="zh-CN" altLang="en-US" sz="3600">
                <a:ea typeface="楷体_GB2312" pitchFamily="49" charset="-122"/>
              </a:rPr>
              <a:t>线索链表举例：中序线索链表</a:t>
            </a:r>
          </a:p>
        </p:txBody>
      </p:sp>
      <p:grpSp>
        <p:nvGrpSpPr>
          <p:cNvPr id="13" name="Group 126"/>
          <p:cNvGrpSpPr/>
          <p:nvPr/>
        </p:nvGrpSpPr>
        <p:grpSpPr bwMode="auto">
          <a:xfrm>
            <a:off x="4205288" y="1509713"/>
            <a:ext cx="1295400" cy="990600"/>
            <a:chOff x="2784" y="912"/>
            <a:chExt cx="816" cy="624"/>
          </a:xfrm>
        </p:grpSpPr>
        <p:sp>
          <p:nvSpPr>
            <p:cNvPr id="72723" name="Text Box 102"/>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72724" name="Line 107"/>
            <p:cNvSpPr>
              <a:spLocks noChangeShapeType="1"/>
            </p:cNvSpPr>
            <p:nvPr/>
          </p:nvSpPr>
          <p:spPr bwMode="auto">
            <a:xfrm flipH="1" flipV="1">
              <a:off x="3312" y="1152"/>
              <a:ext cx="48" cy="384"/>
            </a:xfrm>
            <a:prstGeom prst="line">
              <a:avLst/>
            </a:prstGeom>
            <a:noFill/>
            <a:ln w="3810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59887" name="Freeform 111"/>
          <p:cNvSpPr/>
          <p:nvPr/>
        </p:nvSpPr>
        <p:spPr bwMode="auto">
          <a:xfrm>
            <a:off x="4800600" y="2819400"/>
            <a:ext cx="304800" cy="1371600"/>
          </a:xfrm>
          <a:custGeom>
            <a:avLst/>
            <a:gdLst>
              <a:gd name="T0" fmla="*/ 304800 w 192"/>
              <a:gd name="T1" fmla="*/ 1371600 h 864"/>
              <a:gd name="T2" fmla="*/ 0 w 192"/>
              <a:gd name="T3" fmla="*/ 609600 h 864"/>
              <a:gd name="T4" fmla="*/ 304800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89" name="Freeform 113"/>
          <p:cNvSpPr/>
          <p:nvPr/>
        </p:nvSpPr>
        <p:spPr bwMode="auto">
          <a:xfrm>
            <a:off x="5638800" y="2209800"/>
            <a:ext cx="825500" cy="2895600"/>
          </a:xfrm>
          <a:custGeom>
            <a:avLst/>
            <a:gdLst>
              <a:gd name="T0" fmla="*/ 0 w 520"/>
              <a:gd name="T1" fmla="*/ 2895600 h 1824"/>
              <a:gd name="T2" fmla="*/ 304800 w 520"/>
              <a:gd name="T3" fmla="*/ 1905000 h 1824"/>
              <a:gd name="T4" fmla="*/ 762000 w 520"/>
              <a:gd name="T5" fmla="*/ 1143000 h 1824"/>
              <a:gd name="T6" fmla="*/ 685800 w 520"/>
              <a:gd name="T7" fmla="*/ 381000 h 1824"/>
              <a:gd name="T8" fmla="*/ 609600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0" name="Freeform 114"/>
          <p:cNvSpPr/>
          <p:nvPr/>
        </p:nvSpPr>
        <p:spPr bwMode="auto">
          <a:xfrm>
            <a:off x="6299200" y="4572000"/>
            <a:ext cx="254000" cy="609600"/>
          </a:xfrm>
          <a:custGeom>
            <a:avLst/>
            <a:gdLst>
              <a:gd name="T0" fmla="*/ 254000 w 160"/>
              <a:gd name="T1" fmla="*/ 609600 h 384"/>
              <a:gd name="T2" fmla="*/ 25400 w 160"/>
              <a:gd name="T3" fmla="*/ 304800 h 384"/>
              <a:gd name="T4" fmla="*/ 101600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2" name="Freeform 116"/>
          <p:cNvSpPr/>
          <p:nvPr/>
        </p:nvSpPr>
        <p:spPr bwMode="auto">
          <a:xfrm>
            <a:off x="5943600" y="2209800"/>
            <a:ext cx="228600" cy="990600"/>
          </a:xfrm>
          <a:custGeom>
            <a:avLst/>
            <a:gdLst>
              <a:gd name="T0" fmla="*/ 0 w 144"/>
              <a:gd name="T1" fmla="*/ 990600 h 624"/>
              <a:gd name="T2" fmla="*/ 228600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3" name="Freeform 117"/>
          <p:cNvSpPr/>
          <p:nvPr/>
        </p:nvSpPr>
        <p:spPr bwMode="auto">
          <a:xfrm>
            <a:off x="6019799" y="4542440"/>
            <a:ext cx="238804" cy="791560"/>
          </a:xfrm>
          <a:custGeom>
            <a:avLst/>
            <a:gdLst>
              <a:gd name="T0" fmla="*/ 0 w 288"/>
              <a:gd name="T1" fmla="*/ 0 h 1"/>
              <a:gd name="T2" fmla="*/ 457200 w 288"/>
              <a:gd name="T3" fmla="*/ 0 h 1"/>
              <a:gd name="T4" fmla="*/ 0 60000 65536"/>
              <a:gd name="T5" fmla="*/ 0 60000 65536"/>
              <a:gd name="T6" fmla="*/ 0 w 288"/>
              <a:gd name="T7" fmla="*/ 0 h 1"/>
              <a:gd name="T8" fmla="*/ 288 w 288"/>
              <a:gd name="T9" fmla="*/ 1 h 1"/>
              <a:gd name="connsiteX0" fmla="*/ 0 w 6119"/>
              <a:gd name="connsiteY0" fmla="*/ 4812809 h 4812809"/>
              <a:gd name="connsiteX1" fmla="*/ 6119 w 6119"/>
              <a:gd name="connsiteY1" fmla="*/ 0 h 4812809"/>
              <a:gd name="connsiteX0-1" fmla="*/ 0 w 11176"/>
              <a:gd name="connsiteY0-2" fmla="*/ 10647 h 10647"/>
              <a:gd name="connsiteX1-3" fmla="*/ 10000 w 11176"/>
              <a:gd name="connsiteY1-4" fmla="*/ 647 h 10647"/>
              <a:gd name="connsiteX0-5" fmla="*/ 0 w 11470"/>
              <a:gd name="connsiteY0-6" fmla="*/ 10630 h 10630"/>
              <a:gd name="connsiteX1-7" fmla="*/ 9228 w 11470"/>
              <a:gd name="connsiteY1-8" fmla="*/ 5660 h 10630"/>
              <a:gd name="connsiteX2" fmla="*/ 10000 w 11470"/>
              <a:gd name="connsiteY2" fmla="*/ 630 h 10630"/>
              <a:gd name="connsiteX0-9" fmla="*/ 0 w 10167"/>
              <a:gd name="connsiteY0-10" fmla="*/ 10973 h 10973"/>
              <a:gd name="connsiteX1-11" fmla="*/ 9228 w 10167"/>
              <a:gd name="connsiteY1-12" fmla="*/ 6003 h 10973"/>
              <a:gd name="connsiteX2-13" fmla="*/ 8536 w 10167"/>
              <a:gd name="connsiteY2-14" fmla="*/ 616 h 10973"/>
              <a:gd name="connsiteX0-15" fmla="*/ 0 w 8536"/>
              <a:gd name="connsiteY0-16" fmla="*/ 10357 h 10357"/>
              <a:gd name="connsiteX1-17" fmla="*/ 8536 w 8536"/>
              <a:gd name="connsiteY1-18" fmla="*/ 0 h 10357"/>
            </a:gdLst>
            <a:ahLst/>
            <a:cxnLst>
              <a:cxn ang="0">
                <a:pos x="connsiteX0-1" y="connsiteY0-2"/>
              </a:cxn>
              <a:cxn ang="0">
                <a:pos x="connsiteX1-3" y="connsiteY1-4"/>
              </a:cxn>
            </a:cxnLst>
            <a:rect l="l" t="t" r="r" b="b"/>
            <a:pathLst>
              <a:path w="8536" h="10357">
                <a:moveTo>
                  <a:pt x="0" y="10357"/>
                </a:moveTo>
                <a:lnTo>
                  <a:pt x="8536" y="0"/>
                </a:ln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4" name="Freeform 118"/>
          <p:cNvSpPr/>
          <p:nvPr/>
        </p:nvSpPr>
        <p:spPr bwMode="auto">
          <a:xfrm>
            <a:off x="7010400" y="3581400"/>
            <a:ext cx="381000" cy="1676400"/>
          </a:xfrm>
          <a:custGeom>
            <a:avLst/>
            <a:gdLst>
              <a:gd name="T0" fmla="*/ 0 w 240"/>
              <a:gd name="T1" fmla="*/ 1676400 h 1056"/>
              <a:gd name="T2" fmla="*/ 381000 w 240"/>
              <a:gd name="T3" fmla="*/ 838200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459895" name="Freeform 119"/>
          <p:cNvSpPr/>
          <p:nvPr/>
        </p:nvSpPr>
        <p:spPr bwMode="auto">
          <a:xfrm>
            <a:off x="7010400" y="2819400"/>
            <a:ext cx="381000" cy="609600"/>
          </a:xfrm>
          <a:custGeom>
            <a:avLst/>
            <a:gdLst>
              <a:gd name="T0" fmla="*/ 0 w 280"/>
              <a:gd name="T1" fmla="*/ 609600 h 384"/>
              <a:gd name="T2" fmla="*/ 326571 w 280"/>
              <a:gd name="T3" fmla="*/ 381000 h 384"/>
              <a:gd name="T4" fmla="*/ 326571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14" name="Group 127"/>
          <p:cNvGrpSpPr/>
          <p:nvPr/>
        </p:nvGrpSpPr>
        <p:grpSpPr bwMode="auto">
          <a:xfrm>
            <a:off x="6934200" y="1447800"/>
            <a:ext cx="1295400" cy="914400"/>
            <a:chOff x="4368" y="912"/>
            <a:chExt cx="816" cy="576"/>
          </a:xfrm>
        </p:grpSpPr>
        <p:sp>
          <p:nvSpPr>
            <p:cNvPr id="72721" name="Line 121"/>
            <p:cNvSpPr>
              <a:spLocks noChangeShapeType="1"/>
            </p:cNvSpPr>
            <p:nvPr/>
          </p:nvSpPr>
          <p:spPr bwMode="auto">
            <a:xfrm flipV="1">
              <a:off x="4560" y="1200"/>
              <a:ext cx="48" cy="288"/>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722" name="Text Box 122"/>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NULL</a:t>
              </a:r>
            </a:p>
          </p:txBody>
        </p:sp>
      </p:grpSp>
      <p:sp>
        <p:nvSpPr>
          <p:cNvPr id="60" name="任意多边形 59"/>
          <p:cNvSpPr/>
          <p:nvPr/>
        </p:nvSpPr>
        <p:spPr bwMode="auto">
          <a:xfrm>
            <a:off x="5572125" y="3643313"/>
            <a:ext cx="385763" cy="642937"/>
          </a:xfrm>
          <a:custGeom>
            <a:avLst/>
            <a:gdLst>
              <a:gd name="connsiteX0" fmla="*/ 0 w 385762"/>
              <a:gd name="connsiteY0" fmla="*/ 642938 h 642938"/>
              <a:gd name="connsiteX1" fmla="*/ 314325 w 385762"/>
              <a:gd name="connsiteY1" fmla="*/ 342900 h 642938"/>
              <a:gd name="connsiteX2" fmla="*/ 385762 w 385762"/>
              <a:gd name="connsiteY2" fmla="*/ 0 h 642938"/>
            </a:gdLst>
            <a:ahLst/>
            <a:cxnLst>
              <a:cxn ang="0">
                <a:pos x="connsiteX0" y="connsiteY0"/>
              </a:cxn>
              <a:cxn ang="0">
                <a:pos x="connsiteX1" y="connsiteY1"/>
              </a:cxn>
              <a:cxn ang="0">
                <a:pos x="connsiteX2" y="connsiteY2"/>
              </a:cxn>
            </a:cxnLst>
            <a:rect l="l" t="t" r="r" b="b"/>
            <a:pathLst>
              <a:path w="385762" h="642938">
                <a:moveTo>
                  <a:pt x="0" y="642938"/>
                </a:moveTo>
                <a:cubicBezTo>
                  <a:pt x="125015" y="546497"/>
                  <a:pt x="250031" y="450056"/>
                  <a:pt x="314325" y="342900"/>
                </a:cubicBezTo>
                <a:cubicBezTo>
                  <a:pt x="378619" y="235744"/>
                  <a:pt x="382190" y="117872"/>
                  <a:pt x="385762" y="0"/>
                </a:cubicBezTo>
              </a:path>
            </a:pathLst>
          </a:custGeom>
          <a:noFill/>
          <a:ln w="28575" cap="sq" cmpd="sng" algn="ctr">
            <a:solidFill>
              <a:schemeClr val="tx2">
                <a:lumMod val="75000"/>
              </a:schemeClr>
            </a:solidFill>
            <a:prstDash val="solid"/>
            <a:round/>
            <a:headEnd type="none" w="med" len="med"/>
            <a:tailEnd type="triangle" w="med" len="med"/>
          </a:ln>
          <a:effectLst/>
        </p:spPr>
        <p:txBody>
          <a:bodyPr>
            <a:spAutoFit/>
          </a:bodyPr>
          <a:lstStyle/>
          <a:p>
            <a:pPr>
              <a:defRPr/>
            </a:pP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100000">
                                          <p:val>
                                            <p:strVal val="#ppt_x"/>
                                          </p:val>
                                        </p:tav>
                                      </p:tavLst>
                                    </p:anim>
                                    <p:anim calcmode="lin" valueType="num">
                                      <p:cBhvr>
                                        <p:cTn id="8" dur="500" fill="hold"/>
                                        <p:tgtEl>
                                          <p:spTgt spid="13"/>
                                        </p:tgtEl>
                                        <p:attrNameLst>
                                          <p:attrName>ppt_y</p:attrName>
                                        </p:attrNameLst>
                                      </p:cBhvr>
                                      <p:tavLst>
                                        <p:tav tm="0">
                                          <p:val>
                                            <p:strVal val="#ppt_y+#ppt_h/2"/>
                                          </p:val>
                                        </p:tav>
                                        <p:tav tm="100000">
                                          <p:val>
                                            <p:strVal val="#ppt_y"/>
                                          </p:val>
                                        </p:tav>
                                      </p:tavLst>
                                    </p:anim>
                                    <p:anim calcmode="lin" valueType="num">
                                      <p:cBhvr>
                                        <p:cTn id="9" dur="500" fill="hold"/>
                                        <p:tgtEl>
                                          <p:spTgt spid="13"/>
                                        </p:tgtEl>
                                        <p:attrNameLst>
                                          <p:attrName>ppt_w</p:attrName>
                                        </p:attrNameLst>
                                      </p:cBhvr>
                                      <p:tavLst>
                                        <p:tav tm="0">
                                          <p:val>
                                            <p:strVal val="#ppt_w"/>
                                          </p:val>
                                        </p:tav>
                                        <p:tav tm="100000">
                                          <p:val>
                                            <p:strVal val="#ppt_w"/>
                                          </p:val>
                                        </p:tav>
                                      </p:tavLst>
                                    </p:anim>
                                    <p:anim calcmode="lin" valueType="num">
                                      <p:cBhvr>
                                        <p:cTn id="1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59887"/>
                                        </p:tgtEl>
                                        <p:attrNameLst>
                                          <p:attrName>style.visibility</p:attrName>
                                        </p:attrNameLst>
                                      </p:cBhvr>
                                      <p:to>
                                        <p:strVal val="visible"/>
                                      </p:to>
                                    </p:set>
                                    <p:animEffect transition="in" filter="wipe(down)">
                                      <p:cBhvr>
                                        <p:cTn id="15" dur="500"/>
                                        <p:tgtEl>
                                          <p:spTgt spid="45988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down)">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59892"/>
                                        </p:tgtEl>
                                        <p:attrNameLst>
                                          <p:attrName>style.visibility</p:attrName>
                                        </p:attrNameLst>
                                      </p:cBhvr>
                                      <p:to>
                                        <p:strVal val="visible"/>
                                      </p:to>
                                    </p:set>
                                    <p:animEffect transition="in" filter="wipe(down)">
                                      <p:cBhvr>
                                        <p:cTn id="25" dur="500"/>
                                        <p:tgtEl>
                                          <p:spTgt spid="4598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59889"/>
                                        </p:tgtEl>
                                        <p:attrNameLst>
                                          <p:attrName>style.visibility</p:attrName>
                                        </p:attrNameLst>
                                      </p:cBhvr>
                                      <p:to>
                                        <p:strVal val="visible"/>
                                      </p:to>
                                    </p:set>
                                    <p:animEffect transition="in" filter="wipe(down)">
                                      <p:cBhvr>
                                        <p:cTn id="30" dur="500"/>
                                        <p:tgtEl>
                                          <p:spTgt spid="45988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59893"/>
                                        </p:tgtEl>
                                        <p:attrNameLst>
                                          <p:attrName>style.visibility</p:attrName>
                                        </p:attrNameLst>
                                      </p:cBhvr>
                                      <p:to>
                                        <p:strVal val="visible"/>
                                      </p:to>
                                    </p:set>
                                    <p:animEffect transition="in" filter="wipe(down)">
                                      <p:cBhvr>
                                        <p:cTn id="35" dur="500"/>
                                        <p:tgtEl>
                                          <p:spTgt spid="45989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9890"/>
                                        </p:tgtEl>
                                        <p:attrNameLst>
                                          <p:attrName>style.visibility</p:attrName>
                                        </p:attrNameLst>
                                      </p:cBhvr>
                                      <p:to>
                                        <p:strVal val="visible"/>
                                      </p:to>
                                    </p:set>
                                    <p:animEffect transition="in" filter="wipe(down)">
                                      <p:cBhvr>
                                        <p:cTn id="40" dur="500"/>
                                        <p:tgtEl>
                                          <p:spTgt spid="45989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59894"/>
                                        </p:tgtEl>
                                        <p:attrNameLst>
                                          <p:attrName>style.visibility</p:attrName>
                                        </p:attrNameLst>
                                      </p:cBhvr>
                                      <p:to>
                                        <p:strVal val="visible"/>
                                      </p:to>
                                    </p:set>
                                    <p:animEffect transition="in" filter="wipe(down)">
                                      <p:cBhvr>
                                        <p:cTn id="45" dur="500"/>
                                        <p:tgtEl>
                                          <p:spTgt spid="45989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59895"/>
                                        </p:tgtEl>
                                        <p:attrNameLst>
                                          <p:attrName>style.visibility</p:attrName>
                                        </p:attrNameLst>
                                      </p:cBhvr>
                                      <p:to>
                                        <p:strVal val="visible"/>
                                      </p:to>
                                    </p:set>
                                    <p:animEffect transition="in" filter="wipe(down)">
                                      <p:cBhvr>
                                        <p:cTn id="50" dur="500"/>
                                        <p:tgtEl>
                                          <p:spTgt spid="459895"/>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ppt_h/2"/>
                                          </p:val>
                                        </p:tav>
                                        <p:tav tm="100000">
                                          <p:val>
                                            <p:strVal val="#ppt_y"/>
                                          </p:val>
                                        </p:tav>
                                      </p:tavLst>
                                    </p:anim>
                                    <p:anim calcmode="lin" valueType="num">
                                      <p:cBhvr>
                                        <p:cTn id="57" dur="500" fill="hold"/>
                                        <p:tgtEl>
                                          <p:spTgt spid="14"/>
                                        </p:tgtEl>
                                        <p:attrNameLst>
                                          <p:attrName>ppt_w</p:attrName>
                                        </p:attrNameLst>
                                      </p:cBhvr>
                                      <p:tavLst>
                                        <p:tav tm="0">
                                          <p:val>
                                            <p:strVal val="#ppt_w"/>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87" grpId="0" animBg="1"/>
      <p:bldP spid="459889" grpId="0" animBg="1"/>
      <p:bldP spid="459890" grpId="0" animBg="1"/>
      <p:bldP spid="459892" grpId="0" animBg="1"/>
      <p:bldP spid="459893" grpId="0" animBg="1"/>
      <p:bldP spid="459894" grpId="0" animBg="1"/>
      <p:bldP spid="459895" grpId="0" animBg="1"/>
      <p:bldP spid="6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6C6CCFCB-E071-4744-B76C-49379962BA35}" type="slidenum">
              <a:rPr kumimoji="0" lang="en-US" altLang="zh-CN" sz="1400" b="0" smtClean="0">
                <a:solidFill>
                  <a:schemeClr val="tx1"/>
                </a:solidFill>
              </a:rPr>
              <a:t>79</a:t>
            </a:fld>
            <a:endParaRPr kumimoji="0" lang="en-US" altLang="zh-CN" sz="1400" b="0" smtClean="0">
              <a:solidFill>
                <a:schemeClr val="tx1"/>
              </a:solidFill>
            </a:endParaRPr>
          </a:p>
        </p:txBody>
      </p:sp>
      <p:sp>
        <p:nvSpPr>
          <p:cNvPr id="73731" name="Rectangle 2"/>
          <p:cNvSpPr>
            <a:spLocks noGrp="1" noChangeArrowheads="1"/>
          </p:cNvSpPr>
          <p:nvPr>
            <p:ph type="title"/>
          </p:nvPr>
        </p:nvSpPr>
        <p:spPr/>
        <p:txBody>
          <a:bodyPr/>
          <a:lstStyle/>
          <a:p>
            <a:pPr eaLnBrk="1" hangingPunct="1"/>
            <a:r>
              <a:rPr lang="zh-CN" altLang="en-US" smtClean="0"/>
              <a:t>线索链表的类型描述</a:t>
            </a:r>
          </a:p>
        </p:txBody>
      </p:sp>
      <p:sp>
        <p:nvSpPr>
          <p:cNvPr id="400388" name="Text Box 4"/>
          <p:cNvSpPr txBox="1">
            <a:spLocks noChangeArrowheads="1"/>
          </p:cNvSpPr>
          <p:nvPr/>
        </p:nvSpPr>
        <p:spPr bwMode="auto">
          <a:xfrm>
            <a:off x="685800" y="3124200"/>
            <a:ext cx="7654925" cy="2681288"/>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a:solidFill>
                  <a:srgbClr val="000099"/>
                </a:solidFill>
                <a:ea typeface="楷体_GB2312" pitchFamily="49" charset="-122"/>
              </a:rPr>
              <a:t>typedef struct</a:t>
            </a:r>
            <a:r>
              <a:rPr lang="en-US" altLang="zh-CN">
                <a:solidFill>
                  <a:srgbClr val="CC6600"/>
                </a:solidFill>
                <a:ea typeface="楷体_GB2312" pitchFamily="49" charset="-122"/>
              </a:rPr>
              <a:t> BiThrNod </a:t>
            </a:r>
            <a:r>
              <a:rPr lang="en-US" altLang="zh-CN">
                <a:solidFill>
                  <a:srgbClr val="000099"/>
                </a:solidFill>
                <a:ea typeface="楷体_GB2312" pitchFamily="49" charset="-122"/>
              </a:rPr>
              <a:t>{</a:t>
            </a:r>
          </a:p>
          <a:p>
            <a:pPr algn="l" eaLnBrk="1" hangingPunct="1">
              <a:lnSpc>
                <a:spcPct val="125000"/>
              </a:lnSpc>
              <a:spcBef>
                <a:spcPct val="0"/>
              </a:spcBef>
            </a:pPr>
            <a:r>
              <a:rPr lang="en-US" altLang="zh-CN">
                <a:solidFill>
                  <a:schemeClr val="tx1"/>
                </a:solidFill>
                <a:ea typeface="楷体_GB2312" pitchFamily="49" charset="-122"/>
              </a:rPr>
              <a:t>   </a:t>
            </a:r>
            <a:r>
              <a:rPr lang="en-US" altLang="zh-CN">
                <a:solidFill>
                  <a:srgbClr val="990099"/>
                </a:solidFill>
                <a:ea typeface="楷体_GB2312" pitchFamily="49" charset="-122"/>
              </a:rPr>
              <a:t>TElemType        data;</a:t>
            </a:r>
          </a:p>
          <a:p>
            <a:pPr algn="l" eaLnBrk="1" hangingPunct="1">
              <a:lnSpc>
                <a:spcPct val="125000"/>
              </a:lnSpc>
              <a:spcBef>
                <a:spcPct val="0"/>
              </a:spcBef>
            </a:pPr>
            <a:r>
              <a:rPr lang="en-US" altLang="zh-CN">
                <a:solidFill>
                  <a:srgbClr val="990099"/>
                </a:solidFill>
                <a:ea typeface="楷体_GB2312" pitchFamily="49" charset="-122"/>
              </a:rPr>
              <a:t>   struct BiThrNode  *lchild, *rchild;  // </a:t>
            </a:r>
            <a:r>
              <a:rPr lang="zh-CN" altLang="en-US">
                <a:solidFill>
                  <a:srgbClr val="990099"/>
                </a:solidFill>
                <a:ea typeface="楷体_GB2312" pitchFamily="49" charset="-122"/>
              </a:rPr>
              <a:t>左右指针</a:t>
            </a:r>
          </a:p>
          <a:p>
            <a:pPr algn="l" eaLnBrk="1" hangingPunct="1">
              <a:lnSpc>
                <a:spcPct val="125000"/>
              </a:lnSpc>
              <a:spcBef>
                <a:spcPct val="0"/>
              </a:spcBef>
            </a:pPr>
            <a:r>
              <a:rPr lang="zh-CN" altLang="en-US">
                <a:solidFill>
                  <a:srgbClr val="990099"/>
                </a:solidFill>
                <a:ea typeface="楷体_GB2312" pitchFamily="49" charset="-122"/>
              </a:rPr>
              <a:t>   </a:t>
            </a:r>
            <a:r>
              <a:rPr lang="en-US" altLang="zh-CN" u="sng">
                <a:solidFill>
                  <a:srgbClr val="FF3300"/>
                </a:solidFill>
                <a:ea typeface="楷体_GB2312" pitchFamily="49" charset="-122"/>
              </a:rPr>
              <a:t>PointerThr         LTag,  RTag;    // </a:t>
            </a:r>
            <a:r>
              <a:rPr lang="zh-CN" altLang="en-US" u="sng">
                <a:solidFill>
                  <a:srgbClr val="FF3300"/>
                </a:solidFill>
                <a:ea typeface="楷体_GB2312" pitchFamily="49" charset="-122"/>
              </a:rPr>
              <a:t>左右标志</a:t>
            </a:r>
          </a:p>
          <a:p>
            <a:pPr algn="l" eaLnBrk="1" hangingPunct="1">
              <a:lnSpc>
                <a:spcPct val="125000"/>
              </a:lnSpc>
              <a:spcBef>
                <a:spcPct val="0"/>
              </a:spcBef>
            </a:pPr>
            <a:r>
              <a:rPr lang="en-US" altLang="zh-CN">
                <a:solidFill>
                  <a:srgbClr val="000099"/>
                </a:solidFill>
                <a:ea typeface="楷体_GB2312" pitchFamily="49" charset="-122"/>
              </a:rPr>
              <a:t>} BiThrNode, *BiThrTree;</a:t>
            </a:r>
          </a:p>
        </p:txBody>
      </p:sp>
      <p:sp>
        <p:nvSpPr>
          <p:cNvPr id="400389" name="Text Box 5"/>
          <p:cNvSpPr txBox="1">
            <a:spLocks noChangeArrowheads="1"/>
          </p:cNvSpPr>
          <p:nvPr/>
        </p:nvSpPr>
        <p:spPr bwMode="auto">
          <a:xfrm>
            <a:off x="685800" y="1716088"/>
            <a:ext cx="7620000" cy="114617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en-US" altLang="zh-CN">
                <a:solidFill>
                  <a:schemeClr val="tx1"/>
                </a:solidFill>
                <a:ea typeface="楷体_GB2312" pitchFamily="49" charset="-122"/>
              </a:rPr>
              <a:t>  </a:t>
            </a:r>
            <a:r>
              <a:rPr lang="en-US" altLang="zh-CN">
                <a:solidFill>
                  <a:srgbClr val="000099"/>
                </a:solidFill>
                <a:ea typeface="楷体_GB2312" pitchFamily="49" charset="-122"/>
              </a:rPr>
              <a:t>typedef</a:t>
            </a:r>
            <a:r>
              <a:rPr lang="en-US" altLang="zh-CN">
                <a:solidFill>
                  <a:schemeClr val="tx1"/>
                </a:solidFill>
                <a:ea typeface="楷体_GB2312" pitchFamily="49" charset="-122"/>
              </a:rPr>
              <a:t> enum</a:t>
            </a:r>
            <a:r>
              <a:rPr lang="en-US" altLang="zh-CN">
                <a:solidFill>
                  <a:srgbClr val="CC6600"/>
                </a:solidFill>
                <a:ea typeface="楷体_GB2312" pitchFamily="49" charset="-122"/>
              </a:rPr>
              <a:t> </a:t>
            </a:r>
            <a:r>
              <a:rPr lang="en-US" altLang="zh-CN">
                <a:solidFill>
                  <a:srgbClr val="000099"/>
                </a:solidFill>
                <a:ea typeface="楷体_GB2312" pitchFamily="49" charset="-122"/>
              </a:rPr>
              <a:t>{</a:t>
            </a:r>
            <a:r>
              <a:rPr lang="en-US" altLang="zh-CN">
                <a:solidFill>
                  <a:schemeClr val="tx1"/>
                </a:solidFill>
                <a:ea typeface="楷体_GB2312" pitchFamily="49" charset="-122"/>
              </a:rPr>
              <a:t> </a:t>
            </a:r>
            <a:r>
              <a:rPr lang="en-US" altLang="zh-CN">
                <a:solidFill>
                  <a:srgbClr val="990000"/>
                </a:solidFill>
                <a:ea typeface="楷体_GB2312" pitchFamily="49" charset="-122"/>
              </a:rPr>
              <a:t>Link, Thread</a:t>
            </a:r>
            <a:r>
              <a:rPr lang="en-US" altLang="zh-CN">
                <a:solidFill>
                  <a:schemeClr val="tx1"/>
                </a:solidFill>
                <a:ea typeface="楷体_GB2312" pitchFamily="49" charset="-122"/>
              </a:rPr>
              <a:t> </a:t>
            </a:r>
            <a:r>
              <a:rPr lang="en-US" altLang="zh-CN">
                <a:solidFill>
                  <a:srgbClr val="000099"/>
                </a:solidFill>
                <a:ea typeface="楷体_GB2312" pitchFamily="49" charset="-122"/>
              </a:rPr>
              <a:t>} </a:t>
            </a:r>
            <a:r>
              <a:rPr lang="en-US" altLang="zh-CN">
                <a:solidFill>
                  <a:srgbClr val="FF3300"/>
                </a:solidFill>
                <a:ea typeface="楷体_GB2312" pitchFamily="49" charset="-122"/>
              </a:rPr>
              <a:t>PointerThr</a:t>
            </a:r>
            <a:r>
              <a:rPr lang="en-US" altLang="zh-CN">
                <a:solidFill>
                  <a:srgbClr val="000099"/>
                </a:solidFill>
                <a:ea typeface="楷体_GB2312" pitchFamily="49" charset="-122"/>
              </a:rPr>
              <a:t>;</a:t>
            </a:r>
            <a:r>
              <a:rPr lang="en-US" altLang="zh-CN">
                <a:solidFill>
                  <a:schemeClr val="tx1"/>
                </a:solidFill>
                <a:ea typeface="楷体_GB2312" pitchFamily="49" charset="-122"/>
              </a:rPr>
              <a:t>  </a:t>
            </a:r>
          </a:p>
          <a:p>
            <a:pPr algn="l" eaLnBrk="1" hangingPunct="1">
              <a:lnSpc>
                <a:spcPct val="120000"/>
              </a:lnSpc>
              <a:spcBef>
                <a:spcPct val="0"/>
              </a:spcBef>
            </a:pPr>
            <a:r>
              <a:rPr lang="en-US" altLang="zh-CN">
                <a:solidFill>
                  <a:schemeClr val="tx1"/>
                </a:solidFill>
                <a:ea typeface="楷体_GB2312" pitchFamily="49" charset="-122"/>
              </a:rPr>
              <a:t>     </a:t>
            </a:r>
            <a:r>
              <a:rPr lang="en-US" altLang="zh-CN">
                <a:solidFill>
                  <a:srgbClr val="000099"/>
                </a:solidFill>
                <a:ea typeface="楷体_GB2312" pitchFamily="49" charset="-122"/>
              </a:rPr>
              <a:t>// Link==0:</a:t>
            </a:r>
            <a:r>
              <a:rPr lang="zh-CN" altLang="en-US">
                <a:solidFill>
                  <a:srgbClr val="000099"/>
                </a:solidFill>
                <a:ea typeface="楷体_GB2312" pitchFamily="49" charset="-122"/>
              </a:rPr>
              <a:t>指针，</a:t>
            </a:r>
            <a:r>
              <a:rPr lang="en-US" altLang="zh-CN">
                <a:solidFill>
                  <a:srgbClr val="000099"/>
                </a:solidFill>
                <a:ea typeface="楷体_GB2312" pitchFamily="49" charset="-122"/>
              </a:rPr>
              <a:t>Thread==1:</a:t>
            </a:r>
            <a:r>
              <a:rPr lang="zh-CN" altLang="en-US">
                <a:solidFill>
                  <a:srgbClr val="000099"/>
                </a:solidFill>
                <a:ea typeface="楷体_GB2312" pitchFamily="49" charset="-122"/>
              </a:rPr>
              <a:t>线索</a:t>
            </a:r>
            <a:endParaRPr lang="zh-CN" altLang="en-US">
              <a:solidFill>
                <a:schemeClr val="tx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00389"/>
                                        </p:tgtEl>
                                        <p:attrNameLst>
                                          <p:attrName>style.visibility</p:attrName>
                                        </p:attrNameLst>
                                      </p:cBhvr>
                                      <p:to>
                                        <p:strVal val="visible"/>
                                      </p:to>
                                    </p:set>
                                    <p:anim calcmode="lin" valueType="num">
                                      <p:cBhvr>
                                        <p:cTn id="7" dur="500" fill="hold"/>
                                        <p:tgtEl>
                                          <p:spTgt spid="400389"/>
                                        </p:tgtEl>
                                        <p:attrNameLst>
                                          <p:attrName>ppt_x</p:attrName>
                                        </p:attrNameLst>
                                      </p:cBhvr>
                                      <p:tavLst>
                                        <p:tav tm="0">
                                          <p:val>
                                            <p:strVal val="#ppt_x"/>
                                          </p:val>
                                        </p:tav>
                                        <p:tav tm="100000">
                                          <p:val>
                                            <p:strVal val="#ppt_x"/>
                                          </p:val>
                                        </p:tav>
                                      </p:tavLst>
                                    </p:anim>
                                    <p:anim calcmode="lin" valueType="num">
                                      <p:cBhvr>
                                        <p:cTn id="8" dur="500" fill="hold"/>
                                        <p:tgtEl>
                                          <p:spTgt spid="400389"/>
                                        </p:tgtEl>
                                        <p:attrNameLst>
                                          <p:attrName>ppt_y</p:attrName>
                                        </p:attrNameLst>
                                      </p:cBhvr>
                                      <p:tavLst>
                                        <p:tav tm="0">
                                          <p:val>
                                            <p:strVal val="#ppt_y-#ppt_h/2"/>
                                          </p:val>
                                        </p:tav>
                                        <p:tav tm="100000">
                                          <p:val>
                                            <p:strVal val="#ppt_y"/>
                                          </p:val>
                                        </p:tav>
                                      </p:tavLst>
                                    </p:anim>
                                    <p:anim calcmode="lin" valueType="num">
                                      <p:cBhvr>
                                        <p:cTn id="9" dur="500" fill="hold"/>
                                        <p:tgtEl>
                                          <p:spTgt spid="400389"/>
                                        </p:tgtEl>
                                        <p:attrNameLst>
                                          <p:attrName>ppt_w</p:attrName>
                                        </p:attrNameLst>
                                      </p:cBhvr>
                                      <p:tavLst>
                                        <p:tav tm="0">
                                          <p:val>
                                            <p:strVal val="#ppt_w"/>
                                          </p:val>
                                        </p:tav>
                                        <p:tav tm="100000">
                                          <p:val>
                                            <p:strVal val="#ppt_w"/>
                                          </p:val>
                                        </p:tav>
                                      </p:tavLst>
                                    </p:anim>
                                    <p:anim calcmode="lin" valueType="num">
                                      <p:cBhvr>
                                        <p:cTn id="10" dur="500" fill="hold"/>
                                        <p:tgtEl>
                                          <p:spTgt spid="40038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00388"/>
                                        </p:tgtEl>
                                        <p:attrNameLst>
                                          <p:attrName>style.visibility</p:attrName>
                                        </p:attrNameLst>
                                      </p:cBhvr>
                                      <p:to>
                                        <p:strVal val="visible"/>
                                      </p:to>
                                    </p:set>
                                    <p:anim calcmode="lin" valueType="num">
                                      <p:cBhvr>
                                        <p:cTn id="15" dur="500" fill="hold"/>
                                        <p:tgtEl>
                                          <p:spTgt spid="400388"/>
                                        </p:tgtEl>
                                        <p:attrNameLst>
                                          <p:attrName>ppt_x</p:attrName>
                                        </p:attrNameLst>
                                      </p:cBhvr>
                                      <p:tavLst>
                                        <p:tav tm="0">
                                          <p:val>
                                            <p:strVal val="#ppt_x"/>
                                          </p:val>
                                        </p:tav>
                                        <p:tav tm="100000">
                                          <p:val>
                                            <p:strVal val="#ppt_x"/>
                                          </p:val>
                                        </p:tav>
                                      </p:tavLst>
                                    </p:anim>
                                    <p:anim calcmode="lin" valueType="num">
                                      <p:cBhvr>
                                        <p:cTn id="16" dur="500" fill="hold"/>
                                        <p:tgtEl>
                                          <p:spTgt spid="400388"/>
                                        </p:tgtEl>
                                        <p:attrNameLst>
                                          <p:attrName>ppt_y</p:attrName>
                                        </p:attrNameLst>
                                      </p:cBhvr>
                                      <p:tavLst>
                                        <p:tav tm="0">
                                          <p:val>
                                            <p:strVal val="#ppt_y-#ppt_h/2"/>
                                          </p:val>
                                        </p:tav>
                                        <p:tav tm="100000">
                                          <p:val>
                                            <p:strVal val="#ppt_y"/>
                                          </p:val>
                                        </p:tav>
                                      </p:tavLst>
                                    </p:anim>
                                    <p:anim calcmode="lin" valueType="num">
                                      <p:cBhvr>
                                        <p:cTn id="17" dur="500" fill="hold"/>
                                        <p:tgtEl>
                                          <p:spTgt spid="400388"/>
                                        </p:tgtEl>
                                        <p:attrNameLst>
                                          <p:attrName>ppt_w</p:attrName>
                                        </p:attrNameLst>
                                      </p:cBhvr>
                                      <p:tavLst>
                                        <p:tav tm="0">
                                          <p:val>
                                            <p:strVal val="#ppt_w"/>
                                          </p:val>
                                        </p:tav>
                                        <p:tav tm="100000">
                                          <p:val>
                                            <p:strVal val="#ppt_w"/>
                                          </p:val>
                                        </p:tav>
                                      </p:tavLst>
                                    </p:anim>
                                    <p:anim calcmode="lin" valueType="num">
                                      <p:cBhvr>
                                        <p:cTn id="18" dur="500" fill="hold"/>
                                        <p:tgtEl>
                                          <p:spTgt spid="4003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P spid="40038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80748756-39F4-46B0-A5B2-851FC391B097}" type="slidenum">
              <a:rPr kumimoji="0" lang="en-US" altLang="zh-CN" sz="1400" b="0" smtClean="0">
                <a:solidFill>
                  <a:schemeClr val="tx1"/>
                </a:solidFill>
              </a:rPr>
              <a:t>8</a:t>
            </a:fld>
            <a:endParaRPr kumimoji="0" lang="en-US" altLang="zh-CN" sz="1400" b="0" smtClean="0">
              <a:solidFill>
                <a:schemeClr val="tx1"/>
              </a:solidFill>
            </a:endParaRPr>
          </a:p>
        </p:txBody>
      </p:sp>
      <p:sp>
        <p:nvSpPr>
          <p:cNvPr id="11267" name="Rectangle 41"/>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1268" name="Rectangle 42"/>
          <p:cNvSpPr>
            <a:spLocks noGrp="1" noChangeArrowheads="1"/>
          </p:cNvSpPr>
          <p:nvPr>
            <p:ph type="body" idx="1"/>
          </p:nvPr>
        </p:nvSpPr>
        <p:spPr/>
        <p:txBody>
          <a:bodyPr/>
          <a:lstStyle/>
          <a:p>
            <a:pPr eaLnBrk="1" hangingPunct="1"/>
            <a:r>
              <a:rPr lang="zh-CN" altLang="en-US" smtClean="0"/>
              <a:t>结构类</a:t>
            </a:r>
          </a:p>
          <a:p>
            <a:pPr lvl="1" eaLnBrk="1" hangingPunct="1"/>
            <a:r>
              <a:rPr lang="en-US" altLang="zh-CN" smtClean="0"/>
              <a:t>InitTree(&amp;T)  // </a:t>
            </a:r>
            <a:r>
              <a:rPr lang="zh-CN" altLang="en-US" smtClean="0"/>
              <a:t>初始化置空树 </a:t>
            </a:r>
          </a:p>
          <a:p>
            <a:pPr lvl="1" eaLnBrk="1" hangingPunct="1"/>
            <a:r>
              <a:rPr lang="en-US" altLang="zh-CN" smtClean="0"/>
              <a:t>CreateTree(&amp;T, definition) // </a:t>
            </a:r>
            <a:r>
              <a:rPr lang="zh-CN" altLang="en-US" smtClean="0"/>
              <a:t>按定义构造树</a:t>
            </a:r>
          </a:p>
          <a:p>
            <a:pPr lvl="1" eaLnBrk="1" hangingPunct="1"/>
            <a:r>
              <a:rPr lang="en-US" altLang="zh-CN" smtClean="0"/>
              <a:t>ClearTree(&amp;T) // </a:t>
            </a:r>
            <a:r>
              <a:rPr lang="zh-CN" altLang="en-US" smtClean="0"/>
              <a:t>将树清空</a:t>
            </a:r>
          </a:p>
          <a:p>
            <a:pPr lvl="1" eaLnBrk="1" hangingPunct="1"/>
            <a:r>
              <a:rPr lang="en-US" altLang="zh-CN" smtClean="0"/>
              <a:t>DestroyTree(&amp;T)  // </a:t>
            </a:r>
            <a:r>
              <a:rPr lang="zh-CN" altLang="en-US" smtClean="0"/>
              <a:t>销毁树的结构</a:t>
            </a:r>
          </a:p>
          <a:p>
            <a:pPr eaLnBrk="1" hangingPunct="1"/>
            <a:r>
              <a:rPr lang="zh-CN" altLang="en-US" smtClean="0"/>
              <a:t>属性类</a:t>
            </a:r>
          </a:p>
          <a:p>
            <a:pPr lvl="1" eaLnBrk="1" hangingPunct="1"/>
            <a:r>
              <a:rPr lang="en-US" altLang="zh-CN" smtClean="0"/>
              <a:t>TreeEmpty(T)  // </a:t>
            </a:r>
            <a:r>
              <a:rPr lang="zh-CN" altLang="en-US" smtClean="0"/>
              <a:t>判定树是否为空树 </a:t>
            </a:r>
          </a:p>
          <a:p>
            <a:pPr lvl="1" eaLnBrk="1" hangingPunct="1"/>
            <a:r>
              <a:rPr lang="en-US" altLang="zh-CN" smtClean="0"/>
              <a:t>TreeDepth(T)  // </a:t>
            </a:r>
            <a:r>
              <a:rPr lang="zh-CN" altLang="en-US" smtClean="0"/>
              <a:t>求树的深度</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C26D74AF-1C85-4B27-A74C-79AE765957D0}" type="slidenum">
              <a:rPr kumimoji="0" lang="en-US" altLang="zh-CN" sz="1400" b="0" smtClean="0">
                <a:solidFill>
                  <a:schemeClr val="tx1"/>
                </a:solidFill>
              </a:rPr>
              <a:t>80</a:t>
            </a:fld>
            <a:endParaRPr kumimoji="0" lang="en-US" altLang="zh-CN" sz="1400" b="0" smtClean="0">
              <a:solidFill>
                <a:schemeClr val="tx1"/>
              </a:solidFill>
            </a:endParaRPr>
          </a:p>
        </p:txBody>
      </p:sp>
      <p:sp>
        <p:nvSpPr>
          <p:cNvPr id="74755" name="Rectangle 2"/>
          <p:cNvSpPr>
            <a:spLocks noGrp="1" noChangeArrowheads="1"/>
          </p:cNvSpPr>
          <p:nvPr>
            <p:ph type="title"/>
          </p:nvPr>
        </p:nvSpPr>
        <p:spPr/>
        <p:txBody>
          <a:bodyPr/>
          <a:lstStyle/>
          <a:p>
            <a:pPr eaLnBrk="1" hangingPunct="1"/>
            <a:r>
              <a:rPr lang="zh-CN" altLang="en-US" smtClean="0"/>
              <a:t>线索链表的遍历算法</a:t>
            </a:r>
          </a:p>
        </p:txBody>
      </p:sp>
      <p:sp>
        <p:nvSpPr>
          <p:cNvPr id="74756" name="Rectangle 3"/>
          <p:cNvSpPr>
            <a:spLocks noGrp="1" noChangeArrowheads="1"/>
          </p:cNvSpPr>
          <p:nvPr>
            <p:ph type="body" idx="1"/>
          </p:nvPr>
        </p:nvSpPr>
        <p:spPr/>
        <p:txBody>
          <a:bodyPr/>
          <a:lstStyle/>
          <a:p>
            <a:pPr marL="533400" indent="-533400" eaLnBrk="1" hangingPunct="1"/>
            <a:r>
              <a:rPr lang="zh-CN" altLang="en-US" smtClean="0"/>
              <a:t>在线索链表中添加了 “前驱”和“后继”的信息</a:t>
            </a:r>
          </a:p>
          <a:p>
            <a:pPr marL="533400" indent="-533400" eaLnBrk="1" hangingPunct="1"/>
            <a:r>
              <a:rPr lang="zh-CN" altLang="en-US" smtClean="0"/>
              <a:t>所以遍历时与线性表的遍历相似：</a:t>
            </a:r>
          </a:p>
          <a:p>
            <a:pPr marL="990600" lvl="1" indent="-533400" eaLnBrk="1" hangingPunct="1">
              <a:buFontTx/>
              <a:buAutoNum type="arabicPeriod"/>
            </a:pPr>
            <a:r>
              <a:rPr lang="zh-CN" altLang="en-US" smtClean="0"/>
              <a:t>找到第一个结点</a:t>
            </a:r>
          </a:p>
          <a:p>
            <a:pPr marL="990600" lvl="1" indent="-533400" eaLnBrk="1" hangingPunct="1">
              <a:buFontTx/>
              <a:buAutoNum type="arabicPeriod"/>
            </a:pPr>
            <a:r>
              <a:rPr lang="zh-CN" altLang="en-US" smtClean="0"/>
              <a:t>依次找到后继结点</a:t>
            </a:r>
          </a:p>
        </p:txBody>
      </p:sp>
      <p:sp>
        <p:nvSpPr>
          <p:cNvPr id="401412" name="Text Box 4"/>
          <p:cNvSpPr txBox="1">
            <a:spLocks noChangeArrowheads="1"/>
          </p:cNvSpPr>
          <p:nvPr/>
        </p:nvSpPr>
        <p:spPr bwMode="auto">
          <a:xfrm>
            <a:off x="1219200" y="4191000"/>
            <a:ext cx="6078538" cy="118745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25000"/>
              </a:lnSpc>
              <a:spcBef>
                <a:spcPct val="0"/>
              </a:spcBef>
            </a:pPr>
            <a:r>
              <a:rPr lang="en-US" altLang="zh-CN">
                <a:solidFill>
                  <a:schemeClr val="tx1"/>
                </a:solidFill>
                <a:ea typeface="楷体_GB2312" pitchFamily="49" charset="-122"/>
              </a:rPr>
              <a:t> </a:t>
            </a:r>
            <a:r>
              <a:rPr lang="en-US" altLang="zh-CN">
                <a:ea typeface="楷体_GB2312" pitchFamily="49" charset="-122"/>
              </a:rPr>
              <a:t>for ( </a:t>
            </a:r>
            <a:r>
              <a:rPr lang="en-US" altLang="zh-CN">
                <a:solidFill>
                  <a:srgbClr val="990000"/>
                </a:solidFill>
                <a:ea typeface="楷体_GB2312" pitchFamily="49" charset="-122"/>
              </a:rPr>
              <a:t>p =</a:t>
            </a:r>
            <a:r>
              <a:rPr lang="en-US" altLang="zh-CN">
                <a:ea typeface="楷体_GB2312" pitchFamily="49" charset="-122"/>
              </a:rPr>
              <a:t> </a:t>
            </a:r>
            <a:r>
              <a:rPr lang="en-US" altLang="zh-CN">
                <a:solidFill>
                  <a:srgbClr val="990000"/>
                </a:solidFill>
                <a:ea typeface="楷体_GB2312" pitchFamily="49" charset="-122"/>
              </a:rPr>
              <a:t>firstNode(T)</a:t>
            </a:r>
            <a:r>
              <a:rPr lang="en-US" altLang="zh-CN">
                <a:ea typeface="楷体_GB2312" pitchFamily="49" charset="-122"/>
              </a:rPr>
              <a:t>; p; </a:t>
            </a:r>
            <a:r>
              <a:rPr lang="en-US" altLang="zh-CN">
                <a:solidFill>
                  <a:srgbClr val="990000"/>
                </a:solidFill>
                <a:ea typeface="楷体_GB2312" pitchFamily="49" charset="-122"/>
              </a:rPr>
              <a:t>p = Succ(p)</a:t>
            </a:r>
            <a:r>
              <a:rPr lang="en-US" altLang="zh-CN">
                <a:ea typeface="楷体_GB2312" pitchFamily="49" charset="-122"/>
              </a:rPr>
              <a:t> )</a:t>
            </a:r>
          </a:p>
          <a:p>
            <a:pPr algn="l" eaLnBrk="1" hangingPunct="1">
              <a:lnSpc>
                <a:spcPct val="125000"/>
              </a:lnSpc>
              <a:spcBef>
                <a:spcPct val="0"/>
              </a:spcBef>
            </a:pPr>
            <a:r>
              <a:rPr lang="en-US" altLang="zh-CN">
                <a:ea typeface="楷体_GB2312" pitchFamily="49" charset="-122"/>
              </a:rPr>
              <a:t>      Visit (p-&gt;data);</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linds(horizontal)">
                                      <p:cBhvr>
                                        <p:cTn id="7"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DA125E1-110F-4EC8-8345-FC0A717B791D}" type="slidenum">
              <a:rPr kumimoji="0" lang="en-US" altLang="zh-CN" sz="1400" b="0" smtClean="0">
                <a:solidFill>
                  <a:schemeClr val="tx1"/>
                </a:solidFill>
              </a:rPr>
              <a:t>81</a:t>
            </a:fld>
            <a:endParaRPr kumimoji="0" lang="en-US" altLang="zh-CN" sz="1400" b="0" smtClean="0">
              <a:solidFill>
                <a:schemeClr val="tx1"/>
              </a:solidFill>
            </a:endParaRPr>
          </a:p>
        </p:txBody>
      </p:sp>
      <p:sp>
        <p:nvSpPr>
          <p:cNvPr id="75779" name="Rectangle 2"/>
          <p:cNvSpPr>
            <a:spLocks noGrp="1" noChangeArrowheads="1"/>
          </p:cNvSpPr>
          <p:nvPr>
            <p:ph type="title"/>
          </p:nvPr>
        </p:nvSpPr>
        <p:spPr/>
        <p:txBody>
          <a:bodyPr/>
          <a:lstStyle/>
          <a:p>
            <a:pPr eaLnBrk="1" hangingPunct="1"/>
            <a:r>
              <a:rPr lang="zh-CN" altLang="en-US" smtClean="0"/>
              <a:t>线索链表的中序遍历算法</a:t>
            </a:r>
          </a:p>
        </p:txBody>
      </p:sp>
      <p:sp>
        <p:nvSpPr>
          <p:cNvPr id="75780" name="Rectangle 3"/>
          <p:cNvSpPr>
            <a:spLocks noGrp="1" noChangeArrowheads="1"/>
          </p:cNvSpPr>
          <p:nvPr>
            <p:ph type="body" idx="1"/>
          </p:nvPr>
        </p:nvSpPr>
        <p:spPr>
          <a:xfrm>
            <a:off x="228600" y="1371600"/>
            <a:ext cx="5257800" cy="4953000"/>
          </a:xfrm>
          <a:ln w="12700">
            <a:solidFill>
              <a:srgbClr val="CC6600"/>
            </a:solidFill>
            <a:miter lim="800000"/>
          </a:ln>
        </p:spPr>
        <p:txBody>
          <a:bodyPr/>
          <a:lstStyle/>
          <a:p>
            <a:pPr eaLnBrk="1" hangingPunct="1"/>
            <a:r>
              <a:rPr lang="zh-CN" altLang="en-US" smtClean="0">
                <a:solidFill>
                  <a:srgbClr val="990000"/>
                </a:solidFill>
              </a:rPr>
              <a:t>中序遍历的第一个结点 ？</a:t>
            </a:r>
          </a:p>
          <a:p>
            <a:pPr lvl="1" eaLnBrk="1" hangingPunct="1"/>
            <a:r>
              <a:rPr lang="zh-CN" altLang="en-US" smtClean="0"/>
              <a:t>左子树上处于“最左下”（没有左子树）的结点。</a:t>
            </a:r>
          </a:p>
          <a:p>
            <a:pPr eaLnBrk="1" hangingPunct="1"/>
            <a:r>
              <a:rPr lang="zh-CN" altLang="en-US" smtClean="0">
                <a:solidFill>
                  <a:srgbClr val="990000"/>
                </a:solidFill>
              </a:rPr>
              <a:t>在中序线索化链表中结点的后继 ？</a:t>
            </a:r>
          </a:p>
          <a:p>
            <a:pPr lvl="1" eaLnBrk="1" hangingPunct="1"/>
            <a:r>
              <a:rPr lang="zh-CN" altLang="en-US" smtClean="0"/>
              <a:t>若有右子树，则为对其右子树进行中序遍历时访问的第一个结点；</a:t>
            </a:r>
          </a:p>
          <a:p>
            <a:pPr lvl="1" eaLnBrk="1" hangingPunct="1"/>
            <a:r>
              <a:rPr lang="zh-CN" altLang="en-US" smtClean="0"/>
              <a:t>否则为后继线索所指结点。</a:t>
            </a:r>
          </a:p>
        </p:txBody>
      </p:sp>
      <p:sp>
        <p:nvSpPr>
          <p:cNvPr id="75781" name="Rectangle 41"/>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grpSp>
        <p:nvGrpSpPr>
          <p:cNvPr id="75782" name="Group 146"/>
          <p:cNvGrpSpPr/>
          <p:nvPr/>
        </p:nvGrpSpPr>
        <p:grpSpPr bwMode="auto">
          <a:xfrm>
            <a:off x="5410200" y="2330450"/>
            <a:ext cx="3810000" cy="4146550"/>
            <a:chOff x="2784" y="912"/>
            <a:chExt cx="2400" cy="2612"/>
          </a:xfrm>
        </p:grpSpPr>
        <p:grpSp>
          <p:nvGrpSpPr>
            <p:cNvPr id="75783" name="Group 96"/>
            <p:cNvGrpSpPr/>
            <p:nvPr/>
          </p:nvGrpSpPr>
          <p:grpSpPr bwMode="auto">
            <a:xfrm>
              <a:off x="3024" y="1008"/>
              <a:ext cx="1871" cy="2516"/>
              <a:chOff x="3360" y="1344"/>
              <a:chExt cx="1871" cy="2516"/>
            </a:xfrm>
          </p:grpSpPr>
          <p:sp>
            <p:nvSpPr>
              <p:cNvPr id="75798" name="Line 97"/>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9" name="Line 98"/>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0" name="Line 99"/>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801" name="Line 100"/>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5802" name="Group 101"/>
              <p:cNvGrpSpPr/>
              <p:nvPr/>
            </p:nvGrpSpPr>
            <p:grpSpPr bwMode="auto">
              <a:xfrm>
                <a:off x="3360" y="2832"/>
                <a:ext cx="724" cy="404"/>
                <a:chOff x="723" y="1543"/>
                <a:chExt cx="680" cy="404"/>
              </a:xfrm>
            </p:grpSpPr>
            <p:sp>
              <p:nvSpPr>
                <p:cNvPr id="75831" name="Oval 102"/>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32" name="Text Box 103"/>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75803" name="Line 104"/>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4" name="Line 105"/>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5" name="Line 106"/>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6" name="Line 107"/>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5807" name="Group 108"/>
              <p:cNvGrpSpPr/>
              <p:nvPr/>
            </p:nvGrpSpPr>
            <p:grpSpPr bwMode="auto">
              <a:xfrm>
                <a:off x="4021" y="1344"/>
                <a:ext cx="613" cy="404"/>
                <a:chOff x="3544" y="935"/>
                <a:chExt cx="576" cy="404"/>
              </a:xfrm>
            </p:grpSpPr>
            <p:sp>
              <p:nvSpPr>
                <p:cNvPr id="75829" name="Oval 109"/>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30" name="Text Box 110"/>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A</a:t>
                  </a:r>
                </a:p>
              </p:txBody>
            </p:sp>
          </p:grpSp>
          <p:grpSp>
            <p:nvGrpSpPr>
              <p:cNvPr id="75808" name="Group 111"/>
              <p:cNvGrpSpPr/>
              <p:nvPr/>
            </p:nvGrpSpPr>
            <p:grpSpPr bwMode="auto">
              <a:xfrm>
                <a:off x="4329" y="2251"/>
                <a:ext cx="613" cy="404"/>
                <a:chOff x="3784" y="1987"/>
                <a:chExt cx="576" cy="404"/>
              </a:xfrm>
            </p:grpSpPr>
            <p:sp>
              <p:nvSpPr>
                <p:cNvPr id="75827" name="Oval 11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28" name="Text Box 11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75809" name="Group 114"/>
              <p:cNvGrpSpPr/>
              <p:nvPr/>
            </p:nvGrpSpPr>
            <p:grpSpPr bwMode="auto">
              <a:xfrm>
                <a:off x="3798" y="2251"/>
                <a:ext cx="613" cy="404"/>
                <a:chOff x="3304" y="1991"/>
                <a:chExt cx="576" cy="404"/>
              </a:xfrm>
            </p:grpSpPr>
            <p:sp>
              <p:nvSpPr>
                <p:cNvPr id="75825" name="Oval 115"/>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26" name="Text Box 116"/>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75810" name="Group 117"/>
              <p:cNvGrpSpPr/>
              <p:nvPr/>
            </p:nvGrpSpPr>
            <p:grpSpPr bwMode="auto">
              <a:xfrm>
                <a:off x="4618" y="1753"/>
                <a:ext cx="613" cy="404"/>
                <a:chOff x="4216" y="1415"/>
                <a:chExt cx="576" cy="404"/>
              </a:xfrm>
            </p:grpSpPr>
            <p:sp>
              <p:nvSpPr>
                <p:cNvPr id="75823" name="Oval 118"/>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24" name="Text Box 119"/>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75811" name="Group 120"/>
              <p:cNvGrpSpPr/>
              <p:nvPr/>
            </p:nvGrpSpPr>
            <p:grpSpPr bwMode="auto">
              <a:xfrm>
                <a:off x="3411" y="1753"/>
                <a:ext cx="613" cy="404"/>
                <a:chOff x="2920" y="1463"/>
                <a:chExt cx="576" cy="404"/>
              </a:xfrm>
            </p:grpSpPr>
            <p:sp>
              <p:nvSpPr>
                <p:cNvPr id="75821" name="Oval 121"/>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22" name="Text Box 122"/>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75812" name="Group 123"/>
              <p:cNvGrpSpPr/>
              <p:nvPr/>
            </p:nvGrpSpPr>
            <p:grpSpPr bwMode="auto">
              <a:xfrm>
                <a:off x="4080" y="2832"/>
                <a:ext cx="613" cy="404"/>
                <a:chOff x="3784" y="1987"/>
                <a:chExt cx="576" cy="404"/>
              </a:xfrm>
            </p:grpSpPr>
            <p:sp>
              <p:nvSpPr>
                <p:cNvPr id="75819" name="Oval 124"/>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20" name="Text Box 12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75813" name="Group 126"/>
              <p:cNvGrpSpPr/>
              <p:nvPr/>
            </p:nvGrpSpPr>
            <p:grpSpPr bwMode="auto">
              <a:xfrm>
                <a:off x="3696" y="3456"/>
                <a:ext cx="613" cy="404"/>
                <a:chOff x="3784" y="1987"/>
                <a:chExt cx="576" cy="404"/>
              </a:xfrm>
            </p:grpSpPr>
            <p:sp>
              <p:nvSpPr>
                <p:cNvPr id="75817" name="Oval 127"/>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18" name="Text Box 128"/>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75814" name="Group 129"/>
              <p:cNvGrpSpPr/>
              <p:nvPr/>
            </p:nvGrpSpPr>
            <p:grpSpPr bwMode="auto">
              <a:xfrm>
                <a:off x="4320" y="3456"/>
                <a:ext cx="613" cy="404"/>
                <a:chOff x="3784" y="1987"/>
                <a:chExt cx="576" cy="404"/>
              </a:xfrm>
            </p:grpSpPr>
            <p:sp>
              <p:nvSpPr>
                <p:cNvPr id="75815" name="Oval 130"/>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75816" name="Text Box 131"/>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grpSp>
          <p:nvGrpSpPr>
            <p:cNvPr id="75784" name="Group 132"/>
            <p:cNvGrpSpPr/>
            <p:nvPr/>
          </p:nvGrpSpPr>
          <p:grpSpPr bwMode="auto">
            <a:xfrm>
              <a:off x="2784" y="912"/>
              <a:ext cx="816" cy="624"/>
              <a:chOff x="2784" y="912"/>
              <a:chExt cx="816" cy="624"/>
            </a:xfrm>
          </p:grpSpPr>
          <p:sp>
            <p:nvSpPr>
              <p:cNvPr id="75796" name="Text Box 133"/>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75797" name="Line 134"/>
              <p:cNvSpPr>
                <a:spLocks noChangeShapeType="1"/>
              </p:cNvSpPr>
              <p:nvPr/>
            </p:nvSpPr>
            <p:spPr bwMode="auto">
              <a:xfrm flipH="1" flipV="1">
                <a:off x="3312" y="1152"/>
                <a:ext cx="48" cy="384"/>
              </a:xfrm>
              <a:prstGeom prst="line">
                <a:avLst/>
              </a:prstGeom>
              <a:noFill/>
              <a:ln w="3810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5785" name="Freeform 135"/>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6" name="Freeform 136"/>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7" name="Freeform 137"/>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8" name="Freeform 138"/>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89" name="Freeform 139"/>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0" name="Freeform 140"/>
            <p:cNvSpPr/>
            <p:nvPr/>
          </p:nvSpPr>
          <p:spPr bwMode="auto">
            <a:xfrm>
              <a:off x="3792" y="2869"/>
              <a:ext cx="160" cy="491"/>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10000"/>
                <a:gd name="connsiteY0" fmla="*/ 43571 h 43571"/>
                <a:gd name="connsiteX1" fmla="*/ 5473 w 10000"/>
                <a:gd name="connsiteY1" fmla="*/ 0 h 43571"/>
                <a:gd name="connsiteX2" fmla="*/ 10000 w 10000"/>
                <a:gd name="connsiteY2" fmla="*/ 43571 h 43571"/>
                <a:gd name="connsiteX0-1" fmla="*/ 0 w 6418"/>
                <a:gd name="connsiteY0-2" fmla="*/ 4026743 h 4026743"/>
                <a:gd name="connsiteX1-3" fmla="*/ 5473 w 6418"/>
                <a:gd name="connsiteY1-4" fmla="*/ 3983172 h 4026743"/>
                <a:gd name="connsiteX2-5" fmla="*/ 6418 w 6418"/>
                <a:gd name="connsiteY2-6" fmla="*/ 0 h 4026743"/>
                <a:gd name="connsiteX0-7" fmla="*/ 0 w 10852"/>
                <a:gd name="connsiteY0-8" fmla="*/ 10000 h 10000"/>
                <a:gd name="connsiteX1-9" fmla="*/ 10852 w 10852"/>
                <a:gd name="connsiteY1-10" fmla="*/ 5942 h 10000"/>
                <a:gd name="connsiteX2-11" fmla="*/ 10000 w 10852"/>
                <a:gd name="connsiteY2-12" fmla="*/ 0 h 10000"/>
                <a:gd name="connsiteX0-13" fmla="*/ 0 w 11857"/>
                <a:gd name="connsiteY0-14" fmla="*/ 12556 h 12556"/>
                <a:gd name="connsiteX1-15" fmla="*/ 10852 w 11857"/>
                <a:gd name="connsiteY1-16" fmla="*/ 8498 h 12556"/>
                <a:gd name="connsiteX2-17" fmla="*/ 11857 w 11857"/>
                <a:gd name="connsiteY2-18" fmla="*/ 0 h 12556"/>
                <a:gd name="connsiteX0-19" fmla="*/ 0 w 11857"/>
                <a:gd name="connsiteY0-20" fmla="*/ 12556 h 12556"/>
                <a:gd name="connsiteX1-21" fmla="*/ 10852 w 11857"/>
                <a:gd name="connsiteY1-22" fmla="*/ 8498 h 12556"/>
                <a:gd name="connsiteX2-23" fmla="*/ 11857 w 11857"/>
                <a:gd name="connsiteY2-24" fmla="*/ 0 h 12556"/>
                <a:gd name="connsiteX0-25" fmla="*/ 0 w 11857"/>
                <a:gd name="connsiteY0-26" fmla="*/ 12556 h 12556"/>
                <a:gd name="connsiteX1-27" fmla="*/ 10852 w 11857"/>
                <a:gd name="connsiteY1-28" fmla="*/ 8498 h 12556"/>
                <a:gd name="connsiteX2-29" fmla="*/ 11857 w 11857"/>
                <a:gd name="connsiteY2-30" fmla="*/ 0 h 12556"/>
                <a:gd name="connsiteX0-31" fmla="*/ 0 w 11857"/>
                <a:gd name="connsiteY0-32" fmla="*/ 12556 h 12556"/>
                <a:gd name="connsiteX1-33" fmla="*/ 10852 w 11857"/>
                <a:gd name="connsiteY1-34" fmla="*/ 8498 h 12556"/>
                <a:gd name="connsiteX2-35" fmla="*/ 11857 w 11857"/>
                <a:gd name="connsiteY2-36" fmla="*/ 0 h 12556"/>
                <a:gd name="connsiteX0-37" fmla="*/ 0 w 11857"/>
                <a:gd name="connsiteY0-38" fmla="*/ 12556 h 12556"/>
                <a:gd name="connsiteX1-39" fmla="*/ 10852 w 11857"/>
                <a:gd name="connsiteY1-40" fmla="*/ 8498 h 12556"/>
                <a:gd name="connsiteX2-41" fmla="*/ 11857 w 11857"/>
                <a:gd name="connsiteY2-42" fmla="*/ 0 h 12556"/>
                <a:gd name="connsiteX0-43" fmla="*/ 0 w 11857"/>
                <a:gd name="connsiteY0-44" fmla="*/ 12556 h 12556"/>
                <a:gd name="connsiteX1-45" fmla="*/ 4829 w 11857"/>
                <a:gd name="connsiteY1-46" fmla="*/ 7105 h 12556"/>
                <a:gd name="connsiteX2-47" fmla="*/ 11857 w 11857"/>
                <a:gd name="connsiteY2-48" fmla="*/ 0 h 12556"/>
                <a:gd name="connsiteX0-49" fmla="*/ 0 w 11857"/>
                <a:gd name="connsiteY0-50" fmla="*/ 12556 h 12556"/>
                <a:gd name="connsiteX1-51" fmla="*/ 11857 w 11857"/>
                <a:gd name="connsiteY1-52" fmla="*/ 0 h 12556"/>
                <a:gd name="connsiteX0-53" fmla="*/ 0 w 11857"/>
                <a:gd name="connsiteY0-54" fmla="*/ 12556 h 12556"/>
                <a:gd name="connsiteX1-55" fmla="*/ 9885 w 11857"/>
                <a:gd name="connsiteY1-56" fmla="*/ 8956 h 12556"/>
                <a:gd name="connsiteX2-57" fmla="*/ 11857 w 11857"/>
                <a:gd name="connsiteY2-58" fmla="*/ 0 h 12556"/>
                <a:gd name="connsiteX0-59" fmla="*/ 0 w 9885"/>
                <a:gd name="connsiteY0-60" fmla="*/ 13020 h 13020"/>
                <a:gd name="connsiteX1-61" fmla="*/ 9885 w 9885"/>
                <a:gd name="connsiteY1-62" fmla="*/ 9420 h 13020"/>
                <a:gd name="connsiteX2-63" fmla="*/ 7224 w 9885"/>
                <a:gd name="connsiteY2-64" fmla="*/ 0 h 13020"/>
                <a:gd name="connsiteX0-65" fmla="*/ 0 w 7651"/>
                <a:gd name="connsiteY0-66" fmla="*/ 10000 h 10000"/>
                <a:gd name="connsiteX1-67" fmla="*/ 7651 w 7651"/>
                <a:gd name="connsiteY1-68" fmla="*/ 6878 h 10000"/>
                <a:gd name="connsiteX2-69" fmla="*/ 7308 w 7651"/>
                <a:gd name="connsiteY2-70" fmla="*/ 0 h 10000"/>
                <a:gd name="connsiteX0-71" fmla="*/ 0 w 11403"/>
                <a:gd name="connsiteY0-72" fmla="*/ 10178 h 10178"/>
                <a:gd name="connsiteX1-73" fmla="*/ 10000 w 11403"/>
                <a:gd name="connsiteY1-74" fmla="*/ 7056 h 10178"/>
                <a:gd name="connsiteX2-75" fmla="*/ 11394 w 11403"/>
                <a:gd name="connsiteY2-76" fmla="*/ 0 h 10178"/>
                <a:gd name="connsiteX0-77" fmla="*/ 0 w 11394"/>
                <a:gd name="connsiteY0-78" fmla="*/ 10178 h 10178"/>
                <a:gd name="connsiteX1-79" fmla="*/ 11394 w 11394"/>
                <a:gd name="connsiteY1-80" fmla="*/ 0 h 10178"/>
              </a:gdLst>
              <a:ahLst/>
              <a:cxnLst>
                <a:cxn ang="0">
                  <a:pos x="connsiteX0-1" y="connsiteY0-2"/>
                </a:cxn>
                <a:cxn ang="0">
                  <a:pos x="connsiteX1-3" y="connsiteY1-4"/>
                </a:cxn>
              </a:cxnLst>
              <a:rect l="l" t="t" r="r" b="b"/>
              <a:pathLst>
                <a:path w="11394" h="10178">
                  <a:moveTo>
                    <a:pt x="0" y="10178"/>
                  </a:moveTo>
                  <a:lnTo>
                    <a:pt x="11394" y="0"/>
                  </a:ln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1" name="Freeform 141"/>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5792" name="Freeform 142"/>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75793" name="Group 143"/>
            <p:cNvGrpSpPr/>
            <p:nvPr/>
          </p:nvGrpSpPr>
          <p:grpSpPr bwMode="auto">
            <a:xfrm>
              <a:off x="4368" y="912"/>
              <a:ext cx="816" cy="576"/>
              <a:chOff x="4368" y="912"/>
              <a:chExt cx="816" cy="576"/>
            </a:xfrm>
          </p:grpSpPr>
          <p:sp>
            <p:nvSpPr>
              <p:cNvPr id="75794" name="Line 144"/>
              <p:cNvSpPr>
                <a:spLocks noChangeShapeType="1"/>
              </p:cNvSpPr>
              <p:nvPr/>
            </p:nvSpPr>
            <p:spPr bwMode="auto">
              <a:xfrm flipV="1">
                <a:off x="4560" y="1200"/>
                <a:ext cx="48" cy="288"/>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5" name="Text Box 145"/>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NULL</a:t>
                </a:r>
              </a:p>
            </p:txBody>
          </p:sp>
        </p:grpSp>
      </p:gr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AD8F24E-0242-419D-911C-DB0A0A63C50C}" type="slidenum">
              <a:rPr kumimoji="0" lang="en-US" altLang="zh-CN" sz="1400" b="0" smtClean="0">
                <a:solidFill>
                  <a:schemeClr val="tx1"/>
                </a:solidFill>
              </a:rPr>
              <a:t>82</a:t>
            </a:fld>
            <a:endParaRPr kumimoji="0" lang="en-US" altLang="zh-CN" sz="1400" b="0" smtClean="0">
              <a:solidFill>
                <a:schemeClr val="tx1"/>
              </a:solidFill>
            </a:endParaRPr>
          </a:p>
        </p:txBody>
      </p:sp>
      <p:sp>
        <p:nvSpPr>
          <p:cNvPr id="76803" name="Rectangle 2"/>
          <p:cNvSpPr>
            <a:spLocks noChangeArrowheads="1"/>
          </p:cNvSpPr>
          <p:nvPr/>
        </p:nvSpPr>
        <p:spPr bwMode="auto">
          <a:xfrm>
            <a:off x="685800" y="1600200"/>
            <a:ext cx="7772400" cy="4395788"/>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a:ea typeface="楷体_GB2312" pitchFamily="49" charset="-122"/>
              </a:rPr>
              <a:t>BiThrNode *</a:t>
            </a:r>
            <a:r>
              <a:rPr lang="en-US" altLang="zh-CN">
                <a:solidFill>
                  <a:srgbClr val="FF3300"/>
                </a:solidFill>
                <a:ea typeface="楷体_GB2312" pitchFamily="49" charset="-122"/>
              </a:rPr>
              <a:t>firstNode</a:t>
            </a:r>
            <a:r>
              <a:rPr lang="en-US" altLang="zh-CN">
                <a:ea typeface="楷体_GB2312" pitchFamily="49" charset="-122"/>
              </a:rPr>
              <a:t>(BiThrTree T) {</a:t>
            </a:r>
          </a:p>
          <a:p>
            <a:pPr algn="l">
              <a:spcBef>
                <a:spcPct val="50000"/>
              </a:spcBef>
            </a:pPr>
            <a:r>
              <a:rPr lang="en-US" altLang="zh-CN">
                <a:solidFill>
                  <a:schemeClr val="tx1"/>
                </a:solidFill>
                <a:ea typeface="楷体_GB2312" pitchFamily="49" charset="-122"/>
              </a:rPr>
              <a:t>	</a:t>
            </a: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endParaRPr lang="en-US" altLang="zh-CN">
              <a:solidFill>
                <a:schemeClr val="tx1"/>
              </a:solidFill>
              <a:ea typeface="楷体_GB2312" pitchFamily="49" charset="-122"/>
            </a:endParaRPr>
          </a:p>
          <a:p>
            <a:pPr algn="l">
              <a:spcBef>
                <a:spcPct val="50000"/>
              </a:spcBef>
            </a:pPr>
            <a:r>
              <a:rPr lang="en-US" altLang="zh-CN">
                <a:solidFill>
                  <a:schemeClr val="tx1"/>
                </a:solidFill>
                <a:ea typeface="楷体_GB2312" pitchFamily="49" charset="-122"/>
              </a:rPr>
              <a:t>}// </a:t>
            </a:r>
            <a:r>
              <a:rPr lang="en-US" altLang="zh-CN">
                <a:solidFill>
                  <a:srgbClr val="FF3300"/>
                </a:solidFill>
                <a:ea typeface="楷体_GB2312" pitchFamily="49" charset="-122"/>
              </a:rPr>
              <a:t>firstNode</a:t>
            </a:r>
          </a:p>
        </p:txBody>
      </p:sp>
      <p:sp>
        <p:nvSpPr>
          <p:cNvPr id="76804" name="Rectangle 3"/>
          <p:cNvSpPr>
            <a:spLocks noGrp="1" noChangeArrowheads="1"/>
          </p:cNvSpPr>
          <p:nvPr>
            <p:ph type="title"/>
          </p:nvPr>
        </p:nvSpPr>
        <p:spPr/>
        <p:txBody>
          <a:bodyPr/>
          <a:lstStyle/>
          <a:p>
            <a:pPr eaLnBrk="1" hangingPunct="1"/>
            <a:r>
              <a:rPr lang="zh-CN" altLang="en-US" smtClean="0"/>
              <a:t>线索链表的中序遍历算法（续）</a:t>
            </a:r>
          </a:p>
        </p:txBody>
      </p:sp>
      <p:sp>
        <p:nvSpPr>
          <p:cNvPr id="328708" name="Rectangle 4"/>
          <p:cNvSpPr>
            <a:spLocks noChangeArrowheads="1"/>
          </p:cNvSpPr>
          <p:nvPr/>
        </p:nvSpPr>
        <p:spPr bwMode="auto">
          <a:xfrm>
            <a:off x="1295400" y="2297113"/>
            <a:ext cx="6934200" cy="3113087"/>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a:solidFill>
                  <a:schemeClr val="tx1"/>
                </a:solidFill>
                <a:ea typeface="楷体_GB2312" pitchFamily="49" charset="-122"/>
              </a:rPr>
              <a:t>if (!T) return NULL;</a:t>
            </a:r>
          </a:p>
          <a:p>
            <a:pPr algn="l">
              <a:spcBef>
                <a:spcPct val="50000"/>
              </a:spcBef>
            </a:pPr>
            <a:r>
              <a:rPr lang="en-US" altLang="zh-CN">
                <a:solidFill>
                  <a:schemeClr val="tx1"/>
                </a:solidFill>
                <a:ea typeface="楷体_GB2312" pitchFamily="49" charset="-122"/>
              </a:rPr>
              <a:t>p = T;</a:t>
            </a:r>
            <a:r>
              <a:rPr lang="en-US" altLang="zh-CN">
                <a:solidFill>
                  <a:srgbClr val="000099"/>
                </a:solidFill>
                <a:ea typeface="楷体_GB2312" pitchFamily="49" charset="-122"/>
              </a:rPr>
              <a:t>//</a:t>
            </a:r>
            <a:r>
              <a:rPr lang="zh-CN" altLang="en-US">
                <a:solidFill>
                  <a:srgbClr val="000099"/>
                </a:solidFill>
                <a:ea typeface="楷体_GB2312" pitchFamily="49" charset="-122"/>
              </a:rPr>
              <a:t>指向根结点</a:t>
            </a:r>
          </a:p>
          <a:p>
            <a:pPr algn="l">
              <a:spcBef>
                <a:spcPct val="50000"/>
              </a:spcBef>
            </a:pPr>
            <a:r>
              <a:rPr lang="en-US" altLang="zh-CN">
                <a:solidFill>
                  <a:srgbClr val="FF3300"/>
                </a:solidFill>
                <a:ea typeface="楷体_GB2312" pitchFamily="49" charset="-122"/>
              </a:rPr>
              <a:t>while (p-&gt;LTag == Link) </a:t>
            </a:r>
          </a:p>
          <a:p>
            <a:pPr algn="l">
              <a:spcBef>
                <a:spcPct val="50000"/>
              </a:spcBef>
            </a:pPr>
            <a:r>
              <a:rPr lang="en-US" altLang="zh-CN">
                <a:solidFill>
                  <a:srgbClr val="FF3300"/>
                </a:solidFill>
                <a:ea typeface="楷体_GB2312" pitchFamily="49" charset="-122"/>
              </a:rPr>
              <a:t>	p = p-&gt;lchild;</a:t>
            </a:r>
            <a:r>
              <a:rPr lang="en-US" altLang="zh-CN">
                <a:solidFill>
                  <a:srgbClr val="000099"/>
                </a:solidFill>
                <a:ea typeface="楷体_GB2312" pitchFamily="49" charset="-122"/>
              </a:rPr>
              <a:t>//</a:t>
            </a:r>
            <a:r>
              <a:rPr lang="zh-CN" altLang="en-US">
                <a:solidFill>
                  <a:srgbClr val="000099"/>
                </a:solidFill>
                <a:ea typeface="楷体_GB2312" pitchFamily="49" charset="-122"/>
              </a:rPr>
              <a:t>找最左边的结点</a:t>
            </a:r>
          </a:p>
          <a:p>
            <a:pPr algn="l">
              <a:spcBef>
                <a:spcPct val="50000"/>
              </a:spcBef>
            </a:pPr>
            <a:r>
              <a:rPr lang="en-US" altLang="zh-CN">
                <a:solidFill>
                  <a:schemeClr val="tx1"/>
                </a:solidFill>
                <a:ea typeface="楷体_GB2312" pitchFamily="49" charset="-122"/>
              </a:rPr>
              <a:t>return 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708">
                                            <p:bg/>
                                          </p:spTgt>
                                        </p:tgtEl>
                                        <p:attrNameLst>
                                          <p:attrName>style.visibility</p:attrName>
                                        </p:attrNameLst>
                                      </p:cBhvr>
                                      <p:to>
                                        <p:strVal val="visible"/>
                                      </p:to>
                                    </p:set>
                                    <p:animEffect transition="in" filter="wipe(left)">
                                      <p:cBhvr>
                                        <p:cTn id="7" dur="500"/>
                                        <p:tgtEl>
                                          <p:spTgt spid="32870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08">
                                            <p:txEl>
                                              <p:pRg st="0" end="0"/>
                                            </p:txEl>
                                          </p:spTgt>
                                        </p:tgtEl>
                                        <p:attrNameLst>
                                          <p:attrName>style.visibility</p:attrName>
                                        </p:attrNameLst>
                                      </p:cBhvr>
                                      <p:to>
                                        <p:strVal val="visible"/>
                                      </p:to>
                                    </p:set>
                                    <p:animEffect transition="in" filter="wipe(left)">
                                      <p:cBhvr>
                                        <p:cTn id="12" dur="500"/>
                                        <p:tgtEl>
                                          <p:spTgt spid="3287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708">
                                            <p:txEl>
                                              <p:pRg st="1" end="1"/>
                                            </p:txEl>
                                          </p:spTgt>
                                        </p:tgtEl>
                                        <p:attrNameLst>
                                          <p:attrName>style.visibility</p:attrName>
                                        </p:attrNameLst>
                                      </p:cBhvr>
                                      <p:to>
                                        <p:strVal val="visible"/>
                                      </p:to>
                                    </p:set>
                                    <p:animEffect transition="in" filter="wipe(left)">
                                      <p:cBhvr>
                                        <p:cTn id="17" dur="500"/>
                                        <p:tgtEl>
                                          <p:spTgt spid="3287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8708">
                                            <p:txEl>
                                              <p:pRg st="2" end="2"/>
                                            </p:txEl>
                                          </p:spTgt>
                                        </p:tgtEl>
                                        <p:attrNameLst>
                                          <p:attrName>style.visibility</p:attrName>
                                        </p:attrNameLst>
                                      </p:cBhvr>
                                      <p:to>
                                        <p:strVal val="visible"/>
                                      </p:to>
                                    </p:set>
                                    <p:animEffect transition="in" filter="wipe(left)">
                                      <p:cBhvr>
                                        <p:cTn id="22" dur="500"/>
                                        <p:tgtEl>
                                          <p:spTgt spid="3287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8708">
                                            <p:txEl>
                                              <p:pRg st="3" end="3"/>
                                            </p:txEl>
                                          </p:spTgt>
                                        </p:tgtEl>
                                        <p:attrNameLst>
                                          <p:attrName>style.visibility</p:attrName>
                                        </p:attrNameLst>
                                      </p:cBhvr>
                                      <p:to>
                                        <p:strVal val="visible"/>
                                      </p:to>
                                    </p:set>
                                    <p:animEffect transition="in" filter="wipe(left)">
                                      <p:cBhvr>
                                        <p:cTn id="27" dur="500"/>
                                        <p:tgtEl>
                                          <p:spTgt spid="3287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8708">
                                            <p:txEl>
                                              <p:pRg st="4" end="4"/>
                                            </p:txEl>
                                          </p:spTgt>
                                        </p:tgtEl>
                                        <p:attrNameLst>
                                          <p:attrName>style.visibility</p:attrName>
                                        </p:attrNameLst>
                                      </p:cBhvr>
                                      <p:to>
                                        <p:strVal val="visible"/>
                                      </p:to>
                                    </p:set>
                                    <p:animEffect transition="in" filter="wipe(left)">
                                      <p:cBhvr>
                                        <p:cTn id="32" dur="500"/>
                                        <p:tgtEl>
                                          <p:spTgt spid="3287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3E5AD5C-2FDB-4BB8-8151-CC8BDC95EDCE}" type="slidenum">
              <a:rPr kumimoji="0" lang="en-US" altLang="zh-CN" sz="1400" b="0" smtClean="0">
                <a:solidFill>
                  <a:schemeClr val="tx1"/>
                </a:solidFill>
              </a:rPr>
              <a:t>83</a:t>
            </a:fld>
            <a:endParaRPr kumimoji="0" lang="en-US" altLang="zh-CN" sz="1400" b="0" smtClean="0">
              <a:solidFill>
                <a:schemeClr val="tx1"/>
              </a:solidFill>
            </a:endParaRPr>
          </a:p>
        </p:txBody>
      </p:sp>
      <p:sp>
        <p:nvSpPr>
          <p:cNvPr id="329730" name="Rectangle 2"/>
          <p:cNvSpPr>
            <a:spLocks noChangeArrowheads="1"/>
          </p:cNvSpPr>
          <p:nvPr/>
        </p:nvSpPr>
        <p:spPr bwMode="auto">
          <a:xfrm>
            <a:off x="609600" y="1676400"/>
            <a:ext cx="8077200" cy="418147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a:ea typeface="楷体_GB2312" pitchFamily="49" charset="-122"/>
              </a:rPr>
              <a:t>BiThrNode *</a:t>
            </a:r>
            <a:r>
              <a:rPr lang="en-US" altLang="zh-CN">
                <a:solidFill>
                  <a:srgbClr val="FF3300"/>
                </a:solidFill>
                <a:ea typeface="楷体_GB2312" pitchFamily="49" charset="-122"/>
              </a:rPr>
              <a:t>Succ</a:t>
            </a:r>
            <a:r>
              <a:rPr lang="en-US" altLang="zh-CN">
                <a:ea typeface="楷体_GB2312" pitchFamily="49" charset="-122"/>
              </a:rPr>
              <a:t>(BiThrNode *p) {</a:t>
            </a:r>
          </a:p>
          <a:p>
            <a:pPr algn="l">
              <a:spcBef>
                <a:spcPct val="50000"/>
              </a:spcBef>
            </a:pPr>
            <a:r>
              <a:rPr lang="en-US" altLang="zh-CN">
                <a:solidFill>
                  <a:schemeClr val="tx1"/>
                </a:solidFill>
                <a:ea typeface="楷体_GB2312" pitchFamily="49" charset="-122"/>
              </a:rPr>
              <a:t>	if (!p) return NULL;</a:t>
            </a:r>
          </a:p>
          <a:p>
            <a:pPr algn="l">
              <a:spcBef>
                <a:spcPct val="50000"/>
              </a:spcBef>
            </a:pPr>
            <a:r>
              <a:rPr lang="en-US" altLang="zh-CN">
                <a:solidFill>
                  <a:schemeClr val="tx1"/>
                </a:solidFill>
                <a:ea typeface="楷体_GB2312" pitchFamily="49" charset="-122"/>
              </a:rPr>
              <a:t>	if (p-&gt;RTag==Thread)</a:t>
            </a:r>
            <a:r>
              <a:rPr lang="en-US" altLang="zh-CN">
                <a:solidFill>
                  <a:srgbClr val="FF3300"/>
                </a:solidFill>
                <a:ea typeface="楷体_GB2312" pitchFamily="49" charset="-122"/>
              </a:rPr>
              <a:t>//</a:t>
            </a:r>
            <a:r>
              <a:rPr lang="zh-CN" altLang="en-US">
                <a:solidFill>
                  <a:srgbClr val="FF3300"/>
                </a:solidFill>
                <a:ea typeface="楷体_GB2312" pitchFamily="49" charset="-122"/>
              </a:rPr>
              <a:t>没有右孩子</a:t>
            </a:r>
          </a:p>
          <a:p>
            <a:pPr algn="l">
              <a:spcBef>
                <a:spcPct val="50000"/>
              </a:spcBef>
            </a:pPr>
            <a:r>
              <a:rPr lang="zh-CN" altLang="en-US">
                <a:solidFill>
                  <a:schemeClr val="tx1"/>
                </a:solidFill>
                <a:ea typeface="楷体_GB2312" pitchFamily="49" charset="-122"/>
              </a:rPr>
              <a:t>	     </a:t>
            </a:r>
            <a:r>
              <a:rPr lang="en-US" altLang="zh-CN">
                <a:solidFill>
                  <a:schemeClr val="tx1"/>
                </a:solidFill>
                <a:ea typeface="楷体_GB2312" pitchFamily="49" charset="-122"/>
              </a:rPr>
              <a:t>return p-&gt;rchild;</a:t>
            </a:r>
            <a:r>
              <a:rPr lang="en-US" altLang="zh-CN">
                <a:solidFill>
                  <a:srgbClr val="FF3300"/>
                </a:solidFill>
                <a:ea typeface="楷体_GB2312" pitchFamily="49" charset="-122"/>
              </a:rPr>
              <a:t>//</a:t>
            </a:r>
            <a:r>
              <a:rPr lang="zh-CN" altLang="en-US">
                <a:solidFill>
                  <a:srgbClr val="FF3300"/>
                </a:solidFill>
                <a:ea typeface="楷体_GB2312" pitchFamily="49" charset="-122"/>
              </a:rPr>
              <a:t>直接取其后继</a:t>
            </a:r>
          </a:p>
          <a:p>
            <a:pPr algn="l">
              <a:spcBef>
                <a:spcPct val="50000"/>
              </a:spcBef>
            </a:pPr>
            <a:r>
              <a:rPr lang="zh-CN" altLang="en-US">
                <a:solidFill>
                  <a:schemeClr val="tx1"/>
                </a:solidFill>
                <a:ea typeface="楷体_GB2312" pitchFamily="49" charset="-122"/>
              </a:rPr>
              <a:t>         </a:t>
            </a:r>
            <a:r>
              <a:rPr lang="en-US" altLang="zh-CN">
                <a:solidFill>
                  <a:schemeClr val="tx1"/>
                </a:solidFill>
                <a:ea typeface="楷体_GB2312" pitchFamily="49" charset="-122"/>
              </a:rPr>
              <a:t>return </a:t>
            </a:r>
            <a:r>
              <a:rPr lang="en-US" altLang="zh-CN">
                <a:solidFill>
                  <a:srgbClr val="000099"/>
                </a:solidFill>
                <a:ea typeface="楷体_GB2312" pitchFamily="49" charset="-122"/>
              </a:rPr>
              <a:t>firstNode(p-&gt;rchild)</a:t>
            </a:r>
            <a:r>
              <a:rPr lang="en-US" altLang="zh-CN">
                <a:solidFill>
                  <a:schemeClr val="tx1"/>
                </a:solidFill>
                <a:ea typeface="楷体_GB2312" pitchFamily="49" charset="-122"/>
              </a:rPr>
              <a:t>; </a:t>
            </a:r>
            <a:r>
              <a:rPr lang="en-US" altLang="zh-CN">
                <a:solidFill>
                  <a:srgbClr val="FF3300"/>
                </a:solidFill>
                <a:ea typeface="楷体_GB2312" pitchFamily="49" charset="-122"/>
              </a:rPr>
              <a:t>//</a:t>
            </a:r>
            <a:r>
              <a:rPr lang="zh-CN" altLang="en-US">
                <a:solidFill>
                  <a:srgbClr val="FF3300"/>
                </a:solidFill>
                <a:ea typeface="楷体_GB2312" pitchFamily="49" charset="-122"/>
              </a:rPr>
              <a:t>否则取以右孩子为根结点的子树中的第一个结点</a:t>
            </a:r>
          </a:p>
          <a:p>
            <a:pPr algn="l">
              <a:spcBef>
                <a:spcPct val="50000"/>
              </a:spcBef>
            </a:pPr>
            <a:r>
              <a:rPr lang="en-US" altLang="zh-CN">
                <a:solidFill>
                  <a:schemeClr val="tx1"/>
                </a:solidFill>
                <a:ea typeface="楷体_GB2312" pitchFamily="49" charset="-122"/>
              </a:rPr>
              <a:t>} // </a:t>
            </a:r>
            <a:r>
              <a:rPr lang="en-US" altLang="zh-CN">
                <a:solidFill>
                  <a:srgbClr val="FF3300"/>
                </a:solidFill>
                <a:ea typeface="楷体_GB2312" pitchFamily="49" charset="-122"/>
              </a:rPr>
              <a:t>Succ</a:t>
            </a:r>
          </a:p>
        </p:txBody>
      </p:sp>
      <p:sp>
        <p:nvSpPr>
          <p:cNvPr id="77828" name="Rectangle 3"/>
          <p:cNvSpPr>
            <a:spLocks noGrp="1" noChangeArrowheads="1"/>
          </p:cNvSpPr>
          <p:nvPr>
            <p:ph type="title"/>
          </p:nvPr>
        </p:nvSpPr>
        <p:spPr/>
        <p:txBody>
          <a:bodyPr/>
          <a:lstStyle/>
          <a:p>
            <a:pPr eaLnBrk="1" hangingPunct="1"/>
            <a:r>
              <a:rPr lang="zh-CN" altLang="en-US" smtClean="0"/>
              <a:t>线索链表的中序遍历算法（续）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30">
                                            <p:bg/>
                                          </p:spTgt>
                                        </p:tgtEl>
                                        <p:attrNameLst>
                                          <p:attrName>style.visibility</p:attrName>
                                        </p:attrNameLst>
                                      </p:cBhvr>
                                      <p:to>
                                        <p:strVal val="visible"/>
                                      </p:to>
                                    </p:set>
                                    <p:animEffect transition="in" filter="wipe(left)">
                                      <p:cBhvr>
                                        <p:cTn id="7" dur="500"/>
                                        <p:tgtEl>
                                          <p:spTgt spid="32973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0">
                                            <p:txEl>
                                              <p:pRg st="0" end="0"/>
                                            </p:txEl>
                                          </p:spTgt>
                                        </p:tgtEl>
                                        <p:attrNameLst>
                                          <p:attrName>style.visibility</p:attrName>
                                        </p:attrNameLst>
                                      </p:cBhvr>
                                      <p:to>
                                        <p:strVal val="visible"/>
                                      </p:to>
                                    </p:set>
                                    <p:animEffect transition="in" filter="wipe(left)">
                                      <p:cBhvr>
                                        <p:cTn id="12" dur="500"/>
                                        <p:tgtEl>
                                          <p:spTgt spid="3297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730">
                                            <p:txEl>
                                              <p:pRg st="1" end="1"/>
                                            </p:txEl>
                                          </p:spTgt>
                                        </p:tgtEl>
                                        <p:attrNameLst>
                                          <p:attrName>style.visibility</p:attrName>
                                        </p:attrNameLst>
                                      </p:cBhvr>
                                      <p:to>
                                        <p:strVal val="visible"/>
                                      </p:to>
                                    </p:set>
                                    <p:animEffect transition="in" filter="wipe(left)">
                                      <p:cBhvr>
                                        <p:cTn id="17" dur="500"/>
                                        <p:tgtEl>
                                          <p:spTgt spid="3297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9730">
                                            <p:txEl>
                                              <p:pRg st="2" end="2"/>
                                            </p:txEl>
                                          </p:spTgt>
                                        </p:tgtEl>
                                        <p:attrNameLst>
                                          <p:attrName>style.visibility</p:attrName>
                                        </p:attrNameLst>
                                      </p:cBhvr>
                                      <p:to>
                                        <p:strVal val="visible"/>
                                      </p:to>
                                    </p:set>
                                    <p:animEffect transition="in" filter="wipe(left)">
                                      <p:cBhvr>
                                        <p:cTn id="22" dur="500"/>
                                        <p:tgtEl>
                                          <p:spTgt spid="3297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9730">
                                            <p:txEl>
                                              <p:pRg st="3" end="3"/>
                                            </p:txEl>
                                          </p:spTgt>
                                        </p:tgtEl>
                                        <p:attrNameLst>
                                          <p:attrName>style.visibility</p:attrName>
                                        </p:attrNameLst>
                                      </p:cBhvr>
                                      <p:to>
                                        <p:strVal val="visible"/>
                                      </p:to>
                                    </p:set>
                                    <p:animEffect transition="in" filter="wipe(left)">
                                      <p:cBhvr>
                                        <p:cTn id="27" dur="500"/>
                                        <p:tgtEl>
                                          <p:spTgt spid="3297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9730">
                                            <p:txEl>
                                              <p:pRg st="4" end="4"/>
                                            </p:txEl>
                                          </p:spTgt>
                                        </p:tgtEl>
                                        <p:attrNameLst>
                                          <p:attrName>style.visibility</p:attrName>
                                        </p:attrNameLst>
                                      </p:cBhvr>
                                      <p:to>
                                        <p:strVal val="visible"/>
                                      </p:to>
                                    </p:set>
                                    <p:animEffect transition="in" filter="wipe(left)">
                                      <p:cBhvr>
                                        <p:cTn id="32" dur="500"/>
                                        <p:tgtEl>
                                          <p:spTgt spid="32973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9730">
                                            <p:txEl>
                                              <p:pRg st="5" end="5"/>
                                            </p:txEl>
                                          </p:spTgt>
                                        </p:tgtEl>
                                        <p:attrNameLst>
                                          <p:attrName>style.visibility</p:attrName>
                                        </p:attrNameLst>
                                      </p:cBhvr>
                                      <p:to>
                                        <p:strVal val="visible"/>
                                      </p:to>
                                    </p:set>
                                    <p:animEffect transition="in" filter="wipe(left)">
                                      <p:cBhvr>
                                        <p:cTn id="37" dur="500"/>
                                        <p:tgtEl>
                                          <p:spTgt spid="3297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build="p"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3028993"/>
          <p:cNvSpPr>
            <a:spLocks noGrp="1"/>
          </p:cNvSpPr>
          <p:nvPr>
            <p:ph type="title"/>
          </p:nvPr>
        </p:nvSpPr>
        <p:spPr/>
        <p:txBody>
          <a:bodyPr tIns="108000" bIns="108000" anchor="ctr"/>
          <a:lstStyle/>
          <a:p>
            <a:r>
              <a:rPr lang="en-US" altLang="zh-CN" sz="3200" b="1" dirty="0">
                <a:solidFill>
                  <a:schemeClr val="tx1"/>
                </a:solidFill>
              </a:rPr>
              <a:t>6.4.2 </a:t>
            </a:r>
            <a:r>
              <a:rPr lang="zh-CN" altLang="en-US" sz="3200" b="1" dirty="0">
                <a:solidFill>
                  <a:schemeClr val="tx1"/>
                </a:solidFill>
              </a:rPr>
              <a:t>线索二叉树的遍历</a:t>
            </a:r>
            <a:r>
              <a:rPr lang="en-US" altLang="zh-CN" sz="3200" b="1">
                <a:solidFill>
                  <a:schemeClr val="tx1"/>
                </a:solidFill>
              </a:rPr>
              <a:t>(</a:t>
            </a:r>
            <a:r>
              <a:rPr lang="zh-CN" altLang="en-US" sz="3200" dirty="0">
                <a:solidFill>
                  <a:schemeClr val="tx1"/>
                </a:solidFill>
              </a:rPr>
              <a:t>中序</a:t>
            </a:r>
            <a:r>
              <a:rPr lang="zh-CN" altLang="en-US" sz="3200" b="1" dirty="0">
                <a:solidFill>
                  <a:schemeClr val="tx1"/>
                </a:solidFill>
                <a:latin typeface="宋体" panose="02010600030101010101" pitchFamily="2" charset="-122"/>
              </a:rPr>
              <a:t>线索二叉树</a:t>
            </a:r>
            <a:r>
              <a:rPr lang="en-US" altLang="zh-CN" sz="3200">
                <a:solidFill>
                  <a:schemeClr val="tx1"/>
                </a:solidFill>
              </a:rPr>
              <a:t>)</a:t>
            </a:r>
          </a:p>
        </p:txBody>
      </p:sp>
      <p:sp>
        <p:nvSpPr>
          <p:cNvPr id="119810" name="矩形 3028994"/>
          <p:cNvSpPr/>
          <p:nvPr/>
        </p:nvSpPr>
        <p:spPr>
          <a:xfrm>
            <a:off x="5265738" y="5410200"/>
            <a:ext cx="574675" cy="519113"/>
          </a:xfrm>
          <a:prstGeom prst="rect">
            <a:avLst/>
          </a:prstGeom>
          <a:noFill/>
          <a:ln w="9525">
            <a:noFill/>
          </a:ln>
        </p:spPr>
        <p:txBody>
          <a:bodyPr anchor="t">
            <a:spAutoFit/>
          </a:bodyPr>
          <a:lstStyle/>
          <a:p>
            <a:pPr algn="ctr"/>
            <a:r>
              <a:rPr lang="en-US" altLang="zh-CN" sz="2800" dirty="0">
                <a:solidFill>
                  <a:srgbClr val="660066"/>
                </a:solidFill>
                <a:latin typeface="宋体" panose="02010600030101010101" pitchFamily="2" charset="-122"/>
                <a:ea typeface="宋体" panose="02010600030101010101" pitchFamily="2" charset="-122"/>
                <a:sym typeface="Monotype Sorts" pitchFamily="2" charset="2"/>
              </a:rPr>
              <a:t></a:t>
            </a:r>
          </a:p>
        </p:txBody>
      </p:sp>
      <p:sp>
        <p:nvSpPr>
          <p:cNvPr id="119811" name="矩形 3028995"/>
          <p:cNvSpPr/>
          <p:nvPr/>
        </p:nvSpPr>
        <p:spPr>
          <a:xfrm>
            <a:off x="3665538" y="5181600"/>
            <a:ext cx="682625" cy="579438"/>
          </a:xfrm>
          <a:prstGeom prst="rect">
            <a:avLst/>
          </a:prstGeom>
          <a:noFill/>
          <a:ln w="9525">
            <a:noFill/>
          </a:ln>
        </p:spPr>
        <p:txBody>
          <a:bodyPr anchor="t">
            <a:spAutoFit/>
          </a:bodyPr>
          <a:lstStyle/>
          <a:p>
            <a:pPr algn="ctr"/>
            <a:r>
              <a:rPr lang="en-US" altLang="zh-CN" sz="3200" dirty="0">
                <a:solidFill>
                  <a:srgbClr val="660066"/>
                </a:solidFill>
                <a:latin typeface="宋体" panose="02010600030101010101" pitchFamily="2" charset="-122"/>
                <a:ea typeface="宋体" panose="02010600030101010101" pitchFamily="2" charset="-122"/>
                <a:sym typeface="Monotype Sorts" pitchFamily="2" charset="2"/>
              </a:rPr>
              <a:t></a:t>
            </a:r>
          </a:p>
        </p:txBody>
      </p:sp>
      <p:sp>
        <p:nvSpPr>
          <p:cNvPr id="119812" name="矩形 3028996"/>
          <p:cNvSpPr/>
          <p:nvPr/>
        </p:nvSpPr>
        <p:spPr>
          <a:xfrm>
            <a:off x="3360738" y="5943600"/>
            <a:ext cx="541337" cy="519113"/>
          </a:xfrm>
          <a:prstGeom prst="rect">
            <a:avLst/>
          </a:prstGeom>
          <a:noFill/>
          <a:ln w="9525">
            <a:noFill/>
          </a:ln>
        </p:spPr>
        <p:txBody>
          <a:bodyPr wrap="none" anchor="t">
            <a:spAutoFit/>
          </a:bodyPr>
          <a:lstStyle/>
          <a:p>
            <a:pPr algn="ctr"/>
            <a:r>
              <a:rPr lang="en-US" altLang="zh-CN" sz="2800">
                <a:solidFill>
                  <a:srgbClr val="660066"/>
                </a:solidFill>
                <a:latin typeface="Times New Roman" panose="02020603050405020304" pitchFamily="18" charset="0"/>
                <a:ea typeface="宋体" panose="02010600030101010101" pitchFamily="2" charset="-122"/>
              </a:rPr>
              <a:t>③</a:t>
            </a:r>
          </a:p>
        </p:txBody>
      </p:sp>
      <p:sp>
        <p:nvSpPr>
          <p:cNvPr id="119813" name="矩形 3028997"/>
          <p:cNvSpPr/>
          <p:nvPr/>
        </p:nvSpPr>
        <p:spPr>
          <a:xfrm>
            <a:off x="2370138" y="5272088"/>
            <a:ext cx="541337" cy="519112"/>
          </a:xfrm>
          <a:prstGeom prst="rect">
            <a:avLst/>
          </a:prstGeom>
          <a:noFill/>
          <a:ln w="9525">
            <a:noFill/>
          </a:ln>
        </p:spPr>
        <p:txBody>
          <a:bodyPr wrap="none" anchor="t">
            <a:spAutoFit/>
          </a:bodyPr>
          <a:lstStyle/>
          <a:p>
            <a:pPr algn="ctr"/>
            <a:r>
              <a:rPr lang="en-US" altLang="zh-CN" sz="2800">
                <a:solidFill>
                  <a:srgbClr val="660066"/>
                </a:solidFill>
                <a:latin typeface="Times New Roman" panose="02020603050405020304" pitchFamily="18" charset="0"/>
                <a:ea typeface="宋体" panose="02010600030101010101" pitchFamily="2" charset="-122"/>
              </a:rPr>
              <a:t>①</a:t>
            </a:r>
          </a:p>
        </p:txBody>
      </p:sp>
      <p:sp>
        <p:nvSpPr>
          <p:cNvPr id="119814" name="矩形 3028998"/>
          <p:cNvSpPr/>
          <p:nvPr/>
        </p:nvSpPr>
        <p:spPr>
          <a:xfrm>
            <a:off x="3132138" y="4433888"/>
            <a:ext cx="541337" cy="519112"/>
          </a:xfrm>
          <a:prstGeom prst="rect">
            <a:avLst/>
          </a:prstGeom>
          <a:noFill/>
          <a:ln w="9525">
            <a:noFill/>
          </a:ln>
        </p:spPr>
        <p:txBody>
          <a:bodyPr wrap="none" anchor="t">
            <a:spAutoFit/>
          </a:bodyPr>
          <a:lstStyle/>
          <a:p>
            <a:pPr algn="ctr" eaLnBrk="0" hangingPunct="0">
              <a:spcBef>
                <a:spcPct val="0"/>
              </a:spcBef>
            </a:pPr>
            <a:r>
              <a:rPr lang="en-US" altLang="zh-CN" sz="2800">
                <a:solidFill>
                  <a:srgbClr val="660066"/>
                </a:solidFill>
                <a:latin typeface="Times New Roman" panose="02020603050405020304" pitchFamily="18" charset="0"/>
                <a:ea typeface="宋体" panose="02010600030101010101" pitchFamily="2" charset="-122"/>
              </a:rPr>
              <a:t>②</a:t>
            </a:r>
          </a:p>
        </p:txBody>
      </p:sp>
      <p:sp>
        <p:nvSpPr>
          <p:cNvPr id="119815" name="矩形 3028999"/>
          <p:cNvSpPr/>
          <p:nvPr/>
        </p:nvSpPr>
        <p:spPr>
          <a:xfrm>
            <a:off x="5799138" y="4572000"/>
            <a:ext cx="501650" cy="519113"/>
          </a:xfrm>
          <a:prstGeom prst="rect">
            <a:avLst/>
          </a:prstGeom>
          <a:noFill/>
          <a:ln w="9525">
            <a:noFill/>
          </a:ln>
        </p:spPr>
        <p:txBody>
          <a:bodyPr wrap="none" anchor="t">
            <a:spAutoFit/>
          </a:bodyPr>
          <a:lstStyle/>
          <a:p>
            <a:pPr algn="ctr"/>
            <a:r>
              <a:rPr lang="en-US" altLang="zh-CN" sz="2800" dirty="0">
                <a:solidFill>
                  <a:srgbClr val="660066"/>
                </a:solidFill>
                <a:latin typeface="Times New Roman" panose="02020603050405020304" pitchFamily="18" charset="0"/>
                <a:ea typeface="宋体" panose="02010600030101010101" pitchFamily="2" charset="-122"/>
                <a:sym typeface="Monotype Sorts" pitchFamily="2" charset="2"/>
              </a:rPr>
              <a:t></a:t>
            </a:r>
          </a:p>
        </p:txBody>
      </p:sp>
      <p:sp>
        <p:nvSpPr>
          <p:cNvPr id="119816" name="矩形 3029000"/>
          <p:cNvSpPr/>
          <p:nvPr/>
        </p:nvSpPr>
        <p:spPr>
          <a:xfrm>
            <a:off x="4033838" y="3886200"/>
            <a:ext cx="546100" cy="579438"/>
          </a:xfrm>
          <a:prstGeom prst="rect">
            <a:avLst/>
          </a:prstGeom>
          <a:noFill/>
          <a:ln w="9525">
            <a:noFill/>
          </a:ln>
        </p:spPr>
        <p:txBody>
          <a:bodyPr wrap="none" anchor="t">
            <a:spAutoFit/>
          </a:bodyPr>
          <a:lstStyle/>
          <a:p>
            <a:pPr algn="ctr"/>
            <a:r>
              <a:rPr lang="en-US" altLang="zh-CN" sz="3200" dirty="0">
                <a:solidFill>
                  <a:srgbClr val="660066"/>
                </a:solidFill>
                <a:latin typeface="宋体" panose="02010600030101010101" pitchFamily="2" charset="-122"/>
                <a:ea typeface="宋体" panose="02010600030101010101" pitchFamily="2" charset="-122"/>
                <a:sym typeface="Monotype Sorts" pitchFamily="2" charset="2"/>
              </a:rPr>
              <a:t></a:t>
            </a:r>
          </a:p>
        </p:txBody>
      </p:sp>
      <p:grpSp>
        <p:nvGrpSpPr>
          <p:cNvPr id="119817" name="组合 3029001"/>
          <p:cNvGrpSpPr/>
          <p:nvPr/>
        </p:nvGrpSpPr>
        <p:grpSpPr>
          <a:xfrm>
            <a:off x="3322638" y="4425950"/>
            <a:ext cx="2441575" cy="1906588"/>
            <a:chOff x="1484" y="2788"/>
            <a:chExt cx="1538" cy="1201"/>
          </a:xfrm>
        </p:grpSpPr>
        <p:sp>
          <p:nvSpPr>
            <p:cNvPr id="119818" name="任意多边形 3029002"/>
            <p:cNvSpPr/>
            <p:nvPr/>
          </p:nvSpPr>
          <p:spPr>
            <a:xfrm>
              <a:off x="1484" y="3170"/>
              <a:ext cx="267" cy="385"/>
            </a:xfrm>
            <a:custGeom>
              <a:avLst/>
              <a:gdLst/>
              <a:ahLst/>
              <a:cxnLst/>
              <a:rect l="0" t="0" r="0" b="0"/>
              <a:pathLst>
                <a:path w="269" h="411">
                  <a:moveTo>
                    <a:pt x="0" y="411"/>
                  </a:moveTo>
                  <a:lnTo>
                    <a:pt x="131" y="288"/>
                  </a:lnTo>
                  <a:lnTo>
                    <a:pt x="269" y="0"/>
                  </a:lnTo>
                </a:path>
              </a:pathLst>
            </a:custGeom>
            <a:noFill/>
            <a:ln w="12700" cap="rnd" cmpd="sng">
              <a:solidFill>
                <a:schemeClr val="accent1"/>
              </a:solidFill>
              <a:prstDash val="solid"/>
              <a:round/>
              <a:headEnd type="none" w="med" len="med"/>
              <a:tailEnd type="triangle" w="med" len="med"/>
            </a:ln>
          </p:spPr>
          <p:txBody>
            <a:bodyPr/>
            <a:lstStyle/>
            <a:p>
              <a:endParaRPr lang="zh-CN" altLang="en-US" sz="3200"/>
            </a:p>
          </p:txBody>
        </p:sp>
        <p:sp>
          <p:nvSpPr>
            <p:cNvPr id="119819" name="任意多边形 3029003"/>
            <p:cNvSpPr/>
            <p:nvPr/>
          </p:nvSpPr>
          <p:spPr>
            <a:xfrm>
              <a:off x="1754" y="3213"/>
              <a:ext cx="89" cy="765"/>
            </a:xfrm>
            <a:custGeom>
              <a:avLst/>
              <a:gdLst/>
              <a:ahLst/>
              <a:cxnLst/>
              <a:rect l="0" t="0" r="0" b="0"/>
              <a:pathLst>
                <a:path w="334" h="723">
                  <a:moveTo>
                    <a:pt x="137" y="723"/>
                  </a:moveTo>
                  <a:cubicBezTo>
                    <a:pt x="120" y="701"/>
                    <a:pt x="0" y="708"/>
                    <a:pt x="33" y="588"/>
                  </a:cubicBezTo>
                  <a:cubicBezTo>
                    <a:pt x="66" y="468"/>
                    <a:pt x="271" y="122"/>
                    <a:pt x="334" y="0"/>
                  </a:cubicBezTo>
                </a:path>
              </a:pathLst>
            </a:custGeom>
            <a:noFill/>
            <a:ln w="12700" cap="rnd" cmpd="sng">
              <a:solidFill>
                <a:srgbClr val="CC6600"/>
              </a:solidFill>
              <a:prstDash val="solid"/>
              <a:round/>
              <a:headEnd type="none" w="med" len="med"/>
              <a:tailEnd type="triangle" w="med" len="med"/>
            </a:ln>
          </p:spPr>
          <p:txBody>
            <a:bodyPr/>
            <a:lstStyle/>
            <a:p>
              <a:endParaRPr lang="zh-CN" altLang="en-US" sz="3200"/>
            </a:p>
          </p:txBody>
        </p:sp>
        <p:sp>
          <p:nvSpPr>
            <p:cNvPr id="119820" name="任意多边形 3029004"/>
            <p:cNvSpPr/>
            <p:nvPr/>
          </p:nvSpPr>
          <p:spPr>
            <a:xfrm>
              <a:off x="2204" y="2788"/>
              <a:ext cx="113" cy="752"/>
            </a:xfrm>
            <a:custGeom>
              <a:avLst/>
              <a:gdLst/>
              <a:ahLst/>
              <a:cxnLst/>
              <a:rect l="0" t="0" r="0" b="0"/>
              <a:pathLst>
                <a:path w="113" h="802">
                  <a:moveTo>
                    <a:pt x="0" y="802"/>
                  </a:moveTo>
                  <a:lnTo>
                    <a:pt x="107" y="658"/>
                  </a:lnTo>
                  <a:lnTo>
                    <a:pt x="107" y="332"/>
                  </a:lnTo>
                  <a:lnTo>
                    <a:pt x="113" y="0"/>
                  </a:lnTo>
                </a:path>
              </a:pathLst>
            </a:custGeom>
            <a:noFill/>
            <a:ln w="12700" cap="rnd" cmpd="sng">
              <a:solidFill>
                <a:schemeClr val="accent1"/>
              </a:solidFill>
              <a:prstDash val="solid"/>
              <a:round/>
              <a:headEnd type="none" w="med" len="med"/>
              <a:tailEnd type="triangle" w="med" len="med"/>
            </a:ln>
          </p:spPr>
          <p:txBody>
            <a:bodyPr/>
            <a:lstStyle/>
            <a:p>
              <a:endParaRPr lang="zh-CN" altLang="en-US" sz="3200"/>
            </a:p>
          </p:txBody>
        </p:sp>
        <p:sp>
          <p:nvSpPr>
            <p:cNvPr id="119821" name="任意多边形 3029005"/>
            <p:cNvSpPr/>
            <p:nvPr/>
          </p:nvSpPr>
          <p:spPr>
            <a:xfrm>
              <a:off x="2430" y="2788"/>
              <a:ext cx="111" cy="739"/>
            </a:xfrm>
            <a:custGeom>
              <a:avLst/>
              <a:gdLst/>
              <a:ahLst/>
              <a:cxnLst/>
              <a:rect l="0" t="0" r="0" b="0"/>
              <a:pathLst>
                <a:path w="112" h="789">
                  <a:moveTo>
                    <a:pt x="112" y="789"/>
                  </a:moveTo>
                  <a:lnTo>
                    <a:pt x="6" y="682"/>
                  </a:lnTo>
                  <a:lnTo>
                    <a:pt x="0" y="0"/>
                  </a:lnTo>
                </a:path>
              </a:pathLst>
            </a:custGeom>
            <a:noFill/>
            <a:ln w="12700" cap="rnd" cmpd="sng">
              <a:solidFill>
                <a:srgbClr val="CC6600"/>
              </a:solidFill>
              <a:prstDash val="solid"/>
              <a:round/>
              <a:headEnd type="none" w="med" len="med"/>
              <a:tailEnd type="triangle" w="med" len="med"/>
            </a:ln>
          </p:spPr>
          <p:txBody>
            <a:bodyPr/>
            <a:lstStyle/>
            <a:p>
              <a:endParaRPr lang="zh-CN" altLang="en-US" sz="3200"/>
            </a:p>
          </p:txBody>
        </p:sp>
        <p:sp>
          <p:nvSpPr>
            <p:cNvPr id="119822" name="任意多边形 3029006"/>
            <p:cNvSpPr/>
            <p:nvPr/>
          </p:nvSpPr>
          <p:spPr>
            <a:xfrm>
              <a:off x="2835" y="3170"/>
              <a:ext cx="187" cy="334"/>
            </a:xfrm>
            <a:custGeom>
              <a:avLst/>
              <a:gdLst/>
              <a:ahLst/>
              <a:cxnLst/>
              <a:rect l="0" t="0" r="0" b="0"/>
              <a:pathLst>
                <a:path w="189" h="356">
                  <a:moveTo>
                    <a:pt x="0" y="356"/>
                  </a:moveTo>
                  <a:cubicBezTo>
                    <a:pt x="27" y="344"/>
                    <a:pt x="133" y="340"/>
                    <a:pt x="163" y="281"/>
                  </a:cubicBezTo>
                  <a:cubicBezTo>
                    <a:pt x="189" y="213"/>
                    <a:pt x="178" y="59"/>
                    <a:pt x="182" y="0"/>
                  </a:cubicBezTo>
                </a:path>
              </a:pathLst>
            </a:custGeom>
            <a:noFill/>
            <a:ln w="12700" cap="rnd" cmpd="sng">
              <a:solidFill>
                <a:schemeClr val="accent1"/>
              </a:solidFill>
              <a:prstDash val="solid"/>
              <a:round/>
              <a:headEnd type="none" w="med" len="med"/>
              <a:tailEnd type="triangle" w="med" len="med"/>
            </a:ln>
          </p:spPr>
          <p:txBody>
            <a:bodyPr/>
            <a:lstStyle/>
            <a:p>
              <a:endParaRPr lang="zh-CN" altLang="en-US" sz="3200"/>
            </a:p>
          </p:txBody>
        </p:sp>
        <p:sp>
          <p:nvSpPr>
            <p:cNvPr id="119823" name="任意多边形 3029007"/>
            <p:cNvSpPr/>
            <p:nvPr/>
          </p:nvSpPr>
          <p:spPr>
            <a:xfrm>
              <a:off x="2070" y="3638"/>
              <a:ext cx="246" cy="351"/>
            </a:xfrm>
            <a:custGeom>
              <a:avLst/>
              <a:gdLst/>
              <a:ahLst/>
              <a:cxnLst/>
              <a:rect l="0" t="0" r="0" b="0"/>
              <a:pathLst>
                <a:path w="248" h="375">
                  <a:moveTo>
                    <a:pt x="0" y="375"/>
                  </a:moveTo>
                  <a:cubicBezTo>
                    <a:pt x="35" y="361"/>
                    <a:pt x="173" y="350"/>
                    <a:pt x="213" y="288"/>
                  </a:cubicBezTo>
                  <a:cubicBezTo>
                    <a:pt x="248" y="225"/>
                    <a:pt x="233" y="60"/>
                    <a:pt x="238" y="0"/>
                  </a:cubicBezTo>
                </a:path>
              </a:pathLst>
            </a:custGeom>
            <a:noFill/>
            <a:ln w="12700" cap="rnd" cmpd="sng">
              <a:solidFill>
                <a:schemeClr val="accent1"/>
              </a:solidFill>
              <a:prstDash val="solid"/>
              <a:round/>
              <a:headEnd type="none" w="med" len="med"/>
              <a:tailEnd type="triangle" w="med" len="med"/>
            </a:ln>
          </p:spPr>
          <p:txBody>
            <a:bodyPr/>
            <a:lstStyle/>
            <a:p>
              <a:endParaRPr lang="zh-CN" altLang="en-US" sz="3200"/>
            </a:p>
          </p:txBody>
        </p:sp>
      </p:grpSp>
      <p:grpSp>
        <p:nvGrpSpPr>
          <p:cNvPr id="119824" name="组合 3029008"/>
          <p:cNvGrpSpPr/>
          <p:nvPr/>
        </p:nvGrpSpPr>
        <p:grpSpPr>
          <a:xfrm>
            <a:off x="2751138" y="3886200"/>
            <a:ext cx="3429000" cy="2546350"/>
            <a:chOff x="3170" y="663"/>
            <a:chExt cx="2119" cy="1712"/>
          </a:xfrm>
        </p:grpSpPr>
        <p:sp>
          <p:nvSpPr>
            <p:cNvPr id="119825" name="直接连接符 3029009"/>
            <p:cNvSpPr/>
            <p:nvPr/>
          </p:nvSpPr>
          <p:spPr>
            <a:xfrm flipH="1">
              <a:off x="3987" y="1888"/>
              <a:ext cx="152" cy="227"/>
            </a:xfrm>
            <a:prstGeom prst="line">
              <a:avLst/>
            </a:prstGeom>
            <a:ln w="38100" cap="rnd" cmpd="sng">
              <a:solidFill>
                <a:schemeClr val="tx1"/>
              </a:solidFill>
              <a:prstDash val="solid"/>
              <a:round/>
              <a:headEnd type="none" w="med" len="med"/>
              <a:tailEnd type="none" w="med" len="med"/>
            </a:ln>
          </p:spPr>
        </p:sp>
        <p:grpSp>
          <p:nvGrpSpPr>
            <p:cNvPr id="119826" name="组合 3029010"/>
            <p:cNvGrpSpPr/>
            <p:nvPr/>
          </p:nvGrpSpPr>
          <p:grpSpPr>
            <a:xfrm>
              <a:off x="3669" y="1978"/>
              <a:ext cx="680" cy="397"/>
              <a:chOff x="723" y="1542"/>
              <a:chExt cx="680" cy="397"/>
            </a:xfrm>
          </p:grpSpPr>
          <p:sp>
            <p:nvSpPr>
              <p:cNvPr id="119827" name="椭圆 3029011"/>
              <p:cNvSpPr/>
              <p:nvPr/>
            </p:nvSpPr>
            <p:spPr>
              <a:xfrm>
                <a:off x="895" y="1622"/>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28" name="文本框 3029012"/>
              <p:cNvSpPr txBox="1"/>
              <p:nvPr/>
            </p:nvSpPr>
            <p:spPr>
              <a:xfrm>
                <a:off x="723" y="1542"/>
                <a:ext cx="680" cy="389"/>
              </a:xfrm>
              <a:prstGeom prst="rect">
                <a:avLst/>
              </a:prstGeom>
              <a:noFill/>
              <a:ln w="9525">
                <a:noFill/>
              </a:ln>
            </p:spPr>
            <p:txBody>
              <a:bodyPr anchor="t">
                <a:spAutoFit/>
              </a:bodyPr>
              <a:lstStyle/>
              <a:p>
                <a:pPr algn="ctr"/>
                <a:r>
                  <a:rPr lang="en-US" altLang="zh-CN" sz="3200">
                    <a:latin typeface="黑体" panose="02010609060101010101" pitchFamily="2" charset="-122"/>
                    <a:ea typeface="黑体" panose="02010609060101010101" pitchFamily="2" charset="-122"/>
                  </a:rPr>
                  <a:t>G</a:t>
                </a:r>
              </a:p>
            </p:txBody>
          </p:sp>
        </p:grpSp>
        <p:sp>
          <p:nvSpPr>
            <p:cNvPr id="119829" name="直接连接符 3029013"/>
            <p:cNvSpPr/>
            <p:nvPr/>
          </p:nvSpPr>
          <p:spPr>
            <a:xfrm flipH="1">
              <a:off x="3864" y="999"/>
              <a:ext cx="384" cy="288"/>
            </a:xfrm>
            <a:prstGeom prst="line">
              <a:avLst/>
            </a:prstGeom>
            <a:ln w="38100" cap="rnd" cmpd="sng">
              <a:solidFill>
                <a:schemeClr val="tx1"/>
              </a:solidFill>
              <a:prstDash val="solid"/>
              <a:round/>
              <a:headEnd type="none" w="med" len="med"/>
              <a:tailEnd type="none" w="med" len="med"/>
            </a:ln>
          </p:spPr>
        </p:sp>
        <p:sp>
          <p:nvSpPr>
            <p:cNvPr id="119830" name="直接连接符 3029014"/>
            <p:cNvSpPr/>
            <p:nvPr/>
          </p:nvSpPr>
          <p:spPr>
            <a:xfrm>
              <a:off x="4536" y="999"/>
              <a:ext cx="384" cy="286"/>
            </a:xfrm>
            <a:prstGeom prst="line">
              <a:avLst/>
            </a:prstGeom>
            <a:ln w="38100" cap="rnd" cmpd="sng">
              <a:solidFill>
                <a:schemeClr val="tx1"/>
              </a:solidFill>
              <a:prstDash val="solid"/>
              <a:round/>
              <a:headEnd type="none" w="med" len="med"/>
              <a:tailEnd type="none" w="med" len="med"/>
            </a:ln>
          </p:spPr>
        </p:sp>
        <p:sp>
          <p:nvSpPr>
            <p:cNvPr id="119831" name="直接连接符 3029015"/>
            <p:cNvSpPr/>
            <p:nvPr/>
          </p:nvSpPr>
          <p:spPr>
            <a:xfrm>
              <a:off x="3896" y="1434"/>
              <a:ext cx="240" cy="240"/>
            </a:xfrm>
            <a:prstGeom prst="line">
              <a:avLst/>
            </a:prstGeom>
            <a:ln w="38100" cap="rnd" cmpd="sng">
              <a:solidFill>
                <a:schemeClr val="tx1"/>
              </a:solidFill>
              <a:prstDash val="solid"/>
              <a:round/>
              <a:headEnd type="none" w="med" len="med"/>
              <a:tailEnd type="none" w="med" len="med"/>
            </a:ln>
          </p:spPr>
        </p:sp>
        <p:sp>
          <p:nvSpPr>
            <p:cNvPr id="119832" name="直接连接符 3029016"/>
            <p:cNvSpPr/>
            <p:nvPr/>
          </p:nvSpPr>
          <p:spPr>
            <a:xfrm flipH="1">
              <a:off x="4667" y="1434"/>
              <a:ext cx="243" cy="240"/>
            </a:xfrm>
            <a:prstGeom prst="line">
              <a:avLst/>
            </a:prstGeom>
            <a:ln w="38100" cap="rnd" cmpd="sng">
              <a:solidFill>
                <a:schemeClr val="tx1"/>
              </a:solidFill>
              <a:prstDash val="solid"/>
              <a:round/>
              <a:headEnd type="none" w="med" len="med"/>
              <a:tailEnd type="none" w="med" len="med"/>
            </a:ln>
          </p:spPr>
        </p:sp>
        <p:sp>
          <p:nvSpPr>
            <p:cNvPr id="119833" name="直接连接符 3029017"/>
            <p:cNvSpPr/>
            <p:nvPr/>
          </p:nvSpPr>
          <p:spPr>
            <a:xfrm flipH="1">
              <a:off x="3533" y="1389"/>
              <a:ext cx="243" cy="240"/>
            </a:xfrm>
            <a:prstGeom prst="line">
              <a:avLst/>
            </a:prstGeom>
            <a:ln w="38100" cap="rnd" cmpd="sng">
              <a:solidFill>
                <a:schemeClr val="tx1"/>
              </a:solidFill>
              <a:prstDash val="solid"/>
              <a:round/>
              <a:headEnd type="none" w="med" len="med"/>
              <a:tailEnd type="none" w="med" len="med"/>
            </a:ln>
          </p:spPr>
        </p:sp>
        <p:grpSp>
          <p:nvGrpSpPr>
            <p:cNvPr id="119834" name="组合 3029018"/>
            <p:cNvGrpSpPr/>
            <p:nvPr/>
          </p:nvGrpSpPr>
          <p:grpSpPr>
            <a:xfrm>
              <a:off x="4152" y="663"/>
              <a:ext cx="573" cy="400"/>
              <a:chOff x="3544" y="935"/>
              <a:chExt cx="573" cy="400"/>
            </a:xfrm>
          </p:grpSpPr>
          <p:sp>
            <p:nvSpPr>
              <p:cNvPr id="119835" name="椭圆 3029019"/>
              <p:cNvSpPr/>
              <p:nvPr/>
            </p:nvSpPr>
            <p:spPr>
              <a:xfrm>
                <a:off x="3628" y="1018"/>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36" name="文本框 3029020"/>
              <p:cNvSpPr txBox="1"/>
              <p:nvPr/>
            </p:nvSpPr>
            <p:spPr>
              <a:xfrm>
                <a:off x="3544" y="935"/>
                <a:ext cx="573" cy="390"/>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A</a:t>
                </a:r>
              </a:p>
            </p:txBody>
          </p:sp>
        </p:grpSp>
        <p:grpSp>
          <p:nvGrpSpPr>
            <p:cNvPr id="119837" name="组合 3029021"/>
            <p:cNvGrpSpPr/>
            <p:nvPr/>
          </p:nvGrpSpPr>
          <p:grpSpPr>
            <a:xfrm>
              <a:off x="4441" y="1571"/>
              <a:ext cx="576" cy="399"/>
              <a:chOff x="3784" y="1988"/>
              <a:chExt cx="576" cy="399"/>
            </a:xfrm>
          </p:grpSpPr>
          <p:sp>
            <p:nvSpPr>
              <p:cNvPr id="119838" name="椭圆 3029022"/>
              <p:cNvSpPr/>
              <p:nvPr/>
            </p:nvSpPr>
            <p:spPr>
              <a:xfrm>
                <a:off x="3868" y="2070"/>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39" name="文本框 3029023"/>
              <p:cNvSpPr txBox="1"/>
              <p:nvPr/>
            </p:nvSpPr>
            <p:spPr>
              <a:xfrm>
                <a:off x="3784" y="1988"/>
                <a:ext cx="576" cy="390"/>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F</a:t>
                </a:r>
              </a:p>
            </p:txBody>
          </p:sp>
        </p:grpSp>
        <p:grpSp>
          <p:nvGrpSpPr>
            <p:cNvPr id="119840" name="组合 3029024"/>
            <p:cNvGrpSpPr/>
            <p:nvPr/>
          </p:nvGrpSpPr>
          <p:grpSpPr>
            <a:xfrm>
              <a:off x="3942" y="1571"/>
              <a:ext cx="576" cy="399"/>
              <a:chOff x="3304" y="1992"/>
              <a:chExt cx="576" cy="399"/>
            </a:xfrm>
          </p:grpSpPr>
          <p:sp>
            <p:nvSpPr>
              <p:cNvPr id="119841" name="椭圆 3029025"/>
              <p:cNvSpPr/>
              <p:nvPr/>
            </p:nvSpPr>
            <p:spPr>
              <a:xfrm>
                <a:off x="3388" y="2074"/>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42" name="文本框 3029026"/>
              <p:cNvSpPr txBox="1"/>
              <p:nvPr/>
            </p:nvSpPr>
            <p:spPr>
              <a:xfrm>
                <a:off x="3304" y="1992"/>
                <a:ext cx="576" cy="390"/>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E</a:t>
                </a:r>
              </a:p>
            </p:txBody>
          </p:sp>
        </p:grpSp>
        <p:grpSp>
          <p:nvGrpSpPr>
            <p:cNvPr id="119843" name="组合 3029027"/>
            <p:cNvGrpSpPr/>
            <p:nvPr/>
          </p:nvGrpSpPr>
          <p:grpSpPr>
            <a:xfrm>
              <a:off x="3170" y="1549"/>
              <a:ext cx="576" cy="399"/>
              <a:chOff x="2488" y="1992"/>
              <a:chExt cx="576" cy="399"/>
            </a:xfrm>
          </p:grpSpPr>
          <p:sp>
            <p:nvSpPr>
              <p:cNvPr id="119844" name="椭圆 3029028"/>
              <p:cNvSpPr/>
              <p:nvPr/>
            </p:nvSpPr>
            <p:spPr>
              <a:xfrm>
                <a:off x="2572" y="2074"/>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45" name="文本框 3029029"/>
              <p:cNvSpPr txBox="1"/>
              <p:nvPr/>
            </p:nvSpPr>
            <p:spPr>
              <a:xfrm>
                <a:off x="2488" y="1992"/>
                <a:ext cx="576" cy="389"/>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D</a:t>
                </a:r>
              </a:p>
            </p:txBody>
          </p:sp>
        </p:grpSp>
        <p:grpSp>
          <p:nvGrpSpPr>
            <p:cNvPr id="119846" name="组合 3029030"/>
            <p:cNvGrpSpPr/>
            <p:nvPr/>
          </p:nvGrpSpPr>
          <p:grpSpPr>
            <a:xfrm>
              <a:off x="4713" y="1071"/>
              <a:ext cx="576" cy="401"/>
              <a:chOff x="4216" y="1414"/>
              <a:chExt cx="576" cy="401"/>
            </a:xfrm>
          </p:grpSpPr>
          <p:sp>
            <p:nvSpPr>
              <p:cNvPr id="119847" name="椭圆 3029031"/>
              <p:cNvSpPr/>
              <p:nvPr/>
            </p:nvSpPr>
            <p:spPr>
              <a:xfrm>
                <a:off x="4300" y="1498"/>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48" name="文本框 3029032"/>
              <p:cNvSpPr txBox="1"/>
              <p:nvPr/>
            </p:nvSpPr>
            <p:spPr>
              <a:xfrm>
                <a:off x="4216" y="1414"/>
                <a:ext cx="576" cy="389"/>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C</a:t>
                </a:r>
              </a:p>
            </p:txBody>
          </p:sp>
        </p:grpSp>
        <p:grpSp>
          <p:nvGrpSpPr>
            <p:cNvPr id="119849" name="组合 3029033"/>
            <p:cNvGrpSpPr/>
            <p:nvPr/>
          </p:nvGrpSpPr>
          <p:grpSpPr>
            <a:xfrm>
              <a:off x="3579" y="1071"/>
              <a:ext cx="576" cy="401"/>
              <a:chOff x="2920" y="1462"/>
              <a:chExt cx="576" cy="401"/>
            </a:xfrm>
          </p:grpSpPr>
          <p:sp>
            <p:nvSpPr>
              <p:cNvPr id="119850" name="椭圆 3029034"/>
              <p:cNvSpPr/>
              <p:nvPr/>
            </p:nvSpPr>
            <p:spPr>
              <a:xfrm>
                <a:off x="3004" y="1546"/>
                <a:ext cx="317" cy="317"/>
              </a:xfrm>
              <a:prstGeom prst="ellipse">
                <a:avLst/>
              </a:prstGeom>
              <a:solidFill>
                <a:srgbClr val="FFFFCC"/>
              </a:solidFill>
              <a:ln w="12700" cap="rnd" cmpd="sng">
                <a:solidFill>
                  <a:schemeClr val="tx1"/>
                </a:solidFill>
                <a:prstDash val="solid"/>
                <a:round/>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19851" name="文本框 3029035"/>
              <p:cNvSpPr txBox="1"/>
              <p:nvPr/>
            </p:nvSpPr>
            <p:spPr>
              <a:xfrm>
                <a:off x="2920" y="1462"/>
                <a:ext cx="576" cy="389"/>
              </a:xfrm>
              <a:prstGeom prst="rect">
                <a:avLst/>
              </a:prstGeom>
              <a:noFill/>
              <a:ln w="12700">
                <a:noFill/>
              </a:ln>
            </p:spPr>
            <p:txBody>
              <a:bodyPr anchor="t">
                <a:spAutoFit/>
              </a:bodyPr>
              <a:lstStyle/>
              <a:p>
                <a:pPr eaLnBrk="0" hangingPunct="0">
                  <a:spcBef>
                    <a:spcPct val="0"/>
                  </a:spcBef>
                </a:pPr>
                <a:r>
                  <a:rPr lang="en-US" altLang="zh-CN" sz="3200">
                    <a:latin typeface="隶书" pitchFamily="49" charset="-122"/>
                    <a:ea typeface="隶书" pitchFamily="49" charset="-122"/>
                  </a:rPr>
                  <a:t> </a:t>
                </a:r>
                <a:r>
                  <a:rPr lang="en-US" altLang="zh-CN" sz="3200">
                    <a:latin typeface="黑体" panose="02010609060101010101" pitchFamily="2" charset="-122"/>
                    <a:ea typeface="黑体" panose="02010609060101010101" pitchFamily="2" charset="-122"/>
                  </a:rPr>
                  <a:t>B</a:t>
                </a:r>
              </a:p>
            </p:txBody>
          </p:sp>
        </p:grpSp>
      </p:grpSp>
      <p:sp>
        <p:nvSpPr>
          <p:cNvPr id="119852" name="矩形 3029036"/>
          <p:cNvSpPr/>
          <p:nvPr/>
        </p:nvSpPr>
        <p:spPr>
          <a:xfrm>
            <a:off x="0" y="947738"/>
            <a:ext cx="9144000" cy="609600"/>
          </a:xfrm>
          <a:prstGeom prst="rect">
            <a:avLst/>
          </a:prstGeom>
          <a:noFill/>
          <a:ln w="9525">
            <a:noFill/>
          </a:ln>
        </p:spPr>
        <p:txBody>
          <a:bodyPr anchor="t"/>
          <a:lstStyle/>
          <a:p>
            <a:pPr marL="342900" indent="-342900">
              <a:spcBef>
                <a:spcPct val="0"/>
              </a:spcBef>
              <a:buClr>
                <a:srgbClr val="CC6600"/>
              </a:buClr>
              <a:buFont typeface="Wingdings 2" pitchFamily="18" charset="2"/>
              <a:buChar char="²"/>
            </a:pPr>
            <a:r>
              <a:rPr lang="zh-CN" altLang="en-US" sz="3200" dirty="0">
                <a:solidFill>
                  <a:srgbClr val="0000FF"/>
                </a:solidFill>
                <a:latin typeface="Times New Roman" panose="02020603050405020304" pitchFamily="18" charset="0"/>
                <a:ea typeface="宋体" panose="02010600030101010101" pitchFamily="2" charset="-122"/>
              </a:rPr>
              <a:t>中序遍历的第一个结点</a:t>
            </a:r>
            <a:r>
              <a:rPr lang="zh-CN" altLang="en-US" sz="3200" dirty="0">
                <a:latin typeface="Times New Roman" panose="02020603050405020304" pitchFamily="18" charset="0"/>
                <a:ea typeface="宋体" panose="02010600030101010101" pitchFamily="2" charset="-122"/>
              </a:rPr>
              <a:t>      </a:t>
            </a:r>
          </a:p>
        </p:txBody>
      </p:sp>
      <p:sp>
        <p:nvSpPr>
          <p:cNvPr id="119853" name="矩形 3029037"/>
          <p:cNvSpPr/>
          <p:nvPr/>
        </p:nvSpPr>
        <p:spPr>
          <a:xfrm>
            <a:off x="0" y="2098675"/>
            <a:ext cx="9144000" cy="609600"/>
          </a:xfrm>
          <a:prstGeom prst="rect">
            <a:avLst/>
          </a:prstGeom>
          <a:noFill/>
          <a:ln w="9525">
            <a:noFill/>
          </a:ln>
        </p:spPr>
        <p:txBody>
          <a:bodyPr anchor="t"/>
          <a:lstStyle/>
          <a:p>
            <a:pPr marL="342900" indent="-342900">
              <a:spcBef>
                <a:spcPct val="0"/>
              </a:spcBef>
              <a:buClr>
                <a:srgbClr val="CC6600"/>
              </a:buClr>
              <a:buFont typeface="Wingdings 2" pitchFamily="18" charset="2"/>
              <a:buChar char="²"/>
            </a:pPr>
            <a:r>
              <a:rPr lang="zh-CN" altLang="en-US" sz="3200" dirty="0">
                <a:solidFill>
                  <a:srgbClr val="0000FF"/>
                </a:solidFill>
                <a:latin typeface="Times New Roman" panose="02020603050405020304" pitchFamily="18" charset="0"/>
                <a:ea typeface="宋体" panose="02010600030101010101" pitchFamily="2" charset="-122"/>
              </a:rPr>
              <a:t>当前结点的后继结点</a:t>
            </a:r>
            <a:r>
              <a:rPr lang="zh-CN" altLang="en-US" sz="3200" dirty="0">
                <a:latin typeface="Times New Roman" panose="02020603050405020304" pitchFamily="18" charset="0"/>
                <a:ea typeface="宋体" panose="02010600030101010101" pitchFamily="2" charset="-122"/>
              </a:rPr>
              <a:t>    </a:t>
            </a:r>
            <a:endParaRPr lang="zh-CN" altLang="en-US" sz="3200" dirty="0">
              <a:solidFill>
                <a:srgbClr val="FF00FF"/>
              </a:solidFill>
              <a:latin typeface="Times New Roman" panose="02020603050405020304" pitchFamily="18" charset="0"/>
              <a:ea typeface="宋体" panose="02010600030101010101" pitchFamily="2" charset="-122"/>
            </a:endParaRPr>
          </a:p>
        </p:txBody>
      </p:sp>
      <p:sp>
        <p:nvSpPr>
          <p:cNvPr id="119854" name="矩形 3029038"/>
          <p:cNvSpPr/>
          <p:nvPr/>
        </p:nvSpPr>
        <p:spPr>
          <a:xfrm>
            <a:off x="0" y="1527175"/>
            <a:ext cx="9144000" cy="533400"/>
          </a:xfrm>
          <a:prstGeom prst="rect">
            <a:avLst/>
          </a:prstGeom>
          <a:noFill/>
          <a:ln w="9525">
            <a:noFill/>
          </a:ln>
        </p:spPr>
        <p:txBody>
          <a:bodyPr anchor="t"/>
          <a:lstStyle/>
          <a:p>
            <a:pPr marL="342900" indent="-342900">
              <a:spcBef>
                <a:spcPct val="0"/>
              </a:spcBef>
              <a:buClr>
                <a:srgbClr val="CC6600"/>
              </a:buClr>
              <a:buFont typeface="Wingdings 2" pitchFamily="18" charset="2"/>
              <a:buNone/>
            </a:pPr>
            <a:r>
              <a:rPr lang="en-US" altLang="zh-CN" sz="3200" dirty="0">
                <a:latin typeface="Times New Roman" panose="02020603050405020304" pitchFamily="18" charset="0"/>
                <a:ea typeface="宋体" panose="02010600030101010101" pitchFamily="2" charset="-122"/>
              </a:rPr>
              <a:t>       </a:t>
            </a:r>
            <a:r>
              <a:rPr lang="zh-CN" altLang="en-US" sz="3200" dirty="0">
                <a:latin typeface="Times New Roman" panose="02020603050405020304" pitchFamily="18" charset="0"/>
                <a:ea typeface="宋体" panose="02010600030101010101" pitchFamily="2" charset="-122"/>
              </a:rPr>
              <a:t>二叉树的最左下结点</a:t>
            </a:r>
            <a:r>
              <a:rPr lang="en-US" altLang="zh-CN" sz="3200">
                <a:latin typeface="Times New Roman" panose="02020603050405020304" pitchFamily="18" charset="0"/>
                <a:ea typeface="宋体" panose="02010600030101010101" pitchFamily="2" charset="-122"/>
              </a:rPr>
              <a:t>;</a:t>
            </a:r>
          </a:p>
        </p:txBody>
      </p:sp>
      <p:sp>
        <p:nvSpPr>
          <p:cNvPr id="119855" name="矩形 3029039"/>
          <p:cNvSpPr/>
          <p:nvPr/>
        </p:nvSpPr>
        <p:spPr>
          <a:xfrm>
            <a:off x="0" y="2722563"/>
            <a:ext cx="9144000" cy="1066800"/>
          </a:xfrm>
          <a:prstGeom prst="rect">
            <a:avLst/>
          </a:prstGeom>
          <a:noFill/>
          <a:ln w="9525">
            <a:noFill/>
          </a:ln>
        </p:spPr>
        <p:txBody>
          <a:bodyPr anchor="t"/>
          <a:lstStyle/>
          <a:p>
            <a:pPr marL="342900" indent="-342900">
              <a:spcBef>
                <a:spcPct val="0"/>
              </a:spcBef>
              <a:buClr>
                <a:srgbClr val="CC6600"/>
              </a:buClr>
              <a:buFont typeface="Wingdings 2" pitchFamily="18" charset="2"/>
              <a:buNone/>
            </a:pPr>
            <a:r>
              <a:rPr lang="en-US" altLang="zh-CN" sz="3200" dirty="0">
                <a:latin typeface="Times New Roman" panose="02020603050405020304" pitchFamily="18" charset="0"/>
                <a:ea typeface="宋体" panose="02010600030101010101" pitchFamily="2" charset="-122"/>
              </a:rPr>
              <a:t>    </a:t>
            </a:r>
            <a:r>
              <a:rPr lang="zh-CN" altLang="en-US" sz="3200" dirty="0">
                <a:latin typeface="Times New Roman" panose="02020603050405020304" pitchFamily="18" charset="0"/>
                <a:ea typeface="宋体" panose="02010600030101010101" pitchFamily="2" charset="-122"/>
              </a:rPr>
              <a:t>若结点的右链域为线索，则</a:t>
            </a:r>
            <a:r>
              <a:rPr lang="zh-CN" altLang="en-US" sz="3200" dirty="0">
                <a:solidFill>
                  <a:schemeClr val="hlink"/>
                </a:solidFill>
                <a:latin typeface="Times New Roman" panose="02020603050405020304" pitchFamily="18" charset="0"/>
                <a:ea typeface="宋体" panose="02010600030101010101" pitchFamily="2" charset="-122"/>
              </a:rPr>
              <a:t>后继结点</a:t>
            </a:r>
            <a:r>
              <a:rPr lang="zh-CN" altLang="en-US" sz="3200" dirty="0">
                <a:solidFill>
                  <a:srgbClr val="FF3300"/>
                </a:solidFill>
                <a:latin typeface="Times New Roman" panose="02020603050405020304" pitchFamily="18" charset="0"/>
                <a:ea typeface="宋体" panose="02010600030101010101" pitchFamily="2" charset="-122"/>
              </a:rPr>
              <a:t>为右孩子结点</a:t>
            </a:r>
            <a:r>
              <a:rPr lang="zh-CN" altLang="en-US" sz="3200" dirty="0">
                <a:solidFill>
                  <a:srgbClr val="008000"/>
                </a:solidFill>
                <a:latin typeface="Times New Roman" panose="02020603050405020304" pitchFamily="18" charset="0"/>
                <a:ea typeface="宋体" panose="02010600030101010101" pitchFamily="2" charset="-122"/>
              </a:rPr>
              <a:t>；</a:t>
            </a:r>
            <a:r>
              <a:rPr lang="zh-CN" altLang="en-US" sz="3200" dirty="0">
                <a:latin typeface="Times New Roman" panose="02020603050405020304" pitchFamily="18" charset="0"/>
                <a:ea typeface="宋体" panose="02010600030101010101" pitchFamily="2" charset="-122"/>
              </a:rPr>
              <a:t>否则</a:t>
            </a:r>
            <a:r>
              <a:rPr lang="zh-CN" altLang="en-US" sz="3200" dirty="0">
                <a:solidFill>
                  <a:schemeClr val="hlink"/>
                </a:solidFill>
                <a:latin typeface="Times New Roman" panose="02020603050405020304" pitchFamily="18" charset="0"/>
                <a:ea typeface="宋体" panose="02010600030101010101" pitchFamily="2" charset="-122"/>
              </a:rPr>
              <a:t>后继结点</a:t>
            </a:r>
            <a:r>
              <a:rPr lang="zh-CN" altLang="en-US" sz="3200" dirty="0">
                <a:solidFill>
                  <a:srgbClr val="FF3300"/>
                </a:solidFill>
                <a:latin typeface="Times New Roman" panose="02020603050405020304" pitchFamily="18" charset="0"/>
                <a:ea typeface="宋体" panose="02010600030101010101" pitchFamily="2" charset="-122"/>
              </a:rPr>
              <a:t>为右子树的最左下结点</a:t>
            </a:r>
            <a:r>
              <a:rPr lang="en-US" altLang="zh-CN" sz="3200">
                <a:latin typeface="Times New Roman" panose="02020603050405020304" pitchFamily="18" charset="0"/>
                <a:ea typeface="宋体" panose="02010600030101010101" pitchFamily="2" charset="-122"/>
              </a:rPr>
              <a:t>;</a:t>
            </a:r>
            <a:r>
              <a:rPr lang="en-US" altLang="zh-CN" sz="3200">
                <a:solidFill>
                  <a:srgbClr val="FF00FF"/>
                </a:solidFill>
                <a:latin typeface="Times New Roman" panose="02020603050405020304" pitchFamily="18" charset="0"/>
                <a:ea typeface="宋体" panose="02010600030101010101" pitchFamily="2" charset="-122"/>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矩形 3033089"/>
          <p:cNvSpPr/>
          <p:nvPr/>
        </p:nvSpPr>
        <p:spPr>
          <a:xfrm>
            <a:off x="76200" y="119063"/>
            <a:ext cx="9067800" cy="6664325"/>
          </a:xfrm>
          <a:prstGeom prst="rect">
            <a:avLst/>
          </a:prstGeom>
          <a:noFill/>
          <a:ln w="12700">
            <a:noFill/>
          </a:ln>
        </p:spPr>
        <p:txBody>
          <a:bodyPr anchor="t">
            <a:spAutoFit/>
          </a:bodyPr>
          <a:lstStyle/>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Status  InTra_ThrT(BiThrTree ThrT, </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void(*Visit) (TElemType  e))</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a:t>
            </a:r>
            <a:r>
              <a:rPr lang="en-US" altLang="zh-CN" sz="3200" dirty="0">
                <a:solidFill>
                  <a:srgbClr val="008000"/>
                </a:solidFill>
                <a:latin typeface="Times New Roman" panose="02020603050405020304" pitchFamily="18" charset="0"/>
                <a:ea typeface="宋体" panose="02010600030101010101" pitchFamily="2" charset="-122"/>
              </a:rPr>
              <a:t>//</a:t>
            </a:r>
            <a:r>
              <a:rPr lang="zh-CN" altLang="en-US" sz="3200" dirty="0">
                <a:solidFill>
                  <a:srgbClr val="008000"/>
                </a:solidFill>
                <a:latin typeface="Times New Roman" panose="02020603050405020304" pitchFamily="18" charset="0"/>
                <a:ea typeface="宋体" panose="02010600030101010101" pitchFamily="2" charset="-122"/>
              </a:rPr>
              <a:t>中序线索二叉树的遍历</a:t>
            </a:r>
          </a:p>
          <a:p>
            <a:pPr eaLnBrk="0" hangingPunct="0">
              <a:lnSpc>
                <a:spcPct val="90000"/>
              </a:lnSpc>
              <a:spcBef>
                <a:spcPct val="0"/>
              </a:spcBef>
            </a:pP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p=ThrT -&gt;lchild;         </a:t>
            </a:r>
            <a:r>
              <a:rPr lang="en-US" altLang="zh-CN" sz="3200" dirty="0">
                <a:solidFill>
                  <a:srgbClr val="008000"/>
                </a:solidFill>
                <a:latin typeface="Times New Roman" panose="02020603050405020304" pitchFamily="18" charset="0"/>
                <a:ea typeface="宋体" panose="02010600030101010101" pitchFamily="2" charset="-122"/>
              </a:rPr>
              <a:t>//p</a:t>
            </a:r>
            <a:r>
              <a:rPr lang="zh-CN" altLang="en-US" sz="3200" dirty="0">
                <a:solidFill>
                  <a:srgbClr val="008000"/>
                </a:solidFill>
                <a:latin typeface="Times New Roman" panose="02020603050405020304" pitchFamily="18" charset="0"/>
                <a:ea typeface="宋体" panose="02010600030101010101" pitchFamily="2" charset="-122"/>
              </a:rPr>
              <a:t>指向根结点</a:t>
            </a:r>
            <a:endParaRPr lang="zh-CN" altLang="en-US" sz="3200" dirty="0">
              <a:solidFill>
                <a:srgbClr val="008000"/>
              </a:solidFill>
              <a:latin typeface="隶书" pitchFamily="49" charset="-122"/>
              <a:ea typeface="宋体" panose="02010600030101010101" pitchFamily="2" charset="-122"/>
            </a:endParaRPr>
          </a:p>
          <a:p>
            <a:pPr eaLnBrk="0" hangingPunct="0">
              <a:lnSpc>
                <a:spcPct val="90000"/>
              </a:lnSpc>
              <a:spcBef>
                <a:spcPct val="0"/>
              </a:spcBef>
            </a:pP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while(p!=ThrT)  </a:t>
            </a:r>
          </a:p>
          <a:p>
            <a:pPr eaLnBrk="0" hangingPunct="0">
              <a:lnSpc>
                <a:spcPct val="90000"/>
              </a:lnSpc>
              <a:spcBef>
                <a:spcPct val="0"/>
              </a:spcBef>
            </a:pPr>
            <a:r>
              <a:rPr lang="en-US" altLang="zh-CN" sz="3200" err="1">
                <a:latin typeface="Times New Roman" panose="02020603050405020304" pitchFamily="18" charset="0"/>
                <a:ea typeface="宋体" panose="02010600030101010101" pitchFamily="2" charset="-122"/>
              </a:rPr>
              <a:t>    {  while(p-&gt;Ltag</a:t>
            </a:r>
            <a:r>
              <a:rPr lang="en-US" altLang="zh-CN" sz="3200">
                <a:latin typeface="Times New Roman" panose="02020603050405020304" pitchFamily="18" charset="0"/>
                <a:ea typeface="宋体" panose="02010600030101010101" pitchFamily="2" charset="-122"/>
              </a:rPr>
              <a:t>==link)p=p-&gt;lchild; </a:t>
            </a:r>
            <a:r>
              <a:rPr lang="en-US" altLang="zh-CN" sz="3200">
                <a:solidFill>
                  <a:srgbClr val="008000"/>
                </a:solidFill>
                <a:latin typeface="Times New Roman" panose="02020603050405020304" pitchFamily="18" charset="0"/>
                <a:ea typeface="宋体" panose="02010600030101010101" pitchFamily="2" charset="-122"/>
              </a:rPr>
              <a:t>//</a:t>
            </a:r>
            <a:r>
              <a:rPr lang="zh-CN" altLang="en-US" sz="2800" dirty="0">
                <a:solidFill>
                  <a:srgbClr val="008000"/>
                </a:solidFill>
                <a:latin typeface="Times New Roman" panose="02020603050405020304" pitchFamily="18" charset="0"/>
                <a:ea typeface="宋体" panose="02010600030101010101" pitchFamily="2" charset="-122"/>
              </a:rPr>
              <a:t>最左下结点</a:t>
            </a:r>
          </a:p>
          <a:p>
            <a:pPr eaLnBrk="0" hangingPunct="0">
              <a:lnSpc>
                <a:spcPct val="90000"/>
              </a:lnSpc>
              <a:spcBef>
                <a:spcPct val="0"/>
              </a:spcBef>
            </a:pP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Visit(p-&gt;data);   </a:t>
            </a:r>
            <a:r>
              <a:rPr lang="en-US" altLang="zh-CN" sz="3200" err="1">
                <a:solidFill>
                  <a:srgbClr val="008000"/>
                </a:solidFill>
                <a:latin typeface="Times New Roman" panose="02020603050405020304" pitchFamily="18" charset="0"/>
                <a:ea typeface="宋体" panose="02010600030101010101" pitchFamily="2" charset="-122"/>
              </a:rPr>
              <a:t>// p-&gt;Ltag</a:t>
            </a:r>
            <a:r>
              <a:rPr lang="en-US" altLang="zh-CN" sz="3200">
                <a:solidFill>
                  <a:srgbClr val="008000"/>
                </a:solidFill>
                <a:latin typeface="Times New Roman" panose="02020603050405020304" pitchFamily="18" charset="0"/>
                <a:ea typeface="宋体" panose="02010600030101010101" pitchFamily="2" charset="-122"/>
              </a:rPr>
              <a:t>== thread </a:t>
            </a:r>
            <a:endParaRPr lang="en-US" altLang="zh-CN" sz="3200">
              <a:solidFill>
                <a:srgbClr val="008000"/>
              </a:solidFill>
              <a:latin typeface="隶书" pitchFamily="49" charset="-122"/>
              <a:ea typeface="宋体" panose="02010600030101010101" pitchFamily="2" charset="-122"/>
            </a:endParaRPr>
          </a:p>
          <a:p>
            <a:pPr eaLnBrk="0" hangingPunct="0">
              <a:lnSpc>
                <a:spcPct val="90000"/>
              </a:lnSpc>
              <a:spcBef>
                <a:spcPct val="0"/>
              </a:spcBef>
            </a:pPr>
            <a:r>
              <a:rPr lang="en-US" altLang="zh-CN" sz="3200" err="1">
                <a:latin typeface="Times New Roman" panose="02020603050405020304" pitchFamily="18" charset="0"/>
                <a:ea typeface="宋体" panose="02010600030101010101" pitchFamily="2" charset="-122"/>
              </a:rPr>
              <a:t>       while (p-&gt;Rtag==Thread&amp;&amp;p-&gt;rchild</a:t>
            </a:r>
            <a:r>
              <a:rPr lang="en-US" altLang="zh-CN" sz="3200">
                <a:latin typeface="Times New Roman" panose="02020603050405020304" pitchFamily="18" charset="0"/>
                <a:ea typeface="宋体" panose="02010600030101010101" pitchFamily="2" charset="-122"/>
              </a:rPr>
              <a:t>!=ThrT) </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a:t>
            </a:r>
            <a:r>
              <a:rPr lang="en-US" altLang="zh-CN" sz="3200">
                <a:latin typeface="宋体" panose="02010600030101010101" pitchFamily="2" charset="-122"/>
                <a:ea typeface="宋体" panose="02010600030101010101" pitchFamily="2" charset="-122"/>
              </a:rPr>
              <a:t> </a:t>
            </a:r>
            <a:r>
              <a:rPr lang="en-US" altLang="zh-CN" sz="3200" dirty="0">
                <a:solidFill>
                  <a:srgbClr val="008000"/>
                </a:solidFill>
                <a:latin typeface="宋体" panose="02010600030101010101" pitchFamily="2" charset="-122"/>
                <a:ea typeface="宋体" panose="02010600030101010101" pitchFamily="2" charset="-122"/>
              </a:rPr>
              <a:t>//</a:t>
            </a:r>
            <a:r>
              <a:rPr lang="zh-CN" altLang="en-US" sz="3200" dirty="0">
                <a:solidFill>
                  <a:srgbClr val="008000"/>
                </a:solidFill>
                <a:latin typeface="宋体" panose="02010600030101010101" pitchFamily="2" charset="-122"/>
                <a:ea typeface="宋体" panose="02010600030101010101" pitchFamily="2" charset="-122"/>
              </a:rPr>
              <a:t>若右孩子域是线索</a:t>
            </a:r>
            <a:endParaRPr lang="zh-CN" altLang="en-US" sz="3200">
              <a:solidFill>
                <a:srgbClr val="008000"/>
              </a:solidFill>
              <a:latin typeface="Times New Roman" panose="02020603050405020304" pitchFamily="18" charset="0"/>
              <a:ea typeface="宋体" panose="02010600030101010101" pitchFamily="2" charset="-122"/>
            </a:endParaRPr>
          </a:p>
          <a:p>
            <a:pPr eaLnBrk="0" hangingPunct="0">
              <a:lnSpc>
                <a:spcPct val="90000"/>
              </a:lnSpc>
              <a:spcBef>
                <a:spcPct val="0"/>
              </a:spcBef>
            </a:pP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p=p-&gt;rchild; Visit(p-&gt;data);  </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 </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p=p-&gt;rchild;  </a:t>
            </a:r>
            <a:r>
              <a:rPr lang="en-US" altLang="zh-CN" sz="3200" dirty="0">
                <a:solidFill>
                  <a:srgbClr val="008000"/>
                </a:solidFill>
                <a:latin typeface="Times New Roman" panose="02020603050405020304" pitchFamily="18" charset="0"/>
                <a:ea typeface="宋体" panose="02010600030101010101" pitchFamily="2" charset="-122"/>
              </a:rPr>
              <a:t>//</a:t>
            </a:r>
            <a:r>
              <a:rPr lang="zh-CN" altLang="en-US" sz="3200" dirty="0">
                <a:solidFill>
                  <a:srgbClr val="008000"/>
                </a:solidFill>
                <a:latin typeface="Times New Roman" panose="02020603050405020304" pitchFamily="18" charset="0"/>
                <a:ea typeface="宋体" panose="02010600030101010101" pitchFamily="2" charset="-122"/>
              </a:rPr>
              <a:t>若右孩子域不是线索</a:t>
            </a:r>
            <a:endParaRPr lang="zh-CN" altLang="en-US" sz="3200">
              <a:solidFill>
                <a:srgbClr val="008000"/>
              </a:solidFill>
              <a:latin typeface="Times New Roman" panose="02020603050405020304" pitchFamily="18" charset="0"/>
              <a:ea typeface="宋体" panose="02010600030101010101" pitchFamily="2" charset="-122"/>
            </a:endParaRPr>
          </a:p>
          <a:p>
            <a:pPr eaLnBrk="0" hangingPunct="0">
              <a:lnSpc>
                <a:spcPct val="90000"/>
              </a:lnSpc>
              <a:spcBef>
                <a:spcPct val="0"/>
              </a:spcBef>
            </a:pPr>
            <a:r>
              <a:rPr lang="zh-CN" altLang="en-US" sz="3200">
                <a:latin typeface="Times New Roman" panose="02020603050405020304" pitchFamily="18" charset="0"/>
                <a:ea typeface="宋体" panose="02010600030101010101" pitchFamily="2" charset="-122"/>
              </a:rPr>
              <a:t>   </a:t>
            </a:r>
            <a:r>
              <a:rPr lang="en-US" altLang="zh-CN" sz="3200">
                <a:latin typeface="Times New Roman" panose="02020603050405020304" pitchFamily="18" charset="0"/>
                <a:ea typeface="宋体" panose="02010600030101010101" pitchFamily="2" charset="-122"/>
              </a:rPr>
              <a:t>}</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   return OK;</a:t>
            </a:r>
          </a:p>
          <a:p>
            <a:pPr eaLnBrk="0" hangingPunct="0">
              <a:lnSpc>
                <a:spcPct val="90000"/>
              </a:lnSpc>
              <a:spcBef>
                <a:spcPct val="0"/>
              </a:spcBef>
            </a:pPr>
            <a:r>
              <a:rPr lang="en-US" altLang="zh-CN" sz="3200">
                <a:latin typeface="Times New Roman" panose="02020603050405020304" pitchFamily="18" charset="0"/>
                <a:ea typeface="宋体" panose="02010600030101010101" pitchFamily="2" charset="-122"/>
              </a:rPr>
              <a:t>}</a:t>
            </a:r>
            <a:r>
              <a:rPr lang="en-US" altLang="zh-CN" sz="3200">
                <a:solidFill>
                  <a:srgbClr val="008000"/>
                </a:solidFill>
                <a:latin typeface="Times New Roman" panose="02020603050405020304" pitchFamily="18" charset="0"/>
                <a:ea typeface="宋体" panose="02010600030101010101" pitchFamily="2" charset="-122"/>
              </a:rPr>
              <a:t>//InTra_ThrT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3048449"/>
          <p:cNvSpPr>
            <a:spLocks noGrp="1"/>
          </p:cNvSpPr>
          <p:nvPr>
            <p:ph type="title"/>
          </p:nvPr>
        </p:nvSpPr>
        <p:spPr>
          <a:xfrm>
            <a:off x="0" y="188913"/>
            <a:ext cx="7921625" cy="646112"/>
          </a:xfrm>
        </p:spPr>
        <p:txBody>
          <a:bodyPr tIns="108000" bIns="108000" anchor="ctr"/>
          <a:lstStyle/>
          <a:p>
            <a:r>
              <a:rPr lang="en-US" altLang="zh-CN" sz="3200" b="1" dirty="0">
                <a:solidFill>
                  <a:schemeClr val="tx1"/>
                </a:solidFill>
              </a:rPr>
              <a:t>6.4.3 </a:t>
            </a:r>
            <a:r>
              <a:rPr lang="zh-CN" altLang="en-US" sz="3200" b="1" dirty="0">
                <a:solidFill>
                  <a:schemeClr val="tx1"/>
                </a:solidFill>
              </a:rPr>
              <a:t>二叉树的线索化</a:t>
            </a:r>
          </a:p>
        </p:txBody>
      </p:sp>
      <p:grpSp>
        <p:nvGrpSpPr>
          <p:cNvPr id="123906" name="组合 3048450"/>
          <p:cNvGrpSpPr/>
          <p:nvPr/>
        </p:nvGrpSpPr>
        <p:grpSpPr>
          <a:xfrm>
            <a:off x="1476375" y="549275"/>
            <a:ext cx="6324600" cy="2678113"/>
            <a:chOff x="975" y="210"/>
            <a:chExt cx="3984" cy="1687"/>
          </a:xfrm>
        </p:grpSpPr>
        <p:grpSp>
          <p:nvGrpSpPr>
            <p:cNvPr id="123907" name="组合 3048451"/>
            <p:cNvGrpSpPr/>
            <p:nvPr/>
          </p:nvGrpSpPr>
          <p:grpSpPr>
            <a:xfrm>
              <a:off x="1563" y="1622"/>
              <a:ext cx="1104" cy="261"/>
              <a:chOff x="1344" y="1680"/>
              <a:chExt cx="1440" cy="240"/>
            </a:xfrm>
          </p:grpSpPr>
          <p:sp>
            <p:nvSpPr>
              <p:cNvPr id="123908" name="矩形 3048452"/>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09" name="直接连接符 3048453"/>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10" name="直接连接符 3048454"/>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11" name="直接连接符 3048455"/>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12" name="直接连接符 3048456"/>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13" name="文本框 3048457"/>
            <p:cNvSpPr txBox="1"/>
            <p:nvPr/>
          </p:nvSpPr>
          <p:spPr>
            <a:xfrm>
              <a:off x="1917" y="1570"/>
              <a:ext cx="398"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G</a:t>
              </a:r>
            </a:p>
          </p:txBody>
        </p:sp>
        <p:sp>
          <p:nvSpPr>
            <p:cNvPr id="123914" name="文本框 3048458"/>
            <p:cNvSpPr txBox="1"/>
            <p:nvPr/>
          </p:nvSpPr>
          <p:spPr>
            <a:xfrm>
              <a:off x="1696" y="1570"/>
              <a:ext cx="39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15" name="组合 3048459"/>
            <p:cNvGrpSpPr/>
            <p:nvPr/>
          </p:nvGrpSpPr>
          <p:grpSpPr>
            <a:xfrm>
              <a:off x="3310" y="1149"/>
              <a:ext cx="1061" cy="260"/>
              <a:chOff x="1344" y="1680"/>
              <a:chExt cx="1440" cy="240"/>
            </a:xfrm>
          </p:grpSpPr>
          <p:sp>
            <p:nvSpPr>
              <p:cNvPr id="123916" name="矩形 3048460"/>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17" name="直接连接符 3048461"/>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18" name="直接连接符 3048462"/>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19" name="直接连接符 3048463"/>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20" name="直接连接符 3048464"/>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21" name="文本框 3048465"/>
            <p:cNvSpPr txBox="1"/>
            <p:nvPr/>
          </p:nvSpPr>
          <p:spPr>
            <a:xfrm>
              <a:off x="3650" y="1096"/>
              <a:ext cx="382"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F</a:t>
              </a:r>
            </a:p>
          </p:txBody>
        </p:sp>
        <p:sp>
          <p:nvSpPr>
            <p:cNvPr id="123922" name="文本框 3048466"/>
            <p:cNvSpPr txBox="1"/>
            <p:nvPr/>
          </p:nvSpPr>
          <p:spPr>
            <a:xfrm>
              <a:off x="3438" y="1096"/>
              <a:ext cx="381"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23" name="文本框 3048467"/>
            <p:cNvSpPr txBox="1"/>
            <p:nvPr/>
          </p:nvSpPr>
          <p:spPr>
            <a:xfrm>
              <a:off x="3904" y="1096"/>
              <a:ext cx="381"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24" name="组合 3048468"/>
            <p:cNvGrpSpPr/>
            <p:nvPr/>
          </p:nvGrpSpPr>
          <p:grpSpPr>
            <a:xfrm>
              <a:off x="2151" y="1149"/>
              <a:ext cx="1067" cy="260"/>
              <a:chOff x="1344" y="1680"/>
              <a:chExt cx="1440" cy="240"/>
            </a:xfrm>
          </p:grpSpPr>
          <p:sp>
            <p:nvSpPr>
              <p:cNvPr id="123925" name="矩形 3048469"/>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26" name="直接连接符 3048470"/>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27" name="直接连接符 3048471"/>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28" name="直接连接符 3048472"/>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29" name="直接连接符 3048473"/>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30" name="文本框 3048474"/>
            <p:cNvSpPr txBox="1"/>
            <p:nvPr/>
          </p:nvSpPr>
          <p:spPr>
            <a:xfrm>
              <a:off x="2493" y="1096"/>
              <a:ext cx="384"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E</a:t>
              </a:r>
            </a:p>
          </p:txBody>
        </p:sp>
        <p:sp>
          <p:nvSpPr>
            <p:cNvPr id="123931" name="文本框 3048475"/>
            <p:cNvSpPr txBox="1"/>
            <p:nvPr/>
          </p:nvSpPr>
          <p:spPr>
            <a:xfrm>
              <a:off x="2279" y="1096"/>
              <a:ext cx="384"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32" name="文本框 3048476"/>
            <p:cNvSpPr txBox="1"/>
            <p:nvPr/>
          </p:nvSpPr>
          <p:spPr>
            <a:xfrm>
              <a:off x="2749" y="1096"/>
              <a:ext cx="383"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33" name="组合 3048477"/>
            <p:cNvGrpSpPr/>
            <p:nvPr/>
          </p:nvGrpSpPr>
          <p:grpSpPr>
            <a:xfrm>
              <a:off x="991" y="1149"/>
              <a:ext cx="1061" cy="260"/>
              <a:chOff x="1344" y="1680"/>
              <a:chExt cx="1440" cy="240"/>
            </a:xfrm>
          </p:grpSpPr>
          <p:sp>
            <p:nvSpPr>
              <p:cNvPr id="123934" name="矩形 3048478"/>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35" name="直接连接符 3048479"/>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36" name="直接连接符 3048480"/>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37" name="直接连接符 3048481"/>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38" name="直接连接符 3048482"/>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39" name="文本框 3048483"/>
            <p:cNvSpPr txBox="1"/>
            <p:nvPr/>
          </p:nvSpPr>
          <p:spPr>
            <a:xfrm>
              <a:off x="1330" y="1096"/>
              <a:ext cx="382"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D</a:t>
              </a:r>
            </a:p>
          </p:txBody>
        </p:sp>
        <p:sp>
          <p:nvSpPr>
            <p:cNvPr id="123940" name="文本框 3048484"/>
            <p:cNvSpPr txBox="1"/>
            <p:nvPr/>
          </p:nvSpPr>
          <p:spPr>
            <a:xfrm>
              <a:off x="1119" y="1096"/>
              <a:ext cx="381"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41" name="文本框 3048485"/>
            <p:cNvSpPr txBox="1"/>
            <p:nvPr/>
          </p:nvSpPr>
          <p:spPr>
            <a:xfrm>
              <a:off x="1585" y="1096"/>
              <a:ext cx="38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42" name="组合 3048486"/>
            <p:cNvGrpSpPr/>
            <p:nvPr/>
          </p:nvGrpSpPr>
          <p:grpSpPr>
            <a:xfrm>
              <a:off x="2661" y="262"/>
              <a:ext cx="1061" cy="261"/>
              <a:chOff x="1344" y="1680"/>
              <a:chExt cx="1440" cy="240"/>
            </a:xfrm>
          </p:grpSpPr>
          <p:sp>
            <p:nvSpPr>
              <p:cNvPr id="123943" name="矩形 3048487"/>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44" name="直接连接符 3048488"/>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45" name="直接连接符 3048489"/>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46" name="直接连接符 3048490"/>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47" name="直接连接符 3048491"/>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48" name="文本框 3048492"/>
            <p:cNvSpPr txBox="1"/>
            <p:nvPr/>
          </p:nvSpPr>
          <p:spPr>
            <a:xfrm>
              <a:off x="3000" y="210"/>
              <a:ext cx="383"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A</a:t>
              </a:r>
            </a:p>
          </p:txBody>
        </p:sp>
        <p:sp>
          <p:nvSpPr>
            <p:cNvPr id="123949" name="文本框 3048493"/>
            <p:cNvSpPr txBox="1"/>
            <p:nvPr/>
          </p:nvSpPr>
          <p:spPr>
            <a:xfrm>
              <a:off x="2789" y="210"/>
              <a:ext cx="381"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50" name="文本框 3048494"/>
            <p:cNvSpPr txBox="1"/>
            <p:nvPr/>
          </p:nvSpPr>
          <p:spPr>
            <a:xfrm>
              <a:off x="3255" y="210"/>
              <a:ext cx="38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51" name="组合 3048495"/>
            <p:cNvGrpSpPr/>
            <p:nvPr/>
          </p:nvGrpSpPr>
          <p:grpSpPr>
            <a:xfrm>
              <a:off x="1608" y="679"/>
              <a:ext cx="1016" cy="261"/>
              <a:chOff x="1344" y="1680"/>
              <a:chExt cx="1440" cy="240"/>
            </a:xfrm>
          </p:grpSpPr>
          <p:sp>
            <p:nvSpPr>
              <p:cNvPr id="123952" name="矩形 3048496"/>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53" name="直接连接符 3048497"/>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54" name="直接连接符 3048498"/>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55" name="直接连接符 3048499"/>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56" name="直接连接符 3048500"/>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57" name="文本框 3048501"/>
            <p:cNvSpPr txBox="1"/>
            <p:nvPr/>
          </p:nvSpPr>
          <p:spPr>
            <a:xfrm>
              <a:off x="1932" y="627"/>
              <a:ext cx="367"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B</a:t>
              </a:r>
            </a:p>
          </p:txBody>
        </p:sp>
        <p:sp>
          <p:nvSpPr>
            <p:cNvPr id="123958" name="文本框 3048502"/>
            <p:cNvSpPr txBox="1"/>
            <p:nvPr/>
          </p:nvSpPr>
          <p:spPr>
            <a:xfrm>
              <a:off x="1729" y="627"/>
              <a:ext cx="36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59" name="文本框 3048503"/>
            <p:cNvSpPr txBox="1"/>
            <p:nvPr/>
          </p:nvSpPr>
          <p:spPr>
            <a:xfrm>
              <a:off x="2176" y="627"/>
              <a:ext cx="36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3960" name="组合 3048504"/>
            <p:cNvGrpSpPr/>
            <p:nvPr/>
          </p:nvGrpSpPr>
          <p:grpSpPr>
            <a:xfrm>
              <a:off x="3728" y="660"/>
              <a:ext cx="1105" cy="261"/>
              <a:chOff x="1344" y="1680"/>
              <a:chExt cx="1440" cy="240"/>
            </a:xfrm>
          </p:grpSpPr>
          <p:sp>
            <p:nvSpPr>
              <p:cNvPr id="123961" name="矩形 3048505"/>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62" name="直接连接符 3048506"/>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63" name="直接连接符 3048507"/>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64" name="直接连接符 3048508"/>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65" name="直接连接符 3048509"/>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66" name="文本框 3048510"/>
            <p:cNvSpPr txBox="1"/>
            <p:nvPr/>
          </p:nvSpPr>
          <p:spPr>
            <a:xfrm>
              <a:off x="4082" y="608"/>
              <a:ext cx="397"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C</a:t>
              </a:r>
            </a:p>
          </p:txBody>
        </p:sp>
        <p:sp>
          <p:nvSpPr>
            <p:cNvPr id="123967" name="文本框 3048511"/>
            <p:cNvSpPr txBox="1"/>
            <p:nvPr/>
          </p:nvSpPr>
          <p:spPr>
            <a:xfrm>
              <a:off x="3861" y="608"/>
              <a:ext cx="39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68" name="文本框 3048512"/>
            <p:cNvSpPr txBox="1"/>
            <p:nvPr/>
          </p:nvSpPr>
          <p:spPr>
            <a:xfrm>
              <a:off x="4347" y="608"/>
              <a:ext cx="398"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69" name="直接连接符 3048513"/>
            <p:cNvSpPr/>
            <p:nvPr/>
          </p:nvSpPr>
          <p:spPr>
            <a:xfrm flipH="1">
              <a:off x="2104" y="419"/>
              <a:ext cx="603" cy="260"/>
            </a:xfrm>
            <a:prstGeom prst="line">
              <a:avLst/>
            </a:prstGeom>
            <a:ln w="34925" cap="rnd" cmpd="sng">
              <a:solidFill>
                <a:srgbClr val="FF3300"/>
              </a:solidFill>
              <a:prstDash val="solid"/>
              <a:round/>
              <a:headEnd type="none" w="med" len="med"/>
              <a:tailEnd type="triangle" w="med" len="med"/>
            </a:ln>
          </p:spPr>
        </p:sp>
        <p:sp>
          <p:nvSpPr>
            <p:cNvPr id="123970" name="直接连接符 3048514"/>
            <p:cNvSpPr/>
            <p:nvPr/>
          </p:nvSpPr>
          <p:spPr>
            <a:xfrm>
              <a:off x="3651" y="436"/>
              <a:ext cx="587" cy="224"/>
            </a:xfrm>
            <a:prstGeom prst="line">
              <a:avLst/>
            </a:prstGeom>
            <a:ln w="34925" cap="rnd" cmpd="sng">
              <a:solidFill>
                <a:srgbClr val="FF3300"/>
              </a:solidFill>
              <a:prstDash val="solid"/>
              <a:round/>
              <a:headEnd type="none" w="med" len="med"/>
              <a:tailEnd type="triangle" w="med" len="med"/>
            </a:ln>
          </p:spPr>
        </p:sp>
        <p:sp>
          <p:nvSpPr>
            <p:cNvPr id="123971" name="直接连接符 3048515"/>
            <p:cNvSpPr/>
            <p:nvPr/>
          </p:nvSpPr>
          <p:spPr>
            <a:xfrm flipH="1">
              <a:off x="1409" y="836"/>
              <a:ext cx="278" cy="313"/>
            </a:xfrm>
            <a:prstGeom prst="line">
              <a:avLst/>
            </a:prstGeom>
            <a:ln w="34925" cap="rnd" cmpd="sng">
              <a:solidFill>
                <a:srgbClr val="FF3300"/>
              </a:solidFill>
              <a:prstDash val="solid"/>
              <a:round/>
              <a:headEnd type="none" w="med" len="med"/>
              <a:tailEnd type="triangle" w="med" len="med"/>
            </a:ln>
          </p:spPr>
        </p:sp>
        <p:sp>
          <p:nvSpPr>
            <p:cNvPr id="123972" name="直接连接符 3048516"/>
            <p:cNvSpPr/>
            <p:nvPr/>
          </p:nvSpPr>
          <p:spPr>
            <a:xfrm flipH="1">
              <a:off x="2064" y="1305"/>
              <a:ext cx="227" cy="311"/>
            </a:xfrm>
            <a:prstGeom prst="line">
              <a:avLst/>
            </a:prstGeom>
            <a:ln w="34925" cap="rnd" cmpd="sng">
              <a:solidFill>
                <a:srgbClr val="FF3300"/>
              </a:solidFill>
              <a:prstDash val="solid"/>
              <a:round/>
              <a:headEnd type="none" w="med" len="med"/>
              <a:tailEnd type="triangle" w="med" len="med"/>
            </a:ln>
          </p:spPr>
        </p:sp>
        <p:sp>
          <p:nvSpPr>
            <p:cNvPr id="123973" name="直接连接符 3048517"/>
            <p:cNvSpPr/>
            <p:nvPr/>
          </p:nvSpPr>
          <p:spPr>
            <a:xfrm flipH="1">
              <a:off x="3682" y="784"/>
              <a:ext cx="186" cy="365"/>
            </a:xfrm>
            <a:prstGeom prst="line">
              <a:avLst/>
            </a:prstGeom>
            <a:ln w="34925" cap="rnd" cmpd="sng">
              <a:solidFill>
                <a:srgbClr val="FF3300"/>
              </a:solidFill>
              <a:prstDash val="solid"/>
              <a:round/>
              <a:headEnd type="none" w="med" len="med"/>
              <a:tailEnd type="triangle" w="med" len="med"/>
            </a:ln>
          </p:spPr>
        </p:sp>
        <p:sp>
          <p:nvSpPr>
            <p:cNvPr id="123974" name="直接连接符 3048518"/>
            <p:cNvSpPr/>
            <p:nvPr/>
          </p:nvSpPr>
          <p:spPr>
            <a:xfrm>
              <a:off x="2522" y="836"/>
              <a:ext cx="139" cy="313"/>
            </a:xfrm>
            <a:prstGeom prst="line">
              <a:avLst/>
            </a:prstGeom>
            <a:ln w="34925" cap="rnd" cmpd="sng">
              <a:solidFill>
                <a:srgbClr val="FF3300"/>
              </a:solidFill>
              <a:prstDash val="solid"/>
              <a:round/>
              <a:headEnd type="none" w="med" len="med"/>
              <a:tailEnd type="triangle" w="med" len="med"/>
            </a:ln>
          </p:spPr>
        </p:sp>
        <p:sp>
          <p:nvSpPr>
            <p:cNvPr id="123975" name="文本框 3048519"/>
            <p:cNvSpPr txBox="1"/>
            <p:nvPr/>
          </p:nvSpPr>
          <p:spPr>
            <a:xfrm>
              <a:off x="2174" y="1570"/>
              <a:ext cx="39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3976" name="文本框 3048520"/>
            <p:cNvSpPr txBox="1"/>
            <p:nvPr/>
          </p:nvSpPr>
          <p:spPr>
            <a:xfrm>
              <a:off x="975" y="1149"/>
              <a:ext cx="352" cy="211"/>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77" name="文本框 3048521"/>
            <p:cNvSpPr txBox="1"/>
            <p:nvPr/>
          </p:nvSpPr>
          <p:spPr>
            <a:xfrm>
              <a:off x="1817" y="1149"/>
              <a:ext cx="352" cy="211"/>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78" name="文本框 3048522"/>
            <p:cNvSpPr txBox="1"/>
            <p:nvPr/>
          </p:nvSpPr>
          <p:spPr>
            <a:xfrm>
              <a:off x="1566" y="1622"/>
              <a:ext cx="352" cy="212"/>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79" name="文本框 3048523"/>
            <p:cNvSpPr txBox="1"/>
            <p:nvPr/>
          </p:nvSpPr>
          <p:spPr>
            <a:xfrm>
              <a:off x="2420" y="1622"/>
              <a:ext cx="352" cy="212"/>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80" name="文本框 3048524"/>
            <p:cNvSpPr txBox="1"/>
            <p:nvPr/>
          </p:nvSpPr>
          <p:spPr>
            <a:xfrm>
              <a:off x="3275" y="1149"/>
              <a:ext cx="352" cy="211"/>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81" name="文本框 3048525"/>
            <p:cNvSpPr txBox="1"/>
            <p:nvPr/>
          </p:nvSpPr>
          <p:spPr>
            <a:xfrm>
              <a:off x="4130" y="1149"/>
              <a:ext cx="351" cy="211"/>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82" name="文本框 3048526"/>
            <p:cNvSpPr txBox="1"/>
            <p:nvPr/>
          </p:nvSpPr>
          <p:spPr>
            <a:xfrm>
              <a:off x="2993" y="1149"/>
              <a:ext cx="352" cy="211"/>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sp>
          <p:nvSpPr>
            <p:cNvPr id="123983" name="文本框 3048527"/>
            <p:cNvSpPr txBox="1"/>
            <p:nvPr/>
          </p:nvSpPr>
          <p:spPr>
            <a:xfrm>
              <a:off x="4607" y="657"/>
              <a:ext cx="352" cy="212"/>
            </a:xfrm>
            <a:prstGeom prst="rect">
              <a:avLst/>
            </a:prstGeom>
            <a:noFill/>
            <a:ln w="12700">
              <a:noFill/>
            </a:ln>
          </p:spPr>
          <p:txBody>
            <a:bodyPr anchor="t">
              <a:spAutoFit/>
            </a:bodyPr>
            <a:lstStyle/>
            <a:p>
              <a:pPr eaLnBrk="0" hangingPunct="0"/>
              <a:r>
                <a:rPr lang="en-US" altLang="zh-CN" sz="1600">
                  <a:solidFill>
                    <a:srgbClr val="003300"/>
                  </a:solidFill>
                  <a:latin typeface="隶书" pitchFamily="49" charset="-122"/>
                  <a:ea typeface="隶书" pitchFamily="49" charset="-122"/>
                </a:rPr>
                <a:t>∧</a:t>
              </a:r>
              <a:r>
                <a:rPr lang="en-US" altLang="zh-CN" sz="1600">
                  <a:solidFill>
                    <a:srgbClr val="003300"/>
                  </a:solidFill>
                  <a:latin typeface="黑体" panose="02010609060101010101" pitchFamily="2" charset="-122"/>
                  <a:ea typeface="黑体" panose="02010609060101010101" pitchFamily="2" charset="-122"/>
                </a:rPr>
                <a:t> </a:t>
              </a:r>
              <a:endParaRPr lang="en-US" altLang="zh-CN" sz="1600">
                <a:solidFill>
                  <a:srgbClr val="003300"/>
                </a:solidFill>
                <a:latin typeface="宋体" panose="02010600030101010101" pitchFamily="2" charset="-122"/>
                <a:ea typeface="宋体" panose="02010600030101010101" pitchFamily="2" charset="-122"/>
              </a:endParaRPr>
            </a:p>
          </p:txBody>
        </p:sp>
      </p:grpSp>
      <p:grpSp>
        <p:nvGrpSpPr>
          <p:cNvPr id="3048529" name="组合 3048528"/>
          <p:cNvGrpSpPr/>
          <p:nvPr/>
        </p:nvGrpSpPr>
        <p:grpSpPr>
          <a:xfrm>
            <a:off x="333375" y="1700213"/>
            <a:ext cx="1392238" cy="4114800"/>
            <a:chOff x="345" y="1008"/>
            <a:chExt cx="877" cy="2592"/>
          </a:xfrm>
        </p:grpSpPr>
        <p:sp>
          <p:nvSpPr>
            <p:cNvPr id="123985" name="左弧形箭头 3048529"/>
            <p:cNvSpPr/>
            <p:nvPr/>
          </p:nvSpPr>
          <p:spPr>
            <a:xfrm>
              <a:off x="912" y="1488"/>
              <a:ext cx="310" cy="1680"/>
            </a:xfrm>
            <a:prstGeom prst="curvedRightArrow">
              <a:avLst>
                <a:gd name="adj1" fmla="val 108387"/>
                <a:gd name="adj2" fmla="val 216774"/>
                <a:gd name="adj3" fmla="val 33328"/>
              </a:avLst>
            </a:prstGeom>
            <a:solidFill>
              <a:srgbClr val="CC3300"/>
            </a:solidFill>
            <a:ln w="12700">
              <a:noFill/>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86" name="文本框 3048530"/>
            <p:cNvSpPr txBox="1"/>
            <p:nvPr/>
          </p:nvSpPr>
          <p:spPr>
            <a:xfrm>
              <a:off x="480" y="1008"/>
              <a:ext cx="346" cy="2592"/>
            </a:xfrm>
            <a:prstGeom prst="rect">
              <a:avLst/>
            </a:prstGeom>
            <a:noFill/>
            <a:ln w="12700">
              <a:noFill/>
            </a:ln>
          </p:spPr>
          <p:txBody>
            <a:bodyPr vert="eaVert" anchor="t">
              <a:spAutoFit/>
            </a:bodyPr>
            <a:lstStyle/>
            <a:p>
              <a:pPr algn="ctr" eaLnBrk="0" hangingPunct="0"/>
              <a:endParaRPr lang="zh-CN" sz="2400" b="0" dirty="0">
                <a:solidFill>
                  <a:srgbClr val="006600"/>
                </a:solidFill>
                <a:latin typeface="Times New Roman" panose="02020603050405020304" pitchFamily="18" charset="0"/>
                <a:ea typeface="黑体" panose="02010609060101010101" pitchFamily="2" charset="-122"/>
              </a:endParaRPr>
            </a:p>
          </p:txBody>
        </p:sp>
        <p:sp>
          <p:nvSpPr>
            <p:cNvPr id="123987" name="文本框 3048531"/>
            <p:cNvSpPr txBox="1"/>
            <p:nvPr/>
          </p:nvSpPr>
          <p:spPr>
            <a:xfrm>
              <a:off x="345" y="1008"/>
              <a:ext cx="385" cy="2592"/>
            </a:xfrm>
            <a:prstGeom prst="rect">
              <a:avLst/>
            </a:prstGeom>
            <a:noFill/>
            <a:ln w="12700">
              <a:noFill/>
            </a:ln>
          </p:spPr>
          <p:txBody>
            <a:bodyPr vert="eaVert" anchor="t">
              <a:spAutoFit/>
            </a:bodyPr>
            <a:lstStyle/>
            <a:p>
              <a:pPr algn="ctr" eaLnBrk="0" hangingPunct="0"/>
              <a:r>
                <a:rPr lang="zh-CN" altLang="en-US" sz="2800" b="0" dirty="0">
                  <a:solidFill>
                    <a:srgbClr val="006600"/>
                  </a:solidFill>
                  <a:latin typeface="Times New Roman" panose="02020603050405020304" pitchFamily="18" charset="0"/>
                  <a:ea typeface="黑体" panose="02010609060101010101" pitchFamily="2" charset="-122"/>
                </a:rPr>
                <a:t>在二叉链表添加线索</a:t>
              </a:r>
            </a:p>
          </p:txBody>
        </p:sp>
      </p:grpSp>
      <p:grpSp>
        <p:nvGrpSpPr>
          <p:cNvPr id="123988" name="组合 3048532"/>
          <p:cNvGrpSpPr/>
          <p:nvPr/>
        </p:nvGrpSpPr>
        <p:grpSpPr>
          <a:xfrm>
            <a:off x="1476375" y="4019550"/>
            <a:ext cx="6475413" cy="2665413"/>
            <a:chOff x="930" y="2532"/>
            <a:chExt cx="4079" cy="1679"/>
          </a:xfrm>
        </p:grpSpPr>
        <p:sp>
          <p:nvSpPr>
            <p:cNvPr id="123989" name="直接连接符 3048533"/>
            <p:cNvSpPr/>
            <p:nvPr/>
          </p:nvSpPr>
          <p:spPr>
            <a:xfrm flipH="1">
              <a:off x="2063" y="2841"/>
              <a:ext cx="394" cy="154"/>
            </a:xfrm>
            <a:prstGeom prst="line">
              <a:avLst/>
            </a:prstGeom>
            <a:ln w="12700">
              <a:noFill/>
            </a:ln>
          </p:spPr>
        </p:sp>
        <p:grpSp>
          <p:nvGrpSpPr>
            <p:cNvPr id="123990" name="组合 3048534"/>
            <p:cNvGrpSpPr/>
            <p:nvPr/>
          </p:nvGrpSpPr>
          <p:grpSpPr>
            <a:xfrm>
              <a:off x="3393" y="3457"/>
              <a:ext cx="1125" cy="258"/>
              <a:chOff x="1344" y="1680"/>
              <a:chExt cx="1440" cy="240"/>
            </a:xfrm>
          </p:grpSpPr>
          <p:sp>
            <p:nvSpPr>
              <p:cNvPr id="123991" name="矩形 3048535"/>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92" name="直接连接符 3048536"/>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3993" name="直接连接符 3048537"/>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3994" name="直接连接符 3048538"/>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3995" name="直接连接符 3048539"/>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3996" name="文本框 3048540"/>
            <p:cNvSpPr txBox="1"/>
            <p:nvPr/>
          </p:nvSpPr>
          <p:spPr>
            <a:xfrm>
              <a:off x="3753" y="3406"/>
              <a:ext cx="405"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F</a:t>
              </a:r>
            </a:p>
          </p:txBody>
        </p:sp>
        <p:grpSp>
          <p:nvGrpSpPr>
            <p:cNvPr id="123997" name="组合 3048541"/>
            <p:cNvGrpSpPr/>
            <p:nvPr/>
          </p:nvGrpSpPr>
          <p:grpSpPr>
            <a:xfrm>
              <a:off x="2161" y="3457"/>
              <a:ext cx="1133" cy="258"/>
              <a:chOff x="1344" y="1680"/>
              <a:chExt cx="1440" cy="240"/>
            </a:xfrm>
          </p:grpSpPr>
          <p:sp>
            <p:nvSpPr>
              <p:cNvPr id="123998" name="矩形 3048542"/>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3999" name="直接连接符 3048543"/>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00" name="直接连接符 3048544"/>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01" name="直接连接符 3048545"/>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02" name="直接连接符 3048546"/>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03" name="文本框 3048547"/>
            <p:cNvSpPr txBox="1"/>
            <p:nvPr/>
          </p:nvSpPr>
          <p:spPr>
            <a:xfrm>
              <a:off x="2524" y="3406"/>
              <a:ext cx="407"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E</a:t>
              </a:r>
            </a:p>
          </p:txBody>
        </p:sp>
        <p:sp>
          <p:nvSpPr>
            <p:cNvPr id="124004" name="文本框 3048548"/>
            <p:cNvSpPr txBox="1"/>
            <p:nvPr/>
          </p:nvSpPr>
          <p:spPr>
            <a:xfrm>
              <a:off x="2296" y="3406"/>
              <a:ext cx="409"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4005" name="组合 3048549"/>
            <p:cNvGrpSpPr/>
            <p:nvPr/>
          </p:nvGrpSpPr>
          <p:grpSpPr>
            <a:xfrm>
              <a:off x="930" y="3457"/>
              <a:ext cx="1126" cy="258"/>
              <a:chOff x="1344" y="1680"/>
              <a:chExt cx="1440" cy="240"/>
            </a:xfrm>
          </p:grpSpPr>
          <p:sp>
            <p:nvSpPr>
              <p:cNvPr id="124006" name="矩形 3048550"/>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07" name="直接连接符 3048551"/>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08" name="直接连接符 3048552"/>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09" name="直接连接符 3048553"/>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10" name="直接连接符 3048554"/>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11" name="文本框 3048555"/>
            <p:cNvSpPr txBox="1"/>
            <p:nvPr/>
          </p:nvSpPr>
          <p:spPr>
            <a:xfrm>
              <a:off x="1290" y="3406"/>
              <a:ext cx="406"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D</a:t>
              </a:r>
            </a:p>
          </p:txBody>
        </p:sp>
        <p:grpSp>
          <p:nvGrpSpPr>
            <p:cNvPr id="124012" name="组合 3048556"/>
            <p:cNvGrpSpPr/>
            <p:nvPr/>
          </p:nvGrpSpPr>
          <p:grpSpPr>
            <a:xfrm>
              <a:off x="2703" y="2583"/>
              <a:ext cx="1127" cy="258"/>
              <a:chOff x="1344" y="1680"/>
              <a:chExt cx="1440" cy="240"/>
            </a:xfrm>
          </p:grpSpPr>
          <p:sp>
            <p:nvSpPr>
              <p:cNvPr id="124013" name="矩形 3048557"/>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14" name="直接连接符 3048558"/>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15" name="直接连接符 3048559"/>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16" name="直接连接符 3048560"/>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17" name="直接连接符 3048561"/>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18" name="文本框 3048562"/>
            <p:cNvSpPr txBox="1"/>
            <p:nvPr/>
          </p:nvSpPr>
          <p:spPr>
            <a:xfrm>
              <a:off x="3064" y="2532"/>
              <a:ext cx="405"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A</a:t>
              </a:r>
            </a:p>
          </p:txBody>
        </p:sp>
        <p:sp>
          <p:nvSpPr>
            <p:cNvPr id="124019" name="文本框 3048563"/>
            <p:cNvSpPr txBox="1"/>
            <p:nvPr/>
          </p:nvSpPr>
          <p:spPr>
            <a:xfrm>
              <a:off x="2838" y="2532"/>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4020" name="文本框 3048564"/>
            <p:cNvSpPr txBox="1"/>
            <p:nvPr/>
          </p:nvSpPr>
          <p:spPr>
            <a:xfrm>
              <a:off x="3334" y="2532"/>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4021" name="组合 3048565"/>
            <p:cNvGrpSpPr/>
            <p:nvPr/>
          </p:nvGrpSpPr>
          <p:grpSpPr>
            <a:xfrm>
              <a:off x="1585" y="2994"/>
              <a:ext cx="1078" cy="258"/>
              <a:chOff x="1344" y="1680"/>
              <a:chExt cx="1440" cy="240"/>
            </a:xfrm>
          </p:grpSpPr>
          <p:sp>
            <p:nvSpPr>
              <p:cNvPr id="124022" name="矩形 3048566"/>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23" name="直接连接符 3048567"/>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24" name="直接连接符 3048568"/>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25" name="直接连接符 3048569"/>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26" name="直接连接符 3048570"/>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27" name="文本框 3048571"/>
            <p:cNvSpPr txBox="1"/>
            <p:nvPr/>
          </p:nvSpPr>
          <p:spPr>
            <a:xfrm>
              <a:off x="1930" y="2943"/>
              <a:ext cx="388"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B</a:t>
              </a:r>
            </a:p>
          </p:txBody>
        </p:sp>
        <p:sp>
          <p:nvSpPr>
            <p:cNvPr id="124028" name="文本框 3048572"/>
            <p:cNvSpPr txBox="1"/>
            <p:nvPr/>
          </p:nvSpPr>
          <p:spPr>
            <a:xfrm>
              <a:off x="1714" y="2943"/>
              <a:ext cx="388"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4029" name="文本框 3048573"/>
            <p:cNvSpPr txBox="1"/>
            <p:nvPr/>
          </p:nvSpPr>
          <p:spPr>
            <a:xfrm>
              <a:off x="2190" y="2943"/>
              <a:ext cx="38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4030" name="组合 3048574"/>
            <p:cNvGrpSpPr/>
            <p:nvPr/>
          </p:nvGrpSpPr>
          <p:grpSpPr>
            <a:xfrm>
              <a:off x="1707" y="3935"/>
              <a:ext cx="1173" cy="258"/>
              <a:chOff x="1344" y="1680"/>
              <a:chExt cx="1440" cy="240"/>
            </a:xfrm>
          </p:grpSpPr>
          <p:sp>
            <p:nvSpPr>
              <p:cNvPr id="124031" name="矩形 3048575"/>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32" name="直接连接符 3048576"/>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33" name="直接连接符 3048577"/>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34" name="直接连接符 3048578"/>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35" name="直接连接符 3048579"/>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36" name="文本框 3048580"/>
            <p:cNvSpPr txBox="1"/>
            <p:nvPr/>
          </p:nvSpPr>
          <p:spPr>
            <a:xfrm>
              <a:off x="2082" y="3884"/>
              <a:ext cx="423"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G</a:t>
              </a:r>
            </a:p>
          </p:txBody>
        </p:sp>
        <p:grpSp>
          <p:nvGrpSpPr>
            <p:cNvPr id="124037" name="组合 3048581"/>
            <p:cNvGrpSpPr/>
            <p:nvPr/>
          </p:nvGrpSpPr>
          <p:grpSpPr>
            <a:xfrm>
              <a:off x="3836" y="2973"/>
              <a:ext cx="1173" cy="258"/>
              <a:chOff x="1344" y="1680"/>
              <a:chExt cx="1440" cy="240"/>
            </a:xfrm>
          </p:grpSpPr>
          <p:sp>
            <p:nvSpPr>
              <p:cNvPr id="124038" name="矩形 3048582"/>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39" name="直接连接符 3048583"/>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40" name="直接连接符 3048584"/>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41" name="直接连接符 3048585"/>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42" name="直接连接符 3048586"/>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43" name="文本框 3048587"/>
            <p:cNvSpPr txBox="1"/>
            <p:nvPr/>
          </p:nvSpPr>
          <p:spPr>
            <a:xfrm>
              <a:off x="4211" y="2922"/>
              <a:ext cx="423"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C</a:t>
              </a:r>
            </a:p>
          </p:txBody>
        </p:sp>
        <p:sp>
          <p:nvSpPr>
            <p:cNvPr id="124044" name="文本框 3048588"/>
            <p:cNvSpPr txBox="1"/>
            <p:nvPr/>
          </p:nvSpPr>
          <p:spPr>
            <a:xfrm>
              <a:off x="3977" y="2922"/>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4045" name="直接连接符 3048589"/>
            <p:cNvSpPr/>
            <p:nvPr/>
          </p:nvSpPr>
          <p:spPr>
            <a:xfrm flipH="1">
              <a:off x="2112" y="2738"/>
              <a:ext cx="640" cy="257"/>
            </a:xfrm>
            <a:prstGeom prst="line">
              <a:avLst/>
            </a:prstGeom>
            <a:ln w="34925" cap="rnd" cmpd="sng">
              <a:solidFill>
                <a:srgbClr val="FF3300"/>
              </a:solidFill>
              <a:prstDash val="solid"/>
              <a:round/>
              <a:headEnd type="none" w="med" len="med"/>
              <a:tailEnd type="triangle" w="med" len="med"/>
            </a:ln>
          </p:spPr>
        </p:sp>
        <p:sp>
          <p:nvSpPr>
            <p:cNvPr id="124046" name="直接连接符 3048590"/>
            <p:cNvSpPr/>
            <p:nvPr/>
          </p:nvSpPr>
          <p:spPr>
            <a:xfrm>
              <a:off x="3742" y="2704"/>
              <a:ext cx="544" cy="272"/>
            </a:xfrm>
            <a:prstGeom prst="line">
              <a:avLst/>
            </a:prstGeom>
            <a:ln w="34925" cap="rnd" cmpd="sng">
              <a:solidFill>
                <a:srgbClr val="FF3300"/>
              </a:solidFill>
              <a:prstDash val="solid"/>
              <a:round/>
              <a:headEnd type="none" w="med" len="med"/>
              <a:tailEnd type="triangle" w="med" len="med"/>
            </a:ln>
          </p:spPr>
        </p:sp>
        <p:sp>
          <p:nvSpPr>
            <p:cNvPr id="124047" name="直接连接符 3048591"/>
            <p:cNvSpPr/>
            <p:nvPr/>
          </p:nvSpPr>
          <p:spPr>
            <a:xfrm flipH="1">
              <a:off x="1373" y="3149"/>
              <a:ext cx="296" cy="309"/>
            </a:xfrm>
            <a:prstGeom prst="line">
              <a:avLst/>
            </a:prstGeom>
            <a:ln w="34925" cap="rnd" cmpd="sng">
              <a:solidFill>
                <a:srgbClr val="FF3300"/>
              </a:solidFill>
              <a:prstDash val="solid"/>
              <a:round/>
              <a:headEnd type="none" w="med" len="med"/>
              <a:tailEnd type="triangle" w="med" len="med"/>
            </a:ln>
          </p:spPr>
        </p:sp>
        <p:sp>
          <p:nvSpPr>
            <p:cNvPr id="124048" name="直接连接符 3048592"/>
            <p:cNvSpPr/>
            <p:nvPr/>
          </p:nvSpPr>
          <p:spPr>
            <a:xfrm flipH="1">
              <a:off x="2154" y="3612"/>
              <a:ext cx="155" cy="317"/>
            </a:xfrm>
            <a:prstGeom prst="line">
              <a:avLst/>
            </a:prstGeom>
            <a:ln w="34925" cap="rnd" cmpd="sng">
              <a:solidFill>
                <a:srgbClr val="FF3300"/>
              </a:solidFill>
              <a:prstDash val="solid"/>
              <a:round/>
              <a:headEnd type="none" w="med" len="med"/>
              <a:tailEnd type="triangle" w="med" len="med"/>
            </a:ln>
          </p:spPr>
        </p:sp>
        <p:sp>
          <p:nvSpPr>
            <p:cNvPr id="124049" name="直接连接符 3048593"/>
            <p:cNvSpPr/>
            <p:nvPr/>
          </p:nvSpPr>
          <p:spPr>
            <a:xfrm flipH="1">
              <a:off x="3787" y="3098"/>
              <a:ext cx="197" cy="360"/>
            </a:xfrm>
            <a:prstGeom prst="line">
              <a:avLst/>
            </a:prstGeom>
            <a:ln w="34925" cap="rnd" cmpd="sng">
              <a:solidFill>
                <a:srgbClr val="FF3300"/>
              </a:solidFill>
              <a:prstDash val="solid"/>
              <a:round/>
              <a:headEnd type="none" w="med" len="med"/>
              <a:tailEnd type="triangle" w="med" len="med"/>
            </a:ln>
          </p:spPr>
        </p:sp>
        <p:sp>
          <p:nvSpPr>
            <p:cNvPr id="124050" name="直接连接符 3048594"/>
            <p:cNvSpPr/>
            <p:nvPr/>
          </p:nvSpPr>
          <p:spPr>
            <a:xfrm>
              <a:off x="2555" y="3149"/>
              <a:ext cx="148" cy="309"/>
            </a:xfrm>
            <a:prstGeom prst="line">
              <a:avLst/>
            </a:prstGeom>
            <a:ln w="34925" cap="rnd" cmpd="sng">
              <a:solidFill>
                <a:srgbClr val="FF3300"/>
              </a:solidFill>
              <a:prstDash val="solid"/>
              <a:round/>
              <a:headEnd type="none" w="med" len="med"/>
              <a:tailEnd type="triangle" w="med" len="med"/>
            </a:ln>
          </p:spPr>
        </p:sp>
      </p:grpSp>
      <p:grpSp>
        <p:nvGrpSpPr>
          <p:cNvPr id="3048596" name="组合 3048595"/>
          <p:cNvGrpSpPr/>
          <p:nvPr/>
        </p:nvGrpSpPr>
        <p:grpSpPr>
          <a:xfrm>
            <a:off x="2416175" y="4483100"/>
            <a:ext cx="4603750" cy="2185988"/>
            <a:chOff x="1519" y="2834"/>
            <a:chExt cx="2900" cy="1377"/>
          </a:xfrm>
        </p:grpSpPr>
        <p:sp>
          <p:nvSpPr>
            <p:cNvPr id="124052" name="任意多边形 3048596"/>
            <p:cNvSpPr/>
            <p:nvPr/>
          </p:nvSpPr>
          <p:spPr>
            <a:xfrm>
              <a:off x="1803" y="3245"/>
              <a:ext cx="306" cy="823"/>
            </a:xfrm>
            <a:custGeom>
              <a:avLst/>
              <a:gdLst/>
              <a:ahLst/>
              <a:cxnLst/>
              <a:rect l="0" t="0" r="0" b="0"/>
              <a:pathLst>
                <a:path w="363" h="724">
                  <a:moveTo>
                    <a:pt x="0" y="724"/>
                  </a:moveTo>
                  <a:lnTo>
                    <a:pt x="363" y="438"/>
                  </a:lnTo>
                  <a:lnTo>
                    <a:pt x="363" y="0"/>
                  </a:lnTo>
                </a:path>
              </a:pathLst>
            </a:custGeom>
            <a:noFill/>
            <a:ln w="38100" cap="rnd" cmpd="sng">
              <a:solidFill>
                <a:srgbClr val="FF9900"/>
              </a:solidFill>
              <a:prstDash val="solid"/>
              <a:round/>
              <a:headEnd type="none" w="med" len="med"/>
              <a:tailEnd type="triangle" w="med" len="med"/>
            </a:ln>
          </p:spPr>
          <p:txBody>
            <a:bodyPr/>
            <a:lstStyle/>
            <a:p>
              <a:endParaRPr lang="zh-CN" altLang="en-US" sz="3200"/>
            </a:p>
          </p:txBody>
        </p:sp>
        <p:sp>
          <p:nvSpPr>
            <p:cNvPr id="124053" name="文本框 3048597"/>
            <p:cNvSpPr txBox="1"/>
            <p:nvPr/>
          </p:nvSpPr>
          <p:spPr>
            <a:xfrm>
              <a:off x="3515" y="3399"/>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4" name="文本框 3048598"/>
            <p:cNvSpPr txBox="1"/>
            <p:nvPr/>
          </p:nvSpPr>
          <p:spPr>
            <a:xfrm>
              <a:off x="4014" y="3399"/>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5" name="文本框 3048599"/>
            <p:cNvSpPr txBox="1"/>
            <p:nvPr/>
          </p:nvSpPr>
          <p:spPr>
            <a:xfrm>
              <a:off x="2789" y="3399"/>
              <a:ext cx="408"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6" name="文本框 3048600"/>
            <p:cNvSpPr txBox="1"/>
            <p:nvPr/>
          </p:nvSpPr>
          <p:spPr>
            <a:xfrm>
              <a:off x="1519" y="3399"/>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7" name="文本框 3048601"/>
            <p:cNvSpPr txBox="1"/>
            <p:nvPr/>
          </p:nvSpPr>
          <p:spPr>
            <a:xfrm>
              <a:off x="1837" y="3884"/>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8" name="文本框 3048602"/>
            <p:cNvSpPr txBox="1"/>
            <p:nvPr/>
          </p:nvSpPr>
          <p:spPr>
            <a:xfrm>
              <a:off x="2336" y="3884"/>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4059" name="直接连接符 3048603"/>
            <p:cNvSpPr/>
            <p:nvPr/>
          </p:nvSpPr>
          <p:spPr>
            <a:xfrm flipH="1" flipV="1">
              <a:off x="3482" y="2834"/>
              <a:ext cx="0" cy="668"/>
            </a:xfrm>
            <a:prstGeom prst="line">
              <a:avLst/>
            </a:prstGeom>
            <a:ln w="38100" cap="rnd" cmpd="sng">
              <a:solidFill>
                <a:srgbClr val="FF9900"/>
              </a:solidFill>
              <a:prstDash val="solid"/>
              <a:round/>
              <a:headEnd type="none" w="med" len="med"/>
              <a:tailEnd type="triangle" w="med" len="med"/>
            </a:ln>
          </p:spPr>
        </p:sp>
        <p:sp>
          <p:nvSpPr>
            <p:cNvPr id="124060" name="直接连接符 3048604"/>
            <p:cNvSpPr/>
            <p:nvPr/>
          </p:nvSpPr>
          <p:spPr>
            <a:xfrm flipH="1" flipV="1">
              <a:off x="3176" y="2840"/>
              <a:ext cx="0" cy="669"/>
            </a:xfrm>
            <a:prstGeom prst="line">
              <a:avLst/>
            </a:prstGeom>
            <a:ln w="38100" cap="rnd" cmpd="sng">
              <a:solidFill>
                <a:srgbClr val="009900"/>
              </a:solidFill>
              <a:prstDash val="solid"/>
              <a:round/>
              <a:headEnd type="none" w="med" len="med"/>
              <a:tailEnd type="triangle" w="med" len="med"/>
            </a:ln>
          </p:spPr>
        </p:sp>
        <p:sp>
          <p:nvSpPr>
            <p:cNvPr id="124061" name="直接连接符 3048605"/>
            <p:cNvSpPr/>
            <p:nvPr/>
          </p:nvSpPr>
          <p:spPr>
            <a:xfrm flipV="1">
              <a:off x="2744" y="3698"/>
              <a:ext cx="0" cy="412"/>
            </a:xfrm>
            <a:prstGeom prst="line">
              <a:avLst/>
            </a:prstGeom>
            <a:ln w="38100" cap="rnd" cmpd="sng">
              <a:solidFill>
                <a:srgbClr val="009900"/>
              </a:solidFill>
              <a:prstDash val="solid"/>
              <a:round/>
              <a:headEnd type="none" w="med" len="med"/>
              <a:tailEnd type="triangle" w="med" len="med"/>
            </a:ln>
          </p:spPr>
        </p:sp>
        <p:sp>
          <p:nvSpPr>
            <p:cNvPr id="124062" name="直接连接符 3048606"/>
            <p:cNvSpPr/>
            <p:nvPr/>
          </p:nvSpPr>
          <p:spPr>
            <a:xfrm flipV="1">
              <a:off x="4408" y="3200"/>
              <a:ext cx="0" cy="412"/>
            </a:xfrm>
            <a:prstGeom prst="line">
              <a:avLst/>
            </a:prstGeom>
            <a:ln w="38100" cap="rnd" cmpd="sng">
              <a:solidFill>
                <a:srgbClr val="009900"/>
              </a:solidFill>
              <a:prstDash val="solid"/>
              <a:round/>
              <a:headEnd type="none" w="med" len="med"/>
              <a:tailEnd type="triangle" w="med" len="med"/>
            </a:ln>
          </p:spPr>
        </p:sp>
        <p:sp>
          <p:nvSpPr>
            <p:cNvPr id="124063" name="直接连接符 3048607"/>
            <p:cNvSpPr/>
            <p:nvPr/>
          </p:nvSpPr>
          <p:spPr>
            <a:xfrm flipV="1">
              <a:off x="1994" y="3252"/>
              <a:ext cx="0" cy="360"/>
            </a:xfrm>
            <a:prstGeom prst="line">
              <a:avLst/>
            </a:prstGeom>
            <a:ln w="38100" cap="rnd" cmpd="sng">
              <a:solidFill>
                <a:srgbClr val="009900"/>
              </a:solidFill>
              <a:prstDash val="solid"/>
              <a:round/>
              <a:headEnd type="none" w="med" len="med"/>
              <a:tailEnd type="triangle" w="med" len="med"/>
            </a:ln>
          </p:spPr>
        </p:sp>
      </p:grpSp>
      <p:grpSp>
        <p:nvGrpSpPr>
          <p:cNvPr id="3048609" name="组合 3048608"/>
          <p:cNvGrpSpPr/>
          <p:nvPr/>
        </p:nvGrpSpPr>
        <p:grpSpPr>
          <a:xfrm>
            <a:off x="1692275" y="3414713"/>
            <a:ext cx="6111875" cy="2535237"/>
            <a:chOff x="1071" y="1752"/>
            <a:chExt cx="3850" cy="1597"/>
          </a:xfrm>
        </p:grpSpPr>
        <p:grpSp>
          <p:nvGrpSpPr>
            <p:cNvPr id="124065" name="组合 3048609"/>
            <p:cNvGrpSpPr/>
            <p:nvPr/>
          </p:nvGrpSpPr>
          <p:grpSpPr>
            <a:xfrm>
              <a:off x="2706" y="1803"/>
              <a:ext cx="1127" cy="258"/>
              <a:chOff x="1344" y="1680"/>
              <a:chExt cx="1440" cy="240"/>
            </a:xfrm>
          </p:grpSpPr>
          <p:sp>
            <p:nvSpPr>
              <p:cNvPr id="124066" name="矩形 3048610"/>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4067" name="直接连接符 3048611"/>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4068" name="直接连接符 3048612"/>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4069" name="直接连接符 3048613"/>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4070" name="直接连接符 3048614"/>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4071" name="任意多边形 3048615"/>
            <p:cNvSpPr/>
            <p:nvPr/>
          </p:nvSpPr>
          <p:spPr>
            <a:xfrm>
              <a:off x="3791" y="1865"/>
              <a:ext cx="1091" cy="727"/>
            </a:xfrm>
            <a:custGeom>
              <a:avLst/>
              <a:gdLst/>
              <a:ahLst/>
              <a:cxnLst/>
              <a:rect l="0" t="0" r="0" b="0"/>
              <a:pathLst>
                <a:path w="1167" h="727">
                  <a:moveTo>
                    <a:pt x="0" y="0"/>
                  </a:moveTo>
                  <a:lnTo>
                    <a:pt x="1167" y="500"/>
                  </a:lnTo>
                  <a:lnTo>
                    <a:pt x="1167" y="727"/>
                  </a:lnTo>
                </a:path>
              </a:pathLst>
            </a:custGeom>
            <a:noFill/>
            <a:ln w="28575" cap="rnd" cmpd="sng">
              <a:solidFill>
                <a:srgbClr val="009900"/>
              </a:solidFill>
              <a:prstDash val="solid"/>
              <a:round/>
              <a:headEnd type="none" w="med" len="med"/>
              <a:tailEnd type="triangle" w="med" len="med"/>
            </a:ln>
          </p:spPr>
          <p:txBody>
            <a:bodyPr/>
            <a:lstStyle/>
            <a:p>
              <a:endParaRPr lang="zh-CN" altLang="en-US" sz="3200"/>
            </a:p>
          </p:txBody>
        </p:sp>
        <p:sp>
          <p:nvSpPr>
            <p:cNvPr id="124072" name="任意多边形 3048616"/>
            <p:cNvSpPr/>
            <p:nvPr/>
          </p:nvSpPr>
          <p:spPr>
            <a:xfrm>
              <a:off x="1081" y="2009"/>
              <a:ext cx="1591" cy="1183"/>
            </a:xfrm>
            <a:custGeom>
              <a:avLst/>
              <a:gdLst/>
              <a:ahLst/>
              <a:cxnLst/>
              <a:rect l="0" t="0" r="0" b="0"/>
              <a:pathLst>
                <a:path w="1551" h="1104">
                  <a:moveTo>
                    <a:pt x="0" y="1104"/>
                  </a:moveTo>
                  <a:lnTo>
                    <a:pt x="399" y="476"/>
                  </a:lnTo>
                  <a:lnTo>
                    <a:pt x="1551" y="0"/>
                  </a:lnTo>
                </a:path>
              </a:pathLst>
            </a:custGeom>
            <a:noFill/>
            <a:ln w="28575" cap="rnd" cmpd="sng">
              <a:solidFill>
                <a:srgbClr val="FF9900"/>
              </a:solidFill>
              <a:prstDash val="solid"/>
              <a:round/>
              <a:headEnd type="none" w="med" len="med"/>
              <a:tailEnd type="triangle" w="med" len="med"/>
            </a:ln>
          </p:spPr>
          <p:txBody>
            <a:bodyPr/>
            <a:lstStyle/>
            <a:p>
              <a:endParaRPr lang="zh-CN" altLang="en-US" sz="3200"/>
            </a:p>
          </p:txBody>
        </p:sp>
        <p:grpSp>
          <p:nvGrpSpPr>
            <p:cNvPr id="124073" name="组合 3048617"/>
            <p:cNvGrpSpPr/>
            <p:nvPr/>
          </p:nvGrpSpPr>
          <p:grpSpPr>
            <a:xfrm>
              <a:off x="1701" y="1790"/>
              <a:ext cx="912" cy="327"/>
              <a:chOff x="1248" y="2016"/>
              <a:chExt cx="912" cy="327"/>
            </a:xfrm>
          </p:grpSpPr>
          <p:sp>
            <p:nvSpPr>
              <p:cNvPr id="124074" name="矩形 3048618"/>
              <p:cNvSpPr/>
              <p:nvPr/>
            </p:nvSpPr>
            <p:spPr>
              <a:xfrm>
                <a:off x="1248" y="2016"/>
                <a:ext cx="694" cy="327"/>
              </a:xfrm>
              <a:prstGeom prst="rect">
                <a:avLst/>
              </a:prstGeom>
              <a:noFill/>
              <a:ln w="9525">
                <a:noFill/>
              </a:ln>
            </p:spPr>
            <p:txBody>
              <a:bodyPr wrap="none" anchor="t">
                <a:spAutoFit/>
              </a:bodyPr>
              <a:lstStyle/>
              <a:p>
                <a:pPr algn="ctr"/>
                <a:r>
                  <a:rPr lang="en-US" altLang="zh-CN" sz="2800" err="1">
                    <a:latin typeface="Times New Roman" panose="02020603050405020304" pitchFamily="18" charset="0"/>
                    <a:ea typeface="宋体" panose="02010600030101010101" pitchFamily="2" charset="-122"/>
                  </a:rPr>
                  <a:t> ThrT</a:t>
                </a:r>
                <a:endParaRPr lang="en-US" altLang="zh-CN" sz="2800">
                  <a:latin typeface="Times New Roman" panose="02020603050405020304" pitchFamily="18" charset="0"/>
                  <a:ea typeface="宋体" panose="02010600030101010101" pitchFamily="2" charset="-122"/>
                </a:endParaRPr>
              </a:p>
            </p:txBody>
          </p:sp>
          <p:sp>
            <p:nvSpPr>
              <p:cNvPr id="124075" name="直接连接符 3048619"/>
              <p:cNvSpPr/>
              <p:nvPr/>
            </p:nvSpPr>
            <p:spPr>
              <a:xfrm>
                <a:off x="1872" y="2208"/>
                <a:ext cx="288" cy="0"/>
              </a:xfrm>
              <a:prstGeom prst="line">
                <a:avLst/>
              </a:prstGeom>
              <a:ln w="28575" cap="rnd" cmpd="sng">
                <a:solidFill>
                  <a:srgbClr val="CC3300"/>
                </a:solidFill>
                <a:prstDash val="solid"/>
                <a:round/>
                <a:headEnd type="none" w="med" len="med"/>
                <a:tailEnd type="triangle" w="med" len="med"/>
              </a:ln>
            </p:spPr>
          </p:sp>
        </p:grpSp>
        <p:sp>
          <p:nvSpPr>
            <p:cNvPr id="124076" name="文本框 3048620"/>
            <p:cNvSpPr txBox="1"/>
            <p:nvPr/>
          </p:nvSpPr>
          <p:spPr>
            <a:xfrm>
              <a:off x="1071" y="3022"/>
              <a:ext cx="405" cy="327"/>
            </a:xfrm>
            <a:prstGeom prst="rect">
              <a:avLst/>
            </a:prstGeom>
            <a:noFill/>
            <a:ln w="12700">
              <a:noFill/>
            </a:ln>
          </p:spPr>
          <p:txBody>
            <a:bodyPr anchor="t">
              <a:spAutoFit/>
            </a:bodyPr>
            <a:lstStyle/>
            <a:p>
              <a:pPr eaLnBrk="0" hangingPunct="0"/>
              <a:r>
                <a:rPr lang="en-US" altLang="zh-CN" sz="1400">
                  <a:latin typeface="宋体" panose="02010600030101010101" pitchFamily="2" charset="-122"/>
                  <a:ea typeface="宋体" panose="02010600030101010101" pitchFamily="2" charset="-122"/>
                </a:rPr>
                <a:t> </a:t>
              </a:r>
              <a:r>
                <a:rPr lang="en-US" altLang="zh-CN" sz="2800">
                  <a:latin typeface="宋体" panose="02010600030101010101" pitchFamily="2" charset="-122"/>
                  <a:ea typeface="宋体" panose="02010600030101010101" pitchFamily="2" charset="-122"/>
                </a:rPr>
                <a:t>1</a:t>
              </a:r>
            </a:p>
          </p:txBody>
        </p:sp>
        <p:sp>
          <p:nvSpPr>
            <p:cNvPr id="124077" name="文本框 3048621"/>
            <p:cNvSpPr txBox="1"/>
            <p:nvPr/>
          </p:nvSpPr>
          <p:spPr>
            <a:xfrm>
              <a:off x="4499" y="2523"/>
              <a:ext cx="422" cy="327"/>
            </a:xfrm>
            <a:prstGeom prst="rect">
              <a:avLst/>
            </a:prstGeom>
            <a:noFill/>
            <a:ln w="12700">
              <a:noFill/>
            </a:ln>
          </p:spPr>
          <p:txBody>
            <a:bodyPr anchor="t">
              <a:spAutoFit/>
            </a:bodyPr>
            <a:lstStyle/>
            <a:p>
              <a:pPr eaLnBrk="0" hangingPunct="0"/>
              <a:r>
                <a:rPr lang="en-US" altLang="zh-CN" sz="1400">
                  <a:latin typeface="宋体" panose="02010600030101010101" pitchFamily="2" charset="-122"/>
                  <a:ea typeface="宋体" panose="02010600030101010101" pitchFamily="2" charset="-122"/>
                </a:rPr>
                <a:t> </a:t>
              </a:r>
              <a:r>
                <a:rPr lang="en-US" altLang="zh-CN" sz="2800">
                  <a:latin typeface="宋体" panose="02010600030101010101" pitchFamily="2" charset="-122"/>
                  <a:ea typeface="宋体" panose="02010600030101010101" pitchFamily="2" charset="-122"/>
                </a:rPr>
                <a:t>1</a:t>
              </a:r>
            </a:p>
          </p:txBody>
        </p:sp>
        <p:sp>
          <p:nvSpPr>
            <p:cNvPr id="124078" name="文本框 3048622"/>
            <p:cNvSpPr txBox="1"/>
            <p:nvPr/>
          </p:nvSpPr>
          <p:spPr>
            <a:xfrm>
              <a:off x="2844" y="1752"/>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4079" name="文本框 3048623"/>
            <p:cNvSpPr txBox="1"/>
            <p:nvPr/>
          </p:nvSpPr>
          <p:spPr>
            <a:xfrm>
              <a:off x="3340" y="1752"/>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grpSp>
          <p:nvGrpSpPr>
            <p:cNvPr id="124080" name="组合 3048624"/>
            <p:cNvGrpSpPr/>
            <p:nvPr/>
          </p:nvGrpSpPr>
          <p:grpSpPr>
            <a:xfrm>
              <a:off x="3794" y="2001"/>
              <a:ext cx="997" cy="589"/>
              <a:chOff x="3905" y="2047"/>
              <a:chExt cx="978" cy="589"/>
            </a:xfrm>
          </p:grpSpPr>
          <p:sp>
            <p:nvSpPr>
              <p:cNvPr id="124081" name="直接连接符 3048625"/>
              <p:cNvSpPr/>
              <p:nvPr/>
            </p:nvSpPr>
            <p:spPr>
              <a:xfrm flipH="1" flipV="1">
                <a:off x="3905" y="2047"/>
                <a:ext cx="978" cy="363"/>
              </a:xfrm>
              <a:prstGeom prst="line">
                <a:avLst/>
              </a:prstGeom>
              <a:ln w="19050" cap="rnd" cmpd="sng">
                <a:solidFill>
                  <a:srgbClr val="009900"/>
                </a:solidFill>
                <a:prstDash val="solid"/>
                <a:round/>
                <a:headEnd type="none" w="med" len="med"/>
                <a:tailEnd type="triangle" w="med" len="med"/>
              </a:ln>
            </p:spPr>
          </p:sp>
          <p:sp>
            <p:nvSpPr>
              <p:cNvPr id="124082" name="直接连接符 3048626"/>
              <p:cNvSpPr/>
              <p:nvPr/>
            </p:nvSpPr>
            <p:spPr>
              <a:xfrm>
                <a:off x="4883" y="2410"/>
                <a:ext cx="0" cy="226"/>
              </a:xfrm>
              <a:prstGeom prst="line">
                <a:avLst/>
              </a:prstGeom>
              <a:ln w="19050" cap="rnd" cmpd="sng">
                <a:solidFill>
                  <a:srgbClr val="009900"/>
                </a:solidFill>
                <a:prstDash val="solid"/>
                <a:round/>
                <a:headEnd type="none" w="med" len="med"/>
                <a:tailEnd type="none" w="med" len="med"/>
              </a:ln>
            </p:spPr>
          </p:sp>
        </p:grpSp>
        <p:sp>
          <p:nvSpPr>
            <p:cNvPr id="124083" name="直接连接符 3048627"/>
            <p:cNvSpPr/>
            <p:nvPr/>
          </p:nvSpPr>
          <p:spPr>
            <a:xfrm>
              <a:off x="2805" y="1906"/>
              <a:ext cx="0" cy="309"/>
            </a:xfrm>
            <a:prstGeom prst="line">
              <a:avLst/>
            </a:prstGeom>
            <a:ln w="34925" cap="rnd" cmpd="sng">
              <a:solidFill>
                <a:srgbClr val="FF3300"/>
              </a:solidFill>
              <a:prstDash val="solid"/>
              <a:round/>
              <a:headEnd type="none" w="med" len="med"/>
              <a:tailEnd type="triangle" w="med" len="med"/>
            </a:ln>
          </p:spPr>
        </p:sp>
      </p:grpSp>
      <p:sp>
        <p:nvSpPr>
          <p:cNvPr id="3048629" name="文本框 3048628"/>
          <p:cNvSpPr txBox="1"/>
          <p:nvPr/>
        </p:nvSpPr>
        <p:spPr>
          <a:xfrm>
            <a:off x="8316913" y="1844675"/>
            <a:ext cx="611187" cy="3960813"/>
          </a:xfrm>
          <a:prstGeom prst="rect">
            <a:avLst/>
          </a:prstGeom>
          <a:noFill/>
          <a:ln w="9525">
            <a:noFill/>
          </a:ln>
        </p:spPr>
        <p:txBody>
          <a:bodyPr vert="eaVert" anchor="t">
            <a:spAutoFit/>
          </a:bodyPr>
          <a:lstStyle/>
          <a:p>
            <a:pPr algn="ctr" eaLnBrk="0" hangingPunct="0"/>
            <a:r>
              <a:rPr lang="zh-CN" altLang="en-US" sz="2800" dirty="0">
                <a:solidFill>
                  <a:srgbClr val="006600"/>
                </a:solidFill>
                <a:latin typeface="Times New Roman" panose="02020603050405020304" pitchFamily="18" charset="0"/>
                <a:ea typeface="宋体" panose="02010600030101010101" pitchFamily="2" charset="-122"/>
              </a:rPr>
              <a:t>为二叉链表添加头结点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48529"/>
                                        </p:tgtEl>
                                        <p:attrNameLst>
                                          <p:attrName>style.visibility</p:attrName>
                                        </p:attrNameLst>
                                      </p:cBhvr>
                                      <p:to>
                                        <p:strVal val="visible"/>
                                      </p:to>
                                    </p:set>
                                    <p:animEffect transition="in" filter="wipe(up)">
                                      <p:cBhvr>
                                        <p:cTn id="7" dur="500"/>
                                        <p:tgtEl>
                                          <p:spTgt spid="30485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48596"/>
                                        </p:tgtEl>
                                        <p:attrNameLst>
                                          <p:attrName>style.visibility</p:attrName>
                                        </p:attrNameLst>
                                      </p:cBhvr>
                                      <p:to>
                                        <p:strVal val="visible"/>
                                      </p:to>
                                    </p:set>
                                    <p:animEffect transition="in" filter="wipe(down)">
                                      <p:cBhvr>
                                        <p:cTn id="12" dur="1000"/>
                                        <p:tgtEl>
                                          <p:spTgt spid="30485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48629"/>
                                        </p:tgtEl>
                                        <p:attrNameLst>
                                          <p:attrName>style.visibility</p:attrName>
                                        </p:attrNameLst>
                                      </p:cBhvr>
                                      <p:to>
                                        <p:strVal val="visible"/>
                                      </p:to>
                                    </p:set>
                                    <p:animEffect transition="in" filter="wipe(up)">
                                      <p:cBhvr>
                                        <p:cTn id="17" dur="1000"/>
                                        <p:tgtEl>
                                          <p:spTgt spid="30486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48609"/>
                                        </p:tgtEl>
                                        <p:attrNameLst>
                                          <p:attrName>style.visibility</p:attrName>
                                        </p:attrNameLst>
                                      </p:cBhvr>
                                      <p:to>
                                        <p:strVal val="visible"/>
                                      </p:to>
                                    </p:set>
                                    <p:animEffect transition="in" filter="wipe(up)">
                                      <p:cBhvr>
                                        <p:cTn id="22" dur="1000"/>
                                        <p:tgtEl>
                                          <p:spTgt spid="3048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862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3037185"/>
          <p:cNvSpPr>
            <a:spLocks noGrp="1"/>
          </p:cNvSpPr>
          <p:nvPr>
            <p:ph type="title"/>
          </p:nvPr>
        </p:nvSpPr>
        <p:spPr/>
        <p:txBody>
          <a:bodyPr tIns="108000" bIns="108000" anchor="ctr"/>
          <a:lstStyle/>
          <a:p>
            <a:r>
              <a:rPr lang="en-US" altLang="zh-CN" sz="3200" b="1" dirty="0">
                <a:solidFill>
                  <a:schemeClr val="tx1"/>
                </a:solidFill>
              </a:rPr>
              <a:t>6.4.3 </a:t>
            </a:r>
            <a:r>
              <a:rPr lang="zh-CN" altLang="en-US" sz="3200" b="1" dirty="0">
                <a:solidFill>
                  <a:schemeClr val="tx1"/>
                </a:solidFill>
              </a:rPr>
              <a:t>二叉树的线索化</a:t>
            </a:r>
          </a:p>
        </p:txBody>
      </p:sp>
      <p:sp>
        <p:nvSpPr>
          <p:cNvPr id="125954" name="矩形 3037186"/>
          <p:cNvSpPr/>
          <p:nvPr/>
        </p:nvSpPr>
        <p:spPr>
          <a:xfrm>
            <a:off x="0" y="896938"/>
            <a:ext cx="9144000" cy="1828800"/>
          </a:xfrm>
          <a:prstGeom prst="rect">
            <a:avLst/>
          </a:prstGeom>
          <a:noFill/>
          <a:ln w="9525">
            <a:noFill/>
          </a:ln>
        </p:spPr>
        <p:txBody>
          <a:bodyPr anchor="t"/>
          <a:lstStyle/>
          <a:p>
            <a:pPr marL="342900" indent="-342900">
              <a:lnSpc>
                <a:spcPct val="105000"/>
              </a:lnSpc>
              <a:spcBef>
                <a:spcPct val="20000"/>
              </a:spcBef>
              <a:buClr>
                <a:srgbClr val="CC6600"/>
              </a:buClr>
              <a:buFont typeface="Wingdings 2" pitchFamily="18" charset="2"/>
              <a:buChar char="²"/>
            </a:pPr>
            <a:r>
              <a:rPr lang="zh-CN" altLang="en-US" sz="3200" dirty="0">
                <a:latin typeface="Times New Roman" panose="02020603050405020304" pitchFamily="18" charset="0"/>
                <a:ea typeface="宋体" panose="02010600030101010101" pitchFamily="2" charset="-122"/>
              </a:rPr>
              <a:t>在中序遍历过程中为二叉树结点加线索</a:t>
            </a:r>
          </a:p>
          <a:p>
            <a:pPr marL="342900" indent="-342900">
              <a:lnSpc>
                <a:spcPct val="105000"/>
              </a:lnSpc>
              <a:spcBef>
                <a:spcPct val="20000"/>
              </a:spcBef>
              <a:buClr>
                <a:srgbClr val="CC6600"/>
              </a:buClr>
              <a:buFont typeface="Wingdings 2" pitchFamily="18" charset="2"/>
              <a:buChar char="²"/>
            </a:pPr>
            <a:r>
              <a:rPr lang="zh-CN" altLang="en-US" sz="3200" dirty="0">
                <a:latin typeface="Times New Roman" panose="02020603050405020304" pitchFamily="18" charset="0"/>
                <a:ea typeface="宋体" panose="02010600030101010101" pitchFamily="2" charset="-122"/>
              </a:rPr>
              <a:t>附设指针</a:t>
            </a:r>
            <a:r>
              <a:rPr lang="en-US" altLang="zh-CN" sz="3200" dirty="0">
                <a:latin typeface="Times New Roman" panose="02020603050405020304" pitchFamily="18" charset="0"/>
                <a:ea typeface="宋体" panose="02010600030101010101" pitchFamily="2" charset="-122"/>
              </a:rPr>
              <a:t>pre </a:t>
            </a:r>
            <a:r>
              <a:rPr lang="zh-CN" altLang="en-US" sz="3200" dirty="0">
                <a:latin typeface="Times New Roman" panose="02020603050405020304" pitchFamily="18"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p,  </a:t>
            </a:r>
            <a:r>
              <a:rPr lang="zh-CN" altLang="en-US" sz="3200" dirty="0">
                <a:latin typeface="Times New Roman" panose="02020603050405020304" pitchFamily="18" charset="0"/>
                <a:ea typeface="宋体" panose="02010600030101010101" pitchFamily="2" charset="-122"/>
              </a:rPr>
              <a:t>保持指针</a:t>
            </a:r>
            <a:r>
              <a:rPr lang="en-US" altLang="zh-CN" sz="3200">
                <a:solidFill>
                  <a:schemeClr val="hlink"/>
                </a:solidFill>
                <a:latin typeface="Times New Roman" panose="02020603050405020304" pitchFamily="18" charset="0"/>
                <a:ea typeface="宋体" panose="02010600030101010101" pitchFamily="2" charset="-122"/>
              </a:rPr>
              <a:t>p</a:t>
            </a:r>
            <a:r>
              <a:rPr lang="zh-CN" altLang="en-US" sz="3200" dirty="0">
                <a:latin typeface="Times New Roman" panose="02020603050405020304" pitchFamily="18" charset="0"/>
                <a:ea typeface="宋体" panose="02010600030101010101" pitchFamily="2" charset="-122"/>
              </a:rPr>
              <a:t>指向当前访问的结点</a:t>
            </a:r>
            <a:r>
              <a:rPr lang="zh-CN" altLang="en-US" sz="3200">
                <a:latin typeface="Times New Roman" panose="02020603050405020304" pitchFamily="18" charset="0"/>
                <a:ea typeface="宋体" panose="02010600030101010101" pitchFamily="2" charset="-122"/>
              </a:rPr>
              <a:t>，</a:t>
            </a:r>
            <a:r>
              <a:rPr lang="en-US" altLang="zh-CN" sz="3200">
                <a:solidFill>
                  <a:srgbClr val="FF33CC"/>
                </a:solidFill>
                <a:latin typeface="Times New Roman" panose="02020603050405020304" pitchFamily="18" charset="0"/>
                <a:ea typeface="宋体" panose="02010600030101010101" pitchFamily="2" charset="-122"/>
              </a:rPr>
              <a:t>pre</a:t>
            </a:r>
            <a:r>
              <a:rPr lang="zh-CN" altLang="en-US" sz="3200" dirty="0">
                <a:latin typeface="Times New Roman" panose="02020603050405020304" pitchFamily="18" charset="0"/>
                <a:ea typeface="宋体" panose="02010600030101010101" pitchFamily="2" charset="-122"/>
              </a:rPr>
              <a:t>指向当前访问结点的前驱。</a:t>
            </a:r>
          </a:p>
        </p:txBody>
      </p:sp>
      <p:sp>
        <p:nvSpPr>
          <p:cNvPr id="125955" name="文本框 3037187"/>
          <p:cNvSpPr txBox="1"/>
          <p:nvPr/>
        </p:nvSpPr>
        <p:spPr>
          <a:xfrm>
            <a:off x="0" y="2725738"/>
            <a:ext cx="9144000" cy="519112"/>
          </a:xfrm>
          <a:prstGeom prst="rect">
            <a:avLst/>
          </a:prstGeom>
          <a:noFill/>
          <a:ln w="12700">
            <a:noFill/>
          </a:ln>
        </p:spPr>
        <p:txBody>
          <a:bodyPr anchor="t">
            <a:spAutoFit/>
          </a:bodyPr>
          <a:lstStyle/>
          <a:p>
            <a:pPr algn="ctr" eaLnBrk="0" hangingPunct="0"/>
            <a:r>
              <a:rPr lang="en-US" altLang="zh-CN" sz="2800" dirty="0">
                <a:solidFill>
                  <a:srgbClr val="FFFF66"/>
                </a:solidFill>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黑体" panose="02010609060101010101" pitchFamily="2" charset="-122"/>
              </a:rPr>
              <a:t>中序序列：</a:t>
            </a:r>
            <a:r>
              <a:rPr lang="en-US" altLang="zh-CN" sz="2800">
                <a:solidFill>
                  <a:srgbClr val="FF33CC"/>
                </a:solidFill>
                <a:latin typeface="Times New Roman" panose="02020603050405020304" pitchFamily="18" charset="0"/>
                <a:ea typeface="黑体" panose="02010609060101010101" pitchFamily="2" charset="-122"/>
              </a:rPr>
              <a:t>D</a:t>
            </a:r>
            <a:r>
              <a:rPr lang="en-US" altLang="zh-CN" sz="2800">
                <a:latin typeface="Times New Roman" panose="02020603050405020304" pitchFamily="18" charset="0"/>
                <a:ea typeface="黑体" panose="02010609060101010101" pitchFamily="2" charset="-122"/>
              </a:rPr>
              <a:t>,</a:t>
            </a:r>
            <a:r>
              <a:rPr lang="en-US" altLang="zh-CN" sz="2800">
                <a:solidFill>
                  <a:schemeClr val="hlink"/>
                </a:solidFill>
                <a:latin typeface="Times New Roman" panose="02020603050405020304" pitchFamily="18" charset="0"/>
                <a:ea typeface="黑体" panose="02010609060101010101" pitchFamily="2" charset="-122"/>
              </a:rPr>
              <a:t>B</a:t>
            </a:r>
            <a:r>
              <a:rPr lang="en-US" altLang="zh-CN" sz="2800">
                <a:latin typeface="Times New Roman" panose="02020603050405020304" pitchFamily="18" charset="0"/>
                <a:ea typeface="黑体" panose="02010609060101010101" pitchFamily="2" charset="-122"/>
              </a:rPr>
              <a:t>,G,E,A,F,C</a:t>
            </a:r>
          </a:p>
        </p:txBody>
      </p:sp>
      <p:grpSp>
        <p:nvGrpSpPr>
          <p:cNvPr id="125956" name="组合 3037188"/>
          <p:cNvGrpSpPr/>
          <p:nvPr/>
        </p:nvGrpSpPr>
        <p:grpSpPr>
          <a:xfrm>
            <a:off x="565150" y="3644900"/>
            <a:ext cx="7391400" cy="2805113"/>
            <a:chOff x="288" y="1920"/>
            <a:chExt cx="4656" cy="1767"/>
          </a:xfrm>
        </p:grpSpPr>
        <p:sp>
          <p:nvSpPr>
            <p:cNvPr id="125957" name="直接连接符 3037189"/>
            <p:cNvSpPr/>
            <p:nvPr/>
          </p:nvSpPr>
          <p:spPr>
            <a:xfrm flipH="1">
              <a:off x="1998" y="2229"/>
              <a:ext cx="394" cy="154"/>
            </a:xfrm>
            <a:prstGeom prst="line">
              <a:avLst/>
            </a:prstGeom>
            <a:ln w="12700">
              <a:noFill/>
            </a:ln>
          </p:spPr>
        </p:sp>
        <p:sp>
          <p:nvSpPr>
            <p:cNvPr id="125958" name="任意多边形 3037190"/>
            <p:cNvSpPr/>
            <p:nvPr/>
          </p:nvSpPr>
          <p:spPr>
            <a:xfrm>
              <a:off x="1653" y="2640"/>
              <a:ext cx="394" cy="823"/>
            </a:xfrm>
            <a:custGeom>
              <a:avLst/>
              <a:gdLst/>
              <a:ahLst/>
              <a:cxnLst/>
              <a:rect l="0" t="0" r="0" b="0"/>
              <a:pathLst>
                <a:path w="363" h="724">
                  <a:moveTo>
                    <a:pt x="0" y="724"/>
                  </a:moveTo>
                  <a:lnTo>
                    <a:pt x="363" y="438"/>
                  </a:lnTo>
                  <a:lnTo>
                    <a:pt x="363" y="0"/>
                  </a:lnTo>
                </a:path>
              </a:pathLst>
            </a:custGeom>
            <a:noFill/>
            <a:ln w="38100" cap="rnd" cmpd="sng">
              <a:solidFill>
                <a:srgbClr val="FF9900"/>
              </a:solidFill>
              <a:prstDash val="solid"/>
              <a:round/>
              <a:headEnd type="none" w="med" len="med"/>
              <a:tailEnd type="triangle" w="med" len="med"/>
            </a:ln>
          </p:spPr>
          <p:txBody>
            <a:bodyPr/>
            <a:lstStyle/>
            <a:p>
              <a:endParaRPr lang="zh-CN" altLang="en-US" sz="3200"/>
            </a:p>
          </p:txBody>
        </p:sp>
        <p:grpSp>
          <p:nvGrpSpPr>
            <p:cNvPr id="125959" name="组合 3037191"/>
            <p:cNvGrpSpPr/>
            <p:nvPr/>
          </p:nvGrpSpPr>
          <p:grpSpPr>
            <a:xfrm>
              <a:off x="3328" y="2845"/>
              <a:ext cx="1125" cy="258"/>
              <a:chOff x="1344" y="1680"/>
              <a:chExt cx="1440" cy="240"/>
            </a:xfrm>
          </p:grpSpPr>
          <p:sp>
            <p:nvSpPr>
              <p:cNvPr id="125960" name="矩形 3037192"/>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5961" name="直接连接符 3037193"/>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5962" name="直接连接符 3037194"/>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5963" name="直接连接符 3037195"/>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5964" name="直接连接符 3037196"/>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5965" name="文本框 3037197"/>
            <p:cNvSpPr txBox="1"/>
            <p:nvPr/>
          </p:nvSpPr>
          <p:spPr>
            <a:xfrm>
              <a:off x="3688" y="2794"/>
              <a:ext cx="405"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F</a:t>
              </a:r>
            </a:p>
          </p:txBody>
        </p:sp>
        <p:sp>
          <p:nvSpPr>
            <p:cNvPr id="125966" name="文本框 3037198"/>
            <p:cNvSpPr txBox="1"/>
            <p:nvPr/>
          </p:nvSpPr>
          <p:spPr>
            <a:xfrm>
              <a:off x="3463" y="2794"/>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5967" name="文本框 3037199"/>
            <p:cNvSpPr txBox="1"/>
            <p:nvPr/>
          </p:nvSpPr>
          <p:spPr>
            <a:xfrm>
              <a:off x="3958" y="2794"/>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grpSp>
          <p:nvGrpSpPr>
            <p:cNvPr id="125968" name="组合 3037200"/>
            <p:cNvGrpSpPr/>
            <p:nvPr/>
          </p:nvGrpSpPr>
          <p:grpSpPr>
            <a:xfrm>
              <a:off x="2096" y="2845"/>
              <a:ext cx="1133" cy="258"/>
              <a:chOff x="1344" y="1680"/>
              <a:chExt cx="1440" cy="240"/>
            </a:xfrm>
          </p:grpSpPr>
          <p:sp>
            <p:nvSpPr>
              <p:cNvPr id="125969" name="矩形 3037201"/>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5970" name="直接连接符 3037202"/>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5971" name="直接连接符 3037203"/>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5972" name="直接连接符 3037204"/>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5973" name="直接连接符 3037205"/>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5974" name="文本框 3037206"/>
            <p:cNvSpPr txBox="1"/>
            <p:nvPr/>
          </p:nvSpPr>
          <p:spPr>
            <a:xfrm>
              <a:off x="2459" y="2794"/>
              <a:ext cx="407"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E</a:t>
              </a:r>
            </a:p>
          </p:txBody>
        </p:sp>
        <p:sp>
          <p:nvSpPr>
            <p:cNvPr id="125975" name="文本框 3037207"/>
            <p:cNvSpPr txBox="1"/>
            <p:nvPr/>
          </p:nvSpPr>
          <p:spPr>
            <a:xfrm>
              <a:off x="2231" y="2794"/>
              <a:ext cx="409"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5976" name="文本框 3037208"/>
            <p:cNvSpPr txBox="1"/>
            <p:nvPr/>
          </p:nvSpPr>
          <p:spPr>
            <a:xfrm>
              <a:off x="2730" y="2794"/>
              <a:ext cx="408"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grpSp>
          <p:nvGrpSpPr>
            <p:cNvPr id="125977" name="组合 3037209"/>
            <p:cNvGrpSpPr/>
            <p:nvPr/>
          </p:nvGrpSpPr>
          <p:grpSpPr>
            <a:xfrm>
              <a:off x="865" y="2845"/>
              <a:ext cx="1126" cy="258"/>
              <a:chOff x="1344" y="1680"/>
              <a:chExt cx="1440" cy="240"/>
            </a:xfrm>
          </p:grpSpPr>
          <p:sp>
            <p:nvSpPr>
              <p:cNvPr id="125978" name="矩形 3037210"/>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5979" name="直接连接符 3037211"/>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5980" name="直接连接符 3037212"/>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5981" name="直接连接符 3037213"/>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5982" name="直接连接符 3037214"/>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5983" name="文本框 3037215"/>
            <p:cNvSpPr txBox="1"/>
            <p:nvPr/>
          </p:nvSpPr>
          <p:spPr>
            <a:xfrm>
              <a:off x="1225" y="2794"/>
              <a:ext cx="406"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D</a:t>
              </a:r>
            </a:p>
          </p:txBody>
        </p:sp>
        <p:sp>
          <p:nvSpPr>
            <p:cNvPr id="125984" name="文本框 3037216"/>
            <p:cNvSpPr txBox="1"/>
            <p:nvPr/>
          </p:nvSpPr>
          <p:spPr>
            <a:xfrm>
              <a:off x="1000" y="2794"/>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5985" name="文本框 3037217"/>
            <p:cNvSpPr txBox="1"/>
            <p:nvPr/>
          </p:nvSpPr>
          <p:spPr>
            <a:xfrm>
              <a:off x="1496" y="2794"/>
              <a:ext cx="405"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grpSp>
          <p:nvGrpSpPr>
            <p:cNvPr id="125986" name="组合 3037218"/>
            <p:cNvGrpSpPr/>
            <p:nvPr/>
          </p:nvGrpSpPr>
          <p:grpSpPr>
            <a:xfrm>
              <a:off x="2638" y="1971"/>
              <a:ext cx="1127" cy="258"/>
              <a:chOff x="1344" y="1680"/>
              <a:chExt cx="1440" cy="240"/>
            </a:xfrm>
          </p:grpSpPr>
          <p:sp>
            <p:nvSpPr>
              <p:cNvPr id="125987" name="矩形 3037219"/>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5988" name="直接连接符 3037220"/>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5989" name="直接连接符 3037221"/>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5990" name="直接连接符 3037222"/>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5991" name="直接连接符 3037223"/>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5992" name="文本框 3037224"/>
            <p:cNvSpPr txBox="1"/>
            <p:nvPr/>
          </p:nvSpPr>
          <p:spPr>
            <a:xfrm>
              <a:off x="2999" y="1920"/>
              <a:ext cx="405"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A</a:t>
              </a:r>
            </a:p>
          </p:txBody>
        </p:sp>
        <p:sp>
          <p:nvSpPr>
            <p:cNvPr id="125993" name="文本框 3037225"/>
            <p:cNvSpPr txBox="1"/>
            <p:nvPr/>
          </p:nvSpPr>
          <p:spPr>
            <a:xfrm>
              <a:off x="2773" y="1920"/>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5994" name="文本框 3037226"/>
            <p:cNvSpPr txBox="1"/>
            <p:nvPr/>
          </p:nvSpPr>
          <p:spPr>
            <a:xfrm>
              <a:off x="3269" y="1920"/>
              <a:ext cx="406"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5995" name="组合 3037227"/>
            <p:cNvGrpSpPr/>
            <p:nvPr/>
          </p:nvGrpSpPr>
          <p:grpSpPr>
            <a:xfrm>
              <a:off x="1520" y="2382"/>
              <a:ext cx="1078" cy="258"/>
              <a:chOff x="1344" y="1680"/>
              <a:chExt cx="1440" cy="240"/>
            </a:xfrm>
          </p:grpSpPr>
          <p:sp>
            <p:nvSpPr>
              <p:cNvPr id="125996" name="矩形 3037228"/>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5997" name="直接连接符 3037229"/>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5998" name="直接连接符 3037230"/>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5999" name="直接连接符 3037231"/>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6000" name="直接连接符 3037232"/>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6001" name="文本框 3037233"/>
            <p:cNvSpPr txBox="1"/>
            <p:nvPr/>
          </p:nvSpPr>
          <p:spPr>
            <a:xfrm>
              <a:off x="1865" y="2331"/>
              <a:ext cx="388"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B</a:t>
              </a:r>
            </a:p>
          </p:txBody>
        </p:sp>
        <p:sp>
          <p:nvSpPr>
            <p:cNvPr id="126002" name="文本框 3037234"/>
            <p:cNvSpPr txBox="1"/>
            <p:nvPr/>
          </p:nvSpPr>
          <p:spPr>
            <a:xfrm>
              <a:off x="1649" y="2331"/>
              <a:ext cx="388"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6003" name="文本框 3037235"/>
            <p:cNvSpPr txBox="1"/>
            <p:nvPr/>
          </p:nvSpPr>
          <p:spPr>
            <a:xfrm>
              <a:off x="2125" y="2331"/>
              <a:ext cx="387"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grpSp>
          <p:nvGrpSpPr>
            <p:cNvPr id="126004" name="组合 3037236"/>
            <p:cNvGrpSpPr/>
            <p:nvPr/>
          </p:nvGrpSpPr>
          <p:grpSpPr>
            <a:xfrm>
              <a:off x="1472" y="3411"/>
              <a:ext cx="1173" cy="258"/>
              <a:chOff x="1344" y="1680"/>
              <a:chExt cx="1440" cy="240"/>
            </a:xfrm>
          </p:grpSpPr>
          <p:sp>
            <p:nvSpPr>
              <p:cNvPr id="126005" name="矩形 3037237"/>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6006" name="直接连接符 3037238"/>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6007" name="直接连接符 3037239"/>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6008" name="直接连接符 3037240"/>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6009" name="直接连接符 3037241"/>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6010" name="文本框 3037242"/>
            <p:cNvSpPr txBox="1"/>
            <p:nvPr/>
          </p:nvSpPr>
          <p:spPr>
            <a:xfrm>
              <a:off x="1847" y="3360"/>
              <a:ext cx="423"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G</a:t>
              </a:r>
            </a:p>
          </p:txBody>
        </p:sp>
        <p:sp>
          <p:nvSpPr>
            <p:cNvPr id="126011" name="文本框 3037243"/>
            <p:cNvSpPr txBox="1"/>
            <p:nvPr/>
          </p:nvSpPr>
          <p:spPr>
            <a:xfrm>
              <a:off x="1613" y="3360"/>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6012" name="文本框 3037244"/>
            <p:cNvSpPr txBox="1"/>
            <p:nvPr/>
          </p:nvSpPr>
          <p:spPr>
            <a:xfrm>
              <a:off x="2129" y="3360"/>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grpSp>
          <p:nvGrpSpPr>
            <p:cNvPr id="126013" name="组合 3037245"/>
            <p:cNvGrpSpPr/>
            <p:nvPr/>
          </p:nvGrpSpPr>
          <p:grpSpPr>
            <a:xfrm>
              <a:off x="3771" y="2331"/>
              <a:ext cx="1173" cy="258"/>
              <a:chOff x="1344" y="1680"/>
              <a:chExt cx="1440" cy="240"/>
            </a:xfrm>
          </p:grpSpPr>
          <p:sp>
            <p:nvSpPr>
              <p:cNvPr id="126014" name="矩形 3037246"/>
              <p:cNvSpPr/>
              <p:nvPr/>
            </p:nvSpPr>
            <p:spPr>
              <a:xfrm>
                <a:off x="1344" y="1680"/>
                <a:ext cx="1440" cy="240"/>
              </a:xfrm>
              <a:prstGeom prst="rect">
                <a:avLst/>
              </a:prstGeom>
              <a:solidFill>
                <a:srgbClr val="99CCFF"/>
              </a:solidFill>
              <a:ln w="12700" cap="rnd" cmpd="sng">
                <a:solidFill>
                  <a:schemeClr val="tx1"/>
                </a:solidFill>
                <a:prstDash val="solid"/>
                <a:miter/>
                <a:headEnd type="none" w="med" len="med"/>
                <a:tailEnd type="none" w="med" len="med"/>
              </a:ln>
            </p:spPr>
            <p:txBody>
              <a:bodyPr anchor="t"/>
              <a:lstStyle/>
              <a:p>
                <a:pPr algn="ctr" eaLnBrk="0" hangingPunct="0"/>
                <a:endParaRPr lang="zh-CN" altLang="en-US" sz="3200">
                  <a:latin typeface="Times New Roman" panose="02020603050405020304" pitchFamily="18" charset="0"/>
                  <a:ea typeface="宋体" panose="02010600030101010101" pitchFamily="2" charset="-122"/>
                </a:endParaRPr>
              </a:p>
            </p:txBody>
          </p:sp>
          <p:sp>
            <p:nvSpPr>
              <p:cNvPr id="126015" name="直接连接符 3037247"/>
              <p:cNvSpPr/>
              <p:nvPr/>
            </p:nvSpPr>
            <p:spPr>
              <a:xfrm>
                <a:off x="1632" y="1680"/>
                <a:ext cx="0" cy="240"/>
              </a:xfrm>
              <a:prstGeom prst="line">
                <a:avLst/>
              </a:prstGeom>
              <a:ln w="19050" cap="rnd" cmpd="sng">
                <a:solidFill>
                  <a:schemeClr val="tx1"/>
                </a:solidFill>
                <a:prstDash val="solid"/>
                <a:round/>
                <a:headEnd type="none" w="med" len="med"/>
                <a:tailEnd type="none" w="med" len="med"/>
              </a:ln>
            </p:spPr>
          </p:sp>
          <p:sp>
            <p:nvSpPr>
              <p:cNvPr id="126016" name="直接连接符 3037248"/>
              <p:cNvSpPr/>
              <p:nvPr/>
            </p:nvSpPr>
            <p:spPr>
              <a:xfrm>
                <a:off x="1872" y="1680"/>
                <a:ext cx="0" cy="240"/>
              </a:xfrm>
              <a:prstGeom prst="line">
                <a:avLst/>
              </a:prstGeom>
              <a:ln w="19050" cap="rnd" cmpd="sng">
                <a:solidFill>
                  <a:schemeClr val="tx1"/>
                </a:solidFill>
                <a:prstDash val="solid"/>
                <a:round/>
                <a:headEnd type="none" w="med" len="med"/>
                <a:tailEnd type="none" w="med" len="med"/>
              </a:ln>
            </p:spPr>
          </p:sp>
          <p:sp>
            <p:nvSpPr>
              <p:cNvPr id="126017" name="直接连接符 3037249"/>
              <p:cNvSpPr/>
              <p:nvPr/>
            </p:nvSpPr>
            <p:spPr>
              <a:xfrm>
                <a:off x="2496" y="1680"/>
                <a:ext cx="0" cy="240"/>
              </a:xfrm>
              <a:prstGeom prst="line">
                <a:avLst/>
              </a:prstGeom>
              <a:ln w="19050" cap="rnd" cmpd="sng">
                <a:solidFill>
                  <a:schemeClr val="tx1"/>
                </a:solidFill>
                <a:prstDash val="solid"/>
                <a:round/>
                <a:headEnd type="none" w="med" len="med"/>
                <a:tailEnd type="none" w="med" len="med"/>
              </a:ln>
            </p:spPr>
          </p:sp>
          <p:sp>
            <p:nvSpPr>
              <p:cNvPr id="126018" name="直接连接符 3037250"/>
              <p:cNvSpPr/>
              <p:nvPr/>
            </p:nvSpPr>
            <p:spPr>
              <a:xfrm>
                <a:off x="2256" y="1680"/>
                <a:ext cx="0" cy="240"/>
              </a:xfrm>
              <a:prstGeom prst="line">
                <a:avLst/>
              </a:prstGeom>
              <a:ln w="19050" cap="rnd" cmpd="sng">
                <a:solidFill>
                  <a:schemeClr val="tx1"/>
                </a:solidFill>
                <a:prstDash val="solid"/>
                <a:round/>
                <a:headEnd type="none" w="med" len="med"/>
                <a:tailEnd type="none" w="med" len="med"/>
              </a:ln>
            </p:spPr>
          </p:sp>
        </p:grpSp>
        <p:sp>
          <p:nvSpPr>
            <p:cNvPr id="126019" name="文本框 3037251"/>
            <p:cNvSpPr txBox="1"/>
            <p:nvPr/>
          </p:nvSpPr>
          <p:spPr>
            <a:xfrm>
              <a:off x="4146" y="2280"/>
              <a:ext cx="423" cy="327"/>
            </a:xfrm>
            <a:prstGeom prst="rect">
              <a:avLst/>
            </a:prstGeom>
            <a:noFill/>
            <a:ln w="12700">
              <a:noFill/>
            </a:ln>
          </p:spPr>
          <p:txBody>
            <a:bodyPr anchor="t">
              <a:spAutoFit/>
            </a:bodyPr>
            <a:lstStyle/>
            <a:p>
              <a:pPr algn="ctr" eaLnBrk="0" hangingPunct="0"/>
              <a:r>
                <a:rPr lang="en-US" altLang="zh-CN" sz="2800">
                  <a:latin typeface="隶书" pitchFamily="49" charset="-122"/>
                  <a:ea typeface="隶书" pitchFamily="49" charset="-122"/>
                </a:rPr>
                <a:t>C</a:t>
              </a:r>
            </a:p>
          </p:txBody>
        </p:sp>
        <p:sp>
          <p:nvSpPr>
            <p:cNvPr id="126020" name="文本框 3037252"/>
            <p:cNvSpPr txBox="1"/>
            <p:nvPr/>
          </p:nvSpPr>
          <p:spPr>
            <a:xfrm>
              <a:off x="3912" y="2280"/>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0</a:t>
              </a:r>
            </a:p>
          </p:txBody>
        </p:sp>
        <p:sp>
          <p:nvSpPr>
            <p:cNvPr id="126021" name="文本框 3037253"/>
            <p:cNvSpPr txBox="1"/>
            <p:nvPr/>
          </p:nvSpPr>
          <p:spPr>
            <a:xfrm>
              <a:off x="4428" y="2280"/>
              <a:ext cx="422" cy="327"/>
            </a:xfrm>
            <a:prstGeom prst="rect">
              <a:avLst/>
            </a:prstGeom>
            <a:noFill/>
            <a:ln w="12700">
              <a:noFill/>
            </a:ln>
          </p:spPr>
          <p:txBody>
            <a:bodyPr anchor="t">
              <a:spAutoFit/>
            </a:bodyPr>
            <a:lstStyle/>
            <a:p>
              <a:pPr algn="ctr" eaLnBrk="0" hangingPunct="0"/>
              <a:r>
                <a:rPr lang="en-US" altLang="zh-CN" sz="2800">
                  <a:latin typeface="宋体" panose="02010600030101010101" pitchFamily="2" charset="-122"/>
                  <a:ea typeface="宋体" panose="02010600030101010101" pitchFamily="2" charset="-122"/>
                </a:rPr>
                <a:t>1</a:t>
              </a:r>
            </a:p>
          </p:txBody>
        </p:sp>
        <p:sp>
          <p:nvSpPr>
            <p:cNvPr id="126022" name="直接连接符 3037254"/>
            <p:cNvSpPr/>
            <p:nvPr/>
          </p:nvSpPr>
          <p:spPr>
            <a:xfrm flipH="1">
              <a:off x="2047" y="2126"/>
              <a:ext cx="640" cy="257"/>
            </a:xfrm>
            <a:prstGeom prst="line">
              <a:avLst/>
            </a:prstGeom>
            <a:ln w="34925" cap="rnd" cmpd="sng">
              <a:solidFill>
                <a:srgbClr val="FF3300"/>
              </a:solidFill>
              <a:prstDash val="solid"/>
              <a:round/>
              <a:headEnd type="none" w="med" len="med"/>
              <a:tailEnd type="triangle" w="med" len="med"/>
            </a:ln>
          </p:spPr>
        </p:sp>
        <p:sp>
          <p:nvSpPr>
            <p:cNvPr id="126023" name="直接连接符 3037255"/>
            <p:cNvSpPr/>
            <p:nvPr/>
          </p:nvSpPr>
          <p:spPr>
            <a:xfrm>
              <a:off x="3722" y="2177"/>
              <a:ext cx="591" cy="154"/>
            </a:xfrm>
            <a:prstGeom prst="line">
              <a:avLst/>
            </a:prstGeom>
            <a:ln w="34925" cap="rnd" cmpd="sng">
              <a:solidFill>
                <a:srgbClr val="FF3300"/>
              </a:solidFill>
              <a:prstDash val="solid"/>
              <a:round/>
              <a:headEnd type="none" w="med" len="med"/>
              <a:tailEnd type="triangle" w="med" len="med"/>
            </a:ln>
          </p:spPr>
        </p:sp>
        <p:sp>
          <p:nvSpPr>
            <p:cNvPr id="126024" name="直接连接符 3037256"/>
            <p:cNvSpPr/>
            <p:nvPr/>
          </p:nvSpPr>
          <p:spPr>
            <a:xfrm flipH="1">
              <a:off x="1308" y="2537"/>
              <a:ext cx="296" cy="309"/>
            </a:xfrm>
            <a:prstGeom prst="line">
              <a:avLst/>
            </a:prstGeom>
            <a:ln w="34925" cap="rnd" cmpd="sng">
              <a:solidFill>
                <a:srgbClr val="FF3300"/>
              </a:solidFill>
              <a:prstDash val="solid"/>
              <a:round/>
              <a:headEnd type="none" w="med" len="med"/>
              <a:tailEnd type="triangle" w="med" len="med"/>
            </a:ln>
          </p:spPr>
        </p:sp>
        <p:sp>
          <p:nvSpPr>
            <p:cNvPr id="126025" name="直接连接符 3037257"/>
            <p:cNvSpPr/>
            <p:nvPr/>
          </p:nvSpPr>
          <p:spPr>
            <a:xfrm flipH="1">
              <a:off x="1998" y="3000"/>
              <a:ext cx="246" cy="412"/>
            </a:xfrm>
            <a:prstGeom prst="line">
              <a:avLst/>
            </a:prstGeom>
            <a:ln w="34925" cap="rnd" cmpd="sng">
              <a:solidFill>
                <a:srgbClr val="FF3300"/>
              </a:solidFill>
              <a:prstDash val="solid"/>
              <a:round/>
              <a:headEnd type="none" w="med" len="med"/>
              <a:tailEnd type="triangle" w="med" len="med"/>
            </a:ln>
          </p:spPr>
        </p:sp>
        <p:sp>
          <p:nvSpPr>
            <p:cNvPr id="126026" name="直接连接符 3037258"/>
            <p:cNvSpPr/>
            <p:nvPr/>
          </p:nvSpPr>
          <p:spPr>
            <a:xfrm flipH="1">
              <a:off x="3722" y="2486"/>
              <a:ext cx="197" cy="360"/>
            </a:xfrm>
            <a:prstGeom prst="line">
              <a:avLst/>
            </a:prstGeom>
            <a:ln w="34925" cap="rnd" cmpd="sng">
              <a:solidFill>
                <a:srgbClr val="FF3300"/>
              </a:solidFill>
              <a:prstDash val="solid"/>
              <a:round/>
              <a:headEnd type="none" w="med" len="med"/>
              <a:tailEnd type="triangle" w="med" len="med"/>
            </a:ln>
          </p:spPr>
        </p:sp>
        <p:sp>
          <p:nvSpPr>
            <p:cNvPr id="126027" name="直接连接符 3037259"/>
            <p:cNvSpPr/>
            <p:nvPr/>
          </p:nvSpPr>
          <p:spPr>
            <a:xfrm>
              <a:off x="2490" y="2537"/>
              <a:ext cx="148" cy="309"/>
            </a:xfrm>
            <a:prstGeom prst="line">
              <a:avLst/>
            </a:prstGeom>
            <a:ln w="34925" cap="rnd" cmpd="sng">
              <a:solidFill>
                <a:srgbClr val="FF3300"/>
              </a:solidFill>
              <a:prstDash val="solid"/>
              <a:round/>
              <a:headEnd type="none" w="med" len="med"/>
              <a:tailEnd type="triangle" w="med" len="med"/>
            </a:ln>
          </p:spPr>
        </p:sp>
        <p:sp>
          <p:nvSpPr>
            <p:cNvPr id="126028" name="直接连接符 3037260"/>
            <p:cNvSpPr/>
            <p:nvPr/>
          </p:nvSpPr>
          <p:spPr>
            <a:xfrm flipH="1" flipV="1">
              <a:off x="3377" y="2229"/>
              <a:ext cx="0" cy="668"/>
            </a:xfrm>
            <a:prstGeom prst="line">
              <a:avLst/>
            </a:prstGeom>
            <a:ln w="38100" cap="rnd" cmpd="sng">
              <a:solidFill>
                <a:srgbClr val="FF9900"/>
              </a:solidFill>
              <a:prstDash val="solid"/>
              <a:round/>
              <a:headEnd type="none" w="med" len="med"/>
              <a:tailEnd type="triangle" w="med" len="med"/>
            </a:ln>
          </p:spPr>
        </p:sp>
        <p:sp>
          <p:nvSpPr>
            <p:cNvPr id="126029" name="直接连接符 3037261"/>
            <p:cNvSpPr/>
            <p:nvPr/>
          </p:nvSpPr>
          <p:spPr>
            <a:xfrm flipH="1" flipV="1">
              <a:off x="3071" y="2235"/>
              <a:ext cx="0" cy="669"/>
            </a:xfrm>
            <a:prstGeom prst="line">
              <a:avLst/>
            </a:prstGeom>
            <a:ln w="38100" cap="rnd" cmpd="sng">
              <a:solidFill>
                <a:srgbClr val="009900"/>
              </a:solidFill>
              <a:prstDash val="solid"/>
              <a:round/>
              <a:headEnd type="none" w="med" len="med"/>
              <a:tailEnd type="triangle" w="med" len="med"/>
            </a:ln>
          </p:spPr>
        </p:sp>
        <p:sp>
          <p:nvSpPr>
            <p:cNvPr id="126030" name="直接连接符 3037262"/>
            <p:cNvSpPr/>
            <p:nvPr/>
          </p:nvSpPr>
          <p:spPr>
            <a:xfrm flipV="1">
              <a:off x="2480" y="3109"/>
              <a:ext cx="0" cy="412"/>
            </a:xfrm>
            <a:prstGeom prst="line">
              <a:avLst/>
            </a:prstGeom>
            <a:ln w="38100" cap="rnd" cmpd="sng">
              <a:solidFill>
                <a:srgbClr val="009900"/>
              </a:solidFill>
              <a:prstDash val="solid"/>
              <a:round/>
              <a:headEnd type="none" w="med" len="med"/>
              <a:tailEnd type="triangle" w="med" len="med"/>
            </a:ln>
          </p:spPr>
        </p:sp>
        <p:sp>
          <p:nvSpPr>
            <p:cNvPr id="126031" name="直接连接符 3037263"/>
            <p:cNvSpPr/>
            <p:nvPr/>
          </p:nvSpPr>
          <p:spPr>
            <a:xfrm flipV="1">
              <a:off x="4303" y="2595"/>
              <a:ext cx="0" cy="412"/>
            </a:xfrm>
            <a:prstGeom prst="line">
              <a:avLst/>
            </a:prstGeom>
            <a:ln w="38100" cap="rnd" cmpd="sng">
              <a:solidFill>
                <a:srgbClr val="009900"/>
              </a:solidFill>
              <a:prstDash val="solid"/>
              <a:round/>
              <a:headEnd type="none" w="med" len="med"/>
              <a:tailEnd type="triangle" w="med" len="med"/>
            </a:ln>
          </p:spPr>
        </p:sp>
        <p:sp>
          <p:nvSpPr>
            <p:cNvPr id="126032" name="直接连接符 3037264"/>
            <p:cNvSpPr/>
            <p:nvPr/>
          </p:nvSpPr>
          <p:spPr>
            <a:xfrm flipV="1">
              <a:off x="1889" y="2647"/>
              <a:ext cx="0" cy="360"/>
            </a:xfrm>
            <a:prstGeom prst="line">
              <a:avLst/>
            </a:prstGeom>
            <a:ln w="38100" cap="rnd" cmpd="sng">
              <a:solidFill>
                <a:srgbClr val="009900"/>
              </a:solidFill>
              <a:prstDash val="solid"/>
              <a:round/>
              <a:headEnd type="none" w="med" len="med"/>
              <a:tailEnd type="triangle" w="med" len="med"/>
            </a:ln>
          </p:spPr>
        </p:sp>
        <p:sp>
          <p:nvSpPr>
            <p:cNvPr id="126033" name="文本框 3037265"/>
            <p:cNvSpPr txBox="1"/>
            <p:nvPr/>
          </p:nvSpPr>
          <p:spPr>
            <a:xfrm>
              <a:off x="4272" y="2012"/>
              <a:ext cx="288" cy="327"/>
            </a:xfrm>
            <a:prstGeom prst="rect">
              <a:avLst/>
            </a:prstGeom>
            <a:noFill/>
            <a:ln w="9525">
              <a:noFill/>
            </a:ln>
            <a:effectLst>
              <a:outerShdw dist="35921" dir="2699999" algn="ctr" rotWithShape="0">
                <a:srgbClr val="C0C0C0"/>
              </a:outerShdw>
            </a:effectLst>
          </p:spPr>
          <p:txBody>
            <a:bodyPr anchor="t">
              <a:spAutoFit/>
            </a:bodyPr>
            <a:lstStyle/>
            <a:p>
              <a:pPr algn="ctr"/>
              <a:endParaRPr lang="zh-CN" sz="2800" dirty="0">
                <a:latin typeface="Times New Roman" panose="02020603050405020304" pitchFamily="18" charset="0"/>
                <a:ea typeface="宋体" panose="02010600030101010101" pitchFamily="2" charset="-122"/>
              </a:endParaRPr>
            </a:p>
          </p:txBody>
        </p:sp>
        <p:grpSp>
          <p:nvGrpSpPr>
            <p:cNvPr id="126034" name="组合 3037266"/>
            <p:cNvGrpSpPr/>
            <p:nvPr/>
          </p:nvGrpSpPr>
          <p:grpSpPr>
            <a:xfrm>
              <a:off x="1008" y="2352"/>
              <a:ext cx="479" cy="327"/>
              <a:chOff x="2017" y="2976"/>
              <a:chExt cx="479" cy="327"/>
            </a:xfrm>
          </p:grpSpPr>
          <p:sp>
            <p:nvSpPr>
              <p:cNvPr id="126035" name="文本框 3037267"/>
              <p:cNvSpPr txBox="1"/>
              <p:nvPr/>
            </p:nvSpPr>
            <p:spPr>
              <a:xfrm>
                <a:off x="2017" y="2976"/>
                <a:ext cx="335" cy="327"/>
              </a:xfrm>
              <a:prstGeom prst="rect">
                <a:avLst/>
              </a:prstGeom>
              <a:noFill/>
              <a:ln w="12700">
                <a:noFill/>
              </a:ln>
            </p:spPr>
            <p:txBody>
              <a:bodyPr anchor="t">
                <a:spAutoFit/>
              </a:bodyPr>
              <a:lstStyle/>
              <a:p>
                <a:pPr algn="ctr" eaLnBrk="0" hangingPunct="0"/>
                <a:r>
                  <a:rPr lang="en-US" altLang="zh-CN" sz="2800">
                    <a:solidFill>
                      <a:schemeClr val="hlink"/>
                    </a:solidFill>
                    <a:latin typeface="Times New Roman" panose="02020603050405020304" pitchFamily="18" charset="0"/>
                    <a:ea typeface="黑体" panose="02010609060101010101" pitchFamily="2" charset="-122"/>
                  </a:rPr>
                  <a:t>P</a:t>
                </a:r>
              </a:p>
            </p:txBody>
          </p:sp>
          <p:sp>
            <p:nvSpPr>
              <p:cNvPr id="126036" name="直接连接符 3037268"/>
              <p:cNvSpPr/>
              <p:nvPr/>
            </p:nvSpPr>
            <p:spPr>
              <a:xfrm>
                <a:off x="2304" y="3120"/>
                <a:ext cx="192" cy="0"/>
              </a:xfrm>
              <a:prstGeom prst="line">
                <a:avLst/>
              </a:prstGeom>
              <a:ln w="28575" cap="rnd" cmpd="sng">
                <a:solidFill>
                  <a:schemeClr val="hlink"/>
                </a:solidFill>
                <a:prstDash val="solid"/>
                <a:round/>
                <a:headEnd type="none" w="med" len="med"/>
                <a:tailEnd type="triangle" w="med" len="med"/>
              </a:ln>
            </p:spPr>
          </p:sp>
        </p:grpSp>
        <p:grpSp>
          <p:nvGrpSpPr>
            <p:cNvPr id="126037" name="组合 3037269"/>
            <p:cNvGrpSpPr/>
            <p:nvPr/>
          </p:nvGrpSpPr>
          <p:grpSpPr>
            <a:xfrm>
              <a:off x="288" y="2784"/>
              <a:ext cx="576" cy="327"/>
              <a:chOff x="1248" y="3456"/>
              <a:chExt cx="576" cy="327"/>
            </a:xfrm>
          </p:grpSpPr>
          <p:sp>
            <p:nvSpPr>
              <p:cNvPr id="126038" name="文本框 3037270"/>
              <p:cNvSpPr txBox="1"/>
              <p:nvPr/>
            </p:nvSpPr>
            <p:spPr>
              <a:xfrm>
                <a:off x="1248" y="3456"/>
                <a:ext cx="528" cy="327"/>
              </a:xfrm>
              <a:prstGeom prst="rect">
                <a:avLst/>
              </a:prstGeom>
              <a:noFill/>
              <a:ln w="9525">
                <a:noFill/>
              </a:ln>
            </p:spPr>
            <p:txBody>
              <a:bodyPr anchor="t">
                <a:spAutoFit/>
              </a:bodyPr>
              <a:lstStyle/>
              <a:p>
                <a:pPr algn="ctr"/>
                <a:r>
                  <a:rPr lang="en-US" altLang="zh-CN" sz="2800">
                    <a:solidFill>
                      <a:srgbClr val="FF33CC"/>
                    </a:solidFill>
                    <a:latin typeface="Times New Roman" panose="02020603050405020304" pitchFamily="18" charset="0"/>
                    <a:ea typeface="宋体" panose="02010600030101010101" pitchFamily="2" charset="-122"/>
                  </a:rPr>
                  <a:t>pre</a:t>
                </a:r>
              </a:p>
            </p:txBody>
          </p:sp>
          <p:sp>
            <p:nvSpPr>
              <p:cNvPr id="126039" name="直接连接符 3037271"/>
              <p:cNvSpPr/>
              <p:nvPr/>
            </p:nvSpPr>
            <p:spPr>
              <a:xfrm>
                <a:off x="1584" y="3600"/>
                <a:ext cx="240" cy="0"/>
              </a:xfrm>
              <a:prstGeom prst="line">
                <a:avLst/>
              </a:prstGeom>
              <a:ln w="19050" cap="rnd" cmpd="sng">
                <a:solidFill>
                  <a:srgbClr val="FF33CC"/>
                </a:solidFill>
                <a:prstDash val="solid"/>
                <a:round/>
                <a:headEnd type="none" w="med" len="med"/>
                <a:tailEnd type="triangle" w="med" len="med"/>
              </a:ln>
            </p:spPr>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4DF9E34-94EA-4ACC-AB72-8BB4C235B8BD}" type="slidenum">
              <a:rPr kumimoji="0" lang="en-US" altLang="zh-CN" sz="1400" b="0" smtClean="0">
                <a:solidFill>
                  <a:schemeClr val="tx1"/>
                </a:solidFill>
              </a:rPr>
              <a:t>88</a:t>
            </a:fld>
            <a:endParaRPr kumimoji="0" lang="en-US" altLang="zh-CN" sz="1400" b="0" smtClean="0">
              <a:solidFill>
                <a:schemeClr val="tx1"/>
              </a:solidFill>
            </a:endParaRPr>
          </a:p>
        </p:txBody>
      </p:sp>
      <p:sp>
        <p:nvSpPr>
          <p:cNvPr id="78851" name="Rectangle 2"/>
          <p:cNvSpPr>
            <a:spLocks noGrp="1" noChangeArrowheads="1"/>
          </p:cNvSpPr>
          <p:nvPr>
            <p:ph type="title"/>
          </p:nvPr>
        </p:nvSpPr>
        <p:spPr/>
        <p:txBody>
          <a:bodyPr/>
          <a:lstStyle/>
          <a:p>
            <a:pPr eaLnBrk="1" hangingPunct="1"/>
            <a:r>
              <a:rPr lang="zh-CN" altLang="en-US" smtClean="0"/>
              <a:t>如何建立线索链表？</a:t>
            </a:r>
          </a:p>
        </p:txBody>
      </p:sp>
      <p:sp>
        <p:nvSpPr>
          <p:cNvPr id="78852" name="Rectangle 3"/>
          <p:cNvSpPr>
            <a:spLocks noGrp="1" noChangeArrowheads="1"/>
          </p:cNvSpPr>
          <p:nvPr>
            <p:ph type="body" idx="1"/>
          </p:nvPr>
        </p:nvSpPr>
        <p:spPr/>
        <p:txBody>
          <a:bodyPr/>
          <a:lstStyle/>
          <a:p>
            <a:pPr eaLnBrk="1" hangingPunct="1"/>
            <a:r>
              <a:rPr lang="zh-CN" altLang="en-US" smtClean="0"/>
              <a:t>基本思想：</a:t>
            </a:r>
          </a:p>
          <a:p>
            <a:pPr lvl="1" eaLnBrk="1" hangingPunct="1"/>
            <a:r>
              <a:rPr lang="zh-CN" altLang="en-US" smtClean="0"/>
              <a:t>在中序遍历过程中修改结点的左、右指针域</a:t>
            </a:r>
          </a:p>
          <a:p>
            <a:pPr lvl="1" eaLnBrk="1" hangingPunct="1"/>
            <a:r>
              <a:rPr lang="zh-CN" altLang="en-US" smtClean="0"/>
              <a:t>保存当前访问结点的“前驱”和“后继”信息。</a:t>
            </a:r>
          </a:p>
          <a:p>
            <a:pPr eaLnBrk="1" hangingPunct="1"/>
            <a:endParaRPr lang="zh-CN" altLang="en-US" smtClean="0"/>
          </a:p>
          <a:p>
            <a:pPr eaLnBrk="1" hangingPunct="1"/>
            <a:r>
              <a:rPr lang="zh-CN" altLang="en-US" smtClean="0"/>
              <a:t>遍历过程中</a:t>
            </a:r>
          </a:p>
          <a:p>
            <a:pPr lvl="1" eaLnBrk="1" hangingPunct="1"/>
            <a:r>
              <a:rPr lang="zh-CN" altLang="en-US" smtClean="0"/>
              <a:t>设指针</a:t>
            </a:r>
            <a:r>
              <a:rPr lang="en-US" altLang="zh-CN" smtClean="0"/>
              <a:t>p</a:t>
            </a:r>
            <a:r>
              <a:rPr lang="zh-CN" altLang="en-US" smtClean="0"/>
              <a:t>：指向当前结点</a:t>
            </a:r>
          </a:p>
          <a:p>
            <a:pPr lvl="1" eaLnBrk="1" hangingPunct="1"/>
            <a:r>
              <a:rPr lang="zh-CN" altLang="en-US" smtClean="0"/>
              <a:t>设指针</a:t>
            </a:r>
            <a:r>
              <a:rPr lang="en-US" altLang="zh-CN" smtClean="0"/>
              <a:t>pre</a:t>
            </a:r>
            <a:r>
              <a:rPr lang="zh-CN" altLang="en-US" smtClean="0"/>
              <a:t>：指向当前结点的前驱。</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E54523C7-4167-4CF5-A359-A617631F4B63}" type="slidenum">
              <a:rPr kumimoji="0" lang="en-US" altLang="zh-CN" sz="1400" b="0" smtClean="0">
                <a:solidFill>
                  <a:schemeClr val="tx1"/>
                </a:solidFill>
              </a:rPr>
              <a:t>89</a:t>
            </a:fld>
            <a:endParaRPr kumimoji="0" lang="en-US" altLang="zh-CN" sz="1400" b="0" smtClean="0">
              <a:solidFill>
                <a:schemeClr val="tx1"/>
              </a:solidFill>
            </a:endParaRPr>
          </a:p>
        </p:txBody>
      </p:sp>
      <p:sp>
        <p:nvSpPr>
          <p:cNvPr id="79875" name="Rectangle 2"/>
          <p:cNvSpPr>
            <a:spLocks noChangeArrowheads="1"/>
          </p:cNvSpPr>
          <p:nvPr/>
        </p:nvSpPr>
        <p:spPr bwMode="auto">
          <a:xfrm>
            <a:off x="533400" y="1600200"/>
            <a:ext cx="8382000" cy="4395788"/>
          </a:xfrm>
          <a:prstGeom prst="rect">
            <a:avLst/>
          </a:prstGeom>
          <a:noFill/>
          <a:ln w="28575" cap="sq">
            <a:solidFill>
              <a:srgbClr val="CC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a:solidFill>
                  <a:schemeClr val="tx1"/>
                </a:solidFill>
                <a:ea typeface="楷体_GB2312" pitchFamily="49" charset="-122"/>
              </a:rPr>
              <a:t>void </a:t>
            </a:r>
            <a:r>
              <a:rPr lang="en-US" altLang="zh-CN" dirty="0" err="1" smtClean="0">
                <a:solidFill>
                  <a:srgbClr val="FF3300"/>
                </a:solidFill>
                <a:ea typeface="楷体_GB2312" pitchFamily="49" charset="-122"/>
              </a:rPr>
              <a:t>InOrderThreading</a:t>
            </a:r>
            <a:r>
              <a:rPr lang="en-US" altLang="zh-CN" dirty="0" smtClean="0">
                <a:solidFill>
                  <a:schemeClr val="tx1"/>
                </a:solidFill>
                <a:ea typeface="楷体_GB2312" pitchFamily="49" charset="-122"/>
              </a:rPr>
              <a:t>(</a:t>
            </a:r>
            <a:r>
              <a:rPr lang="en-US" altLang="zh-CN" dirty="0" err="1" smtClean="0">
                <a:solidFill>
                  <a:schemeClr val="tx1"/>
                </a:solidFill>
                <a:ea typeface="楷体_GB2312" pitchFamily="49" charset="-122"/>
              </a:rPr>
              <a:t>BiThrTree</a:t>
            </a:r>
            <a:r>
              <a:rPr lang="en-US" altLang="zh-CN" dirty="0" smtClean="0">
                <a:solidFill>
                  <a:schemeClr val="tx1"/>
                </a:solidFill>
                <a:ea typeface="楷体_GB2312" pitchFamily="49" charset="-122"/>
              </a:rPr>
              <a:t> </a:t>
            </a:r>
            <a:r>
              <a:rPr lang="en-US" altLang="zh-CN" dirty="0">
                <a:solidFill>
                  <a:schemeClr val="tx1"/>
                </a:solidFill>
                <a:ea typeface="楷体_GB2312" pitchFamily="49" charset="-122"/>
              </a:rPr>
              <a:t>T) {</a:t>
            </a:r>
          </a:p>
          <a:p>
            <a:pPr algn="l">
              <a:spcBef>
                <a:spcPct val="50000"/>
              </a:spcBef>
            </a:pPr>
            <a:r>
              <a:rPr lang="en-US" altLang="zh-CN" dirty="0">
                <a:solidFill>
                  <a:schemeClr val="tx1"/>
                </a:solidFill>
                <a:ea typeface="楷体_GB2312" pitchFamily="49" charset="-122"/>
              </a:rPr>
              <a:t>	</a:t>
            </a: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endParaRPr lang="en-US" altLang="zh-CN" dirty="0">
              <a:solidFill>
                <a:schemeClr val="tx1"/>
              </a:solidFill>
              <a:ea typeface="楷体_GB2312" pitchFamily="49" charset="-122"/>
            </a:endParaRPr>
          </a:p>
          <a:p>
            <a:pPr algn="l">
              <a:spcBef>
                <a:spcPct val="50000"/>
              </a:spcBef>
            </a:pPr>
            <a:r>
              <a:rPr lang="en-US" altLang="zh-CN" dirty="0">
                <a:solidFill>
                  <a:schemeClr val="tx1"/>
                </a:solidFill>
                <a:ea typeface="楷体_GB2312" pitchFamily="49" charset="-122"/>
              </a:rPr>
              <a:t>}// </a:t>
            </a:r>
            <a:r>
              <a:rPr lang="en-US" altLang="zh-CN" dirty="0" err="1" smtClean="0">
                <a:solidFill>
                  <a:schemeClr val="tx1"/>
                </a:solidFill>
                <a:ea typeface="楷体_GB2312" pitchFamily="49" charset="-122"/>
              </a:rPr>
              <a:t>InOrderThreading</a:t>
            </a:r>
            <a:endParaRPr lang="en-US" altLang="zh-CN" dirty="0">
              <a:solidFill>
                <a:schemeClr val="tx1"/>
              </a:solidFill>
              <a:ea typeface="楷体_GB2312" pitchFamily="49" charset="-122"/>
            </a:endParaRPr>
          </a:p>
        </p:txBody>
      </p:sp>
      <p:sp>
        <p:nvSpPr>
          <p:cNvPr id="331779" name="Rectangle 3"/>
          <p:cNvSpPr>
            <a:spLocks noChangeArrowheads="1"/>
          </p:cNvSpPr>
          <p:nvPr/>
        </p:nvSpPr>
        <p:spPr bwMode="auto">
          <a:xfrm>
            <a:off x="1295400" y="2220913"/>
            <a:ext cx="6934200" cy="3113087"/>
          </a:xfrm>
          <a:prstGeom prst="rect">
            <a:avLst/>
          </a:prstGeom>
          <a:noFill/>
          <a:ln w="28575">
            <a:solidFill>
              <a:schemeClr val="tx2"/>
            </a:solidFill>
            <a:prstDash val="dash"/>
            <a:miter lim="800000"/>
          </a:ln>
          <a:extLst>
            <a:ext uri="{909E8E84-426E-40DD-AFC4-6F175D3DCCD1}">
              <a14:hiddenFill xmlns:a14="http://schemas.microsoft.com/office/drawing/2010/main">
                <a:solidFill>
                  <a:srgbClr val="FFFFFF"/>
                </a:solidFill>
              </a14:hiddenFill>
            </a:ext>
          </a:extLst>
        </p:spPr>
        <p:txBody>
          <a:bodyPr>
            <a:spAutoFit/>
          </a:bodyPr>
          <a:lstStyle/>
          <a:p>
            <a:pPr algn="l">
              <a:spcBef>
                <a:spcPct val="50000"/>
              </a:spcBef>
            </a:pPr>
            <a:r>
              <a:rPr lang="en-US" altLang="zh-CN" dirty="0">
                <a:solidFill>
                  <a:schemeClr val="tx1"/>
                </a:solidFill>
                <a:ea typeface="楷体_GB2312" pitchFamily="49" charset="-122"/>
              </a:rPr>
              <a:t>if (!T) return;</a:t>
            </a:r>
          </a:p>
          <a:p>
            <a:pPr algn="l">
              <a:spcBef>
                <a:spcPct val="50000"/>
              </a:spcBef>
            </a:pPr>
            <a:r>
              <a:rPr lang="en-US" altLang="zh-CN" dirty="0">
                <a:solidFill>
                  <a:schemeClr val="tx1"/>
                </a:solidFill>
                <a:ea typeface="楷体_GB2312" pitchFamily="49" charset="-122"/>
              </a:rPr>
              <a:t>pre = NULL;</a:t>
            </a:r>
            <a:r>
              <a:rPr lang="en-US" altLang="zh-CN" dirty="0">
                <a:solidFill>
                  <a:srgbClr val="000099"/>
                </a:solidFill>
                <a:ea typeface="楷体_GB2312" pitchFamily="49" charset="-122"/>
              </a:rPr>
              <a:t>//</a:t>
            </a:r>
            <a:r>
              <a:rPr lang="zh-CN" altLang="en-US" dirty="0">
                <a:solidFill>
                  <a:srgbClr val="000099"/>
                </a:solidFill>
                <a:ea typeface="楷体_GB2312" pitchFamily="49" charset="-122"/>
              </a:rPr>
              <a:t>初始化前驱指针</a:t>
            </a:r>
          </a:p>
          <a:p>
            <a:pPr algn="l">
              <a:spcBef>
                <a:spcPct val="50000"/>
              </a:spcBef>
            </a:pPr>
            <a:r>
              <a:rPr lang="en-US" altLang="zh-CN" dirty="0">
                <a:solidFill>
                  <a:srgbClr val="FF3300"/>
                </a:solidFill>
                <a:ea typeface="楷体_GB2312" pitchFamily="49" charset="-122"/>
              </a:rPr>
              <a:t>_</a:t>
            </a:r>
            <a:r>
              <a:rPr lang="en-US" altLang="zh-CN" dirty="0" err="1">
                <a:solidFill>
                  <a:srgbClr val="FF3300"/>
                </a:solidFill>
                <a:ea typeface="楷体_GB2312" pitchFamily="49" charset="-122"/>
              </a:rPr>
              <a:t>InThreading</a:t>
            </a:r>
            <a:r>
              <a:rPr lang="en-US" altLang="zh-CN" dirty="0">
                <a:solidFill>
                  <a:srgbClr val="FF3300"/>
                </a:solidFill>
                <a:ea typeface="楷体_GB2312" pitchFamily="49" charset="-122"/>
              </a:rPr>
              <a:t>(T)</a:t>
            </a:r>
            <a:r>
              <a:rPr lang="en-US" altLang="zh-CN" dirty="0">
                <a:solidFill>
                  <a:schemeClr val="tx1"/>
                </a:solidFill>
                <a:ea typeface="楷体_GB2312" pitchFamily="49" charset="-122"/>
              </a:rPr>
              <a:t>;//</a:t>
            </a:r>
            <a:r>
              <a:rPr lang="zh-CN" altLang="en-US" dirty="0">
                <a:solidFill>
                  <a:schemeClr val="tx1"/>
                </a:solidFill>
                <a:ea typeface="楷体_GB2312" pitchFamily="49" charset="-122"/>
              </a:rPr>
              <a:t>依次遍历处理所有结点</a:t>
            </a:r>
          </a:p>
          <a:p>
            <a:pPr algn="l">
              <a:spcBef>
                <a:spcPct val="50000"/>
              </a:spcBef>
            </a:pPr>
            <a:r>
              <a:rPr lang="en-US" altLang="zh-CN" dirty="0">
                <a:solidFill>
                  <a:schemeClr val="tx1"/>
                </a:solidFill>
                <a:ea typeface="楷体_GB2312" pitchFamily="49" charset="-122"/>
              </a:rPr>
              <a:t>pre-&gt;</a:t>
            </a:r>
            <a:r>
              <a:rPr lang="en-US" altLang="zh-CN" dirty="0" err="1">
                <a:solidFill>
                  <a:schemeClr val="tx1"/>
                </a:solidFill>
                <a:ea typeface="楷体_GB2312" pitchFamily="49" charset="-122"/>
              </a:rPr>
              <a:t>RTag</a:t>
            </a:r>
            <a:r>
              <a:rPr lang="en-US" altLang="zh-CN" dirty="0">
                <a:solidFill>
                  <a:schemeClr val="tx1"/>
                </a:solidFill>
                <a:ea typeface="楷体_GB2312" pitchFamily="49" charset="-122"/>
              </a:rPr>
              <a:t> = Thread; 	</a:t>
            </a:r>
          </a:p>
          <a:p>
            <a:pPr algn="l">
              <a:spcBef>
                <a:spcPct val="50000"/>
              </a:spcBef>
            </a:pPr>
            <a:r>
              <a:rPr lang="en-US" altLang="zh-CN" dirty="0">
                <a:solidFill>
                  <a:schemeClr val="tx1"/>
                </a:solidFill>
                <a:ea typeface="楷体_GB2312" pitchFamily="49" charset="-122"/>
              </a:rPr>
              <a:t>                 //</a:t>
            </a:r>
            <a:r>
              <a:rPr lang="zh-CN" altLang="en-US" dirty="0">
                <a:solidFill>
                  <a:schemeClr val="tx1"/>
                </a:solidFill>
                <a:ea typeface="楷体_GB2312" pitchFamily="49" charset="-122"/>
              </a:rPr>
              <a:t>最后一个结点右子树为空</a:t>
            </a:r>
          </a:p>
        </p:txBody>
      </p:sp>
      <p:sp>
        <p:nvSpPr>
          <p:cNvPr id="79877" name="Rectangle 4"/>
          <p:cNvSpPr>
            <a:spLocks noChangeArrowheads="1"/>
          </p:cNvSpPr>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p>
            <a:pPr algn="l">
              <a:spcBef>
                <a:spcPct val="0"/>
              </a:spcBef>
            </a:pPr>
            <a:r>
              <a:rPr lang="zh-CN" altLang="en-US" sz="3600">
                <a:ea typeface="楷体_GB2312" pitchFamily="49" charset="-122"/>
              </a:rPr>
              <a:t>如何建立线索链表？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9">
                                            <p:bg/>
                                          </p:spTgt>
                                        </p:tgtEl>
                                        <p:attrNameLst>
                                          <p:attrName>style.visibility</p:attrName>
                                        </p:attrNameLst>
                                      </p:cBhvr>
                                      <p:to>
                                        <p:strVal val="visible"/>
                                      </p:to>
                                    </p:set>
                                    <p:animEffect transition="in" filter="wipe(left)">
                                      <p:cBhvr>
                                        <p:cTn id="7" dur="500"/>
                                        <p:tgtEl>
                                          <p:spTgt spid="33177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xEl>
                                              <p:pRg st="0" end="0"/>
                                            </p:txEl>
                                          </p:spTgt>
                                        </p:tgtEl>
                                        <p:attrNameLst>
                                          <p:attrName>style.visibility</p:attrName>
                                        </p:attrNameLst>
                                      </p:cBhvr>
                                      <p:to>
                                        <p:strVal val="visible"/>
                                      </p:to>
                                    </p:set>
                                    <p:animEffect transition="in" filter="wipe(left)">
                                      <p:cBhvr>
                                        <p:cTn id="12" dur="500"/>
                                        <p:tgtEl>
                                          <p:spTgt spid="331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1779">
                                            <p:txEl>
                                              <p:pRg st="1" end="1"/>
                                            </p:txEl>
                                          </p:spTgt>
                                        </p:tgtEl>
                                        <p:attrNameLst>
                                          <p:attrName>style.visibility</p:attrName>
                                        </p:attrNameLst>
                                      </p:cBhvr>
                                      <p:to>
                                        <p:strVal val="visible"/>
                                      </p:to>
                                    </p:set>
                                    <p:animEffect transition="in" filter="wipe(left)">
                                      <p:cBhvr>
                                        <p:cTn id="17" dur="500"/>
                                        <p:tgtEl>
                                          <p:spTgt spid="3317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79">
                                            <p:txEl>
                                              <p:pRg st="2" end="2"/>
                                            </p:txEl>
                                          </p:spTgt>
                                        </p:tgtEl>
                                        <p:attrNameLst>
                                          <p:attrName>style.visibility</p:attrName>
                                        </p:attrNameLst>
                                      </p:cBhvr>
                                      <p:to>
                                        <p:strVal val="visible"/>
                                      </p:to>
                                    </p:set>
                                    <p:animEffect transition="in" filter="wipe(left)">
                                      <p:cBhvr>
                                        <p:cTn id="22" dur="500"/>
                                        <p:tgtEl>
                                          <p:spTgt spid="3317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1779">
                                            <p:txEl>
                                              <p:pRg st="3" end="3"/>
                                            </p:txEl>
                                          </p:spTgt>
                                        </p:tgtEl>
                                        <p:attrNameLst>
                                          <p:attrName>style.visibility</p:attrName>
                                        </p:attrNameLst>
                                      </p:cBhvr>
                                      <p:to>
                                        <p:strVal val="visible"/>
                                      </p:to>
                                    </p:set>
                                    <p:animEffect transition="in" filter="wipe(left)">
                                      <p:cBhvr>
                                        <p:cTn id="27" dur="500"/>
                                        <p:tgtEl>
                                          <p:spTgt spid="3317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1779">
                                            <p:txEl>
                                              <p:pRg st="4" end="4"/>
                                            </p:txEl>
                                          </p:spTgt>
                                        </p:tgtEl>
                                        <p:attrNameLst>
                                          <p:attrName>style.visibility</p:attrName>
                                        </p:attrNameLst>
                                      </p:cBhvr>
                                      <p:to>
                                        <p:strVal val="visible"/>
                                      </p:to>
                                    </p:set>
                                    <p:animEffect transition="in" filter="wipe(left)">
                                      <p:cBhvr>
                                        <p:cTn id="32" dur="5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16467103-8E9C-4638-B7C2-65C921BCBC1E}" type="slidenum">
              <a:rPr kumimoji="0" lang="en-US" altLang="zh-CN" sz="1400" b="0" smtClean="0">
                <a:solidFill>
                  <a:schemeClr val="tx1"/>
                </a:solidFill>
              </a:rPr>
              <a:t>9</a:t>
            </a:fld>
            <a:endParaRPr kumimoji="0" lang="en-US" altLang="zh-CN" sz="1400" b="0" smtClean="0">
              <a:solidFill>
                <a:schemeClr val="tx1"/>
              </a:solidFill>
            </a:endParaRPr>
          </a:p>
        </p:txBody>
      </p:sp>
      <p:sp>
        <p:nvSpPr>
          <p:cNvPr id="12291" name="Rectangle 2"/>
          <p:cNvSpPr>
            <a:spLocks noGrp="1" noChangeArrowheads="1"/>
          </p:cNvSpPr>
          <p:nvPr>
            <p:ph type="title"/>
          </p:nvPr>
        </p:nvSpPr>
        <p:spPr/>
        <p:txBody>
          <a:bodyPr/>
          <a:lstStyle/>
          <a:p>
            <a:pPr eaLnBrk="1" hangingPunct="1"/>
            <a:r>
              <a:rPr lang="en-US" altLang="zh-CN" smtClean="0"/>
              <a:t> </a:t>
            </a:r>
            <a:r>
              <a:rPr lang="zh-CN" altLang="en-US" smtClean="0"/>
              <a:t>基本操作：</a:t>
            </a:r>
          </a:p>
        </p:txBody>
      </p:sp>
      <p:sp>
        <p:nvSpPr>
          <p:cNvPr id="12292" name="Rectangle 3"/>
          <p:cNvSpPr>
            <a:spLocks noGrp="1" noChangeArrowheads="1"/>
          </p:cNvSpPr>
          <p:nvPr>
            <p:ph type="body" idx="1"/>
          </p:nvPr>
        </p:nvSpPr>
        <p:spPr/>
        <p:txBody>
          <a:bodyPr/>
          <a:lstStyle/>
          <a:p>
            <a:pPr eaLnBrk="1" hangingPunct="1"/>
            <a:r>
              <a:rPr lang="zh-CN" altLang="en-US" dirty="0" smtClean="0"/>
              <a:t>访问类</a:t>
            </a:r>
          </a:p>
          <a:p>
            <a:pPr lvl="1" eaLnBrk="1" hangingPunct="1"/>
            <a:r>
              <a:rPr lang="zh-CN" altLang="en-US" dirty="0" smtClean="0"/>
              <a:t> </a:t>
            </a:r>
            <a:r>
              <a:rPr lang="en-US" altLang="zh-CN" dirty="0" smtClean="0"/>
              <a:t>Root(T) // </a:t>
            </a:r>
            <a:r>
              <a:rPr lang="zh-CN" altLang="en-US" dirty="0" smtClean="0"/>
              <a:t>求树的根结点  </a:t>
            </a:r>
          </a:p>
          <a:p>
            <a:pPr lvl="1" eaLnBrk="1" hangingPunct="1"/>
            <a:r>
              <a:rPr lang="en-US" altLang="zh-CN" dirty="0" smtClean="0"/>
              <a:t>Value(T, </a:t>
            </a:r>
            <a:r>
              <a:rPr lang="en-US" altLang="zh-CN" dirty="0" err="1" smtClean="0"/>
              <a:t>cur_e</a:t>
            </a:r>
            <a:r>
              <a:rPr lang="en-US" altLang="zh-CN" dirty="0" smtClean="0"/>
              <a:t>) // </a:t>
            </a:r>
            <a:r>
              <a:rPr lang="zh-CN" altLang="en-US" dirty="0" smtClean="0"/>
              <a:t>求当前结点的元素值 </a:t>
            </a:r>
          </a:p>
          <a:p>
            <a:pPr lvl="1" eaLnBrk="1" hangingPunct="1"/>
            <a:r>
              <a:rPr lang="en-US" altLang="zh-CN" dirty="0" smtClean="0"/>
              <a:t>Parent(T, </a:t>
            </a:r>
            <a:r>
              <a:rPr lang="en-US" altLang="zh-CN" dirty="0" err="1" smtClean="0"/>
              <a:t>cur_e</a:t>
            </a:r>
            <a:r>
              <a:rPr lang="en-US" altLang="zh-CN" dirty="0" smtClean="0"/>
              <a:t>) // </a:t>
            </a:r>
            <a:r>
              <a:rPr lang="zh-CN" altLang="en-US" dirty="0" smtClean="0"/>
              <a:t>求当前结点的双亲结点</a:t>
            </a:r>
          </a:p>
          <a:p>
            <a:pPr lvl="1" eaLnBrk="1" hangingPunct="1"/>
            <a:r>
              <a:rPr lang="en-US" altLang="zh-CN" dirty="0" err="1" smtClean="0"/>
              <a:t>LeftChild</a:t>
            </a:r>
            <a:r>
              <a:rPr lang="en-US" altLang="zh-CN" dirty="0" smtClean="0"/>
              <a:t>(T, </a:t>
            </a:r>
            <a:r>
              <a:rPr lang="en-US" altLang="zh-CN" dirty="0" err="1" smtClean="0"/>
              <a:t>cur_e</a:t>
            </a:r>
            <a:r>
              <a:rPr lang="en-US" altLang="zh-CN" dirty="0" smtClean="0"/>
              <a:t>) // </a:t>
            </a:r>
            <a:r>
              <a:rPr lang="zh-CN" altLang="en-US" dirty="0" smtClean="0"/>
              <a:t>求当前结点的最左孩子 </a:t>
            </a:r>
          </a:p>
          <a:p>
            <a:pPr lvl="1" eaLnBrk="1" hangingPunct="1"/>
            <a:r>
              <a:rPr lang="en-US" altLang="zh-CN" dirty="0" err="1" smtClean="0"/>
              <a:t>RightSibling</a:t>
            </a:r>
            <a:r>
              <a:rPr lang="en-US" altLang="zh-CN" dirty="0" smtClean="0"/>
              <a:t>(T, </a:t>
            </a:r>
            <a:r>
              <a:rPr lang="en-US" altLang="zh-CN" dirty="0" err="1" smtClean="0"/>
              <a:t>cur_e</a:t>
            </a:r>
            <a:r>
              <a:rPr lang="en-US" altLang="zh-CN" dirty="0" smtClean="0"/>
              <a:t>)  // </a:t>
            </a:r>
            <a:r>
              <a:rPr lang="zh-CN" altLang="en-US" dirty="0" smtClean="0"/>
              <a:t>求当前结点的右兄弟</a:t>
            </a:r>
          </a:p>
          <a:p>
            <a:pPr lvl="1" eaLnBrk="1" hangingPunct="1"/>
            <a:r>
              <a:rPr lang="en-US" altLang="zh-CN" dirty="0" err="1" smtClean="0">
                <a:solidFill>
                  <a:srgbClr val="FF0000"/>
                </a:solidFill>
              </a:rPr>
              <a:t>TraverseTree</a:t>
            </a:r>
            <a:r>
              <a:rPr lang="en-US" altLang="zh-CN" dirty="0" smtClean="0">
                <a:solidFill>
                  <a:srgbClr val="FF0000"/>
                </a:solidFill>
              </a:rPr>
              <a:t>( T, Visit() )  // </a:t>
            </a:r>
            <a:r>
              <a:rPr lang="zh-CN" altLang="en-US" dirty="0" smtClean="0">
                <a:solidFill>
                  <a:srgbClr val="FF0000"/>
                </a:solidFill>
              </a:rPr>
              <a:t>遍历</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51371492-D760-4389-AFA8-F61063A67FDE}" type="slidenum">
              <a:rPr kumimoji="0" lang="en-US" altLang="zh-CN" sz="1400" b="0" smtClean="0">
                <a:solidFill>
                  <a:schemeClr val="tx1"/>
                </a:solidFill>
              </a:rPr>
              <a:t>90</a:t>
            </a:fld>
            <a:endParaRPr kumimoji="0" lang="en-US" altLang="zh-CN" sz="1400" b="0" smtClean="0">
              <a:solidFill>
                <a:schemeClr val="tx1"/>
              </a:solidFill>
            </a:endParaRPr>
          </a:p>
        </p:txBody>
      </p:sp>
      <p:sp>
        <p:nvSpPr>
          <p:cNvPr id="80899" name="Rectangle 3"/>
          <p:cNvSpPr>
            <a:spLocks noGrp="1" noChangeArrowheads="1"/>
          </p:cNvSpPr>
          <p:nvPr>
            <p:ph type="title"/>
          </p:nvPr>
        </p:nvSpPr>
        <p:spPr/>
        <p:txBody>
          <a:bodyPr/>
          <a:lstStyle/>
          <a:p>
            <a:pPr eaLnBrk="1" hangingPunct="1"/>
            <a:r>
              <a:rPr lang="zh-CN" altLang="en-US" smtClean="0"/>
              <a:t>如何建立线索链表？</a:t>
            </a:r>
          </a:p>
        </p:txBody>
      </p:sp>
      <p:sp>
        <p:nvSpPr>
          <p:cNvPr id="80900" name="Rectangle 4"/>
          <p:cNvSpPr>
            <a:spLocks noGrp="1" noChangeArrowheads="1"/>
          </p:cNvSpPr>
          <p:nvPr>
            <p:ph type="body" idx="1"/>
          </p:nvPr>
        </p:nvSpPr>
        <p:spPr/>
        <p:txBody>
          <a:bodyPr/>
          <a:lstStyle/>
          <a:p>
            <a:pPr marL="533400" indent="-533400" eaLnBrk="1" hangingPunct="1"/>
            <a:r>
              <a:rPr lang="en-US" altLang="zh-CN" smtClean="0">
                <a:solidFill>
                  <a:srgbClr val="FF3300"/>
                </a:solidFill>
              </a:rPr>
              <a:t>_InThreading(p)</a:t>
            </a:r>
            <a:r>
              <a:rPr lang="en-US" altLang="zh-CN" smtClean="0">
                <a:solidFill>
                  <a:schemeClr val="tx1"/>
                </a:solidFill>
              </a:rPr>
              <a:t>;//</a:t>
            </a:r>
            <a:r>
              <a:rPr lang="zh-CN" altLang="en-US" smtClean="0">
                <a:solidFill>
                  <a:schemeClr val="tx1"/>
                </a:solidFill>
              </a:rPr>
              <a:t>中序依次遍历处理所有结点</a:t>
            </a:r>
          </a:p>
          <a:p>
            <a:pPr marL="533400" indent="-533400" eaLnBrk="1" hangingPunct="1"/>
            <a:r>
              <a:rPr lang="zh-CN" altLang="en-US" smtClean="0">
                <a:solidFill>
                  <a:schemeClr val="tx1"/>
                </a:solidFill>
              </a:rPr>
              <a:t>基本思想：递归算法</a:t>
            </a:r>
          </a:p>
          <a:p>
            <a:pPr marL="990600" lvl="1" indent="-533400" eaLnBrk="1" hangingPunct="1">
              <a:buFontTx/>
              <a:buAutoNum type="arabicPeriod"/>
            </a:pPr>
            <a:r>
              <a:rPr lang="zh-CN" altLang="en-US" smtClean="0">
                <a:solidFill>
                  <a:schemeClr val="tx1"/>
                </a:solidFill>
              </a:rPr>
              <a:t>对</a:t>
            </a:r>
            <a:r>
              <a:rPr lang="zh-CN" altLang="en-US" smtClean="0">
                <a:solidFill>
                  <a:srgbClr val="FF0000"/>
                </a:solidFill>
              </a:rPr>
              <a:t>左子树</a:t>
            </a:r>
            <a:r>
              <a:rPr lang="zh-CN" altLang="en-US" smtClean="0">
                <a:solidFill>
                  <a:schemeClr val="tx1"/>
                </a:solidFill>
              </a:rPr>
              <a:t>进行线索化，记录左子树中最后一个访问的节点，记为</a:t>
            </a:r>
            <a:r>
              <a:rPr lang="en-US" altLang="zh-CN" smtClean="0">
                <a:solidFill>
                  <a:schemeClr val="tx1"/>
                </a:solidFill>
              </a:rPr>
              <a:t>pre</a:t>
            </a:r>
          </a:p>
          <a:p>
            <a:pPr marL="990600" lvl="1" indent="-533400" eaLnBrk="1" hangingPunct="1">
              <a:buFontTx/>
              <a:buAutoNum type="arabicPeriod"/>
            </a:pPr>
            <a:r>
              <a:rPr lang="zh-CN" altLang="en-US" smtClean="0">
                <a:solidFill>
                  <a:schemeClr val="tx1"/>
                </a:solidFill>
              </a:rPr>
              <a:t>处理当前节点</a:t>
            </a:r>
            <a:r>
              <a:rPr lang="en-US" altLang="zh-CN" smtClean="0">
                <a:solidFill>
                  <a:schemeClr val="tx1"/>
                </a:solidFill>
              </a:rPr>
              <a:t>p</a:t>
            </a:r>
          </a:p>
          <a:p>
            <a:pPr marL="990600" lvl="1" indent="-533400" eaLnBrk="1" hangingPunct="1">
              <a:buFontTx/>
              <a:buAutoNum type="arabicPeriod"/>
            </a:pPr>
            <a:r>
              <a:rPr lang="zh-CN" altLang="en-US" smtClean="0">
                <a:solidFill>
                  <a:schemeClr val="tx1"/>
                </a:solidFill>
              </a:rPr>
              <a:t>对</a:t>
            </a:r>
            <a:r>
              <a:rPr lang="zh-CN" altLang="en-US" smtClean="0">
                <a:solidFill>
                  <a:srgbClr val="FF0000"/>
                </a:solidFill>
              </a:rPr>
              <a:t>右子树</a:t>
            </a:r>
            <a:r>
              <a:rPr lang="zh-CN" altLang="en-US" smtClean="0">
                <a:solidFill>
                  <a:schemeClr val="tx1"/>
                </a:solidFill>
              </a:rPr>
              <a:t>进行线索化，记录右子树中最后一个访问的节点，记为</a:t>
            </a:r>
            <a:r>
              <a:rPr lang="en-US" altLang="zh-CN" smtClean="0">
                <a:solidFill>
                  <a:schemeClr val="tx1"/>
                </a:solidFill>
              </a:rPr>
              <a:t>pre</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B5368DC1-3CBF-4A86-9C9A-1374C4C9101F}" type="slidenum">
              <a:rPr kumimoji="0" lang="en-US" altLang="zh-CN" sz="1400" b="0" smtClean="0">
                <a:solidFill>
                  <a:schemeClr val="tx1"/>
                </a:solidFill>
              </a:rPr>
              <a:t>91</a:t>
            </a:fld>
            <a:endParaRPr kumimoji="0" lang="en-US" altLang="zh-CN" sz="1400" b="0" smtClean="0">
              <a:solidFill>
                <a:schemeClr val="tx1"/>
              </a:solidFill>
            </a:endParaRPr>
          </a:p>
        </p:txBody>
      </p:sp>
      <p:sp>
        <p:nvSpPr>
          <p:cNvPr id="81923" name="Rectangle 2"/>
          <p:cNvSpPr>
            <a:spLocks noGrp="1" noChangeArrowheads="1"/>
          </p:cNvSpPr>
          <p:nvPr>
            <p:ph type="title"/>
          </p:nvPr>
        </p:nvSpPr>
        <p:spPr/>
        <p:txBody>
          <a:bodyPr/>
          <a:lstStyle/>
          <a:p>
            <a:pPr eaLnBrk="1" hangingPunct="1"/>
            <a:r>
              <a:rPr lang="zh-CN" altLang="en-US" smtClean="0"/>
              <a:t>如何建立线索链表？</a:t>
            </a:r>
          </a:p>
        </p:txBody>
      </p:sp>
      <p:sp>
        <p:nvSpPr>
          <p:cNvPr id="81924" name="Rectangle 3"/>
          <p:cNvSpPr>
            <a:spLocks noGrp="1" noChangeArrowheads="1"/>
          </p:cNvSpPr>
          <p:nvPr>
            <p:ph type="body" idx="1"/>
          </p:nvPr>
        </p:nvSpPr>
        <p:spPr>
          <a:xfrm>
            <a:off x="304800" y="1371600"/>
            <a:ext cx="5181600" cy="5486400"/>
          </a:xfrm>
          <a:solidFill>
            <a:schemeClr val="bg1"/>
          </a:solidFill>
          <a:ln w="12700">
            <a:solidFill>
              <a:srgbClr val="CC6600"/>
            </a:solidFill>
            <a:miter lim="800000"/>
          </a:ln>
        </p:spPr>
        <p:txBody>
          <a:bodyPr/>
          <a:lstStyle/>
          <a:p>
            <a:pPr eaLnBrk="1" hangingPunct="1">
              <a:lnSpc>
                <a:spcPct val="90000"/>
              </a:lnSpc>
              <a:buFontTx/>
              <a:buChar char="¶"/>
            </a:pPr>
            <a:r>
              <a:rPr lang="en-US" altLang="zh-CN" smtClean="0">
                <a:solidFill>
                  <a:schemeClr val="tx1"/>
                </a:solidFill>
              </a:rPr>
              <a:t>2. </a:t>
            </a:r>
            <a:r>
              <a:rPr lang="zh-CN" altLang="en-US" smtClean="0">
                <a:solidFill>
                  <a:schemeClr val="tx1"/>
                </a:solidFill>
              </a:rPr>
              <a:t>处理当前节点</a:t>
            </a:r>
            <a:r>
              <a:rPr lang="en-US" altLang="zh-CN" smtClean="0">
                <a:solidFill>
                  <a:schemeClr val="tx1"/>
                </a:solidFill>
              </a:rPr>
              <a:t>p</a:t>
            </a:r>
          </a:p>
          <a:p>
            <a:pPr eaLnBrk="1" hangingPunct="1">
              <a:lnSpc>
                <a:spcPct val="90000"/>
              </a:lnSpc>
              <a:buFontTx/>
              <a:buChar char="¶"/>
            </a:pPr>
            <a:r>
              <a:rPr lang="en-US" altLang="zh-CN" smtClean="0">
                <a:solidFill>
                  <a:schemeClr val="tx1"/>
                </a:solidFill>
              </a:rPr>
              <a:t>1) </a:t>
            </a:r>
            <a:r>
              <a:rPr lang="zh-CN" altLang="en-US" smtClean="0">
                <a:solidFill>
                  <a:schemeClr val="tx1"/>
                </a:solidFill>
              </a:rPr>
              <a:t>若</a:t>
            </a:r>
            <a:r>
              <a:rPr lang="en-US" altLang="zh-CN" smtClean="0">
                <a:solidFill>
                  <a:schemeClr val="tx1"/>
                </a:solidFill>
              </a:rPr>
              <a:t>p</a:t>
            </a:r>
            <a:r>
              <a:rPr lang="zh-CN" altLang="en-US" smtClean="0">
                <a:solidFill>
                  <a:schemeClr val="tx1"/>
                </a:solidFill>
              </a:rPr>
              <a:t>的左指针不为空，则</a:t>
            </a:r>
          </a:p>
          <a:p>
            <a:pPr eaLnBrk="1" hangingPunct="1">
              <a:lnSpc>
                <a:spcPct val="90000"/>
              </a:lnSpc>
              <a:buFontTx/>
              <a:buNone/>
            </a:pPr>
            <a:r>
              <a:rPr lang="zh-CN" altLang="en-US" smtClean="0">
                <a:solidFill>
                  <a:srgbClr val="000099"/>
                </a:solidFill>
              </a:rPr>
              <a:t>         </a:t>
            </a:r>
            <a:r>
              <a:rPr lang="en-US" altLang="zh-CN" smtClean="0">
                <a:solidFill>
                  <a:srgbClr val="000099"/>
                </a:solidFill>
              </a:rPr>
              <a:t>p-&gt;LTag = Link;</a:t>
            </a:r>
          </a:p>
          <a:p>
            <a:pPr eaLnBrk="1" hangingPunct="1">
              <a:lnSpc>
                <a:spcPct val="90000"/>
              </a:lnSpc>
              <a:buFontTx/>
              <a:buChar char="¶"/>
            </a:pPr>
            <a:r>
              <a:rPr lang="zh-CN" altLang="en-US" smtClean="0">
                <a:solidFill>
                  <a:srgbClr val="000099"/>
                </a:solidFill>
              </a:rPr>
              <a:t>否则</a:t>
            </a:r>
            <a:r>
              <a:rPr lang="zh-CN" altLang="en-US" smtClean="0">
                <a:solidFill>
                  <a:srgbClr val="FF3300"/>
                </a:solidFill>
              </a:rPr>
              <a:t>建</a:t>
            </a:r>
            <a:r>
              <a:rPr lang="en-US" altLang="zh-CN" smtClean="0">
                <a:solidFill>
                  <a:srgbClr val="FF3300"/>
                </a:solidFill>
              </a:rPr>
              <a:t>p</a:t>
            </a:r>
            <a:r>
              <a:rPr lang="zh-CN" altLang="en-US" smtClean="0">
                <a:solidFill>
                  <a:srgbClr val="FF3300"/>
                </a:solidFill>
              </a:rPr>
              <a:t>的前驱线索</a:t>
            </a:r>
          </a:p>
          <a:p>
            <a:pPr eaLnBrk="1" hangingPunct="1">
              <a:lnSpc>
                <a:spcPct val="90000"/>
              </a:lnSpc>
              <a:buFontTx/>
              <a:buNone/>
            </a:pPr>
            <a:r>
              <a:rPr lang="zh-CN" altLang="en-US" smtClean="0">
                <a:solidFill>
                  <a:srgbClr val="000099"/>
                </a:solidFill>
              </a:rPr>
              <a:t>         </a:t>
            </a:r>
            <a:r>
              <a:rPr lang="en-US" altLang="zh-CN" smtClean="0">
                <a:solidFill>
                  <a:srgbClr val="000099"/>
                </a:solidFill>
              </a:rPr>
              <a:t>p-&gt;lchild = pre; </a:t>
            </a:r>
          </a:p>
          <a:p>
            <a:pPr eaLnBrk="1" hangingPunct="1">
              <a:lnSpc>
                <a:spcPct val="90000"/>
              </a:lnSpc>
            </a:pPr>
            <a:r>
              <a:rPr lang="en-US" altLang="zh-CN" smtClean="0">
                <a:solidFill>
                  <a:schemeClr val="tx1"/>
                </a:solidFill>
              </a:rPr>
              <a:t>2) </a:t>
            </a:r>
            <a:r>
              <a:rPr lang="zh-CN" altLang="en-US" smtClean="0">
                <a:solidFill>
                  <a:schemeClr val="tx1"/>
                </a:solidFill>
              </a:rPr>
              <a:t>若前驱</a:t>
            </a:r>
            <a:r>
              <a:rPr lang="en-US" altLang="zh-CN" smtClean="0">
                <a:solidFill>
                  <a:schemeClr val="tx1"/>
                </a:solidFill>
              </a:rPr>
              <a:t>pre</a:t>
            </a:r>
            <a:r>
              <a:rPr lang="zh-CN" altLang="en-US" smtClean="0">
                <a:solidFill>
                  <a:schemeClr val="tx1"/>
                </a:solidFill>
              </a:rPr>
              <a:t>不为空</a:t>
            </a:r>
          </a:p>
          <a:p>
            <a:pPr lvl="1" eaLnBrk="1" hangingPunct="1">
              <a:lnSpc>
                <a:spcPct val="90000"/>
              </a:lnSpc>
            </a:pPr>
            <a:r>
              <a:rPr lang="zh-CN" altLang="en-US" smtClean="0">
                <a:solidFill>
                  <a:schemeClr val="tx1"/>
                </a:solidFill>
              </a:rPr>
              <a:t>则设置</a:t>
            </a:r>
            <a:r>
              <a:rPr lang="en-US" altLang="zh-CN" smtClean="0">
                <a:solidFill>
                  <a:schemeClr val="tx1"/>
                </a:solidFill>
              </a:rPr>
              <a:t>pre</a:t>
            </a:r>
            <a:r>
              <a:rPr lang="zh-CN" altLang="en-US" smtClean="0">
                <a:solidFill>
                  <a:schemeClr val="tx1"/>
                </a:solidFill>
              </a:rPr>
              <a:t>的后继指针</a:t>
            </a:r>
          </a:p>
          <a:p>
            <a:pPr lvl="2" eaLnBrk="1" hangingPunct="1">
              <a:lnSpc>
                <a:spcPct val="90000"/>
              </a:lnSpc>
              <a:buFontTx/>
              <a:buChar char="¶"/>
            </a:pPr>
            <a:r>
              <a:rPr lang="zh-CN" altLang="en-US" sz="2800" smtClean="0">
                <a:solidFill>
                  <a:schemeClr val="tx1"/>
                </a:solidFill>
              </a:rPr>
              <a:t>若</a:t>
            </a:r>
            <a:r>
              <a:rPr lang="en-US" altLang="zh-CN" sz="2800" smtClean="0">
                <a:solidFill>
                  <a:schemeClr val="tx1"/>
                </a:solidFill>
              </a:rPr>
              <a:t>pre</a:t>
            </a:r>
            <a:r>
              <a:rPr lang="zh-CN" altLang="en-US" sz="2800" smtClean="0">
                <a:solidFill>
                  <a:schemeClr val="tx1"/>
                </a:solidFill>
              </a:rPr>
              <a:t>的右指针不为空</a:t>
            </a:r>
            <a:r>
              <a:rPr lang="en-US" altLang="zh-CN" sz="2800" smtClean="0">
                <a:solidFill>
                  <a:srgbClr val="000099"/>
                </a:solidFill>
              </a:rPr>
              <a:t>pre-&gt;RTag = Link;</a:t>
            </a:r>
          </a:p>
          <a:p>
            <a:pPr lvl="2" eaLnBrk="1" hangingPunct="1">
              <a:lnSpc>
                <a:spcPct val="90000"/>
              </a:lnSpc>
              <a:buFontTx/>
              <a:buChar char="¶"/>
            </a:pPr>
            <a:r>
              <a:rPr lang="zh-CN" altLang="en-US" sz="2800" smtClean="0">
                <a:solidFill>
                  <a:srgbClr val="000099"/>
                </a:solidFill>
              </a:rPr>
              <a:t>否则</a:t>
            </a:r>
            <a:r>
              <a:rPr lang="zh-CN" altLang="en-US" sz="2800" smtClean="0">
                <a:solidFill>
                  <a:srgbClr val="FF3300"/>
                </a:solidFill>
              </a:rPr>
              <a:t>建</a:t>
            </a:r>
            <a:r>
              <a:rPr lang="en-US" altLang="zh-CN" sz="2800" smtClean="0">
                <a:solidFill>
                  <a:srgbClr val="FF3300"/>
                </a:solidFill>
              </a:rPr>
              <a:t>pre</a:t>
            </a:r>
            <a:r>
              <a:rPr lang="zh-CN" altLang="en-US" sz="2800" smtClean="0">
                <a:solidFill>
                  <a:srgbClr val="FF3300"/>
                </a:solidFill>
              </a:rPr>
              <a:t>的后继线索</a:t>
            </a:r>
            <a:r>
              <a:rPr lang="en-US" altLang="zh-CN" sz="2800" smtClean="0">
                <a:solidFill>
                  <a:srgbClr val="000099"/>
                </a:solidFill>
              </a:rPr>
              <a:t>pre-&gt;rchild = p;</a:t>
            </a:r>
          </a:p>
          <a:p>
            <a:pPr eaLnBrk="1" hangingPunct="1">
              <a:lnSpc>
                <a:spcPct val="90000"/>
              </a:lnSpc>
              <a:buFontTx/>
              <a:buChar char="¶"/>
            </a:pPr>
            <a:r>
              <a:rPr lang="en-US" altLang="zh-CN" smtClean="0">
                <a:solidFill>
                  <a:srgbClr val="000099"/>
                </a:solidFill>
              </a:rPr>
              <a:t>3) pre = p;</a:t>
            </a:r>
            <a:endParaRPr lang="en-US" altLang="zh-CN" smtClean="0">
              <a:solidFill>
                <a:schemeClr val="tx1"/>
              </a:solidFill>
            </a:endParaRPr>
          </a:p>
        </p:txBody>
      </p:sp>
      <p:sp>
        <p:nvSpPr>
          <p:cNvPr id="81925" name="Rectangle 56"/>
          <p:cNvSpPr>
            <a:spLocks noChangeArrowheads="1"/>
          </p:cNvSpPr>
          <p:nvPr/>
        </p:nvSpPr>
        <p:spPr bwMode="auto">
          <a:xfrm>
            <a:off x="5791200" y="1295400"/>
            <a:ext cx="31861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eaLnBrk="0" hangingPunct="0"/>
            <a:r>
              <a:rPr lang="zh-CN" altLang="en-US">
                <a:solidFill>
                  <a:schemeClr val="tx1"/>
                </a:solidFill>
                <a:ea typeface="楷体_GB2312" pitchFamily="49" charset="-122"/>
              </a:rPr>
              <a:t>中序： </a:t>
            </a:r>
          </a:p>
          <a:p>
            <a:pPr algn="l" eaLnBrk="0" hangingPunct="0"/>
            <a:r>
              <a:rPr lang="en-US" altLang="zh-CN">
                <a:solidFill>
                  <a:schemeClr val="tx1"/>
                </a:solidFill>
                <a:ea typeface="楷体_GB2312" pitchFamily="49" charset="-122"/>
              </a:rPr>
              <a:t>B D C A H G K F E</a:t>
            </a:r>
          </a:p>
        </p:txBody>
      </p:sp>
      <p:grpSp>
        <p:nvGrpSpPr>
          <p:cNvPr id="81926" name="Group 57"/>
          <p:cNvGrpSpPr/>
          <p:nvPr/>
        </p:nvGrpSpPr>
        <p:grpSpPr bwMode="auto">
          <a:xfrm>
            <a:off x="5334000" y="2330450"/>
            <a:ext cx="3810000" cy="4146550"/>
            <a:chOff x="2784" y="912"/>
            <a:chExt cx="2400" cy="2612"/>
          </a:xfrm>
        </p:grpSpPr>
        <p:grpSp>
          <p:nvGrpSpPr>
            <p:cNvPr id="81927" name="Group 58"/>
            <p:cNvGrpSpPr/>
            <p:nvPr/>
          </p:nvGrpSpPr>
          <p:grpSpPr bwMode="auto">
            <a:xfrm>
              <a:off x="3024" y="1008"/>
              <a:ext cx="1871" cy="2516"/>
              <a:chOff x="3360" y="1344"/>
              <a:chExt cx="1871" cy="2516"/>
            </a:xfrm>
          </p:grpSpPr>
          <p:sp>
            <p:nvSpPr>
              <p:cNvPr id="81942" name="Line 59"/>
              <p:cNvSpPr>
                <a:spLocks noChangeShapeType="1"/>
              </p:cNvSpPr>
              <p:nvPr/>
            </p:nvSpPr>
            <p:spPr bwMode="auto">
              <a:xfrm flipH="1">
                <a:off x="4320" y="2544"/>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43" name="Line 60"/>
              <p:cNvSpPr>
                <a:spLocks noChangeShapeType="1"/>
              </p:cNvSpPr>
              <p:nvPr/>
            </p:nvSpPr>
            <p:spPr bwMode="auto">
              <a:xfrm>
                <a:off x="4416" y="3168"/>
                <a:ext cx="192"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44" name="Line 61"/>
              <p:cNvSpPr>
                <a:spLocks noChangeShapeType="1"/>
              </p:cNvSpPr>
              <p:nvPr/>
            </p:nvSpPr>
            <p:spPr bwMode="auto">
              <a:xfrm flipH="1">
                <a:off x="3984" y="3168"/>
                <a:ext cx="288" cy="43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45" name="Line 62"/>
              <p:cNvSpPr>
                <a:spLocks noChangeShapeType="1"/>
              </p:cNvSpPr>
              <p:nvPr/>
            </p:nvSpPr>
            <p:spPr bwMode="auto">
              <a:xfrm flipH="1">
                <a:off x="3744" y="2592"/>
                <a:ext cx="258" cy="384"/>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81946" name="Group 63"/>
              <p:cNvGrpSpPr/>
              <p:nvPr/>
            </p:nvGrpSpPr>
            <p:grpSpPr bwMode="auto">
              <a:xfrm>
                <a:off x="3360" y="2832"/>
                <a:ext cx="724" cy="404"/>
                <a:chOff x="723" y="1543"/>
                <a:chExt cx="680" cy="404"/>
              </a:xfrm>
            </p:grpSpPr>
            <p:sp>
              <p:nvSpPr>
                <p:cNvPr id="81975" name="Oval 64"/>
                <p:cNvSpPr>
                  <a:spLocks noChangeArrowheads="1"/>
                </p:cNvSpPr>
                <p:nvPr/>
              </p:nvSpPr>
              <p:spPr bwMode="auto">
                <a:xfrm>
                  <a:off x="895" y="1622"/>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76" name="Text Box 65"/>
                <p:cNvSpPr txBox="1">
                  <a:spLocks noChangeArrowheads="1"/>
                </p:cNvSpPr>
                <p:nvPr/>
              </p:nvSpPr>
              <p:spPr bwMode="auto">
                <a:xfrm>
                  <a:off x="723" y="1543"/>
                  <a:ext cx="6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chemeClr val="tx1"/>
                      </a:solidFill>
                      <a:latin typeface="黑体" panose="02010609060101010101" pitchFamily="2" charset="-122"/>
                      <a:ea typeface="黑体" panose="02010609060101010101" pitchFamily="2" charset="-122"/>
                    </a:rPr>
                    <a:t>D</a:t>
                  </a:r>
                </a:p>
              </p:txBody>
            </p:sp>
          </p:grpSp>
          <p:sp>
            <p:nvSpPr>
              <p:cNvPr id="81947" name="Line 66"/>
              <p:cNvSpPr>
                <a:spLocks noChangeShapeType="1"/>
              </p:cNvSpPr>
              <p:nvPr/>
            </p:nvSpPr>
            <p:spPr bwMode="auto">
              <a:xfrm flipH="1">
                <a:off x="3715" y="1680"/>
                <a:ext cx="408" cy="288"/>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948" name="Line 67"/>
              <p:cNvSpPr>
                <a:spLocks noChangeShapeType="1"/>
              </p:cNvSpPr>
              <p:nvPr/>
            </p:nvSpPr>
            <p:spPr bwMode="auto">
              <a:xfrm>
                <a:off x="4430" y="1680"/>
                <a:ext cx="408" cy="286"/>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949" name="Line 68"/>
              <p:cNvSpPr>
                <a:spLocks noChangeShapeType="1"/>
              </p:cNvSpPr>
              <p:nvPr/>
            </p:nvSpPr>
            <p:spPr bwMode="auto">
              <a:xfrm>
                <a:off x="3749" y="2115"/>
                <a:ext cx="255" cy="240"/>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1950" name="Line 69"/>
              <p:cNvSpPr>
                <a:spLocks noChangeShapeType="1"/>
              </p:cNvSpPr>
              <p:nvPr/>
            </p:nvSpPr>
            <p:spPr bwMode="auto">
              <a:xfrm flipH="1">
                <a:off x="4656" y="2115"/>
                <a:ext cx="172" cy="285"/>
              </a:xfrm>
              <a:prstGeom prst="line">
                <a:avLst/>
              </a:prstGeom>
              <a:noFill/>
              <a:ln w="28575" cap="rnd">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81951" name="Group 70"/>
              <p:cNvGrpSpPr/>
              <p:nvPr/>
            </p:nvGrpSpPr>
            <p:grpSpPr bwMode="auto">
              <a:xfrm>
                <a:off x="4021" y="1344"/>
                <a:ext cx="613" cy="404"/>
                <a:chOff x="3544" y="935"/>
                <a:chExt cx="576" cy="404"/>
              </a:xfrm>
            </p:grpSpPr>
            <p:sp>
              <p:nvSpPr>
                <p:cNvPr id="81973" name="Oval 71"/>
                <p:cNvSpPr>
                  <a:spLocks noChangeArrowheads="1"/>
                </p:cNvSpPr>
                <p:nvPr/>
              </p:nvSpPr>
              <p:spPr bwMode="auto">
                <a:xfrm>
                  <a:off x="3628" y="101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74" name="Text Box 72"/>
                <p:cNvSpPr txBox="1">
                  <a:spLocks noChangeArrowheads="1"/>
                </p:cNvSpPr>
                <p:nvPr/>
              </p:nvSpPr>
              <p:spPr bwMode="auto">
                <a:xfrm>
                  <a:off x="3544" y="93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rgbClr val="FF3300"/>
                      </a:solidFill>
                      <a:latin typeface="黑体" panose="02010609060101010101" pitchFamily="2" charset="-122"/>
                      <a:ea typeface="黑体" panose="02010609060101010101" pitchFamily="2" charset="-122"/>
                    </a:rPr>
                    <a:t>A</a:t>
                  </a:r>
                </a:p>
              </p:txBody>
            </p:sp>
          </p:grpSp>
          <p:grpSp>
            <p:nvGrpSpPr>
              <p:cNvPr id="81952" name="Group 73"/>
              <p:cNvGrpSpPr/>
              <p:nvPr/>
            </p:nvGrpSpPr>
            <p:grpSpPr bwMode="auto">
              <a:xfrm>
                <a:off x="4329" y="2251"/>
                <a:ext cx="613" cy="404"/>
                <a:chOff x="3784" y="1987"/>
                <a:chExt cx="576" cy="404"/>
              </a:xfrm>
            </p:grpSpPr>
            <p:sp>
              <p:nvSpPr>
                <p:cNvPr id="81971" name="Oval 74"/>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72" name="Text Box 75"/>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F</a:t>
                  </a:r>
                </a:p>
              </p:txBody>
            </p:sp>
          </p:grpSp>
          <p:grpSp>
            <p:nvGrpSpPr>
              <p:cNvPr id="81953" name="Group 76"/>
              <p:cNvGrpSpPr/>
              <p:nvPr/>
            </p:nvGrpSpPr>
            <p:grpSpPr bwMode="auto">
              <a:xfrm>
                <a:off x="3798" y="2251"/>
                <a:ext cx="613" cy="404"/>
                <a:chOff x="3304" y="1991"/>
                <a:chExt cx="576" cy="404"/>
              </a:xfrm>
            </p:grpSpPr>
            <p:sp>
              <p:nvSpPr>
                <p:cNvPr id="81969" name="Oval 77"/>
                <p:cNvSpPr>
                  <a:spLocks noChangeArrowheads="1"/>
                </p:cNvSpPr>
                <p:nvPr/>
              </p:nvSpPr>
              <p:spPr bwMode="auto">
                <a:xfrm>
                  <a:off x="3388" y="2074"/>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70" name="Text Box 78"/>
                <p:cNvSpPr txBox="1">
                  <a:spLocks noChangeArrowheads="1"/>
                </p:cNvSpPr>
                <p:nvPr/>
              </p:nvSpPr>
              <p:spPr bwMode="auto">
                <a:xfrm>
                  <a:off x="3304" y="1991"/>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C</a:t>
                  </a:r>
                </a:p>
              </p:txBody>
            </p:sp>
          </p:grpSp>
          <p:grpSp>
            <p:nvGrpSpPr>
              <p:cNvPr id="81954" name="Group 79"/>
              <p:cNvGrpSpPr/>
              <p:nvPr/>
            </p:nvGrpSpPr>
            <p:grpSpPr bwMode="auto">
              <a:xfrm>
                <a:off x="4618" y="1753"/>
                <a:ext cx="613" cy="404"/>
                <a:chOff x="4216" y="1415"/>
                <a:chExt cx="576" cy="404"/>
              </a:xfrm>
            </p:grpSpPr>
            <p:sp>
              <p:nvSpPr>
                <p:cNvPr id="81967" name="Oval 80"/>
                <p:cNvSpPr>
                  <a:spLocks noChangeArrowheads="1"/>
                </p:cNvSpPr>
                <p:nvPr/>
              </p:nvSpPr>
              <p:spPr bwMode="auto">
                <a:xfrm>
                  <a:off x="4300" y="1498"/>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68" name="Text Box 81"/>
                <p:cNvSpPr txBox="1">
                  <a:spLocks noChangeArrowheads="1"/>
                </p:cNvSpPr>
                <p:nvPr/>
              </p:nvSpPr>
              <p:spPr bwMode="auto">
                <a:xfrm>
                  <a:off x="4216" y="1415"/>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E</a:t>
                  </a:r>
                </a:p>
              </p:txBody>
            </p:sp>
          </p:grpSp>
          <p:grpSp>
            <p:nvGrpSpPr>
              <p:cNvPr id="81955" name="Group 82"/>
              <p:cNvGrpSpPr/>
              <p:nvPr/>
            </p:nvGrpSpPr>
            <p:grpSpPr bwMode="auto">
              <a:xfrm>
                <a:off x="3411" y="1753"/>
                <a:ext cx="613" cy="404"/>
                <a:chOff x="2920" y="1463"/>
                <a:chExt cx="576" cy="404"/>
              </a:xfrm>
            </p:grpSpPr>
            <p:sp>
              <p:nvSpPr>
                <p:cNvPr id="81965" name="Oval 83"/>
                <p:cNvSpPr>
                  <a:spLocks noChangeArrowheads="1"/>
                </p:cNvSpPr>
                <p:nvPr/>
              </p:nvSpPr>
              <p:spPr bwMode="auto">
                <a:xfrm>
                  <a:off x="3004" y="1546"/>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66" name="Text Box 84"/>
                <p:cNvSpPr txBox="1">
                  <a:spLocks noChangeArrowheads="1"/>
                </p:cNvSpPr>
                <p:nvPr/>
              </p:nvSpPr>
              <p:spPr bwMode="auto">
                <a:xfrm>
                  <a:off x="2920" y="1463"/>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B</a:t>
                  </a:r>
                </a:p>
              </p:txBody>
            </p:sp>
          </p:grpSp>
          <p:grpSp>
            <p:nvGrpSpPr>
              <p:cNvPr id="81956" name="Group 85"/>
              <p:cNvGrpSpPr/>
              <p:nvPr/>
            </p:nvGrpSpPr>
            <p:grpSpPr bwMode="auto">
              <a:xfrm>
                <a:off x="4080" y="2832"/>
                <a:ext cx="613" cy="404"/>
                <a:chOff x="3784" y="1987"/>
                <a:chExt cx="576" cy="404"/>
              </a:xfrm>
            </p:grpSpPr>
            <p:sp>
              <p:nvSpPr>
                <p:cNvPr id="81963" name="Oval 86"/>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64" name="Text Box 87"/>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G</a:t>
                  </a:r>
                </a:p>
              </p:txBody>
            </p:sp>
          </p:grpSp>
          <p:grpSp>
            <p:nvGrpSpPr>
              <p:cNvPr id="81957" name="Group 88"/>
              <p:cNvGrpSpPr/>
              <p:nvPr/>
            </p:nvGrpSpPr>
            <p:grpSpPr bwMode="auto">
              <a:xfrm>
                <a:off x="3696" y="3456"/>
                <a:ext cx="613" cy="404"/>
                <a:chOff x="3784" y="1987"/>
                <a:chExt cx="576" cy="404"/>
              </a:xfrm>
            </p:grpSpPr>
            <p:sp>
              <p:nvSpPr>
                <p:cNvPr id="81961" name="Oval 89"/>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62" name="Text Box 90"/>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H</a:t>
                  </a:r>
                </a:p>
              </p:txBody>
            </p:sp>
          </p:grpSp>
          <p:grpSp>
            <p:nvGrpSpPr>
              <p:cNvPr id="81958" name="Group 91"/>
              <p:cNvGrpSpPr/>
              <p:nvPr/>
            </p:nvGrpSpPr>
            <p:grpSpPr bwMode="auto">
              <a:xfrm>
                <a:off x="4320" y="3456"/>
                <a:ext cx="613" cy="404"/>
                <a:chOff x="3784" y="1987"/>
                <a:chExt cx="576" cy="404"/>
              </a:xfrm>
            </p:grpSpPr>
            <p:sp>
              <p:nvSpPr>
                <p:cNvPr id="81959" name="Oval 92"/>
                <p:cNvSpPr>
                  <a:spLocks noChangeArrowheads="1"/>
                </p:cNvSpPr>
                <p:nvPr/>
              </p:nvSpPr>
              <p:spPr bwMode="auto">
                <a:xfrm>
                  <a:off x="3868" y="2070"/>
                  <a:ext cx="317" cy="317"/>
                </a:xfrm>
                <a:prstGeom prst="ellipse">
                  <a:avLst/>
                </a:prstGeom>
                <a:solidFill>
                  <a:srgbClr val="FFFFCC"/>
                </a:solidFill>
                <a:ln w="12700" cap="rnd">
                  <a:solidFill>
                    <a:schemeClr val="tx1"/>
                  </a:solidFill>
                  <a:round/>
                </a:ln>
              </p:spPr>
              <p:txBody>
                <a:bodyPr wrap="none" anchor="ctr"/>
                <a:lstStyle/>
                <a:p>
                  <a:endParaRPr lang="zh-CN" altLang="en-US"/>
                </a:p>
              </p:txBody>
            </p:sp>
            <p:sp>
              <p:nvSpPr>
                <p:cNvPr id="81960" name="Text Box 93"/>
                <p:cNvSpPr txBox="1">
                  <a:spLocks noChangeArrowheads="1"/>
                </p:cNvSpPr>
                <p:nvPr/>
              </p:nvSpPr>
              <p:spPr bwMode="auto">
                <a:xfrm>
                  <a:off x="3784" y="1987"/>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a:spcBef>
                      <a:spcPct val="0"/>
                    </a:spcBef>
                  </a:pPr>
                  <a:r>
                    <a:rPr kumimoji="0" lang="en-US" altLang="zh-CN">
                      <a:solidFill>
                        <a:schemeClr val="tx1"/>
                      </a:solidFill>
                      <a:latin typeface="隶书" pitchFamily="49" charset="-122"/>
                      <a:ea typeface="隶书" pitchFamily="49" charset="-122"/>
                    </a:rPr>
                    <a:t> </a:t>
                  </a:r>
                  <a:r>
                    <a:rPr kumimoji="0" lang="en-US" altLang="zh-CN" sz="3600">
                      <a:solidFill>
                        <a:schemeClr val="tx1"/>
                      </a:solidFill>
                      <a:latin typeface="黑体" panose="02010609060101010101" pitchFamily="2" charset="-122"/>
                      <a:ea typeface="黑体" panose="02010609060101010101" pitchFamily="2" charset="-122"/>
                    </a:rPr>
                    <a:t>K</a:t>
                  </a:r>
                </a:p>
              </p:txBody>
            </p:sp>
          </p:grpSp>
        </p:grpSp>
        <p:grpSp>
          <p:nvGrpSpPr>
            <p:cNvPr id="81928" name="Group 94"/>
            <p:cNvGrpSpPr/>
            <p:nvPr/>
          </p:nvGrpSpPr>
          <p:grpSpPr bwMode="auto">
            <a:xfrm>
              <a:off x="2784" y="912"/>
              <a:ext cx="816" cy="624"/>
              <a:chOff x="2784" y="912"/>
              <a:chExt cx="816" cy="624"/>
            </a:xfrm>
          </p:grpSpPr>
          <p:sp>
            <p:nvSpPr>
              <p:cNvPr id="81940" name="Text Box 95"/>
              <p:cNvSpPr txBox="1">
                <a:spLocks noChangeArrowheads="1"/>
              </p:cNvSpPr>
              <p:nvPr/>
            </p:nvSpPr>
            <p:spPr bwMode="auto">
              <a:xfrm>
                <a:off x="2784"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ea typeface="楷体_GB2312" pitchFamily="49" charset="-122"/>
                  </a:rPr>
                  <a:t>NULL</a:t>
                </a:r>
              </a:p>
            </p:txBody>
          </p:sp>
          <p:sp>
            <p:nvSpPr>
              <p:cNvPr id="81941" name="Line 96"/>
              <p:cNvSpPr>
                <a:spLocks noChangeShapeType="1"/>
              </p:cNvSpPr>
              <p:nvPr/>
            </p:nvSpPr>
            <p:spPr bwMode="auto">
              <a:xfrm flipH="1" flipV="1">
                <a:off x="3312" y="1152"/>
                <a:ext cx="48" cy="384"/>
              </a:xfrm>
              <a:prstGeom prst="line">
                <a:avLst/>
              </a:prstGeom>
              <a:noFill/>
              <a:ln w="3810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1929" name="Freeform 97"/>
            <p:cNvSpPr/>
            <p:nvPr/>
          </p:nvSpPr>
          <p:spPr bwMode="auto">
            <a:xfrm>
              <a:off x="3024" y="1776"/>
              <a:ext cx="192" cy="864"/>
            </a:xfrm>
            <a:custGeom>
              <a:avLst/>
              <a:gdLst>
                <a:gd name="T0" fmla="*/ 192 w 192"/>
                <a:gd name="T1" fmla="*/ 864 h 864"/>
                <a:gd name="T2" fmla="*/ 0 w 192"/>
                <a:gd name="T3" fmla="*/ 384 h 864"/>
                <a:gd name="T4" fmla="*/ 192 w 192"/>
                <a:gd name="T5" fmla="*/ 0 h 864"/>
                <a:gd name="T6" fmla="*/ 0 60000 65536"/>
                <a:gd name="T7" fmla="*/ 0 60000 65536"/>
                <a:gd name="T8" fmla="*/ 0 60000 65536"/>
                <a:gd name="T9" fmla="*/ 0 w 192"/>
                <a:gd name="T10" fmla="*/ 0 h 864"/>
                <a:gd name="T11" fmla="*/ 192 w 192"/>
                <a:gd name="T12" fmla="*/ 864 h 864"/>
              </a:gdLst>
              <a:ahLst/>
              <a:cxnLst>
                <a:cxn ang="T6">
                  <a:pos x="T0" y="T1"/>
                </a:cxn>
                <a:cxn ang="T7">
                  <a:pos x="T2" y="T3"/>
                </a:cxn>
                <a:cxn ang="T8">
                  <a:pos x="T4" y="T5"/>
                </a:cxn>
              </a:cxnLst>
              <a:rect l="T9" t="T10" r="T11" b="T12"/>
              <a:pathLst>
                <a:path w="192" h="864">
                  <a:moveTo>
                    <a:pt x="192" y="864"/>
                  </a:moveTo>
                  <a:cubicBezTo>
                    <a:pt x="96" y="696"/>
                    <a:pt x="0" y="528"/>
                    <a:pt x="0" y="384"/>
                  </a:cubicBezTo>
                  <a:cubicBezTo>
                    <a:pt x="0" y="240"/>
                    <a:pt x="96" y="120"/>
                    <a:pt x="192"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0" name="Freeform 98"/>
            <p:cNvSpPr/>
            <p:nvPr/>
          </p:nvSpPr>
          <p:spPr bwMode="auto">
            <a:xfrm>
              <a:off x="3552" y="1392"/>
              <a:ext cx="520" cy="1824"/>
            </a:xfrm>
            <a:custGeom>
              <a:avLst/>
              <a:gdLst>
                <a:gd name="T0" fmla="*/ 0 w 520"/>
                <a:gd name="T1" fmla="*/ 1824 h 1824"/>
                <a:gd name="T2" fmla="*/ 192 w 520"/>
                <a:gd name="T3" fmla="*/ 1200 h 1824"/>
                <a:gd name="T4" fmla="*/ 480 w 520"/>
                <a:gd name="T5" fmla="*/ 720 h 1824"/>
                <a:gd name="T6" fmla="*/ 432 w 520"/>
                <a:gd name="T7" fmla="*/ 240 h 1824"/>
                <a:gd name="T8" fmla="*/ 384 w 520"/>
                <a:gd name="T9" fmla="*/ 0 h 1824"/>
                <a:gd name="T10" fmla="*/ 0 60000 65536"/>
                <a:gd name="T11" fmla="*/ 0 60000 65536"/>
                <a:gd name="T12" fmla="*/ 0 60000 65536"/>
                <a:gd name="T13" fmla="*/ 0 60000 65536"/>
                <a:gd name="T14" fmla="*/ 0 60000 65536"/>
                <a:gd name="T15" fmla="*/ 0 w 520"/>
                <a:gd name="T16" fmla="*/ 0 h 1824"/>
                <a:gd name="T17" fmla="*/ 520 w 520"/>
                <a:gd name="T18" fmla="*/ 1824 h 1824"/>
              </a:gdLst>
              <a:ahLst/>
              <a:cxnLst>
                <a:cxn ang="T10">
                  <a:pos x="T0" y="T1"/>
                </a:cxn>
                <a:cxn ang="T11">
                  <a:pos x="T2" y="T3"/>
                </a:cxn>
                <a:cxn ang="T12">
                  <a:pos x="T4" y="T5"/>
                </a:cxn>
                <a:cxn ang="T13">
                  <a:pos x="T6" y="T7"/>
                </a:cxn>
                <a:cxn ang="T14">
                  <a:pos x="T8" y="T9"/>
                </a:cxn>
              </a:cxnLst>
              <a:rect l="T15" t="T16" r="T17" b="T18"/>
              <a:pathLst>
                <a:path w="520" h="1824">
                  <a:moveTo>
                    <a:pt x="0" y="1824"/>
                  </a:moveTo>
                  <a:cubicBezTo>
                    <a:pt x="56" y="1604"/>
                    <a:pt x="112" y="1384"/>
                    <a:pt x="192" y="1200"/>
                  </a:cubicBezTo>
                  <a:cubicBezTo>
                    <a:pt x="272" y="1016"/>
                    <a:pt x="440" y="880"/>
                    <a:pt x="480" y="720"/>
                  </a:cubicBezTo>
                  <a:cubicBezTo>
                    <a:pt x="520" y="560"/>
                    <a:pt x="448" y="360"/>
                    <a:pt x="432" y="240"/>
                  </a:cubicBezTo>
                  <a:cubicBezTo>
                    <a:pt x="416" y="120"/>
                    <a:pt x="400" y="60"/>
                    <a:pt x="38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1" name="Freeform 99"/>
            <p:cNvSpPr/>
            <p:nvPr/>
          </p:nvSpPr>
          <p:spPr bwMode="auto">
            <a:xfrm>
              <a:off x="3968" y="2880"/>
              <a:ext cx="160" cy="384"/>
            </a:xfrm>
            <a:custGeom>
              <a:avLst/>
              <a:gdLst>
                <a:gd name="T0" fmla="*/ 160 w 160"/>
                <a:gd name="T1" fmla="*/ 384 h 384"/>
                <a:gd name="T2" fmla="*/ 16 w 160"/>
                <a:gd name="T3" fmla="*/ 192 h 384"/>
                <a:gd name="T4" fmla="*/ 64 w 160"/>
                <a:gd name="T5" fmla="*/ 0 h 384"/>
                <a:gd name="T6" fmla="*/ 0 60000 65536"/>
                <a:gd name="T7" fmla="*/ 0 60000 65536"/>
                <a:gd name="T8" fmla="*/ 0 60000 65536"/>
                <a:gd name="T9" fmla="*/ 0 w 160"/>
                <a:gd name="T10" fmla="*/ 0 h 384"/>
                <a:gd name="T11" fmla="*/ 160 w 160"/>
                <a:gd name="T12" fmla="*/ 384 h 384"/>
              </a:gdLst>
              <a:ahLst/>
              <a:cxnLst>
                <a:cxn ang="T6">
                  <a:pos x="T0" y="T1"/>
                </a:cxn>
                <a:cxn ang="T7">
                  <a:pos x="T2" y="T3"/>
                </a:cxn>
                <a:cxn ang="T8">
                  <a:pos x="T4" y="T5"/>
                </a:cxn>
              </a:cxnLst>
              <a:rect l="T9" t="T10" r="T11" b="T12"/>
              <a:pathLst>
                <a:path w="160" h="384">
                  <a:moveTo>
                    <a:pt x="160" y="384"/>
                  </a:moveTo>
                  <a:cubicBezTo>
                    <a:pt x="96" y="320"/>
                    <a:pt x="32" y="256"/>
                    <a:pt x="16" y="192"/>
                  </a:cubicBezTo>
                  <a:cubicBezTo>
                    <a:pt x="0" y="128"/>
                    <a:pt x="32" y="64"/>
                    <a:pt x="64" y="0"/>
                  </a:cubicBezTo>
                </a:path>
              </a:pathLst>
            </a:custGeom>
            <a:noFill/>
            <a:ln w="28575" cap="sq">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2" name="Freeform 100"/>
            <p:cNvSpPr/>
            <p:nvPr/>
          </p:nvSpPr>
          <p:spPr bwMode="auto">
            <a:xfrm>
              <a:off x="3312" y="2208"/>
              <a:ext cx="240" cy="384"/>
            </a:xfrm>
            <a:custGeom>
              <a:avLst/>
              <a:gdLst>
                <a:gd name="T0" fmla="*/ 0 w 240"/>
                <a:gd name="T1" fmla="*/ 384 h 384"/>
                <a:gd name="T2" fmla="*/ 48 w 240"/>
                <a:gd name="T3" fmla="*/ 144 h 384"/>
                <a:gd name="T4" fmla="*/ 240 w 240"/>
                <a:gd name="T5" fmla="*/ 0 h 384"/>
                <a:gd name="T6" fmla="*/ 0 60000 65536"/>
                <a:gd name="T7" fmla="*/ 0 60000 65536"/>
                <a:gd name="T8" fmla="*/ 0 60000 65536"/>
                <a:gd name="T9" fmla="*/ 0 w 240"/>
                <a:gd name="T10" fmla="*/ 0 h 384"/>
                <a:gd name="T11" fmla="*/ 240 w 240"/>
                <a:gd name="T12" fmla="*/ 384 h 384"/>
              </a:gdLst>
              <a:ahLst/>
              <a:cxnLst>
                <a:cxn ang="T6">
                  <a:pos x="T0" y="T1"/>
                </a:cxn>
                <a:cxn ang="T7">
                  <a:pos x="T2" y="T3"/>
                </a:cxn>
                <a:cxn ang="T8">
                  <a:pos x="T4" y="T5"/>
                </a:cxn>
              </a:cxnLst>
              <a:rect l="T9" t="T10" r="T11" b="T12"/>
              <a:pathLst>
                <a:path w="240" h="384">
                  <a:moveTo>
                    <a:pt x="0" y="384"/>
                  </a:moveTo>
                  <a:cubicBezTo>
                    <a:pt x="4" y="296"/>
                    <a:pt x="8" y="208"/>
                    <a:pt x="48" y="144"/>
                  </a:cubicBezTo>
                  <a:cubicBezTo>
                    <a:pt x="88" y="80"/>
                    <a:pt x="164" y="40"/>
                    <a:pt x="24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3" name="Freeform 101"/>
            <p:cNvSpPr/>
            <p:nvPr/>
          </p:nvSpPr>
          <p:spPr bwMode="auto">
            <a:xfrm>
              <a:off x="3744" y="1392"/>
              <a:ext cx="144" cy="624"/>
            </a:xfrm>
            <a:custGeom>
              <a:avLst/>
              <a:gdLst>
                <a:gd name="T0" fmla="*/ 0 w 144"/>
                <a:gd name="T1" fmla="*/ 624 h 624"/>
                <a:gd name="T2" fmla="*/ 144 w 144"/>
                <a:gd name="T3" fmla="*/ 0 h 624"/>
                <a:gd name="T4" fmla="*/ 0 60000 65536"/>
                <a:gd name="T5" fmla="*/ 0 60000 65536"/>
                <a:gd name="T6" fmla="*/ 0 w 144"/>
                <a:gd name="T7" fmla="*/ 0 h 624"/>
                <a:gd name="T8" fmla="*/ 144 w 144"/>
                <a:gd name="T9" fmla="*/ 624 h 624"/>
              </a:gdLst>
              <a:ahLst/>
              <a:cxnLst>
                <a:cxn ang="T4">
                  <a:pos x="T0" y="T1"/>
                </a:cxn>
                <a:cxn ang="T5">
                  <a:pos x="T2" y="T3"/>
                </a:cxn>
              </a:cxnLst>
              <a:rect l="T6" t="T7" r="T8" b="T9"/>
              <a:pathLst>
                <a:path w="144" h="624">
                  <a:moveTo>
                    <a:pt x="0" y="624"/>
                  </a:moveTo>
                  <a:cubicBezTo>
                    <a:pt x="0" y="624"/>
                    <a:pt x="72" y="312"/>
                    <a:pt x="144"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4" name="Freeform 102"/>
            <p:cNvSpPr/>
            <p:nvPr/>
          </p:nvSpPr>
          <p:spPr bwMode="auto">
            <a:xfrm>
              <a:off x="3792" y="2832"/>
              <a:ext cx="194" cy="528"/>
            </a:xfrm>
            <a:custGeom>
              <a:avLst/>
              <a:gdLst>
                <a:gd name="T0" fmla="*/ 0 w 288"/>
                <a:gd name="T1" fmla="*/ 0 h 1"/>
                <a:gd name="T2" fmla="*/ 288 w 288"/>
                <a:gd name="T3" fmla="*/ 0 h 1"/>
                <a:gd name="T4" fmla="*/ 0 60000 65536"/>
                <a:gd name="T5" fmla="*/ 0 60000 65536"/>
                <a:gd name="T6" fmla="*/ 0 w 288"/>
                <a:gd name="T7" fmla="*/ 0 h 1"/>
                <a:gd name="T8" fmla="*/ 288 w 288"/>
                <a:gd name="T9" fmla="*/ 1 h 1"/>
                <a:gd name="connsiteX0" fmla="*/ 0 w 7612"/>
                <a:gd name="connsiteY0" fmla="*/ 4554981 h 4554981"/>
                <a:gd name="connsiteX1" fmla="*/ 7612 w 7612"/>
                <a:gd name="connsiteY1" fmla="*/ 0 h 4554981"/>
                <a:gd name="connsiteX0-1" fmla="*/ 0 w 10727"/>
                <a:gd name="connsiteY0-2" fmla="*/ 11048 h 11048"/>
                <a:gd name="connsiteX1-3" fmla="*/ 10000 w 10727"/>
                <a:gd name="connsiteY1-4" fmla="*/ 1048 h 11048"/>
                <a:gd name="connsiteX0-5" fmla="*/ 0 w 8861"/>
                <a:gd name="connsiteY0-6" fmla="*/ 11582 h 11582"/>
                <a:gd name="connsiteX1-7" fmla="*/ 8038 w 8861"/>
                <a:gd name="connsiteY1-8" fmla="*/ 1017 h 11582"/>
              </a:gdLst>
              <a:ahLst/>
              <a:cxnLst>
                <a:cxn ang="0">
                  <a:pos x="connsiteX0-1" y="connsiteY0-2"/>
                </a:cxn>
                <a:cxn ang="0">
                  <a:pos x="connsiteX1-3" y="connsiteY1-4"/>
                </a:cxn>
              </a:cxnLst>
              <a:rect l="l" t="t" r="r" b="b"/>
              <a:pathLst>
                <a:path w="8861" h="11582">
                  <a:moveTo>
                    <a:pt x="0" y="11582"/>
                  </a:moveTo>
                  <a:cubicBezTo>
                    <a:pt x="0" y="11582"/>
                    <a:pt x="12068" y="-4073"/>
                    <a:pt x="8038" y="1017"/>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5" name="Freeform 103"/>
            <p:cNvSpPr/>
            <p:nvPr/>
          </p:nvSpPr>
          <p:spPr bwMode="auto">
            <a:xfrm>
              <a:off x="4416" y="2256"/>
              <a:ext cx="240" cy="1056"/>
            </a:xfrm>
            <a:custGeom>
              <a:avLst/>
              <a:gdLst>
                <a:gd name="T0" fmla="*/ 0 w 240"/>
                <a:gd name="T1" fmla="*/ 1056 h 1056"/>
                <a:gd name="T2" fmla="*/ 240 w 240"/>
                <a:gd name="T3" fmla="*/ 528 h 1056"/>
                <a:gd name="T4" fmla="*/ 0 w 240"/>
                <a:gd name="T5" fmla="*/ 0 h 1056"/>
                <a:gd name="T6" fmla="*/ 0 60000 65536"/>
                <a:gd name="T7" fmla="*/ 0 60000 65536"/>
                <a:gd name="T8" fmla="*/ 0 60000 65536"/>
                <a:gd name="T9" fmla="*/ 0 w 240"/>
                <a:gd name="T10" fmla="*/ 0 h 1056"/>
                <a:gd name="T11" fmla="*/ 240 w 240"/>
                <a:gd name="T12" fmla="*/ 1056 h 1056"/>
              </a:gdLst>
              <a:ahLst/>
              <a:cxnLst>
                <a:cxn ang="T6">
                  <a:pos x="T0" y="T1"/>
                </a:cxn>
                <a:cxn ang="T7">
                  <a:pos x="T2" y="T3"/>
                </a:cxn>
                <a:cxn ang="T8">
                  <a:pos x="T4" y="T5"/>
                </a:cxn>
              </a:cxnLst>
              <a:rect l="T9" t="T10" r="T11" b="T12"/>
              <a:pathLst>
                <a:path w="240" h="1056">
                  <a:moveTo>
                    <a:pt x="0" y="1056"/>
                  </a:moveTo>
                  <a:cubicBezTo>
                    <a:pt x="120" y="880"/>
                    <a:pt x="240" y="704"/>
                    <a:pt x="240" y="528"/>
                  </a:cubicBezTo>
                  <a:cubicBezTo>
                    <a:pt x="240" y="352"/>
                    <a:pt x="120" y="176"/>
                    <a:pt x="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81936" name="Freeform 104"/>
            <p:cNvSpPr/>
            <p:nvPr/>
          </p:nvSpPr>
          <p:spPr bwMode="auto">
            <a:xfrm>
              <a:off x="4416" y="1776"/>
              <a:ext cx="240" cy="384"/>
            </a:xfrm>
            <a:custGeom>
              <a:avLst/>
              <a:gdLst>
                <a:gd name="T0" fmla="*/ 0 w 280"/>
                <a:gd name="T1" fmla="*/ 384 h 384"/>
                <a:gd name="T2" fmla="*/ 206 w 280"/>
                <a:gd name="T3" fmla="*/ 240 h 384"/>
                <a:gd name="T4" fmla="*/ 206 w 280"/>
                <a:gd name="T5" fmla="*/ 0 h 384"/>
                <a:gd name="T6" fmla="*/ 0 60000 65536"/>
                <a:gd name="T7" fmla="*/ 0 60000 65536"/>
                <a:gd name="T8" fmla="*/ 0 60000 65536"/>
                <a:gd name="T9" fmla="*/ 0 w 280"/>
                <a:gd name="T10" fmla="*/ 0 h 384"/>
                <a:gd name="T11" fmla="*/ 280 w 280"/>
                <a:gd name="T12" fmla="*/ 384 h 384"/>
              </a:gdLst>
              <a:ahLst/>
              <a:cxnLst>
                <a:cxn ang="T6">
                  <a:pos x="T0" y="T1"/>
                </a:cxn>
                <a:cxn ang="T7">
                  <a:pos x="T2" y="T3"/>
                </a:cxn>
                <a:cxn ang="T8">
                  <a:pos x="T4" y="T5"/>
                </a:cxn>
              </a:cxnLst>
              <a:rect l="T9" t="T10" r="T11" b="T12"/>
              <a:pathLst>
                <a:path w="280" h="384">
                  <a:moveTo>
                    <a:pt x="0" y="384"/>
                  </a:moveTo>
                  <a:cubicBezTo>
                    <a:pt x="100" y="344"/>
                    <a:pt x="200" y="304"/>
                    <a:pt x="240" y="240"/>
                  </a:cubicBezTo>
                  <a:cubicBezTo>
                    <a:pt x="280" y="176"/>
                    <a:pt x="260" y="88"/>
                    <a:pt x="240" y="0"/>
                  </a:cubicBezTo>
                </a:path>
              </a:pathLst>
            </a:custGeom>
            <a:noFill/>
            <a:ln w="28575" cap="sq">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81937" name="Group 105"/>
            <p:cNvGrpSpPr/>
            <p:nvPr/>
          </p:nvGrpSpPr>
          <p:grpSpPr bwMode="auto">
            <a:xfrm>
              <a:off x="4368" y="912"/>
              <a:ext cx="816" cy="576"/>
              <a:chOff x="4368" y="912"/>
              <a:chExt cx="816" cy="576"/>
            </a:xfrm>
          </p:grpSpPr>
          <p:sp>
            <p:nvSpPr>
              <p:cNvPr id="81938" name="Line 106"/>
              <p:cNvSpPr>
                <a:spLocks noChangeShapeType="1"/>
              </p:cNvSpPr>
              <p:nvPr/>
            </p:nvSpPr>
            <p:spPr bwMode="auto">
              <a:xfrm flipV="1">
                <a:off x="4560" y="1200"/>
                <a:ext cx="48" cy="288"/>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1939" name="Text Box 107"/>
              <p:cNvSpPr txBox="1">
                <a:spLocks noChangeArrowheads="1"/>
              </p:cNvSpPr>
              <p:nvPr/>
            </p:nvSpPr>
            <p:spPr bwMode="auto">
              <a:xfrm>
                <a:off x="4368" y="9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NULL</a:t>
                </a:r>
              </a:p>
            </p:txBody>
          </p:sp>
        </p:grpSp>
      </p:gr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88909B4-8E82-4ADB-B6A5-C6919652A60A}" type="slidenum">
              <a:rPr kumimoji="0" lang="en-US" altLang="zh-CN" sz="1400" b="0" smtClean="0">
                <a:solidFill>
                  <a:schemeClr val="tx1"/>
                </a:solidFill>
              </a:rPr>
              <a:t>92</a:t>
            </a:fld>
            <a:endParaRPr kumimoji="0" lang="en-US" altLang="zh-CN" sz="1400" b="0" smtClean="0">
              <a:solidFill>
                <a:schemeClr val="tx1"/>
              </a:solidFill>
            </a:endParaRPr>
          </a:p>
        </p:txBody>
      </p:sp>
      <p:sp>
        <p:nvSpPr>
          <p:cNvPr id="82947" name="Text Box 2"/>
          <p:cNvSpPr txBox="1">
            <a:spLocks noChangeArrowheads="1"/>
          </p:cNvSpPr>
          <p:nvPr/>
        </p:nvSpPr>
        <p:spPr bwMode="auto">
          <a:xfrm>
            <a:off x="179388" y="152400"/>
            <a:ext cx="8763000" cy="6530975"/>
          </a:xfrm>
          <a:prstGeom prst="rect">
            <a:avLst/>
          </a:prstGeom>
          <a:solidFill>
            <a:schemeClr val="bg1"/>
          </a:solidFill>
          <a:ln w="12700" cap="sq">
            <a:solidFill>
              <a:schemeClr val="tx2"/>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0"/>
              </a:spcBef>
            </a:pPr>
            <a:r>
              <a:rPr lang="en-US" altLang="zh-CN" sz="2400" dirty="0">
                <a:solidFill>
                  <a:schemeClr val="tx1"/>
                </a:solidFill>
                <a:ea typeface="楷体_GB2312" pitchFamily="49" charset="-122"/>
              </a:rPr>
              <a:t>void _</a:t>
            </a:r>
            <a:r>
              <a:rPr lang="en-US" altLang="zh-CN" sz="2400" dirty="0" err="1">
                <a:solidFill>
                  <a:schemeClr val="tx1"/>
                </a:solidFill>
                <a:ea typeface="楷体_GB2312" pitchFamily="49" charset="-122"/>
              </a:rPr>
              <a:t>InThreading</a:t>
            </a:r>
            <a:r>
              <a:rPr lang="en-US" altLang="zh-CN" sz="2400" dirty="0">
                <a:solidFill>
                  <a:schemeClr val="tx1"/>
                </a:solidFill>
                <a:ea typeface="楷体_GB2312" pitchFamily="49" charset="-122"/>
              </a:rPr>
              <a:t>(</a:t>
            </a:r>
            <a:r>
              <a:rPr lang="en-US" altLang="zh-CN" sz="2400" dirty="0" err="1">
                <a:solidFill>
                  <a:schemeClr val="tx1"/>
                </a:solidFill>
                <a:ea typeface="楷体_GB2312" pitchFamily="49" charset="-122"/>
              </a:rPr>
              <a:t>BiThrTree</a:t>
            </a:r>
            <a:r>
              <a:rPr lang="en-US" altLang="zh-CN" sz="2400" dirty="0">
                <a:solidFill>
                  <a:schemeClr val="tx1"/>
                </a:solidFill>
                <a:ea typeface="楷体_GB2312" pitchFamily="49" charset="-122"/>
              </a:rPr>
              <a:t> p) { </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递归程序</a:t>
            </a: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if (p) {// </a:t>
            </a:r>
            <a:r>
              <a:rPr lang="zh-CN" altLang="en-US" sz="2400" dirty="0">
                <a:solidFill>
                  <a:schemeClr val="tx1"/>
                </a:solidFill>
                <a:ea typeface="楷体_GB2312" pitchFamily="49" charset="-122"/>
              </a:rPr>
              <a:t>对以</a:t>
            </a:r>
            <a:r>
              <a:rPr lang="en-US" altLang="zh-CN" sz="2400" dirty="0">
                <a:solidFill>
                  <a:schemeClr val="tx1"/>
                </a:solidFill>
                <a:ea typeface="楷体_GB2312" pitchFamily="49" charset="-122"/>
              </a:rPr>
              <a:t>p</a:t>
            </a:r>
            <a:r>
              <a:rPr lang="zh-CN" altLang="en-US" sz="2400" dirty="0">
                <a:solidFill>
                  <a:schemeClr val="tx1"/>
                </a:solidFill>
                <a:ea typeface="楷体_GB2312" pitchFamily="49" charset="-122"/>
              </a:rPr>
              <a:t>为根的非空二叉树进行线索化</a:t>
            </a:r>
          </a:p>
          <a:p>
            <a:pPr algn="l" eaLnBrk="1" hangingPunct="1">
              <a:lnSpc>
                <a:spcPct val="110000"/>
              </a:lnSpc>
              <a:spcBef>
                <a:spcPct val="0"/>
              </a:spcBef>
            </a:pPr>
            <a:r>
              <a:rPr lang="zh-CN" altLang="en-US" sz="2400" dirty="0">
                <a:solidFill>
                  <a:schemeClr val="tx1"/>
                </a:solidFill>
                <a:ea typeface="楷体_GB2312" pitchFamily="49" charset="-122"/>
              </a:rPr>
              <a:t>	</a:t>
            </a: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endParaRPr lang="zh-CN" altLang="en-US" sz="2400" dirty="0">
              <a:solidFill>
                <a:schemeClr val="tx1"/>
              </a:solidFill>
              <a:ea typeface="楷体_GB2312" pitchFamily="49" charset="-122"/>
            </a:endParaRPr>
          </a:p>
          <a:p>
            <a:pPr algn="l" eaLnBrk="1" hangingPunct="1">
              <a:lnSpc>
                <a:spcPct val="110000"/>
              </a:lnSpc>
              <a:spcBef>
                <a:spcPct val="0"/>
              </a:spcBef>
            </a:pPr>
            <a:r>
              <a:rPr lang="zh-CN" altLang="en-US" sz="2400" dirty="0">
                <a:solidFill>
                  <a:schemeClr val="tx1"/>
                </a:solidFill>
                <a:ea typeface="楷体_GB2312" pitchFamily="49" charset="-122"/>
              </a:rPr>
              <a:t>    </a:t>
            </a:r>
            <a:r>
              <a:rPr lang="en-US" altLang="zh-CN" sz="2400" dirty="0">
                <a:solidFill>
                  <a:schemeClr val="tx1"/>
                </a:solidFill>
                <a:ea typeface="楷体_GB2312" pitchFamily="49" charset="-122"/>
              </a:rPr>
              <a:t>} // if (p) </a:t>
            </a:r>
          </a:p>
          <a:p>
            <a:pPr algn="l" eaLnBrk="1" hangingPunct="1">
              <a:lnSpc>
                <a:spcPct val="110000"/>
              </a:lnSpc>
              <a:spcBef>
                <a:spcPct val="0"/>
              </a:spcBef>
            </a:pPr>
            <a:r>
              <a:rPr lang="en-US" altLang="zh-CN" sz="2400" dirty="0">
                <a:solidFill>
                  <a:schemeClr val="tx1"/>
                </a:solidFill>
                <a:ea typeface="楷体_GB2312" pitchFamily="49" charset="-122"/>
              </a:rPr>
              <a:t>} // </a:t>
            </a:r>
            <a:r>
              <a:rPr lang="en-US" altLang="zh-CN" sz="2400" dirty="0" err="1">
                <a:solidFill>
                  <a:schemeClr val="tx1"/>
                </a:solidFill>
                <a:ea typeface="楷体_GB2312" pitchFamily="49" charset="-122"/>
              </a:rPr>
              <a:t>InThreading</a:t>
            </a:r>
            <a:endParaRPr lang="en-US" altLang="zh-CN" sz="2400" dirty="0">
              <a:solidFill>
                <a:schemeClr val="tx1"/>
              </a:solidFill>
              <a:ea typeface="楷体_GB2312" pitchFamily="49" charset="-122"/>
            </a:endParaRPr>
          </a:p>
        </p:txBody>
      </p:sp>
      <p:sp>
        <p:nvSpPr>
          <p:cNvPr id="332803" name="Rectangle 3"/>
          <p:cNvSpPr>
            <a:spLocks noChangeArrowheads="1"/>
          </p:cNvSpPr>
          <p:nvPr/>
        </p:nvSpPr>
        <p:spPr bwMode="auto">
          <a:xfrm>
            <a:off x="990600" y="1039813"/>
            <a:ext cx="7620000" cy="4903787"/>
          </a:xfrm>
          <a:prstGeom prst="rect">
            <a:avLst/>
          </a:prstGeom>
          <a:solidFill>
            <a:schemeClr val="bg1"/>
          </a:solidFill>
          <a:ln w="28575">
            <a:solidFill>
              <a:schemeClr val="tx2"/>
            </a:solidFill>
            <a:prstDash val="dash"/>
            <a:miter lim="800000"/>
          </a:ln>
        </p:spPr>
        <p:txBody>
          <a:bodyPr>
            <a:spAutoFit/>
          </a:bodyPr>
          <a:lstStyle/>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lchild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左子树线索化</a:t>
            </a: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endParaRPr lang="zh-CN" altLang="en-US" sz="2400" dirty="0">
              <a:solidFill>
                <a:srgbClr val="000099"/>
              </a:solidFill>
              <a:ea typeface="楷体_GB2312" pitchFamily="49" charset="-122"/>
            </a:endParaRPr>
          </a:p>
          <a:p>
            <a:pPr algn="l">
              <a:spcBef>
                <a:spcPct val="10000"/>
              </a:spcBef>
            </a:pPr>
            <a:r>
              <a:rPr lang="en-US" altLang="zh-CN" sz="2400" dirty="0">
                <a:solidFill>
                  <a:srgbClr val="FF3300"/>
                </a:solidFill>
                <a:ea typeface="楷体_GB2312" pitchFamily="49" charset="-122"/>
              </a:rPr>
              <a:t>_</a:t>
            </a:r>
            <a:r>
              <a:rPr lang="en-US" altLang="zh-CN" sz="2400" dirty="0" err="1">
                <a:solidFill>
                  <a:srgbClr val="FF3300"/>
                </a:solidFill>
                <a:ea typeface="楷体_GB2312" pitchFamily="49" charset="-122"/>
              </a:rPr>
              <a:t>InThreading</a:t>
            </a:r>
            <a:r>
              <a:rPr lang="en-US" altLang="zh-CN" sz="2400" dirty="0">
                <a:solidFill>
                  <a:srgbClr val="FF3300"/>
                </a:solidFill>
                <a:ea typeface="楷体_GB2312" pitchFamily="49" charset="-122"/>
              </a:rPr>
              <a:t>(p-&gt;</a:t>
            </a:r>
            <a:r>
              <a:rPr lang="en-US" altLang="zh-CN" sz="2400" dirty="0" err="1">
                <a:solidFill>
                  <a:srgbClr val="FF3300"/>
                </a:solidFill>
                <a:ea typeface="楷体_GB2312" pitchFamily="49" charset="-122"/>
              </a:rPr>
              <a:t>rchild</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右子树线索化</a:t>
            </a:r>
          </a:p>
        </p:txBody>
      </p:sp>
      <p:sp>
        <p:nvSpPr>
          <p:cNvPr id="332804" name="Rectangle 4"/>
          <p:cNvSpPr>
            <a:spLocks noChangeArrowheads="1"/>
          </p:cNvSpPr>
          <p:nvPr/>
        </p:nvSpPr>
        <p:spPr bwMode="auto">
          <a:xfrm>
            <a:off x="1066800" y="1589423"/>
            <a:ext cx="7467600" cy="3711785"/>
          </a:xfrm>
          <a:prstGeom prst="rect">
            <a:avLst/>
          </a:prstGeom>
          <a:noFill/>
          <a:ln w="28575" cap="sq">
            <a:solidFill>
              <a:schemeClr val="accent1">
                <a:lumMod val="75000"/>
              </a:schemeClr>
            </a:solidFill>
            <a:prstDash val="lgDash"/>
            <a:miter lim="800000"/>
          </a:ln>
          <a:extLst>
            <a:ext uri="{909E8E84-426E-40DD-AFC4-6F175D3DCCD1}">
              <a14:hiddenFill xmlns:a14="http://schemas.microsoft.com/office/drawing/2010/main">
                <a:solidFill>
                  <a:srgbClr val="FFFFFF"/>
                </a:solidFill>
              </a14:hiddenFill>
            </a:ext>
          </a:extLst>
        </p:spPr>
        <p:txBody>
          <a:bodyPr>
            <a:spAutoFit/>
          </a:bodyPr>
          <a:lstStyle/>
          <a:p>
            <a:pPr algn="l">
              <a:spcBef>
                <a:spcPct val="10000"/>
              </a:spcBef>
            </a:pPr>
            <a:r>
              <a:rPr lang="en-US" altLang="zh-CN" sz="2400" dirty="0">
                <a:solidFill>
                  <a:srgbClr val="000099"/>
                </a:solidFill>
                <a:ea typeface="楷体_GB2312" pitchFamily="49" charset="-122"/>
              </a:rPr>
              <a:t>if (p-&gt;</a:t>
            </a:r>
            <a:r>
              <a:rPr lang="en-US" altLang="zh-CN" sz="2400" dirty="0" err="1">
                <a:solidFill>
                  <a:srgbClr val="000099"/>
                </a:solidFill>
                <a:ea typeface="楷体_GB2312" pitchFamily="49" charset="-122"/>
              </a:rPr>
              <a:t>lchild</a:t>
            </a:r>
            <a:r>
              <a:rPr lang="en-US" altLang="zh-CN" sz="2400" dirty="0">
                <a:solidFill>
                  <a:srgbClr val="000099"/>
                </a:solidFill>
                <a:ea typeface="楷体_GB2312" pitchFamily="49" charset="-122"/>
              </a:rPr>
              <a:t>)</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判断当前结点的左指针</a:t>
            </a:r>
          </a:p>
          <a:p>
            <a:pPr algn="l">
              <a:spcBef>
                <a:spcPct val="10000"/>
              </a:spcBef>
            </a:pP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p-&gt;</a:t>
            </a:r>
            <a:r>
              <a:rPr lang="en-US" altLang="zh-CN" sz="2400" dirty="0" err="1">
                <a:solidFill>
                  <a:srgbClr val="000099"/>
                </a:solidFill>
                <a:ea typeface="楷体_GB2312" pitchFamily="49" charset="-122"/>
              </a:rPr>
              <a:t>LTag</a:t>
            </a:r>
            <a:r>
              <a:rPr lang="en-US" altLang="zh-CN" sz="2400" dirty="0">
                <a:solidFill>
                  <a:srgbClr val="000099"/>
                </a:solidFill>
                <a:ea typeface="楷体_GB2312" pitchFamily="49" charset="-122"/>
              </a:rPr>
              <a:t> = Link;</a:t>
            </a:r>
          </a:p>
          <a:p>
            <a:pPr algn="l">
              <a:spcBef>
                <a:spcPct val="10000"/>
              </a:spcBef>
            </a:pPr>
            <a:r>
              <a:rPr lang="en-US" altLang="zh-CN" sz="2400" dirty="0">
                <a:solidFill>
                  <a:srgbClr val="000099"/>
                </a:solidFill>
                <a:ea typeface="楷体_GB2312" pitchFamily="49" charset="-122"/>
              </a:rPr>
              <a:t>else </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建前驱线索</a:t>
            </a:r>
            <a:r>
              <a:rPr lang="en-US" altLang="zh-CN" sz="2400" dirty="0">
                <a:solidFill>
                  <a:srgbClr val="FF3300"/>
                </a:solidFill>
                <a:ea typeface="楷体_GB2312" pitchFamily="49" charset="-122"/>
              </a:rPr>
              <a:t>, pre</a:t>
            </a:r>
            <a:r>
              <a:rPr lang="zh-CN" altLang="en-US" sz="2400" dirty="0">
                <a:solidFill>
                  <a:srgbClr val="FF3300"/>
                </a:solidFill>
                <a:ea typeface="楷体_GB2312" pitchFamily="49" charset="-122"/>
              </a:rPr>
              <a:t>是</a:t>
            </a:r>
            <a:r>
              <a:rPr lang="en-US" altLang="zh-CN" sz="2400" dirty="0">
                <a:solidFill>
                  <a:srgbClr val="FF3300"/>
                </a:solidFill>
                <a:ea typeface="楷体_GB2312" pitchFamily="49" charset="-122"/>
              </a:rPr>
              <a:t>p</a:t>
            </a:r>
            <a:r>
              <a:rPr lang="zh-CN" altLang="en-US" sz="2400" dirty="0">
                <a:solidFill>
                  <a:srgbClr val="FF3300"/>
                </a:solidFill>
                <a:ea typeface="楷体_GB2312" pitchFamily="49" charset="-122"/>
              </a:rPr>
              <a:t>的前驱</a:t>
            </a:r>
          </a:p>
          <a:p>
            <a:pPr algn="l">
              <a:spcBef>
                <a:spcPct val="10000"/>
              </a:spcBef>
            </a:pP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 p-&gt;</a:t>
            </a:r>
            <a:r>
              <a:rPr lang="en-US" altLang="zh-CN" sz="2400" dirty="0" err="1">
                <a:solidFill>
                  <a:srgbClr val="000099"/>
                </a:solidFill>
                <a:ea typeface="楷体_GB2312" pitchFamily="49" charset="-122"/>
              </a:rPr>
              <a:t>LTag</a:t>
            </a:r>
            <a:r>
              <a:rPr lang="en-US" altLang="zh-CN" sz="2400" dirty="0">
                <a:solidFill>
                  <a:srgbClr val="000099"/>
                </a:solidFill>
                <a:ea typeface="楷体_GB2312" pitchFamily="49" charset="-122"/>
              </a:rPr>
              <a:t> = Thread; p-&gt;</a:t>
            </a:r>
            <a:r>
              <a:rPr lang="en-US" altLang="zh-CN" sz="2400" dirty="0" err="1">
                <a:solidFill>
                  <a:srgbClr val="000099"/>
                </a:solidFill>
                <a:ea typeface="楷体_GB2312" pitchFamily="49" charset="-122"/>
              </a:rPr>
              <a:t>lchild</a:t>
            </a:r>
            <a:r>
              <a:rPr lang="en-US" altLang="zh-CN" sz="2400" dirty="0">
                <a:solidFill>
                  <a:srgbClr val="000099"/>
                </a:solidFill>
                <a:ea typeface="楷体_GB2312" pitchFamily="49" charset="-122"/>
              </a:rPr>
              <a:t> = pre; }</a:t>
            </a:r>
          </a:p>
          <a:p>
            <a:pPr algn="l">
              <a:spcBef>
                <a:spcPct val="10000"/>
              </a:spcBef>
            </a:pPr>
            <a:r>
              <a:rPr lang="en-US" altLang="zh-CN" sz="2400" dirty="0">
                <a:solidFill>
                  <a:srgbClr val="000099"/>
                </a:solidFill>
                <a:ea typeface="楷体_GB2312" pitchFamily="49" charset="-122"/>
              </a:rPr>
              <a:t>if (pre) </a:t>
            </a:r>
            <a:r>
              <a:rPr lang="en-US" altLang="zh-CN" sz="2400" dirty="0">
                <a:solidFill>
                  <a:srgbClr val="FF3300"/>
                </a:solidFill>
                <a:ea typeface="楷体_GB2312" pitchFamily="49" charset="-122"/>
              </a:rPr>
              <a:t>// </a:t>
            </a:r>
            <a:r>
              <a:rPr lang="zh-CN" altLang="en-US" sz="2400" dirty="0">
                <a:solidFill>
                  <a:srgbClr val="FF3300"/>
                </a:solidFill>
                <a:ea typeface="楷体_GB2312" pitchFamily="49" charset="-122"/>
              </a:rPr>
              <a:t>判断前驱结点的右指针</a:t>
            </a:r>
            <a:endParaRPr lang="en-US" altLang="zh-CN" sz="2400" dirty="0">
              <a:solidFill>
                <a:srgbClr val="FF3300"/>
              </a:solidFill>
              <a:ea typeface="楷体_GB2312" pitchFamily="49" charset="-122"/>
            </a:endParaRPr>
          </a:p>
          <a:p>
            <a:pPr algn="l">
              <a:spcBef>
                <a:spcPct val="10000"/>
              </a:spcBef>
            </a:pPr>
            <a:r>
              <a:rPr lang="en-US" altLang="zh-CN" sz="2400" dirty="0">
                <a:solidFill>
                  <a:srgbClr val="000099"/>
                </a:solidFill>
                <a:ea typeface="楷体_GB2312" pitchFamily="49" charset="-122"/>
              </a:rPr>
              <a:t>        if (pre-&gt;</a:t>
            </a:r>
            <a:r>
              <a:rPr lang="en-US" altLang="zh-CN" sz="2400" dirty="0" err="1">
                <a:solidFill>
                  <a:srgbClr val="000099"/>
                </a:solidFill>
                <a:ea typeface="楷体_GB2312" pitchFamily="49" charset="-122"/>
              </a:rPr>
              <a:t>rchild</a:t>
            </a:r>
            <a:r>
              <a:rPr lang="en-US" altLang="zh-CN" sz="2400" dirty="0" smtClean="0">
                <a:solidFill>
                  <a:srgbClr val="000099"/>
                </a:solidFill>
                <a:ea typeface="楷体_GB2312" pitchFamily="49" charset="-122"/>
              </a:rPr>
              <a:t>)</a:t>
            </a:r>
            <a:r>
              <a:rPr lang="zh-CN" altLang="en-US" sz="2400" dirty="0">
                <a:solidFill>
                  <a:srgbClr val="000099"/>
                </a:solidFill>
                <a:ea typeface="楷体_GB2312" pitchFamily="49" charset="-122"/>
              </a:rPr>
              <a:t>	  </a:t>
            </a:r>
            <a:r>
              <a:rPr lang="en-US" altLang="zh-CN" sz="2400" dirty="0">
                <a:solidFill>
                  <a:srgbClr val="000099"/>
                </a:solidFill>
                <a:ea typeface="楷体_GB2312" pitchFamily="49" charset="-122"/>
              </a:rPr>
              <a:t>pre-&gt;</a:t>
            </a:r>
            <a:r>
              <a:rPr lang="en-US" altLang="zh-CN" sz="2400" dirty="0" err="1">
                <a:solidFill>
                  <a:srgbClr val="000099"/>
                </a:solidFill>
                <a:ea typeface="楷体_GB2312" pitchFamily="49" charset="-122"/>
              </a:rPr>
              <a:t>RTag</a:t>
            </a:r>
            <a:r>
              <a:rPr lang="en-US" altLang="zh-CN" sz="2400" dirty="0">
                <a:solidFill>
                  <a:srgbClr val="000099"/>
                </a:solidFill>
                <a:ea typeface="楷体_GB2312" pitchFamily="49" charset="-122"/>
              </a:rPr>
              <a:t> = Link;</a:t>
            </a:r>
          </a:p>
          <a:p>
            <a:pPr algn="l">
              <a:spcBef>
                <a:spcPct val="10000"/>
              </a:spcBef>
            </a:pPr>
            <a:r>
              <a:rPr lang="en-US" altLang="zh-CN" sz="2400" dirty="0">
                <a:solidFill>
                  <a:srgbClr val="000099"/>
                </a:solidFill>
                <a:ea typeface="楷体_GB2312" pitchFamily="49" charset="-122"/>
              </a:rPr>
              <a:t>else </a:t>
            </a:r>
            <a:r>
              <a:rPr lang="en-US" altLang="zh-CN" sz="2400" dirty="0">
                <a:solidFill>
                  <a:srgbClr val="FF3300"/>
                </a:solidFill>
                <a:ea typeface="楷体_GB2312" pitchFamily="49" charset="-122"/>
              </a:rPr>
              <a:t>//</a:t>
            </a:r>
            <a:r>
              <a:rPr lang="zh-CN" altLang="en-US" sz="2400" dirty="0">
                <a:solidFill>
                  <a:srgbClr val="FF3300"/>
                </a:solidFill>
                <a:ea typeface="楷体_GB2312" pitchFamily="49" charset="-122"/>
              </a:rPr>
              <a:t>建后继线索</a:t>
            </a:r>
            <a:r>
              <a:rPr lang="en-US" altLang="zh-CN" sz="2400" dirty="0">
                <a:solidFill>
                  <a:srgbClr val="FF3300"/>
                </a:solidFill>
                <a:ea typeface="楷体_GB2312" pitchFamily="49" charset="-122"/>
              </a:rPr>
              <a:t>, p</a:t>
            </a:r>
            <a:r>
              <a:rPr lang="zh-CN" altLang="en-US" sz="2400" dirty="0">
                <a:solidFill>
                  <a:srgbClr val="FF3300"/>
                </a:solidFill>
                <a:ea typeface="楷体_GB2312" pitchFamily="49" charset="-122"/>
              </a:rPr>
              <a:t>是</a:t>
            </a:r>
            <a:r>
              <a:rPr lang="en-US" altLang="zh-CN" sz="2400" dirty="0">
                <a:solidFill>
                  <a:srgbClr val="FF3300"/>
                </a:solidFill>
                <a:ea typeface="楷体_GB2312" pitchFamily="49" charset="-122"/>
              </a:rPr>
              <a:t>pre</a:t>
            </a:r>
            <a:r>
              <a:rPr lang="zh-CN" altLang="en-US" sz="2400" dirty="0">
                <a:solidFill>
                  <a:srgbClr val="FF3300"/>
                </a:solidFill>
                <a:ea typeface="楷体_GB2312" pitchFamily="49" charset="-122"/>
              </a:rPr>
              <a:t>的后继</a:t>
            </a:r>
            <a:endParaRPr lang="zh-CN" altLang="en-US" sz="2400" dirty="0">
              <a:solidFill>
                <a:srgbClr val="000099"/>
              </a:solidFill>
              <a:ea typeface="楷体_GB2312" pitchFamily="49" charset="-122"/>
            </a:endParaRPr>
          </a:p>
          <a:p>
            <a:pPr algn="l">
              <a:spcBef>
                <a:spcPct val="10000"/>
              </a:spcBef>
            </a:pPr>
            <a:r>
              <a:rPr lang="zh-CN" altLang="en-US" sz="2400" dirty="0">
                <a:solidFill>
                  <a:srgbClr val="000099"/>
                </a:solidFill>
                <a:ea typeface="楷体_GB2312" pitchFamily="49" charset="-122"/>
              </a:rPr>
              <a:t>      </a:t>
            </a:r>
            <a:r>
              <a:rPr lang="en-US" altLang="zh-CN" sz="2400" dirty="0" smtClean="0">
                <a:solidFill>
                  <a:srgbClr val="000099"/>
                </a:solidFill>
                <a:ea typeface="楷体_GB2312" pitchFamily="49" charset="-122"/>
              </a:rPr>
              <a:t>{ pre-</a:t>
            </a:r>
            <a:r>
              <a:rPr lang="en-US" altLang="zh-CN" sz="2400" dirty="0">
                <a:solidFill>
                  <a:srgbClr val="000099"/>
                </a:solidFill>
                <a:ea typeface="楷体_GB2312" pitchFamily="49" charset="-122"/>
              </a:rPr>
              <a:t>&gt;</a:t>
            </a:r>
            <a:r>
              <a:rPr lang="en-US" altLang="zh-CN" sz="2400" dirty="0" err="1">
                <a:solidFill>
                  <a:srgbClr val="000099"/>
                </a:solidFill>
                <a:ea typeface="楷体_GB2312" pitchFamily="49" charset="-122"/>
              </a:rPr>
              <a:t>RTag</a:t>
            </a:r>
            <a:r>
              <a:rPr lang="en-US" altLang="zh-CN" sz="2400" dirty="0">
                <a:solidFill>
                  <a:srgbClr val="000099"/>
                </a:solidFill>
                <a:ea typeface="楷体_GB2312" pitchFamily="49" charset="-122"/>
              </a:rPr>
              <a:t> = Thread; pre-&gt;</a:t>
            </a:r>
            <a:r>
              <a:rPr lang="en-US" altLang="zh-CN" sz="2400" dirty="0" err="1">
                <a:solidFill>
                  <a:srgbClr val="000099"/>
                </a:solidFill>
                <a:ea typeface="楷体_GB2312" pitchFamily="49" charset="-122"/>
              </a:rPr>
              <a:t>rchild</a:t>
            </a:r>
            <a:r>
              <a:rPr lang="en-US" altLang="zh-CN" sz="2400" dirty="0">
                <a:solidFill>
                  <a:srgbClr val="000099"/>
                </a:solidFill>
                <a:ea typeface="楷体_GB2312" pitchFamily="49" charset="-122"/>
              </a:rPr>
              <a:t> = p;</a:t>
            </a:r>
            <a:r>
              <a:rPr lang="zh-CN" altLang="en-US" sz="2400" dirty="0">
                <a:solidFill>
                  <a:srgbClr val="000099"/>
                </a:solidFill>
                <a:ea typeface="楷体_GB2312" pitchFamily="49" charset="-122"/>
              </a:rPr>
              <a:t>｝</a:t>
            </a:r>
          </a:p>
          <a:p>
            <a:pPr algn="l">
              <a:spcBef>
                <a:spcPct val="10000"/>
              </a:spcBef>
            </a:pPr>
            <a:r>
              <a:rPr lang="en-US" altLang="zh-CN" sz="2400" dirty="0">
                <a:solidFill>
                  <a:srgbClr val="000099"/>
                </a:solidFill>
                <a:ea typeface="楷体_GB2312" pitchFamily="49" charset="-122"/>
              </a:rPr>
              <a:t>pre = p; </a:t>
            </a:r>
            <a:r>
              <a:rPr lang="en-US" altLang="zh-CN" sz="2400" dirty="0">
                <a:solidFill>
                  <a:srgbClr val="FF0000"/>
                </a:solidFill>
                <a:ea typeface="楷体_GB2312" pitchFamily="49" charset="-122"/>
              </a:rPr>
              <a:t>// </a:t>
            </a:r>
            <a:r>
              <a:rPr lang="zh-CN" altLang="en-US" sz="2400" dirty="0">
                <a:solidFill>
                  <a:srgbClr val="FF0000"/>
                </a:solidFill>
                <a:ea typeface="楷体_GB2312" pitchFamily="49" charset="-122"/>
              </a:rPr>
              <a:t>保持 </a:t>
            </a:r>
            <a:r>
              <a:rPr lang="en-US" altLang="zh-CN" sz="2400" dirty="0">
                <a:solidFill>
                  <a:srgbClr val="FF0000"/>
                </a:solidFill>
                <a:ea typeface="楷体_GB2312" pitchFamily="49" charset="-122"/>
              </a:rPr>
              <a:t>pre </a:t>
            </a:r>
            <a:r>
              <a:rPr lang="zh-CN" altLang="en-US" sz="2400" dirty="0">
                <a:solidFill>
                  <a:srgbClr val="FF0000"/>
                </a:solidFill>
                <a:ea typeface="楷体_GB2312" pitchFamily="49" charset="-122"/>
              </a:rPr>
              <a:t>指向 下一个处理的</a:t>
            </a:r>
            <a:r>
              <a:rPr lang="en-US" altLang="zh-CN" sz="2400" dirty="0">
                <a:solidFill>
                  <a:srgbClr val="FF0000"/>
                </a:solidFill>
                <a:ea typeface="楷体_GB2312" pitchFamily="49" charset="-122"/>
              </a:rPr>
              <a:t>p </a:t>
            </a:r>
            <a:r>
              <a:rPr lang="zh-CN" altLang="en-US" sz="2400" dirty="0">
                <a:solidFill>
                  <a:srgbClr val="FF0000"/>
                </a:solidFill>
                <a:ea typeface="楷体_GB2312" pitchFamily="49" charset="-122"/>
              </a:rPr>
              <a:t>的前驱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3">
                                            <p:bg/>
                                          </p:spTgt>
                                        </p:tgtEl>
                                        <p:attrNameLst>
                                          <p:attrName>style.visibility</p:attrName>
                                        </p:attrNameLst>
                                      </p:cBhvr>
                                      <p:to>
                                        <p:strVal val="visible"/>
                                      </p:to>
                                    </p:set>
                                    <p:animEffect transition="in" filter="wipe(left)">
                                      <p:cBhvr>
                                        <p:cTn id="7" dur="500"/>
                                        <p:tgtEl>
                                          <p:spTgt spid="33280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2803">
                                            <p:txEl>
                                              <p:pRg st="0" end="0"/>
                                            </p:txEl>
                                          </p:spTgt>
                                        </p:tgtEl>
                                        <p:attrNameLst>
                                          <p:attrName>style.visibility</p:attrName>
                                        </p:attrNameLst>
                                      </p:cBhvr>
                                      <p:to>
                                        <p:strVal val="visible"/>
                                      </p:to>
                                    </p:set>
                                    <p:animEffect transition="in" filter="wipe(left)">
                                      <p:cBhvr>
                                        <p:cTn id="10" dur="500"/>
                                        <p:tgtEl>
                                          <p:spTgt spid="33280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2803">
                                            <p:txEl>
                                              <p:pRg st="11" end="11"/>
                                            </p:txEl>
                                          </p:spTgt>
                                        </p:tgtEl>
                                        <p:attrNameLst>
                                          <p:attrName>style.visibility</p:attrName>
                                        </p:attrNameLst>
                                      </p:cBhvr>
                                      <p:to>
                                        <p:strVal val="visible"/>
                                      </p:to>
                                    </p:set>
                                    <p:animEffect transition="in" filter="wipe(left)">
                                      <p:cBhvr>
                                        <p:cTn id="13" dur="500"/>
                                        <p:tgtEl>
                                          <p:spTgt spid="332803">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32804"/>
                                        </p:tgtEl>
                                        <p:attrNameLst>
                                          <p:attrName>style.visibility</p:attrName>
                                        </p:attrNameLst>
                                      </p:cBhvr>
                                      <p:to>
                                        <p:strVal val="visible"/>
                                      </p:to>
                                    </p:set>
                                    <p:animEffect transition="in" filter="wipe(left)">
                                      <p:cBhvr>
                                        <p:cTn id="18"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uiExpand="1" build="allAtOnce" animBg="1" autoUpdateAnimBg="0"/>
      <p:bldP spid="332804" grpId="0" uiExpand="1"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B41BF6A4-94D9-4351-A504-C8153734C016}" type="slidenum">
              <a:rPr kumimoji="0" lang="en-US" altLang="zh-CN" sz="1400" b="0" smtClean="0">
                <a:solidFill>
                  <a:schemeClr val="tx1"/>
                </a:solidFill>
              </a:rPr>
              <a:t>93</a:t>
            </a:fld>
            <a:endParaRPr kumimoji="0" lang="en-US" altLang="zh-CN" sz="1400" b="0" smtClean="0">
              <a:solidFill>
                <a:schemeClr val="tx1"/>
              </a:solidFill>
            </a:endParaRPr>
          </a:p>
        </p:txBody>
      </p:sp>
      <p:sp>
        <p:nvSpPr>
          <p:cNvPr id="83971" name="Rectangle 4"/>
          <p:cNvSpPr>
            <a:spLocks noGrp="1" noChangeArrowheads="1"/>
          </p:cNvSpPr>
          <p:nvPr>
            <p:ph type="title"/>
          </p:nvPr>
        </p:nvSpPr>
        <p:spPr/>
        <p:txBody>
          <a:bodyPr/>
          <a:lstStyle/>
          <a:p>
            <a:pPr eaLnBrk="1" hangingPunct="1"/>
            <a:r>
              <a:rPr lang="en-US" altLang="zh-CN" smtClean="0"/>
              <a:t>6.6    </a:t>
            </a:r>
            <a:r>
              <a:rPr lang="zh-CN" altLang="en-US" smtClean="0"/>
              <a:t>树和森林的表示方法</a:t>
            </a:r>
          </a:p>
        </p:txBody>
      </p:sp>
      <p:sp>
        <p:nvSpPr>
          <p:cNvPr id="83972" name="Rectangle 5"/>
          <p:cNvSpPr>
            <a:spLocks noGrp="1" noChangeArrowheads="1"/>
          </p:cNvSpPr>
          <p:nvPr>
            <p:ph type="body" idx="1"/>
          </p:nvPr>
        </p:nvSpPr>
        <p:spPr/>
        <p:txBody>
          <a:bodyPr/>
          <a:lstStyle/>
          <a:p>
            <a:pPr marL="533400" indent="-533400" eaLnBrk="1" hangingPunct="1"/>
            <a:r>
              <a:rPr lang="en-US" altLang="zh-CN" smtClean="0"/>
              <a:t>6.6.1 </a:t>
            </a:r>
            <a:r>
              <a:rPr lang="zh-CN" altLang="en-US" smtClean="0"/>
              <a:t>树的三种存储结构</a:t>
            </a:r>
          </a:p>
          <a:p>
            <a:pPr marL="990600" lvl="1" indent="-533400" eaLnBrk="1" hangingPunct="1">
              <a:buFontTx/>
              <a:buAutoNum type="arabicPeriod"/>
            </a:pPr>
            <a:r>
              <a:rPr lang="zh-CN" altLang="en-US" smtClean="0"/>
              <a:t>双亲表示法</a:t>
            </a:r>
          </a:p>
          <a:p>
            <a:pPr marL="990600" lvl="1" indent="-533400" eaLnBrk="1" hangingPunct="1">
              <a:buFontTx/>
              <a:buAutoNum type="arabicPeriod"/>
            </a:pPr>
            <a:r>
              <a:rPr lang="zh-CN" altLang="en-US" smtClean="0"/>
              <a:t>孩子表示法</a:t>
            </a:r>
          </a:p>
          <a:p>
            <a:pPr marL="990600" lvl="1" indent="-533400" eaLnBrk="1" hangingPunct="1">
              <a:buFontTx/>
              <a:buAutoNum type="arabicPeriod"/>
            </a:pPr>
            <a:r>
              <a:rPr lang="zh-CN" altLang="en-US" smtClean="0"/>
              <a:t>树的二叉链表</a:t>
            </a:r>
            <a:r>
              <a:rPr lang="en-US" altLang="zh-CN" smtClean="0"/>
              <a:t>(</a:t>
            </a:r>
            <a:r>
              <a:rPr lang="zh-CN" altLang="en-US" smtClean="0"/>
              <a:t>孩子</a:t>
            </a:r>
            <a:r>
              <a:rPr lang="en-US" altLang="zh-CN" smtClean="0"/>
              <a:t>-</a:t>
            </a:r>
            <a:r>
              <a:rPr lang="zh-CN" altLang="en-US" smtClean="0"/>
              <a:t>兄弟）存储表示法</a:t>
            </a:r>
          </a:p>
          <a:p>
            <a:pPr marL="533400" indent="-533400" eaLnBrk="1" hangingPunct="1"/>
            <a:endParaRPr lang="en-US" altLang="zh-CN"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79721FF7-4D99-48A5-B277-181FA5E73D3C}" type="slidenum">
              <a:rPr kumimoji="0" lang="en-US" altLang="zh-CN" sz="1400" b="0" smtClean="0">
                <a:solidFill>
                  <a:schemeClr val="tx1"/>
                </a:solidFill>
              </a:rPr>
              <a:t>94</a:t>
            </a:fld>
            <a:endParaRPr kumimoji="0" lang="en-US" altLang="zh-CN" sz="1400" b="0" smtClean="0">
              <a:solidFill>
                <a:schemeClr val="tx1"/>
              </a:solidFill>
            </a:endParaRPr>
          </a:p>
        </p:txBody>
      </p:sp>
      <p:sp>
        <p:nvSpPr>
          <p:cNvPr id="84995"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84996" name="Group 68"/>
          <p:cNvGrpSpPr/>
          <p:nvPr/>
        </p:nvGrpSpPr>
        <p:grpSpPr bwMode="auto">
          <a:xfrm>
            <a:off x="762000" y="2438400"/>
            <a:ext cx="2590800" cy="3962400"/>
            <a:chOff x="432" y="1248"/>
            <a:chExt cx="1632" cy="2496"/>
          </a:xfrm>
        </p:grpSpPr>
        <p:sp>
          <p:nvSpPr>
            <p:cNvPr id="85037" name="Line 12"/>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13"/>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9" name="Line 14"/>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15"/>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16"/>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17"/>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Oval 5"/>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85044" name="Oval 6"/>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85045" name="Oval 7"/>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85046" name="Oval 8"/>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85047" name="Oval 9"/>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85048" name="Oval 10"/>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85049" name="Oval 11"/>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sp>
        <p:nvSpPr>
          <p:cNvPr id="411666" name="Text Box 18"/>
          <p:cNvSpPr txBox="1">
            <a:spLocks noChangeArrowheads="1"/>
          </p:cNvSpPr>
          <p:nvPr/>
        </p:nvSpPr>
        <p:spPr bwMode="auto">
          <a:xfrm>
            <a:off x="4267200" y="1600200"/>
            <a:ext cx="84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r" eaLnBrk="1" hangingPunct="1">
              <a:spcBef>
                <a:spcPct val="0"/>
              </a:spcBef>
            </a:pPr>
            <a:r>
              <a:rPr lang="en-US" altLang="zh-CN" sz="3200">
                <a:solidFill>
                  <a:srgbClr val="000099"/>
                </a:solidFill>
              </a:rPr>
              <a:t>n=7</a:t>
            </a:r>
            <a:endParaRPr lang="en-US" altLang="zh-CN" sz="3200">
              <a:solidFill>
                <a:schemeClr val="tx1"/>
              </a:solidFill>
            </a:endParaRPr>
          </a:p>
        </p:txBody>
      </p:sp>
      <p:graphicFrame>
        <p:nvGraphicFramePr>
          <p:cNvPr id="411715" name="Group 67"/>
          <p:cNvGraphicFramePr>
            <a:graphicFrameLocks noGrp="1"/>
          </p:cNvGraphicFramePr>
          <p:nvPr/>
        </p:nvGraphicFramePr>
        <p:xfrm>
          <a:off x="5073650" y="1600200"/>
          <a:ext cx="2809875" cy="4632960"/>
        </p:xfrm>
        <a:graphic>
          <a:graphicData uri="http://schemas.openxmlformats.org/drawingml/2006/table">
            <a:tbl>
              <a:tblPr/>
              <a:tblGrid>
                <a:gridCol w="401638">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11714" name="Rectangle 66"/>
          <p:cNvSpPr>
            <a:spLocks noChangeArrowheads="1"/>
          </p:cNvSpPr>
          <p:nvPr/>
        </p:nvSpPr>
        <p:spPr bwMode="auto">
          <a:xfrm>
            <a:off x="4311650" y="2209800"/>
            <a:ext cx="80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r">
              <a:spcBef>
                <a:spcPct val="0"/>
              </a:spcBef>
            </a:pPr>
            <a:r>
              <a:rPr lang="en-US" altLang="zh-CN" sz="3200">
                <a:solidFill>
                  <a:srgbClr val="000099"/>
                </a:solidFill>
              </a:rPr>
              <a:t>r=0</a:t>
            </a:r>
          </a:p>
        </p:txBody>
      </p:sp>
      <p:sp>
        <p:nvSpPr>
          <p:cNvPr id="85036" name="Rectangle 69"/>
          <p:cNvSpPr>
            <a:spLocks noChangeArrowheads="1"/>
          </p:cNvSpPr>
          <p:nvPr/>
        </p:nvSpPr>
        <p:spPr bwMode="auto">
          <a:xfrm>
            <a:off x="533400" y="1600200"/>
            <a:ext cx="2973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3600">
                <a:ea typeface="楷体_GB2312" pitchFamily="49" charset="-122"/>
              </a:rPr>
              <a:t>1) </a:t>
            </a:r>
            <a:r>
              <a:rPr lang="zh-CN" altLang="en-US" sz="3600">
                <a:ea typeface="楷体_GB2312" pitchFamily="49" charset="-122"/>
              </a:rPr>
              <a:t>双亲表示法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1666"/>
                                        </p:tgtEl>
                                        <p:attrNameLst>
                                          <p:attrName>style.visibility</p:attrName>
                                        </p:attrNameLst>
                                      </p:cBhvr>
                                      <p:to>
                                        <p:strVal val="visible"/>
                                      </p:to>
                                    </p:set>
                                    <p:animEffect transition="in" filter="wipe(up)">
                                      <p:cBhvr>
                                        <p:cTn id="7" dur="500"/>
                                        <p:tgtEl>
                                          <p:spTgt spid="411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1714"/>
                                        </p:tgtEl>
                                        <p:attrNameLst>
                                          <p:attrName>style.visibility</p:attrName>
                                        </p:attrNameLst>
                                      </p:cBhvr>
                                      <p:to>
                                        <p:strVal val="visible"/>
                                      </p:to>
                                    </p:set>
                                    <p:animEffect transition="in" filter="wipe(up)">
                                      <p:cBhvr>
                                        <p:cTn id="12" dur="500"/>
                                        <p:tgtEl>
                                          <p:spTgt spid="4117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11715"/>
                                        </p:tgtEl>
                                        <p:attrNameLst>
                                          <p:attrName>style.visibility</p:attrName>
                                        </p:attrNameLst>
                                      </p:cBhvr>
                                      <p:to>
                                        <p:strVal val="visible"/>
                                      </p:to>
                                    </p:set>
                                    <p:animEffect transition="in" filter="wipe(up)">
                                      <p:cBhvr>
                                        <p:cTn id="17" dur="500"/>
                                        <p:tgtEl>
                                          <p:spTgt spid="41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66" grpId="0" autoUpdateAnimBg="0"/>
      <p:bldP spid="411714"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B372E56-3163-4E9E-98AA-54F61C7155D9}" type="slidenum">
              <a:rPr kumimoji="0" lang="en-US" altLang="zh-CN" sz="1400" b="0" smtClean="0">
                <a:solidFill>
                  <a:schemeClr val="tx1"/>
                </a:solidFill>
              </a:rPr>
              <a:t>95</a:t>
            </a:fld>
            <a:endParaRPr kumimoji="0" lang="en-US" altLang="zh-CN" sz="1400" b="0" smtClean="0">
              <a:solidFill>
                <a:schemeClr val="tx1"/>
              </a:solidFill>
            </a:endParaRPr>
          </a:p>
        </p:txBody>
      </p:sp>
      <p:sp>
        <p:nvSpPr>
          <p:cNvPr id="86019"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pSp>
        <p:nvGrpSpPr>
          <p:cNvPr id="2" name="Group 4"/>
          <p:cNvGrpSpPr/>
          <p:nvPr/>
        </p:nvGrpSpPr>
        <p:grpSpPr bwMode="auto">
          <a:xfrm>
            <a:off x="3873500" y="2301875"/>
            <a:ext cx="3200400" cy="762000"/>
            <a:chOff x="2208" y="1488"/>
            <a:chExt cx="2016" cy="480"/>
          </a:xfrm>
        </p:grpSpPr>
        <p:sp>
          <p:nvSpPr>
            <p:cNvPr id="86024" name="Text Box 5"/>
            <p:cNvSpPr txBox="1">
              <a:spLocks noChangeArrowheads="1"/>
            </p:cNvSpPr>
            <p:nvPr/>
          </p:nvSpPr>
          <p:spPr bwMode="auto">
            <a:xfrm>
              <a:off x="2208" y="1488"/>
              <a:ext cx="2016" cy="460"/>
            </a:xfrm>
            <a:prstGeom prst="rect">
              <a:avLst/>
            </a:prstGeom>
            <a:solidFill>
              <a:srgbClr val="FFFF99">
                <a:alpha val="50195"/>
              </a:srgbClr>
            </a:solidFill>
            <a:ln w="28575" cap="sq">
              <a:solidFill>
                <a:srgbClr val="993300"/>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data   parent</a:t>
              </a:r>
              <a:endParaRPr lang="en-US" altLang="zh-CN" sz="4000" b="0">
                <a:solidFill>
                  <a:schemeClr val="tx1"/>
                </a:solidFill>
              </a:endParaRPr>
            </a:p>
          </p:txBody>
        </p:sp>
        <p:sp>
          <p:nvSpPr>
            <p:cNvPr id="86025" name="Line 6"/>
            <p:cNvSpPr>
              <a:spLocks noChangeShapeType="1"/>
            </p:cNvSpPr>
            <p:nvPr/>
          </p:nvSpPr>
          <p:spPr bwMode="auto">
            <a:xfrm>
              <a:off x="3072" y="1488"/>
              <a:ext cx="0" cy="48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2679" name="Rectangle 7"/>
          <p:cNvSpPr>
            <a:spLocks noChangeArrowheads="1"/>
          </p:cNvSpPr>
          <p:nvPr/>
        </p:nvSpPr>
        <p:spPr bwMode="auto">
          <a:xfrm>
            <a:off x="901700" y="2301875"/>
            <a:ext cx="26114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zh-CN" altLang="en-US" sz="4400" dirty="0">
                <a:solidFill>
                  <a:srgbClr val="990033"/>
                </a:solidFill>
                <a:ea typeface="楷体_GB2312" pitchFamily="49" charset="-122"/>
              </a:rPr>
              <a:t>结点结构</a:t>
            </a:r>
            <a:r>
              <a:rPr lang="en-US" altLang="zh-CN" sz="4400" dirty="0">
                <a:solidFill>
                  <a:srgbClr val="990033"/>
                </a:solidFill>
                <a:ea typeface="楷体_GB2312" pitchFamily="49" charset="-122"/>
              </a:rPr>
              <a:t>:</a:t>
            </a:r>
          </a:p>
        </p:txBody>
      </p:sp>
      <p:sp>
        <p:nvSpPr>
          <p:cNvPr id="412680" name="Text Box 8"/>
          <p:cNvSpPr txBox="1">
            <a:spLocks noChangeArrowheads="1"/>
          </p:cNvSpPr>
          <p:nvPr/>
        </p:nvSpPr>
        <p:spPr bwMode="auto">
          <a:xfrm>
            <a:off x="1511300" y="3444875"/>
            <a:ext cx="5803900" cy="2803525"/>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0"/>
              </a:spcBef>
            </a:pPr>
            <a:r>
              <a:rPr lang="en-US" altLang="zh-CN" sz="3200">
                <a:solidFill>
                  <a:schemeClr val="tx1"/>
                </a:solidFill>
                <a:ea typeface="楷体_GB2312" pitchFamily="49" charset="-122"/>
              </a:rPr>
              <a:t>#define MAX_TREE_SIZE  100</a:t>
            </a:r>
          </a:p>
          <a:p>
            <a:pPr algn="l" eaLnBrk="1" hangingPunct="1">
              <a:lnSpc>
                <a:spcPct val="110000"/>
              </a:lnSpc>
              <a:spcBef>
                <a:spcPct val="0"/>
              </a:spcBef>
            </a:pPr>
            <a:r>
              <a:rPr lang="en-US" altLang="zh-CN" sz="3200">
                <a:solidFill>
                  <a:schemeClr val="tx1"/>
                </a:solidFill>
                <a:ea typeface="楷体_GB2312" pitchFamily="49" charset="-122"/>
              </a:rPr>
              <a:t>typedef struct </a:t>
            </a:r>
            <a:r>
              <a:rPr lang="en-US" altLang="zh-CN" sz="3200">
                <a:solidFill>
                  <a:srgbClr val="000099"/>
                </a:solidFill>
                <a:ea typeface="楷体_GB2312" pitchFamily="49" charset="-122"/>
              </a:rPr>
              <a:t>PTNode</a:t>
            </a:r>
            <a:r>
              <a:rPr lang="en-US" altLang="zh-CN" sz="3200">
                <a:solidFill>
                  <a:schemeClr val="tx1"/>
                </a:solidFill>
                <a:ea typeface="楷体_GB2312" pitchFamily="49" charset="-122"/>
              </a:rPr>
              <a:t> {</a:t>
            </a:r>
          </a:p>
          <a:p>
            <a:pPr algn="l" eaLnBrk="1" hangingPunct="1">
              <a:lnSpc>
                <a:spcPct val="110000"/>
              </a:lnSpc>
              <a:spcBef>
                <a:spcPct val="0"/>
              </a:spcBef>
            </a:pPr>
            <a:r>
              <a:rPr lang="en-US" altLang="zh-CN" sz="3200">
                <a:solidFill>
                  <a:schemeClr val="tx1"/>
                </a:solidFill>
                <a:ea typeface="楷体_GB2312" pitchFamily="49" charset="-122"/>
              </a:rPr>
              <a:t>      Elem  data;</a:t>
            </a:r>
          </a:p>
          <a:p>
            <a:pPr algn="l" eaLnBrk="1" hangingPunct="1">
              <a:lnSpc>
                <a:spcPct val="110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int    parent;   // </a:t>
            </a:r>
            <a:r>
              <a:rPr lang="zh-CN" altLang="en-US" sz="3200">
                <a:solidFill>
                  <a:srgbClr val="FF3300"/>
                </a:solidFill>
                <a:ea typeface="楷体_GB2312" pitchFamily="49" charset="-122"/>
              </a:rPr>
              <a:t>双亲位置域</a:t>
            </a:r>
          </a:p>
          <a:p>
            <a:pPr algn="l" eaLnBrk="1" hangingPunct="1">
              <a:lnSpc>
                <a:spcPct val="110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PTNode; </a:t>
            </a:r>
          </a:p>
        </p:txBody>
      </p:sp>
      <p:sp>
        <p:nvSpPr>
          <p:cNvPr id="86023" name="Rectangle 9"/>
          <p:cNvSpPr>
            <a:spLocks noChangeArrowheads="1"/>
          </p:cNvSpPr>
          <p:nvPr/>
        </p:nvSpPr>
        <p:spPr bwMode="auto">
          <a:xfrm>
            <a:off x="533400" y="1447800"/>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双亲表示法的类型描述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12680"/>
                                        </p:tgtEl>
                                        <p:attrNameLst>
                                          <p:attrName>style.visibility</p:attrName>
                                        </p:attrNameLst>
                                      </p:cBhvr>
                                      <p:to>
                                        <p:strVal val="visible"/>
                                      </p:to>
                                    </p:set>
                                    <p:animEffect transition="in" filter="barn(outHorizontal)">
                                      <p:cBhvr>
                                        <p:cTn id="7" dur="500"/>
                                        <p:tgtEl>
                                          <p:spTgt spid="412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0"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A970A460-9EEA-4E94-AD24-E6131066F503}" type="slidenum">
              <a:rPr kumimoji="0" lang="en-US" altLang="zh-CN" sz="1400" b="0" smtClean="0">
                <a:solidFill>
                  <a:schemeClr val="tx1"/>
                </a:solidFill>
              </a:rPr>
              <a:t>96</a:t>
            </a:fld>
            <a:endParaRPr kumimoji="0" lang="en-US" altLang="zh-CN" sz="1400" b="0" smtClean="0">
              <a:solidFill>
                <a:schemeClr val="tx1"/>
              </a:solidFill>
            </a:endParaRPr>
          </a:p>
        </p:txBody>
      </p:sp>
      <p:sp>
        <p:nvSpPr>
          <p:cNvPr id="87043"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3700" name="Rectangle 4"/>
          <p:cNvSpPr>
            <a:spLocks noChangeArrowheads="1"/>
          </p:cNvSpPr>
          <p:nvPr/>
        </p:nvSpPr>
        <p:spPr bwMode="auto">
          <a:xfrm>
            <a:off x="755576" y="2348880"/>
            <a:ext cx="20510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lnSpc>
                <a:spcPct val="110000"/>
              </a:lnSpc>
              <a:spcBef>
                <a:spcPct val="0"/>
              </a:spcBef>
            </a:pPr>
            <a:r>
              <a:rPr lang="zh-CN" altLang="en-US" sz="4400" dirty="0">
                <a:solidFill>
                  <a:srgbClr val="990033"/>
                </a:solidFill>
                <a:ea typeface="楷体_GB2312" pitchFamily="49" charset="-122"/>
              </a:rPr>
              <a:t>树结构</a:t>
            </a:r>
            <a:r>
              <a:rPr lang="en-US" altLang="zh-CN" sz="4400" dirty="0">
                <a:solidFill>
                  <a:srgbClr val="990033"/>
                </a:solidFill>
                <a:ea typeface="楷体_GB2312" pitchFamily="49" charset="-122"/>
              </a:rPr>
              <a:t>:</a:t>
            </a:r>
          </a:p>
        </p:txBody>
      </p:sp>
      <p:sp>
        <p:nvSpPr>
          <p:cNvPr id="413701" name="Text Box 5"/>
          <p:cNvSpPr txBox="1">
            <a:spLocks noChangeArrowheads="1"/>
          </p:cNvSpPr>
          <p:nvPr/>
        </p:nvSpPr>
        <p:spPr bwMode="auto">
          <a:xfrm>
            <a:off x="914400" y="3573016"/>
            <a:ext cx="7315200" cy="226695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0"/>
              </a:spcBef>
            </a:pPr>
            <a:r>
              <a:rPr lang="en-US" altLang="zh-CN" sz="3200">
                <a:solidFill>
                  <a:schemeClr val="tx1"/>
                </a:solidFill>
                <a:ea typeface="楷体_GB2312" pitchFamily="49" charset="-122"/>
              </a:rPr>
              <a:t>typedef struct {</a:t>
            </a:r>
          </a:p>
          <a:p>
            <a:pPr algn="l" eaLnBrk="1" hangingPunct="1">
              <a:lnSpc>
                <a:spcPct val="110000"/>
              </a:lnSpc>
              <a:spcBef>
                <a:spcPct val="0"/>
              </a:spcBef>
            </a:pPr>
            <a:r>
              <a:rPr lang="en-US" altLang="zh-CN" sz="3200">
                <a:solidFill>
                  <a:schemeClr val="tx1"/>
                </a:solidFill>
                <a:ea typeface="楷体_GB2312" pitchFamily="49" charset="-122"/>
              </a:rPr>
              <a:t>     PTNode  nodes [MAX_TREE_SIZE];</a:t>
            </a:r>
          </a:p>
          <a:p>
            <a:pPr algn="l" eaLnBrk="1" hangingPunct="1">
              <a:lnSpc>
                <a:spcPct val="110000"/>
              </a:lnSpc>
              <a:spcBef>
                <a:spcPct val="0"/>
              </a:spcBef>
            </a:pPr>
            <a:r>
              <a:rPr lang="en-US" altLang="zh-CN" sz="3200">
                <a:solidFill>
                  <a:srgbClr val="FF3300"/>
                </a:solidFill>
                <a:ea typeface="楷体_GB2312" pitchFamily="49" charset="-122"/>
              </a:rPr>
              <a:t>     int    r, n; // </a:t>
            </a:r>
            <a:r>
              <a:rPr lang="zh-CN" altLang="en-US" sz="3200">
                <a:solidFill>
                  <a:srgbClr val="FF3300"/>
                </a:solidFill>
                <a:ea typeface="楷体_GB2312" pitchFamily="49" charset="-122"/>
              </a:rPr>
              <a:t>根结点的位置和结点个数</a:t>
            </a:r>
          </a:p>
          <a:p>
            <a:pPr algn="l" eaLnBrk="1" hangingPunct="1">
              <a:lnSpc>
                <a:spcPct val="110000"/>
              </a:lnSpc>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a:t>
            </a:r>
            <a:r>
              <a:rPr lang="en-US" altLang="zh-CN" sz="3200">
                <a:solidFill>
                  <a:srgbClr val="FF3300"/>
                </a:solidFill>
                <a:ea typeface="楷体_GB2312" pitchFamily="49" charset="-122"/>
              </a:rPr>
              <a:t>PTree</a:t>
            </a:r>
            <a:r>
              <a:rPr lang="en-US" altLang="zh-CN" sz="3200">
                <a:solidFill>
                  <a:schemeClr val="tx1"/>
                </a:solidFill>
                <a:ea typeface="楷体_GB2312" pitchFamily="49" charset="-122"/>
              </a:rPr>
              <a:t>;</a:t>
            </a:r>
          </a:p>
        </p:txBody>
      </p:sp>
      <p:sp>
        <p:nvSpPr>
          <p:cNvPr id="87046" name="Rectangle 6"/>
          <p:cNvSpPr>
            <a:spLocks noChangeArrowheads="1"/>
          </p:cNvSpPr>
          <p:nvPr/>
        </p:nvSpPr>
        <p:spPr bwMode="auto">
          <a:xfrm>
            <a:off x="533400" y="1447800"/>
            <a:ext cx="477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双亲表示法的类型描述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13701"/>
                                        </p:tgtEl>
                                        <p:attrNameLst>
                                          <p:attrName>style.visibility</p:attrName>
                                        </p:attrNameLst>
                                      </p:cBhvr>
                                      <p:to>
                                        <p:strVal val="visible"/>
                                      </p:to>
                                    </p:set>
                                    <p:animEffect transition="in" filter="strips(downLeft)">
                                      <p:cBhvr>
                                        <p:cTn id="7" dur="500"/>
                                        <p:tgtEl>
                                          <p:spTgt spid="41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DC54388A-9789-4D16-98F7-31E09220A6AB}" type="slidenum">
              <a:rPr kumimoji="0" lang="en-US" altLang="zh-CN" sz="1400" b="0" smtClean="0">
                <a:solidFill>
                  <a:schemeClr val="tx1"/>
                </a:solidFill>
              </a:rPr>
              <a:t>97</a:t>
            </a:fld>
            <a:endParaRPr kumimoji="0" lang="en-US" altLang="zh-CN" sz="1400" b="0" smtClean="0">
              <a:solidFill>
                <a:schemeClr val="tx1"/>
              </a:solidFill>
            </a:endParaRPr>
          </a:p>
        </p:txBody>
      </p:sp>
      <p:sp>
        <p:nvSpPr>
          <p:cNvPr id="88067"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graphicFrame>
        <p:nvGraphicFramePr>
          <p:cNvPr id="414800" name="Group 80"/>
          <p:cNvGraphicFramePr>
            <a:graphicFrameLocks noGrp="1"/>
          </p:cNvGraphicFramePr>
          <p:nvPr/>
        </p:nvGraphicFramePr>
        <p:xfrm>
          <a:off x="3962400" y="1625600"/>
          <a:ext cx="2078038" cy="4632960"/>
        </p:xfrm>
        <a:graphic>
          <a:graphicData uri="http://schemas.openxmlformats.org/drawingml/2006/table">
            <a:tbl>
              <a:tblPr/>
              <a:tblGrid>
                <a:gridCol w="401638">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gridCol w="725488">
                  <a:extLst>
                    <a:ext uri="{9D8B030D-6E8A-4147-A177-3AD203B41FA5}">
                      <a16:colId xmlns:a16="http://schemas.microsoft.com/office/drawing/2014/main" val="20002"/>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en-US"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endParaRPr kumimoji="1" lang="zh-CN" altLang="zh-CN" sz="32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8105" name="Rectangle 81"/>
          <p:cNvSpPr>
            <a:spLocks noChangeArrowheads="1"/>
          </p:cNvSpPr>
          <p:nvPr/>
        </p:nvSpPr>
        <p:spPr bwMode="auto">
          <a:xfrm>
            <a:off x="5638800" y="939800"/>
            <a:ext cx="27670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l">
              <a:lnSpc>
                <a:spcPct val="110000"/>
              </a:lnSpc>
              <a:spcBef>
                <a:spcPct val="0"/>
              </a:spcBef>
            </a:pPr>
            <a:r>
              <a:rPr lang="en-US" altLang="zh-CN" sz="3200">
                <a:solidFill>
                  <a:srgbClr val="000000"/>
                </a:solidFill>
                <a:ea typeface="楷体_GB2312" pitchFamily="49" charset="-122"/>
              </a:rPr>
              <a:t>FC:First Child</a:t>
            </a:r>
          </a:p>
        </p:txBody>
      </p:sp>
      <p:grpSp>
        <p:nvGrpSpPr>
          <p:cNvPr id="2" name="Group 137"/>
          <p:cNvGrpSpPr/>
          <p:nvPr/>
        </p:nvGrpSpPr>
        <p:grpSpPr bwMode="auto">
          <a:xfrm>
            <a:off x="5791200" y="5054600"/>
            <a:ext cx="1447800" cy="561975"/>
            <a:chOff x="3456" y="3120"/>
            <a:chExt cx="912" cy="354"/>
          </a:xfrm>
        </p:grpSpPr>
        <p:sp>
          <p:nvSpPr>
            <p:cNvPr id="88162" name="Rectangle 107"/>
            <p:cNvSpPr>
              <a:spLocks noChangeArrowheads="1"/>
            </p:cNvSpPr>
            <p:nvPr/>
          </p:nvSpPr>
          <p:spPr bwMode="auto">
            <a:xfrm>
              <a:off x="3888" y="3168"/>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63" name="Line 108"/>
            <p:cNvSpPr>
              <a:spLocks noChangeShapeType="1"/>
            </p:cNvSpPr>
            <p:nvPr/>
          </p:nvSpPr>
          <p:spPr bwMode="auto">
            <a:xfrm>
              <a:off x="4128" y="3168"/>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4" name="Line 109"/>
            <p:cNvSpPr>
              <a:spLocks noChangeShapeType="1"/>
            </p:cNvSpPr>
            <p:nvPr/>
          </p:nvSpPr>
          <p:spPr bwMode="auto">
            <a:xfrm flipH="1">
              <a:off x="4176" y="3216"/>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5" name="Line 110"/>
            <p:cNvSpPr>
              <a:spLocks noChangeShapeType="1"/>
            </p:cNvSpPr>
            <p:nvPr/>
          </p:nvSpPr>
          <p:spPr bwMode="auto">
            <a:xfrm>
              <a:off x="4241" y="3225"/>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6" name="Text Box 112"/>
            <p:cNvSpPr txBox="1">
              <a:spLocks noChangeArrowheads="1"/>
            </p:cNvSpPr>
            <p:nvPr/>
          </p:nvSpPr>
          <p:spPr bwMode="auto">
            <a:xfrm>
              <a:off x="3888" y="3120"/>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6</a:t>
              </a:r>
            </a:p>
          </p:txBody>
        </p:sp>
        <p:sp>
          <p:nvSpPr>
            <p:cNvPr id="88167" name="Line 113"/>
            <p:cNvSpPr>
              <a:spLocks noChangeShapeType="1"/>
            </p:cNvSpPr>
            <p:nvPr/>
          </p:nvSpPr>
          <p:spPr bwMode="auto">
            <a:xfrm>
              <a:off x="3456" y="3312"/>
              <a:ext cx="384"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123"/>
          <p:cNvGrpSpPr/>
          <p:nvPr/>
        </p:nvGrpSpPr>
        <p:grpSpPr bwMode="auto">
          <a:xfrm>
            <a:off x="5867400" y="3378200"/>
            <a:ext cx="2286000" cy="561975"/>
            <a:chOff x="3504" y="2064"/>
            <a:chExt cx="1440" cy="354"/>
          </a:xfrm>
        </p:grpSpPr>
        <p:sp>
          <p:nvSpPr>
            <p:cNvPr id="88152" name="Rectangle 87"/>
            <p:cNvSpPr>
              <a:spLocks noChangeArrowheads="1"/>
            </p:cNvSpPr>
            <p:nvPr/>
          </p:nvSpPr>
          <p:spPr bwMode="auto">
            <a:xfrm>
              <a:off x="3792" y="211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53" name="Line 88"/>
            <p:cNvSpPr>
              <a:spLocks noChangeShapeType="1"/>
            </p:cNvSpPr>
            <p:nvPr/>
          </p:nvSpPr>
          <p:spPr bwMode="auto">
            <a:xfrm>
              <a:off x="4128" y="211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4" name="Rectangle 93"/>
            <p:cNvSpPr>
              <a:spLocks noChangeArrowheads="1"/>
            </p:cNvSpPr>
            <p:nvPr/>
          </p:nvSpPr>
          <p:spPr bwMode="auto">
            <a:xfrm>
              <a:off x="4464" y="211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55" name="Line 94"/>
            <p:cNvSpPr>
              <a:spLocks noChangeShapeType="1"/>
            </p:cNvSpPr>
            <p:nvPr/>
          </p:nvSpPr>
          <p:spPr bwMode="auto">
            <a:xfrm>
              <a:off x="4704" y="211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6" name="Line 96"/>
            <p:cNvSpPr>
              <a:spLocks noChangeShapeType="1"/>
            </p:cNvSpPr>
            <p:nvPr/>
          </p:nvSpPr>
          <p:spPr bwMode="auto">
            <a:xfrm flipH="1">
              <a:off x="4752" y="2160"/>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7" name="Line 97"/>
            <p:cNvSpPr>
              <a:spLocks noChangeShapeType="1"/>
            </p:cNvSpPr>
            <p:nvPr/>
          </p:nvSpPr>
          <p:spPr bwMode="auto">
            <a:xfrm>
              <a:off x="4817" y="2169"/>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58" name="Text Box 98"/>
            <p:cNvSpPr txBox="1">
              <a:spLocks noChangeArrowheads="1"/>
            </p:cNvSpPr>
            <p:nvPr/>
          </p:nvSpPr>
          <p:spPr bwMode="auto">
            <a:xfrm>
              <a:off x="3888" y="206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4</a:t>
              </a:r>
            </a:p>
          </p:txBody>
        </p:sp>
        <p:sp>
          <p:nvSpPr>
            <p:cNvPr id="88159" name="Text Box 100"/>
            <p:cNvSpPr txBox="1">
              <a:spLocks noChangeArrowheads="1"/>
            </p:cNvSpPr>
            <p:nvPr/>
          </p:nvSpPr>
          <p:spPr bwMode="auto">
            <a:xfrm>
              <a:off x="4464" y="206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5</a:t>
              </a:r>
            </a:p>
          </p:txBody>
        </p:sp>
        <p:sp>
          <p:nvSpPr>
            <p:cNvPr id="88160" name="Line 114"/>
            <p:cNvSpPr>
              <a:spLocks noChangeShapeType="1"/>
            </p:cNvSpPr>
            <p:nvPr/>
          </p:nvSpPr>
          <p:spPr bwMode="auto">
            <a:xfrm>
              <a:off x="3504" y="2256"/>
              <a:ext cx="288"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61" name="Line 115"/>
            <p:cNvSpPr>
              <a:spLocks noChangeShapeType="1"/>
            </p:cNvSpPr>
            <p:nvPr/>
          </p:nvSpPr>
          <p:spPr bwMode="auto">
            <a:xfrm>
              <a:off x="4224" y="2256"/>
              <a:ext cx="240"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120"/>
          <p:cNvGrpSpPr/>
          <p:nvPr/>
        </p:nvGrpSpPr>
        <p:grpSpPr bwMode="auto">
          <a:xfrm>
            <a:off x="5791200" y="2235200"/>
            <a:ext cx="3200400" cy="561975"/>
            <a:chOff x="3456" y="1344"/>
            <a:chExt cx="2016" cy="354"/>
          </a:xfrm>
        </p:grpSpPr>
        <p:sp>
          <p:nvSpPr>
            <p:cNvPr id="88138" name="Rectangle 68"/>
            <p:cNvSpPr>
              <a:spLocks noChangeArrowheads="1"/>
            </p:cNvSpPr>
            <p:nvPr/>
          </p:nvSpPr>
          <p:spPr bwMode="auto">
            <a:xfrm>
              <a:off x="3744"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39" name="Line 69"/>
            <p:cNvSpPr>
              <a:spLocks noChangeShapeType="1"/>
            </p:cNvSpPr>
            <p:nvPr/>
          </p:nvSpPr>
          <p:spPr bwMode="auto">
            <a:xfrm>
              <a:off x="4080"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0" name="Rectangle 71"/>
            <p:cNvSpPr>
              <a:spLocks noChangeArrowheads="1"/>
            </p:cNvSpPr>
            <p:nvPr/>
          </p:nvSpPr>
          <p:spPr bwMode="auto">
            <a:xfrm>
              <a:off x="4368"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41" name="Line 72"/>
            <p:cNvSpPr>
              <a:spLocks noChangeShapeType="1"/>
            </p:cNvSpPr>
            <p:nvPr/>
          </p:nvSpPr>
          <p:spPr bwMode="auto">
            <a:xfrm>
              <a:off x="4704"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2" name="Rectangle 74"/>
            <p:cNvSpPr>
              <a:spLocks noChangeArrowheads="1"/>
            </p:cNvSpPr>
            <p:nvPr/>
          </p:nvSpPr>
          <p:spPr bwMode="auto">
            <a:xfrm>
              <a:off x="4992" y="1392"/>
              <a:ext cx="480" cy="288"/>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43" name="Line 75"/>
            <p:cNvSpPr>
              <a:spLocks noChangeShapeType="1"/>
            </p:cNvSpPr>
            <p:nvPr/>
          </p:nvSpPr>
          <p:spPr bwMode="auto">
            <a:xfrm>
              <a:off x="5232" y="1392"/>
              <a:ext cx="1"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4" name="Line 77"/>
            <p:cNvSpPr>
              <a:spLocks noChangeShapeType="1"/>
            </p:cNvSpPr>
            <p:nvPr/>
          </p:nvSpPr>
          <p:spPr bwMode="auto">
            <a:xfrm flipH="1">
              <a:off x="5280" y="1440"/>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5" name="Line 78"/>
            <p:cNvSpPr>
              <a:spLocks noChangeShapeType="1"/>
            </p:cNvSpPr>
            <p:nvPr/>
          </p:nvSpPr>
          <p:spPr bwMode="auto">
            <a:xfrm>
              <a:off x="5345" y="1449"/>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46" name="Text Box 82"/>
            <p:cNvSpPr txBox="1">
              <a:spLocks noChangeArrowheads="1"/>
            </p:cNvSpPr>
            <p:nvPr/>
          </p:nvSpPr>
          <p:spPr bwMode="auto">
            <a:xfrm>
              <a:off x="3840"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1</a:t>
              </a:r>
            </a:p>
          </p:txBody>
        </p:sp>
        <p:sp>
          <p:nvSpPr>
            <p:cNvPr id="88147" name="Text Box 83"/>
            <p:cNvSpPr txBox="1">
              <a:spLocks noChangeArrowheads="1"/>
            </p:cNvSpPr>
            <p:nvPr/>
          </p:nvSpPr>
          <p:spPr bwMode="auto">
            <a:xfrm>
              <a:off x="4416"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2</a:t>
              </a:r>
            </a:p>
          </p:txBody>
        </p:sp>
        <p:sp>
          <p:nvSpPr>
            <p:cNvPr id="88148" name="Text Box 84"/>
            <p:cNvSpPr txBox="1">
              <a:spLocks noChangeArrowheads="1"/>
            </p:cNvSpPr>
            <p:nvPr/>
          </p:nvSpPr>
          <p:spPr bwMode="auto">
            <a:xfrm>
              <a:off x="4992" y="1344"/>
              <a:ext cx="28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0000"/>
                </a:lnSpc>
                <a:spcBef>
                  <a:spcPct val="50000"/>
                </a:spcBef>
              </a:pPr>
              <a:r>
                <a:rPr lang="en-US" altLang="zh-CN">
                  <a:ea typeface="楷体_GB2312" pitchFamily="49" charset="-122"/>
                </a:rPr>
                <a:t>3</a:t>
              </a:r>
            </a:p>
          </p:txBody>
        </p:sp>
        <p:sp>
          <p:nvSpPr>
            <p:cNvPr id="88149" name="Line 117"/>
            <p:cNvSpPr>
              <a:spLocks noChangeShapeType="1"/>
            </p:cNvSpPr>
            <p:nvPr/>
          </p:nvSpPr>
          <p:spPr bwMode="auto">
            <a:xfrm>
              <a:off x="3456" y="1536"/>
              <a:ext cx="288"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50" name="Line 118"/>
            <p:cNvSpPr>
              <a:spLocks noChangeShapeType="1"/>
            </p:cNvSpPr>
            <p:nvPr/>
          </p:nvSpPr>
          <p:spPr bwMode="auto">
            <a:xfrm>
              <a:off x="4176" y="1536"/>
              <a:ext cx="192"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8151" name="Line 119"/>
            <p:cNvSpPr>
              <a:spLocks noChangeShapeType="1"/>
            </p:cNvSpPr>
            <p:nvPr/>
          </p:nvSpPr>
          <p:spPr bwMode="auto">
            <a:xfrm>
              <a:off x="4752" y="1536"/>
              <a:ext cx="240" cy="0"/>
            </a:xfrm>
            <a:prstGeom prst="line">
              <a:avLst/>
            </a:prstGeom>
            <a:noFill/>
            <a:ln w="28575" cap="sq">
              <a:solidFill>
                <a:schemeClr val="tx2"/>
              </a:solidFill>
              <a:rou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125"/>
          <p:cNvGrpSpPr/>
          <p:nvPr/>
        </p:nvGrpSpPr>
        <p:grpSpPr bwMode="auto">
          <a:xfrm>
            <a:off x="5562619" y="2921000"/>
            <a:ext cx="198438" cy="274638"/>
            <a:chOff x="4752" y="2688"/>
            <a:chExt cx="125" cy="173"/>
          </a:xfrm>
        </p:grpSpPr>
        <p:sp>
          <p:nvSpPr>
            <p:cNvPr id="88136" name="Line 126"/>
            <p:cNvSpPr>
              <a:spLocks noChangeShapeType="1"/>
            </p:cNvSpPr>
            <p:nvPr/>
          </p:nvSpPr>
          <p:spPr bwMode="auto">
            <a:xfrm flipH="1">
              <a:off x="4752" y="2688"/>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7" name="Line 127"/>
            <p:cNvSpPr>
              <a:spLocks noChangeShapeType="1"/>
            </p:cNvSpPr>
            <p:nvPr/>
          </p:nvSpPr>
          <p:spPr bwMode="auto">
            <a:xfrm>
              <a:off x="4817" y="2688"/>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128"/>
          <p:cNvGrpSpPr/>
          <p:nvPr/>
        </p:nvGrpSpPr>
        <p:grpSpPr bwMode="auto">
          <a:xfrm>
            <a:off x="5562619" y="4064007"/>
            <a:ext cx="198438" cy="288926"/>
            <a:chOff x="4752" y="2688"/>
            <a:chExt cx="125" cy="182"/>
          </a:xfrm>
        </p:grpSpPr>
        <p:sp>
          <p:nvSpPr>
            <p:cNvPr id="88134" name="Line 129"/>
            <p:cNvSpPr>
              <a:spLocks noChangeShapeType="1"/>
            </p:cNvSpPr>
            <p:nvPr/>
          </p:nvSpPr>
          <p:spPr bwMode="auto">
            <a:xfrm flipH="1">
              <a:off x="4752" y="2688"/>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5" name="Line 130"/>
            <p:cNvSpPr>
              <a:spLocks noChangeShapeType="1"/>
            </p:cNvSpPr>
            <p:nvPr/>
          </p:nvSpPr>
          <p:spPr bwMode="auto">
            <a:xfrm>
              <a:off x="4817" y="2697"/>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31"/>
          <p:cNvGrpSpPr/>
          <p:nvPr/>
        </p:nvGrpSpPr>
        <p:grpSpPr bwMode="auto">
          <a:xfrm>
            <a:off x="5562619" y="4673607"/>
            <a:ext cx="198438" cy="288926"/>
            <a:chOff x="4752" y="2688"/>
            <a:chExt cx="125" cy="182"/>
          </a:xfrm>
        </p:grpSpPr>
        <p:sp>
          <p:nvSpPr>
            <p:cNvPr id="88132" name="Line 132"/>
            <p:cNvSpPr>
              <a:spLocks noChangeShapeType="1"/>
            </p:cNvSpPr>
            <p:nvPr/>
          </p:nvSpPr>
          <p:spPr bwMode="auto">
            <a:xfrm flipH="1">
              <a:off x="4752" y="2688"/>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3" name="Line 133"/>
            <p:cNvSpPr>
              <a:spLocks noChangeShapeType="1"/>
            </p:cNvSpPr>
            <p:nvPr/>
          </p:nvSpPr>
          <p:spPr bwMode="auto">
            <a:xfrm>
              <a:off x="4817" y="2697"/>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34"/>
          <p:cNvGrpSpPr/>
          <p:nvPr/>
        </p:nvGrpSpPr>
        <p:grpSpPr bwMode="auto">
          <a:xfrm>
            <a:off x="5562619" y="5816607"/>
            <a:ext cx="198438" cy="288926"/>
            <a:chOff x="4752" y="2688"/>
            <a:chExt cx="125" cy="182"/>
          </a:xfrm>
        </p:grpSpPr>
        <p:sp>
          <p:nvSpPr>
            <p:cNvPr id="88130" name="Line 135"/>
            <p:cNvSpPr>
              <a:spLocks noChangeShapeType="1"/>
            </p:cNvSpPr>
            <p:nvPr/>
          </p:nvSpPr>
          <p:spPr bwMode="auto">
            <a:xfrm flipH="1">
              <a:off x="4752" y="2688"/>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31" name="Line 136"/>
            <p:cNvSpPr>
              <a:spLocks noChangeShapeType="1"/>
            </p:cNvSpPr>
            <p:nvPr/>
          </p:nvSpPr>
          <p:spPr bwMode="auto">
            <a:xfrm>
              <a:off x="4817" y="2697"/>
              <a:ext cx="60" cy="17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4858" name="Text Box 138"/>
          <p:cNvSpPr txBox="1">
            <a:spLocks noChangeArrowheads="1"/>
          </p:cNvSpPr>
          <p:nvPr/>
        </p:nvSpPr>
        <p:spPr bwMode="auto">
          <a:xfrm>
            <a:off x="7924800" y="4978400"/>
            <a:ext cx="84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r" eaLnBrk="1" hangingPunct="1">
              <a:spcBef>
                <a:spcPct val="0"/>
              </a:spcBef>
            </a:pPr>
            <a:r>
              <a:rPr lang="en-US" altLang="zh-CN" sz="3200">
                <a:solidFill>
                  <a:srgbClr val="000099"/>
                </a:solidFill>
              </a:rPr>
              <a:t>n=7</a:t>
            </a:r>
            <a:endParaRPr lang="en-US" altLang="zh-CN" sz="3200">
              <a:solidFill>
                <a:schemeClr val="tx1"/>
              </a:solidFill>
            </a:endParaRPr>
          </a:p>
        </p:txBody>
      </p:sp>
      <p:sp>
        <p:nvSpPr>
          <p:cNvPr id="414859" name="Rectangle 139"/>
          <p:cNvSpPr>
            <a:spLocks noChangeArrowheads="1"/>
          </p:cNvSpPr>
          <p:nvPr/>
        </p:nvSpPr>
        <p:spPr bwMode="auto">
          <a:xfrm>
            <a:off x="7969250" y="5588000"/>
            <a:ext cx="800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r">
              <a:spcBef>
                <a:spcPct val="0"/>
              </a:spcBef>
            </a:pPr>
            <a:r>
              <a:rPr lang="en-US" altLang="zh-CN" sz="3200">
                <a:solidFill>
                  <a:srgbClr val="000099"/>
                </a:solidFill>
              </a:rPr>
              <a:t>r=0</a:t>
            </a:r>
          </a:p>
        </p:txBody>
      </p:sp>
      <p:grpSp>
        <p:nvGrpSpPr>
          <p:cNvPr id="88115" name="Group 140"/>
          <p:cNvGrpSpPr/>
          <p:nvPr/>
        </p:nvGrpSpPr>
        <p:grpSpPr bwMode="auto">
          <a:xfrm>
            <a:off x="533400" y="2286000"/>
            <a:ext cx="2590800" cy="3962400"/>
            <a:chOff x="432" y="1248"/>
            <a:chExt cx="1632" cy="2496"/>
          </a:xfrm>
        </p:grpSpPr>
        <p:sp>
          <p:nvSpPr>
            <p:cNvPr id="88117" name="Line 141"/>
            <p:cNvSpPr>
              <a:spLocks noChangeShapeType="1"/>
            </p:cNvSpPr>
            <p:nvPr/>
          </p:nvSpPr>
          <p:spPr bwMode="auto">
            <a:xfrm>
              <a:off x="1248" y="1632"/>
              <a:ext cx="0" cy="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8" name="Line 142"/>
            <p:cNvSpPr>
              <a:spLocks noChangeShapeType="1"/>
            </p:cNvSpPr>
            <p:nvPr/>
          </p:nvSpPr>
          <p:spPr bwMode="auto">
            <a:xfrm>
              <a:off x="1440" y="1536"/>
              <a:ext cx="384"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9" name="Line 143"/>
            <p:cNvSpPr>
              <a:spLocks noChangeShapeType="1"/>
            </p:cNvSpPr>
            <p:nvPr/>
          </p:nvSpPr>
          <p:spPr bwMode="auto">
            <a:xfrm flipH="1">
              <a:off x="624" y="1536"/>
              <a:ext cx="480" cy="384"/>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0" name="Line 144"/>
            <p:cNvSpPr>
              <a:spLocks noChangeShapeType="1"/>
            </p:cNvSpPr>
            <p:nvPr/>
          </p:nvSpPr>
          <p:spPr bwMode="auto">
            <a:xfrm flipH="1">
              <a:off x="912" y="2256"/>
              <a:ext cx="288"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1" name="Line 145"/>
            <p:cNvSpPr>
              <a:spLocks noChangeShapeType="1"/>
            </p:cNvSpPr>
            <p:nvPr/>
          </p:nvSpPr>
          <p:spPr bwMode="auto">
            <a:xfrm>
              <a:off x="1296" y="2256"/>
              <a:ext cx="384" cy="48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2" name="Line 146"/>
            <p:cNvSpPr>
              <a:spLocks noChangeShapeType="1"/>
            </p:cNvSpPr>
            <p:nvPr/>
          </p:nvSpPr>
          <p:spPr bwMode="auto">
            <a:xfrm>
              <a:off x="1728" y="3024"/>
              <a:ext cx="0" cy="33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23" name="Oval 147"/>
            <p:cNvSpPr>
              <a:spLocks noChangeArrowheads="1"/>
            </p:cNvSpPr>
            <p:nvPr/>
          </p:nvSpPr>
          <p:spPr bwMode="auto">
            <a:xfrm>
              <a:off x="1056" y="1248"/>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A</a:t>
              </a:r>
            </a:p>
          </p:txBody>
        </p:sp>
        <p:sp>
          <p:nvSpPr>
            <p:cNvPr id="88124" name="Oval 148"/>
            <p:cNvSpPr>
              <a:spLocks noChangeArrowheads="1"/>
            </p:cNvSpPr>
            <p:nvPr/>
          </p:nvSpPr>
          <p:spPr bwMode="auto">
            <a:xfrm>
              <a:off x="1056"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C</a:t>
              </a:r>
            </a:p>
          </p:txBody>
        </p:sp>
        <p:sp>
          <p:nvSpPr>
            <p:cNvPr id="88125" name="Oval 149"/>
            <p:cNvSpPr>
              <a:spLocks noChangeArrowheads="1"/>
            </p:cNvSpPr>
            <p:nvPr/>
          </p:nvSpPr>
          <p:spPr bwMode="auto">
            <a:xfrm>
              <a:off x="432"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B</a:t>
              </a:r>
            </a:p>
          </p:txBody>
        </p:sp>
        <p:sp>
          <p:nvSpPr>
            <p:cNvPr id="88126" name="Oval 150"/>
            <p:cNvSpPr>
              <a:spLocks noChangeArrowheads="1"/>
            </p:cNvSpPr>
            <p:nvPr/>
          </p:nvSpPr>
          <p:spPr bwMode="auto">
            <a:xfrm>
              <a:off x="1680" y="192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D</a:t>
              </a:r>
            </a:p>
          </p:txBody>
        </p:sp>
        <p:sp>
          <p:nvSpPr>
            <p:cNvPr id="88127" name="Oval 151"/>
            <p:cNvSpPr>
              <a:spLocks noChangeArrowheads="1"/>
            </p:cNvSpPr>
            <p:nvPr/>
          </p:nvSpPr>
          <p:spPr bwMode="auto">
            <a:xfrm>
              <a:off x="672"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E</a:t>
              </a:r>
            </a:p>
          </p:txBody>
        </p:sp>
        <p:sp>
          <p:nvSpPr>
            <p:cNvPr id="88128" name="Oval 152"/>
            <p:cNvSpPr>
              <a:spLocks noChangeArrowheads="1"/>
            </p:cNvSpPr>
            <p:nvPr/>
          </p:nvSpPr>
          <p:spPr bwMode="auto">
            <a:xfrm>
              <a:off x="1536" y="264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F</a:t>
              </a:r>
            </a:p>
          </p:txBody>
        </p:sp>
        <p:sp>
          <p:nvSpPr>
            <p:cNvPr id="88129" name="Oval 153"/>
            <p:cNvSpPr>
              <a:spLocks noChangeArrowheads="1"/>
            </p:cNvSpPr>
            <p:nvPr/>
          </p:nvSpPr>
          <p:spPr bwMode="auto">
            <a:xfrm>
              <a:off x="1536" y="3360"/>
              <a:ext cx="384" cy="384"/>
            </a:xfrm>
            <a:prstGeom prst="ellipse">
              <a:avLst/>
            </a:prstGeom>
            <a:solidFill>
              <a:schemeClr val="bg2"/>
            </a:solidFill>
            <a:ln w="28575" cap="sq">
              <a:solidFill>
                <a:schemeClr val="tx1"/>
              </a:solidFill>
              <a:round/>
              <a:headEnd type="none" w="sm" len="sm"/>
              <a:tailEnd type="none" w="sm" len="sm"/>
            </a:ln>
          </p:spPr>
          <p:txBody>
            <a:bodyPr wrap="none" anchor="ctr"/>
            <a:lstStyle/>
            <a:p>
              <a:pPr>
                <a:spcBef>
                  <a:spcPct val="0"/>
                </a:spcBef>
              </a:pPr>
              <a:r>
                <a:rPr lang="en-US" altLang="zh-CN">
                  <a:solidFill>
                    <a:schemeClr val="tx1"/>
                  </a:solidFill>
                  <a:ea typeface="楷体_GB2312" pitchFamily="49" charset="-122"/>
                </a:rPr>
                <a:t>G</a:t>
              </a:r>
            </a:p>
          </p:txBody>
        </p:sp>
      </p:grpSp>
      <p:sp>
        <p:nvSpPr>
          <p:cNvPr id="88116" name="Rectangle 154"/>
          <p:cNvSpPr>
            <a:spLocks noChangeArrowheads="1"/>
          </p:cNvSpPr>
          <p:nvPr/>
        </p:nvSpPr>
        <p:spPr bwMode="auto">
          <a:xfrm>
            <a:off x="304800" y="1447800"/>
            <a:ext cx="389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en-US" altLang="zh-CN" sz="3600">
                <a:ea typeface="楷体_GB2312" pitchFamily="49" charset="-122"/>
              </a:rPr>
              <a:t>2) </a:t>
            </a:r>
            <a:r>
              <a:rPr lang="zh-CN" altLang="en-US" sz="3600">
                <a:ea typeface="楷体_GB2312" pitchFamily="49" charset="-122"/>
              </a:rPr>
              <a:t>孩子链表表示法</a:t>
            </a:r>
          </a:p>
        </p:txBody>
      </p:sp>
      <p:sp>
        <p:nvSpPr>
          <p:cNvPr id="68" name="Text Box 52"/>
          <p:cNvSpPr txBox="1">
            <a:spLocks noChangeArrowheads="1"/>
          </p:cNvSpPr>
          <p:nvPr/>
        </p:nvSpPr>
        <p:spPr bwMode="auto">
          <a:xfrm>
            <a:off x="436112" y="5638800"/>
            <a:ext cx="479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4000" dirty="0">
                <a:solidFill>
                  <a:srgbClr val="CC0000"/>
                </a:solidFill>
              </a:rPr>
              <a:t>^</a:t>
            </a:r>
            <a:endParaRPr lang="en-US" altLang="zh-CN" sz="2400" b="0" dirty="0">
              <a:solidFill>
                <a:srgbClr val="CC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4800"/>
                                        </p:tgtEl>
                                        <p:attrNameLst>
                                          <p:attrName>style.visibility</p:attrName>
                                        </p:attrNameLst>
                                      </p:cBhvr>
                                      <p:to>
                                        <p:strVal val="visible"/>
                                      </p:to>
                                    </p:set>
                                    <p:anim calcmode="lin" valueType="num">
                                      <p:cBhvr additive="base">
                                        <p:cTn id="7" dur="500" fill="hold"/>
                                        <p:tgtEl>
                                          <p:spTgt spid="414800"/>
                                        </p:tgtEl>
                                        <p:attrNameLst>
                                          <p:attrName>ppt_x</p:attrName>
                                        </p:attrNameLst>
                                      </p:cBhvr>
                                      <p:tavLst>
                                        <p:tav tm="0">
                                          <p:val>
                                            <p:strVal val="0-#ppt_w/2"/>
                                          </p:val>
                                        </p:tav>
                                        <p:tav tm="100000">
                                          <p:val>
                                            <p:strVal val="#ppt_x"/>
                                          </p:val>
                                        </p:tav>
                                      </p:tavLst>
                                    </p:anim>
                                    <p:anim calcmode="lin" valueType="num">
                                      <p:cBhvr additive="base">
                                        <p:cTn id="8" dur="500" fill="hold"/>
                                        <p:tgtEl>
                                          <p:spTgt spid="4148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414858"/>
                                        </p:tgtEl>
                                        <p:attrNameLst>
                                          <p:attrName>style.visibility</p:attrName>
                                        </p:attrNameLst>
                                      </p:cBhvr>
                                      <p:to>
                                        <p:strVal val="visible"/>
                                      </p:to>
                                    </p:set>
                                    <p:anim calcmode="lin" valueType="num">
                                      <p:cBhvr additive="base">
                                        <p:cTn id="44" dur="500" fill="hold"/>
                                        <p:tgtEl>
                                          <p:spTgt spid="414858"/>
                                        </p:tgtEl>
                                        <p:attrNameLst>
                                          <p:attrName>ppt_x</p:attrName>
                                        </p:attrNameLst>
                                      </p:cBhvr>
                                      <p:tavLst>
                                        <p:tav tm="0">
                                          <p:val>
                                            <p:strVal val="1+#ppt_w/2"/>
                                          </p:val>
                                        </p:tav>
                                        <p:tav tm="100000">
                                          <p:val>
                                            <p:strVal val="#ppt_x"/>
                                          </p:val>
                                        </p:tav>
                                      </p:tavLst>
                                    </p:anim>
                                    <p:anim calcmode="lin" valueType="num">
                                      <p:cBhvr additive="base">
                                        <p:cTn id="45" dur="500" fill="hold"/>
                                        <p:tgtEl>
                                          <p:spTgt spid="41485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414859"/>
                                        </p:tgtEl>
                                        <p:attrNameLst>
                                          <p:attrName>style.visibility</p:attrName>
                                        </p:attrNameLst>
                                      </p:cBhvr>
                                      <p:to>
                                        <p:strVal val="visible"/>
                                      </p:to>
                                    </p:set>
                                    <p:anim calcmode="lin" valueType="num">
                                      <p:cBhvr additive="base">
                                        <p:cTn id="50" dur="500" fill="hold"/>
                                        <p:tgtEl>
                                          <p:spTgt spid="414859"/>
                                        </p:tgtEl>
                                        <p:attrNameLst>
                                          <p:attrName>ppt_x</p:attrName>
                                        </p:attrNameLst>
                                      </p:cBhvr>
                                      <p:tavLst>
                                        <p:tav tm="0">
                                          <p:val>
                                            <p:strVal val="0-#ppt_w/2"/>
                                          </p:val>
                                        </p:tav>
                                        <p:tav tm="100000">
                                          <p:val>
                                            <p:strVal val="#ppt_x"/>
                                          </p:val>
                                        </p:tav>
                                      </p:tavLst>
                                    </p:anim>
                                    <p:anim calcmode="lin" valueType="num">
                                      <p:cBhvr additive="base">
                                        <p:cTn id="51" dur="500" fill="hold"/>
                                        <p:tgtEl>
                                          <p:spTgt spid="414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858" grpId="0" autoUpdateAnimBg="0"/>
      <p:bldP spid="414859"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27B2572D-B04C-4F73-ACD5-E55DEF9DABC2}" type="slidenum">
              <a:rPr kumimoji="0" lang="en-US" altLang="zh-CN" sz="1400" b="0" smtClean="0">
                <a:solidFill>
                  <a:schemeClr val="tx1"/>
                </a:solidFill>
              </a:rPr>
              <a:t>98</a:t>
            </a:fld>
            <a:endParaRPr kumimoji="0" lang="en-US" altLang="zh-CN" sz="1400" b="0" smtClean="0">
              <a:solidFill>
                <a:schemeClr val="tx1"/>
              </a:solidFill>
            </a:endParaRPr>
          </a:p>
        </p:txBody>
      </p:sp>
      <p:sp>
        <p:nvSpPr>
          <p:cNvPr id="89091"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5748" name="Rectangle 4"/>
          <p:cNvSpPr>
            <a:spLocks noChangeArrowheads="1"/>
          </p:cNvSpPr>
          <p:nvPr/>
        </p:nvSpPr>
        <p:spPr bwMode="auto">
          <a:xfrm>
            <a:off x="914400" y="2249488"/>
            <a:ext cx="27670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lnSpc>
                <a:spcPct val="115000"/>
              </a:lnSpc>
              <a:spcBef>
                <a:spcPct val="0"/>
              </a:spcBef>
            </a:pPr>
            <a:r>
              <a:rPr lang="zh-CN" altLang="en-US" sz="3200">
                <a:solidFill>
                  <a:srgbClr val="990033"/>
                </a:solidFill>
                <a:ea typeface="楷体_GB2312" pitchFamily="49" charset="-122"/>
              </a:rPr>
              <a:t>孩子结点结构</a:t>
            </a:r>
            <a:r>
              <a:rPr lang="en-US" altLang="zh-CN" sz="3200">
                <a:solidFill>
                  <a:srgbClr val="990033"/>
                </a:solidFill>
                <a:ea typeface="楷体_GB2312" pitchFamily="49" charset="-122"/>
              </a:rPr>
              <a:t>:</a:t>
            </a:r>
          </a:p>
        </p:txBody>
      </p:sp>
      <p:grpSp>
        <p:nvGrpSpPr>
          <p:cNvPr id="2" name="Group 5"/>
          <p:cNvGrpSpPr/>
          <p:nvPr/>
        </p:nvGrpSpPr>
        <p:grpSpPr bwMode="auto">
          <a:xfrm>
            <a:off x="4038600" y="2209800"/>
            <a:ext cx="2895600" cy="730250"/>
            <a:chOff x="3264" y="1200"/>
            <a:chExt cx="1824" cy="460"/>
          </a:xfrm>
        </p:grpSpPr>
        <p:sp>
          <p:nvSpPr>
            <p:cNvPr id="89096" name="Text Box 6"/>
            <p:cNvSpPr txBox="1">
              <a:spLocks noChangeArrowheads="1"/>
            </p:cNvSpPr>
            <p:nvPr/>
          </p:nvSpPr>
          <p:spPr bwMode="auto">
            <a:xfrm>
              <a:off x="3264" y="1200"/>
              <a:ext cx="1824" cy="460"/>
            </a:xfrm>
            <a:prstGeom prst="rect">
              <a:avLst/>
            </a:prstGeom>
            <a:solidFill>
              <a:srgbClr val="FFFF99">
                <a:alpha val="50195"/>
              </a:srgbClr>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child   next</a:t>
              </a:r>
              <a:endParaRPr lang="en-US" altLang="zh-CN" sz="4000" b="0">
                <a:solidFill>
                  <a:schemeClr val="tx1"/>
                </a:solidFill>
              </a:endParaRPr>
            </a:p>
          </p:txBody>
        </p:sp>
        <p:sp>
          <p:nvSpPr>
            <p:cNvPr id="89097" name="Line 7"/>
            <p:cNvSpPr>
              <a:spLocks noChangeShapeType="1"/>
            </p:cNvSpPr>
            <p:nvPr/>
          </p:nvSpPr>
          <p:spPr bwMode="auto">
            <a:xfrm>
              <a:off x="4176" y="1200"/>
              <a:ext cx="0"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5752" name="Text Box 8"/>
          <p:cNvSpPr txBox="1">
            <a:spLocks noChangeArrowheads="1"/>
          </p:cNvSpPr>
          <p:nvPr/>
        </p:nvSpPr>
        <p:spPr bwMode="auto">
          <a:xfrm>
            <a:off x="1600200" y="3505200"/>
            <a:ext cx="5410200" cy="23622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lnSpc>
                <a:spcPct val="115000"/>
              </a:lnSpc>
              <a:spcBef>
                <a:spcPct val="0"/>
              </a:spcBef>
            </a:pPr>
            <a:r>
              <a:rPr lang="en-US" altLang="zh-CN" sz="3200">
                <a:solidFill>
                  <a:schemeClr val="tx1"/>
                </a:solidFill>
                <a:ea typeface="楷体_GB2312" pitchFamily="49" charset="-122"/>
              </a:rPr>
              <a:t>typedef struct CTNode {</a:t>
            </a:r>
          </a:p>
          <a:p>
            <a:pPr algn="l" eaLnBrk="1" hangingPunct="1">
              <a:lnSpc>
                <a:spcPct val="115000"/>
              </a:lnSpc>
              <a:spcBef>
                <a:spcPct val="0"/>
              </a:spcBef>
            </a:pPr>
            <a:r>
              <a:rPr lang="en-US" altLang="zh-CN" sz="3200">
                <a:solidFill>
                  <a:schemeClr val="tx1"/>
                </a:solidFill>
                <a:ea typeface="楷体_GB2312" pitchFamily="49" charset="-122"/>
              </a:rPr>
              <a:t>     int    child;</a:t>
            </a:r>
          </a:p>
          <a:p>
            <a:pPr algn="l" eaLnBrk="1" hangingPunct="1">
              <a:lnSpc>
                <a:spcPct val="115000"/>
              </a:lnSpc>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struct CTNode *next;</a:t>
            </a:r>
          </a:p>
          <a:p>
            <a:pPr algn="l" eaLnBrk="1" hangingPunct="1">
              <a:lnSpc>
                <a:spcPct val="115000"/>
              </a:lnSpc>
              <a:spcBef>
                <a:spcPct val="0"/>
              </a:spcBef>
            </a:pPr>
            <a:r>
              <a:rPr lang="en-US" altLang="zh-CN" sz="3200">
                <a:solidFill>
                  <a:schemeClr val="tx1"/>
                </a:solidFill>
                <a:ea typeface="楷体_GB2312" pitchFamily="49" charset="-122"/>
              </a:rPr>
              <a:t>   } *ChildPtr;</a:t>
            </a:r>
          </a:p>
        </p:txBody>
      </p:sp>
      <p:sp>
        <p:nvSpPr>
          <p:cNvPr id="89095" name="Rectangle 9"/>
          <p:cNvSpPr>
            <a:spLocks noChangeArrowheads="1"/>
          </p:cNvSpPr>
          <p:nvPr/>
        </p:nvSpPr>
        <p:spPr bwMode="auto">
          <a:xfrm>
            <a:off x="381000" y="14478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15752"/>
                                        </p:tgtEl>
                                        <p:attrNameLst>
                                          <p:attrName>style.visibility</p:attrName>
                                        </p:attrNameLst>
                                      </p:cBhvr>
                                      <p:to>
                                        <p:strVal val="visible"/>
                                      </p:to>
                                    </p:set>
                                    <p:animEffect transition="in" filter="strips(upRight)">
                                      <p:cBhvr>
                                        <p:cTn id="7" dur="500"/>
                                        <p:tgtEl>
                                          <p:spTgt spid="415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2"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fld id="{03D47305-AF66-412A-AAD0-4DC15F33510B}" type="slidenum">
              <a:rPr kumimoji="0" lang="en-US" altLang="zh-CN" sz="1400" b="0" smtClean="0">
                <a:solidFill>
                  <a:schemeClr val="tx1"/>
                </a:solidFill>
              </a:rPr>
              <a:t>99</a:t>
            </a:fld>
            <a:endParaRPr kumimoji="0" lang="en-US" altLang="zh-CN" sz="1400" b="0" smtClean="0">
              <a:solidFill>
                <a:schemeClr val="tx1"/>
              </a:solidFill>
            </a:endParaRPr>
          </a:p>
        </p:txBody>
      </p:sp>
      <p:sp>
        <p:nvSpPr>
          <p:cNvPr id="90115" name="Rectangle 2"/>
          <p:cNvSpPr>
            <a:spLocks noGrp="1" noChangeArrowheads="1"/>
          </p:cNvSpPr>
          <p:nvPr>
            <p:ph type="title"/>
          </p:nvPr>
        </p:nvSpPr>
        <p:spPr/>
        <p:txBody>
          <a:bodyPr/>
          <a:lstStyle/>
          <a:p>
            <a:pPr eaLnBrk="1" hangingPunct="1"/>
            <a:r>
              <a:rPr lang="en-US" altLang="zh-CN" smtClean="0"/>
              <a:t>6.6.1 </a:t>
            </a:r>
            <a:r>
              <a:rPr lang="zh-CN" altLang="en-US" smtClean="0"/>
              <a:t>树的三种存储结构</a:t>
            </a:r>
          </a:p>
        </p:txBody>
      </p:sp>
      <p:sp>
        <p:nvSpPr>
          <p:cNvPr id="416772" name="Rectangle 4"/>
          <p:cNvSpPr>
            <a:spLocks noChangeArrowheads="1"/>
          </p:cNvSpPr>
          <p:nvPr/>
        </p:nvSpPr>
        <p:spPr bwMode="auto">
          <a:xfrm>
            <a:off x="685800" y="242411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l">
              <a:spcBef>
                <a:spcPct val="0"/>
              </a:spcBef>
            </a:pPr>
            <a:r>
              <a:rPr lang="zh-CN" altLang="en-US" sz="3200">
                <a:solidFill>
                  <a:srgbClr val="990033"/>
                </a:solidFill>
                <a:ea typeface="楷体_GB2312" pitchFamily="49" charset="-122"/>
              </a:rPr>
              <a:t>双亲结点结构</a:t>
            </a:r>
          </a:p>
        </p:txBody>
      </p:sp>
      <p:grpSp>
        <p:nvGrpSpPr>
          <p:cNvPr id="90117" name="Group 5"/>
          <p:cNvGrpSpPr/>
          <p:nvPr/>
        </p:nvGrpSpPr>
        <p:grpSpPr bwMode="auto">
          <a:xfrm>
            <a:off x="3810000" y="2349500"/>
            <a:ext cx="3810000" cy="730250"/>
            <a:chOff x="3072" y="672"/>
            <a:chExt cx="2400" cy="460"/>
          </a:xfrm>
        </p:grpSpPr>
        <p:sp>
          <p:nvSpPr>
            <p:cNvPr id="90120" name="Text Box 6"/>
            <p:cNvSpPr txBox="1">
              <a:spLocks noChangeArrowheads="1"/>
            </p:cNvSpPr>
            <p:nvPr/>
          </p:nvSpPr>
          <p:spPr bwMode="auto">
            <a:xfrm>
              <a:off x="3072" y="672"/>
              <a:ext cx="2400" cy="460"/>
            </a:xfrm>
            <a:prstGeom prst="rect">
              <a:avLst/>
            </a:prstGeom>
            <a:solidFill>
              <a:srgbClr val="FFFF99"/>
            </a:solidFill>
            <a:ln w="28575" cap="sq">
              <a:solidFill>
                <a:schemeClr val="tx1"/>
              </a:solidFill>
              <a:miter lim="800000"/>
              <a:headEnd type="none" w="sm" len="sm"/>
              <a:tailEnd type="none" w="sm" len="sm"/>
            </a:ln>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000" b="0">
                  <a:solidFill>
                    <a:schemeClr val="tx1"/>
                  </a:solidFill>
                </a:rPr>
                <a:t> </a:t>
              </a:r>
              <a:r>
                <a:rPr lang="en-US" altLang="zh-CN" sz="4000">
                  <a:solidFill>
                    <a:schemeClr val="tx1"/>
                  </a:solidFill>
                </a:rPr>
                <a:t>data   firstchild</a:t>
              </a:r>
              <a:endParaRPr lang="en-US" altLang="zh-CN" sz="4000" b="0">
                <a:solidFill>
                  <a:schemeClr val="tx1"/>
                </a:solidFill>
              </a:endParaRPr>
            </a:p>
          </p:txBody>
        </p:sp>
        <p:sp>
          <p:nvSpPr>
            <p:cNvPr id="90121" name="Line 7"/>
            <p:cNvSpPr>
              <a:spLocks noChangeShapeType="1"/>
            </p:cNvSpPr>
            <p:nvPr/>
          </p:nvSpPr>
          <p:spPr bwMode="auto">
            <a:xfrm>
              <a:off x="3984" y="672"/>
              <a:ext cx="0" cy="43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6776" name="Text Box 8"/>
          <p:cNvSpPr txBox="1">
            <a:spLocks noChangeArrowheads="1"/>
          </p:cNvSpPr>
          <p:nvPr/>
        </p:nvSpPr>
        <p:spPr bwMode="auto">
          <a:xfrm>
            <a:off x="838200" y="3873500"/>
            <a:ext cx="7620000" cy="2070100"/>
          </a:xfrm>
          <a:prstGeom prst="rect">
            <a:avLst/>
          </a:prstGeom>
          <a:noFill/>
          <a:ln w="28575" cap="sq">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3200">
                <a:solidFill>
                  <a:schemeClr val="tx1"/>
                </a:solidFill>
                <a:ea typeface="楷体_GB2312" pitchFamily="49" charset="-122"/>
              </a:rPr>
              <a:t>   typedef struct {</a:t>
            </a:r>
          </a:p>
          <a:p>
            <a:pPr algn="l" eaLnBrk="1" hangingPunct="1">
              <a:spcBef>
                <a:spcPct val="0"/>
              </a:spcBef>
            </a:pPr>
            <a:r>
              <a:rPr lang="en-US" altLang="zh-CN" sz="3200">
                <a:solidFill>
                  <a:schemeClr val="tx1"/>
                </a:solidFill>
                <a:ea typeface="楷体_GB2312" pitchFamily="49" charset="-122"/>
              </a:rPr>
              <a:t>     Elem    data;</a:t>
            </a:r>
          </a:p>
          <a:p>
            <a:pPr algn="l" eaLnBrk="1" hangingPunct="1">
              <a:spcBef>
                <a:spcPct val="0"/>
              </a:spcBef>
            </a:pPr>
            <a:r>
              <a:rPr lang="en-US" altLang="zh-CN" sz="3200">
                <a:solidFill>
                  <a:schemeClr val="tx1"/>
                </a:solidFill>
                <a:ea typeface="楷体_GB2312" pitchFamily="49" charset="-122"/>
              </a:rPr>
              <a:t>     </a:t>
            </a:r>
            <a:r>
              <a:rPr lang="en-US" altLang="zh-CN" sz="3200">
                <a:solidFill>
                  <a:srgbClr val="FF3300"/>
                </a:solidFill>
                <a:ea typeface="楷体_GB2312" pitchFamily="49" charset="-122"/>
              </a:rPr>
              <a:t>ChildPtr  firstchild; // </a:t>
            </a:r>
            <a:r>
              <a:rPr lang="zh-CN" altLang="en-US" sz="3200">
                <a:solidFill>
                  <a:srgbClr val="FF3300"/>
                </a:solidFill>
                <a:ea typeface="楷体_GB2312" pitchFamily="49" charset="-122"/>
              </a:rPr>
              <a:t>孩子链的头指针</a:t>
            </a:r>
          </a:p>
          <a:p>
            <a:pPr algn="l" eaLnBrk="1" hangingPunct="1">
              <a:spcBef>
                <a:spcPct val="0"/>
              </a:spcBef>
            </a:pPr>
            <a:r>
              <a:rPr lang="zh-CN" altLang="en-US" sz="3200">
                <a:solidFill>
                  <a:schemeClr val="tx1"/>
                </a:solidFill>
                <a:ea typeface="楷体_GB2312" pitchFamily="49" charset="-122"/>
              </a:rPr>
              <a:t>   </a:t>
            </a:r>
            <a:r>
              <a:rPr lang="en-US" altLang="zh-CN" sz="3200">
                <a:solidFill>
                  <a:schemeClr val="tx1"/>
                </a:solidFill>
                <a:ea typeface="楷体_GB2312" pitchFamily="49" charset="-122"/>
              </a:rPr>
              <a:t>} CTBox;</a:t>
            </a:r>
          </a:p>
        </p:txBody>
      </p:sp>
      <p:sp>
        <p:nvSpPr>
          <p:cNvPr id="90119" name="Rectangle 9"/>
          <p:cNvSpPr>
            <a:spLocks noChangeArrowheads="1"/>
          </p:cNvSpPr>
          <p:nvPr/>
        </p:nvSpPr>
        <p:spPr bwMode="auto">
          <a:xfrm>
            <a:off x="381000" y="1524000"/>
            <a:ext cx="568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r>
              <a:rPr lang="zh-CN" altLang="en-US" sz="3600">
                <a:ea typeface="楷体_GB2312" pitchFamily="49" charset="-122"/>
              </a:rPr>
              <a:t>孩子链表表示法的类型描述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6776"/>
                                        </p:tgtEl>
                                        <p:attrNameLst>
                                          <p:attrName>style.visibility</p:attrName>
                                        </p:attrNameLst>
                                      </p:cBhvr>
                                      <p:to>
                                        <p:strVal val="visible"/>
                                      </p:to>
                                    </p:set>
                                    <p:animEffect transition="in" filter="blinds(horizontal)">
                                      <p:cBhvr>
                                        <p:cTn id="7" dur="500"/>
                                        <p:tgtEl>
                                          <p:spTgt spid="416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6" grpId="0" animBg="1" autoUpdateAnimBg="0"/>
    </p:bldLst>
  </p:timing>
</p:sld>
</file>

<file path=ppt/theme/theme1.xml><?xml version="1.0" encoding="utf-8"?>
<a:theme xmlns:a="http://schemas.openxmlformats.org/drawingml/2006/main" name="bit-white">
  <a:themeElements>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fontScheme name="bit-whit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20000"/>
          </a:spcBef>
          <a:spcAft>
            <a:spcPct val="0"/>
          </a:spcAft>
          <a:buClrTx/>
          <a:buSzTx/>
          <a:buFontTx/>
          <a:buNone/>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sq"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20000"/>
          </a:spcBef>
          <a:spcAft>
            <a:spcPct val="0"/>
          </a:spcAft>
          <a:buClrTx/>
          <a:buSzTx/>
          <a:buFontTx/>
          <a:buNone/>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3333FF"/>
      </a:hlink>
      <a:folHlink>
        <a:srgbClr val="FF99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fontScheme name="">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fontScheme name="">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rnd"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rnd"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BIT-Purple</Template>
  <TotalTime>132</TotalTime>
  <Words>8972</Words>
  <Application>Microsoft Office PowerPoint</Application>
  <PresentationFormat>全屏显示(4:3)</PresentationFormat>
  <Paragraphs>2451</Paragraphs>
  <Slides>135</Slides>
  <Notes>25</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1</vt:i4>
      </vt:variant>
      <vt:variant>
        <vt:lpstr>幻灯片标题</vt:lpstr>
      </vt:variant>
      <vt:variant>
        <vt:i4>135</vt:i4>
      </vt:variant>
    </vt:vector>
  </HeadingPairs>
  <TitlesOfParts>
    <vt:vector size="153" baseType="lpstr">
      <vt:lpstr>Monotype Sorts</vt:lpstr>
      <vt:lpstr>黑体</vt:lpstr>
      <vt:lpstr>华文新魏</vt:lpstr>
      <vt:lpstr>楷体_GB2312</vt:lpstr>
      <vt:lpstr>隶书</vt:lpstr>
      <vt:lpstr>宋体</vt:lpstr>
      <vt:lpstr>Arial</vt:lpstr>
      <vt:lpstr>Courier New</vt:lpstr>
      <vt:lpstr>Symbol</vt:lpstr>
      <vt:lpstr>Times New Roman</vt:lpstr>
      <vt:lpstr>Wingdings</vt:lpstr>
      <vt:lpstr>Wingdings 2</vt:lpstr>
      <vt:lpstr>bit-white</vt:lpstr>
      <vt:lpstr>默认设计模板</vt:lpstr>
      <vt:lpstr>1_默认设计模板</vt:lpstr>
      <vt:lpstr>2_默认设计模板</vt:lpstr>
      <vt:lpstr>3_默认设计模板</vt:lpstr>
      <vt:lpstr>Image</vt:lpstr>
      <vt:lpstr>第六章 树和二叉树</vt:lpstr>
      <vt:lpstr>本章内容</vt:lpstr>
      <vt:lpstr>7.1 树的基本概念 </vt:lpstr>
      <vt:lpstr>6.1 树的类型定义</vt:lpstr>
      <vt:lpstr>6.1 树的类型定义</vt:lpstr>
      <vt:lpstr>6.1 树的类型定义</vt:lpstr>
      <vt:lpstr>6.1 树的类型定义: ADT Tree</vt:lpstr>
      <vt:lpstr> 基本操作：</vt:lpstr>
      <vt:lpstr> 基本操作：</vt:lpstr>
      <vt:lpstr> 基本操作：</vt:lpstr>
      <vt:lpstr>对比树型结构和线性结构的结构特点</vt:lpstr>
      <vt:lpstr>6.2二叉树</vt:lpstr>
      <vt:lpstr>二叉树的5种基本形态</vt:lpstr>
      <vt:lpstr>6.2.2 二叉树的性质－1</vt:lpstr>
      <vt:lpstr>6.2.2 二叉树的性质－ 2</vt:lpstr>
      <vt:lpstr>6.2.2 二叉树的性质－ 3</vt:lpstr>
      <vt:lpstr>两类特殊的二叉树</vt:lpstr>
      <vt:lpstr>6.2.2 二叉树的性质－ 4</vt:lpstr>
      <vt:lpstr>6.2.2 二叉树的性质－ 5</vt:lpstr>
      <vt:lpstr>6.2.2 二叉树的性质－ 5</vt:lpstr>
      <vt:lpstr>6.3 二叉树的存储结构</vt:lpstr>
      <vt:lpstr>6.3.1 二叉树的顺序存储表示</vt:lpstr>
      <vt:lpstr>6.3.1 二叉树的顺序存储表示</vt:lpstr>
      <vt:lpstr>6.3.1 二叉树的顺序存储表示</vt:lpstr>
      <vt:lpstr>6.3.2 二叉树的链式存储表示</vt:lpstr>
      <vt:lpstr>1)   二叉链表</vt:lpstr>
      <vt:lpstr>1)   二叉链表</vt:lpstr>
      <vt:lpstr>6.2.3 二叉树的存储结构</vt:lpstr>
      <vt:lpstr>PowerPoint 演示文稿</vt:lpstr>
      <vt:lpstr>6.2.3 二叉树的存贮结构</vt:lpstr>
      <vt:lpstr>PowerPoint 演示文稿</vt:lpstr>
      <vt:lpstr>6.4 二叉树的遍历</vt:lpstr>
      <vt:lpstr>6.4.1 二叉树的访问顺序</vt:lpstr>
      <vt:lpstr> 6.3 二叉树的遍历</vt:lpstr>
      <vt:lpstr>先（根）序的遍历DLR算法</vt:lpstr>
      <vt:lpstr>中（根）序的遍历LDR算法</vt:lpstr>
      <vt:lpstr>后（根）序的遍历LRD算法</vt:lpstr>
      <vt:lpstr>6.4.1 二叉树的访问顺序</vt:lpstr>
      <vt:lpstr>6.3 二叉树的遍历</vt:lpstr>
      <vt:lpstr>PowerPoint 演示文稿</vt:lpstr>
      <vt:lpstr>6.3.1 遍历的递归算法</vt:lpstr>
      <vt:lpstr>PowerPoint 演示文稿</vt:lpstr>
      <vt:lpstr>PowerPoint 演示文稿</vt:lpstr>
      <vt:lpstr>PowerPoint 演示文稿</vt:lpstr>
      <vt:lpstr> 6.3.2 遍历算法的应用举例</vt:lpstr>
      <vt:lpstr>PowerPoint 演示文稿</vt:lpstr>
      <vt:lpstr> 6.3.2 遍历算法的应用举例</vt:lpstr>
      <vt:lpstr>PowerPoint 演示文稿</vt:lpstr>
      <vt:lpstr>2）求二叉树的深度(后序遍历)</vt:lpstr>
      <vt:lpstr>2）求二叉树的深度(后序遍历，递归)</vt:lpstr>
      <vt:lpstr>表达式的二叉树表示</vt:lpstr>
      <vt:lpstr>6.4.3 中序遍历LDR算法的非递归描述</vt:lpstr>
      <vt:lpstr>6.4.3 中序遍历算法的非递归描述</vt:lpstr>
      <vt:lpstr>6.3.3 遍历的非递归算法-中序遍历LDR</vt:lpstr>
      <vt:lpstr>6.3.3 遍历的非递归算法-中序遍历LDR</vt:lpstr>
      <vt:lpstr>6.3.3 遍历的非递归算法-中序遍历LDR</vt:lpstr>
      <vt:lpstr>PowerPoint 演示文稿</vt:lpstr>
      <vt:lpstr>6.4.5 以字符串的形式定义二叉树 </vt:lpstr>
      <vt:lpstr>以字符串的形式定义二叉树(cont.)</vt:lpstr>
      <vt:lpstr>由字符串得到二叉树（先序遍历）</vt:lpstr>
      <vt:lpstr>由字符串得到二叉树的算法（先序遍历）</vt:lpstr>
      <vt:lpstr>由先序序列能得到二叉树吗？(ABCD)</vt:lpstr>
      <vt:lpstr>由先序和中序序列建二叉树</vt:lpstr>
      <vt:lpstr>PowerPoint 演示文稿</vt:lpstr>
      <vt:lpstr>由先序和中序序列建二叉树算法</vt:lpstr>
      <vt:lpstr>PowerPoint 演示文稿</vt:lpstr>
      <vt:lpstr>2)递归的建立左右节点；</vt:lpstr>
      <vt:lpstr>PowerPoint 演示文稿</vt:lpstr>
      <vt:lpstr>PowerPoint 演示文稿</vt:lpstr>
      <vt:lpstr>PowerPoint 演示文稿</vt:lpstr>
      <vt:lpstr>由先序和中序序列建二叉树算法</vt:lpstr>
      <vt:lpstr>由先序和中序序列建二叉树算法(续)</vt:lpstr>
      <vt:lpstr>6.5  线索二叉树</vt:lpstr>
      <vt:lpstr>什么是线索树？</vt:lpstr>
      <vt:lpstr>线索链表</vt:lpstr>
      <vt:lpstr>线索链表</vt:lpstr>
      <vt:lpstr>线索链表举例：先序线索链表</vt:lpstr>
      <vt:lpstr>PowerPoint 演示文稿</vt:lpstr>
      <vt:lpstr>线索链表的类型描述</vt:lpstr>
      <vt:lpstr>线索链表的遍历算法</vt:lpstr>
      <vt:lpstr>线索链表的中序遍历算法</vt:lpstr>
      <vt:lpstr>线索链表的中序遍历算法（续）</vt:lpstr>
      <vt:lpstr>线索链表的中序遍历算法（续）</vt:lpstr>
      <vt:lpstr>6.4.2 线索二叉树的遍历(中序线索二叉树)</vt:lpstr>
      <vt:lpstr>PowerPoint 演示文稿</vt:lpstr>
      <vt:lpstr>6.4.3 二叉树的线索化</vt:lpstr>
      <vt:lpstr>6.4.3 二叉树的线索化</vt:lpstr>
      <vt:lpstr>如何建立线索链表？</vt:lpstr>
      <vt:lpstr>PowerPoint 演示文稿</vt:lpstr>
      <vt:lpstr>如何建立线索链表？</vt:lpstr>
      <vt:lpstr>如何建立线索链表？</vt:lpstr>
      <vt:lpstr>PowerPoint 演示文稿</vt:lpstr>
      <vt:lpstr>6.6    树和森林的表示方法</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6.6.1 树的三种存储结构</vt:lpstr>
      <vt:lpstr>6.6.2 树与二叉树转换</vt:lpstr>
      <vt:lpstr>6.6.2 树与二叉树转换</vt:lpstr>
      <vt:lpstr>6.6.3 森林和二叉树的转换</vt:lpstr>
      <vt:lpstr>6.7 树和森林的遍历</vt:lpstr>
      <vt:lpstr>6.7.1 树的遍历</vt:lpstr>
      <vt:lpstr>PowerPoint 演示文稿</vt:lpstr>
      <vt:lpstr>6.7.2 森林的遍历</vt:lpstr>
      <vt:lpstr>6.7.2 森林的遍历</vt:lpstr>
      <vt:lpstr>6.7.2 森林的遍历</vt:lpstr>
      <vt:lpstr>PowerPoint 演示文稿</vt:lpstr>
      <vt:lpstr>PowerPoint 演示文稿</vt:lpstr>
      <vt:lpstr>6.8  哈夫曼树与哈夫曼编码</vt:lpstr>
      <vt:lpstr>6.8.1 最优树的定义</vt:lpstr>
      <vt:lpstr>6.8.1 最优树的定义</vt:lpstr>
      <vt:lpstr>6.8.1 最优树的定义</vt:lpstr>
      <vt:lpstr>6.8.1 最优树的定义</vt:lpstr>
      <vt:lpstr>6.8.2 如何构造哈夫曼树</vt:lpstr>
      <vt:lpstr>6.8.2 如何构造哈夫曼树</vt:lpstr>
      <vt:lpstr>PowerPoint 演示文稿</vt:lpstr>
      <vt:lpstr>PowerPoint 演示文稿</vt:lpstr>
      <vt:lpstr>存储哈夫曼树</vt:lpstr>
      <vt:lpstr>存储哈夫曼树</vt:lpstr>
      <vt:lpstr>6.6.2 哈夫曼编码</vt:lpstr>
      <vt:lpstr>PowerPoint 演示文稿</vt:lpstr>
      <vt:lpstr>PowerPoint 演示文稿</vt:lpstr>
      <vt:lpstr>PowerPoint 演示文稿</vt:lpstr>
      <vt:lpstr>6.8.3 哈夫曼编码</vt:lpstr>
      <vt:lpstr>PowerPoint 演示文稿</vt:lpstr>
      <vt:lpstr>本章要点</vt:lpstr>
      <vt:lpstr>PowerPoint 演示文稿</vt:lpstr>
      <vt:lpstr>本章要点</vt:lpstr>
      <vt:lpstr>练习题</vt:lpstr>
      <vt:lpstr>练习题</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DS-Tree</dc:title>
  <dc:creator>Gloria</dc:creator>
  <cp:lastModifiedBy>产子健</cp:lastModifiedBy>
  <cp:revision>909</cp:revision>
  <dcterms:created xsi:type="dcterms:W3CDTF">1998-08-28T00:43:00Z</dcterms:created>
  <dcterms:modified xsi:type="dcterms:W3CDTF">2018-11-21T07:43:34Z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